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80" r:id="rId2"/>
    <p:sldMasterId id="2147483699" r:id="rId3"/>
  </p:sldMasterIdLst>
  <p:notesMasterIdLst>
    <p:notesMasterId r:id="rId236"/>
  </p:notesMasterIdLst>
  <p:handoutMasterIdLst>
    <p:handoutMasterId r:id="rId237"/>
  </p:handoutMasterIdLst>
  <p:sldIdLst>
    <p:sldId id="598" r:id="rId4"/>
    <p:sldId id="280" r:id="rId5"/>
    <p:sldId id="281" r:id="rId6"/>
    <p:sldId id="282" r:id="rId7"/>
    <p:sldId id="284" r:id="rId8"/>
    <p:sldId id="302" r:id="rId9"/>
    <p:sldId id="303" r:id="rId10"/>
    <p:sldId id="286" r:id="rId11"/>
    <p:sldId id="599" r:id="rId12"/>
    <p:sldId id="288" r:id="rId13"/>
    <p:sldId id="289" r:id="rId14"/>
    <p:sldId id="290" r:id="rId15"/>
    <p:sldId id="291" r:id="rId16"/>
    <p:sldId id="292" r:id="rId17"/>
    <p:sldId id="293" r:id="rId18"/>
    <p:sldId id="294" r:id="rId19"/>
    <p:sldId id="304" r:id="rId20"/>
    <p:sldId id="305" r:id="rId21"/>
    <p:sldId id="306" r:id="rId22"/>
    <p:sldId id="307" r:id="rId23"/>
    <p:sldId id="308" r:id="rId24"/>
    <p:sldId id="310" r:id="rId25"/>
    <p:sldId id="311" r:id="rId26"/>
    <p:sldId id="312"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3" r:id="rId46"/>
    <p:sldId id="334" r:id="rId47"/>
    <p:sldId id="336" r:id="rId48"/>
    <p:sldId id="338" r:id="rId49"/>
    <p:sldId id="341" r:id="rId50"/>
    <p:sldId id="342" r:id="rId51"/>
    <p:sldId id="343" r:id="rId52"/>
    <p:sldId id="344" r:id="rId53"/>
    <p:sldId id="345" r:id="rId54"/>
    <p:sldId id="346" r:id="rId55"/>
    <p:sldId id="348" r:id="rId56"/>
    <p:sldId id="349" r:id="rId57"/>
    <p:sldId id="350" r:id="rId58"/>
    <p:sldId id="358" r:id="rId59"/>
    <p:sldId id="352" r:id="rId60"/>
    <p:sldId id="357" r:id="rId61"/>
    <p:sldId id="600"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80" r:id="rId82"/>
    <p:sldId id="381" r:id="rId83"/>
    <p:sldId id="382" r:id="rId84"/>
    <p:sldId id="383" r:id="rId85"/>
    <p:sldId id="384" r:id="rId86"/>
    <p:sldId id="385" r:id="rId87"/>
    <p:sldId id="386" r:id="rId88"/>
    <p:sldId id="390" r:id="rId89"/>
    <p:sldId id="392" r:id="rId90"/>
    <p:sldId id="396" r:id="rId91"/>
    <p:sldId id="397" r:id="rId92"/>
    <p:sldId id="398" r:id="rId93"/>
    <p:sldId id="403" r:id="rId94"/>
    <p:sldId id="404" r:id="rId95"/>
    <p:sldId id="353" r:id="rId96"/>
    <p:sldId id="354" r:id="rId97"/>
    <p:sldId id="355" r:id="rId98"/>
    <p:sldId id="356" r:id="rId99"/>
    <p:sldId id="406" r:id="rId100"/>
    <p:sldId id="408" r:id="rId101"/>
    <p:sldId id="409" r:id="rId102"/>
    <p:sldId id="411" r:id="rId103"/>
    <p:sldId id="412" r:id="rId104"/>
    <p:sldId id="414" r:id="rId105"/>
    <p:sldId id="541" r:id="rId106"/>
    <p:sldId id="415" r:id="rId107"/>
    <p:sldId id="417" r:id="rId108"/>
    <p:sldId id="419" r:id="rId109"/>
    <p:sldId id="420" r:id="rId110"/>
    <p:sldId id="421" r:id="rId111"/>
    <p:sldId id="423" r:id="rId112"/>
    <p:sldId id="424" r:id="rId113"/>
    <p:sldId id="426" r:id="rId114"/>
    <p:sldId id="427" r:id="rId115"/>
    <p:sldId id="428" r:id="rId116"/>
    <p:sldId id="429" r:id="rId117"/>
    <p:sldId id="430" r:id="rId118"/>
    <p:sldId id="431" r:id="rId119"/>
    <p:sldId id="434" r:id="rId120"/>
    <p:sldId id="438" r:id="rId121"/>
    <p:sldId id="439" r:id="rId122"/>
    <p:sldId id="442" r:id="rId123"/>
    <p:sldId id="445" r:id="rId124"/>
    <p:sldId id="446" r:id="rId125"/>
    <p:sldId id="447" r:id="rId126"/>
    <p:sldId id="454" r:id="rId127"/>
    <p:sldId id="456" r:id="rId128"/>
    <p:sldId id="458" r:id="rId129"/>
    <p:sldId id="459" r:id="rId130"/>
    <p:sldId id="462" r:id="rId131"/>
    <p:sldId id="465" r:id="rId132"/>
    <p:sldId id="467" r:id="rId133"/>
    <p:sldId id="471" r:id="rId134"/>
    <p:sldId id="472" r:id="rId135"/>
    <p:sldId id="473" r:id="rId136"/>
    <p:sldId id="474" r:id="rId137"/>
    <p:sldId id="477" r:id="rId138"/>
    <p:sldId id="478" r:id="rId139"/>
    <p:sldId id="479" r:id="rId140"/>
    <p:sldId id="480" r:id="rId141"/>
    <p:sldId id="483" r:id="rId142"/>
    <p:sldId id="484" r:id="rId143"/>
    <p:sldId id="485" r:id="rId144"/>
    <p:sldId id="486" r:id="rId145"/>
    <p:sldId id="487" r:id="rId146"/>
    <p:sldId id="488" r:id="rId147"/>
    <p:sldId id="489" r:id="rId148"/>
    <p:sldId id="490" r:id="rId149"/>
    <p:sldId id="492" r:id="rId150"/>
    <p:sldId id="493" r:id="rId151"/>
    <p:sldId id="494" r:id="rId152"/>
    <p:sldId id="495" r:id="rId153"/>
    <p:sldId id="496" r:id="rId154"/>
    <p:sldId id="498" r:id="rId155"/>
    <p:sldId id="499" r:id="rId156"/>
    <p:sldId id="501" r:id="rId157"/>
    <p:sldId id="502" r:id="rId158"/>
    <p:sldId id="503" r:id="rId159"/>
    <p:sldId id="504" r:id="rId160"/>
    <p:sldId id="511" r:id="rId161"/>
    <p:sldId id="512" r:id="rId162"/>
    <p:sldId id="513" r:id="rId163"/>
    <p:sldId id="514" r:id="rId164"/>
    <p:sldId id="519" r:id="rId165"/>
    <p:sldId id="520" r:id="rId166"/>
    <p:sldId id="521" r:id="rId167"/>
    <p:sldId id="522" r:id="rId168"/>
    <p:sldId id="524" r:id="rId169"/>
    <p:sldId id="525" r:id="rId170"/>
    <p:sldId id="526" r:id="rId171"/>
    <p:sldId id="527" r:id="rId172"/>
    <p:sldId id="530" r:id="rId173"/>
    <p:sldId id="537" r:id="rId174"/>
    <p:sldId id="538" r:id="rId175"/>
    <p:sldId id="542" r:id="rId176"/>
    <p:sldId id="543" r:id="rId177"/>
    <p:sldId id="544" r:id="rId178"/>
    <p:sldId id="545" r:id="rId179"/>
    <p:sldId id="546" r:id="rId180"/>
    <p:sldId id="547" r:id="rId181"/>
    <p:sldId id="548" r:id="rId182"/>
    <p:sldId id="549" r:id="rId183"/>
    <p:sldId id="550" r:id="rId184"/>
    <p:sldId id="551" r:id="rId185"/>
    <p:sldId id="552" r:id="rId186"/>
    <p:sldId id="553" r:id="rId187"/>
    <p:sldId id="554" r:id="rId188"/>
    <p:sldId id="555" r:id="rId189"/>
    <p:sldId id="570" r:id="rId190"/>
    <p:sldId id="556" r:id="rId191"/>
    <p:sldId id="557" r:id="rId192"/>
    <p:sldId id="558" r:id="rId193"/>
    <p:sldId id="559" r:id="rId194"/>
    <p:sldId id="560" r:id="rId195"/>
    <p:sldId id="561" r:id="rId196"/>
    <p:sldId id="562" r:id="rId197"/>
    <p:sldId id="563" r:id="rId198"/>
    <p:sldId id="564" r:id="rId199"/>
    <p:sldId id="567" r:id="rId200"/>
    <p:sldId id="566" r:id="rId201"/>
    <p:sldId id="568" r:id="rId202"/>
    <p:sldId id="569" r:id="rId203"/>
    <p:sldId id="571" r:id="rId204"/>
    <p:sldId id="572" r:id="rId205"/>
    <p:sldId id="573" r:id="rId206"/>
    <p:sldId id="575" r:id="rId207"/>
    <p:sldId id="576" r:id="rId208"/>
    <p:sldId id="577" r:id="rId209"/>
    <p:sldId id="578" r:id="rId210"/>
    <p:sldId id="579" r:id="rId211"/>
    <p:sldId id="580" r:id="rId212"/>
    <p:sldId id="581" r:id="rId213"/>
    <p:sldId id="582" r:id="rId214"/>
    <p:sldId id="583" r:id="rId215"/>
    <p:sldId id="584" r:id="rId216"/>
    <p:sldId id="585" r:id="rId217"/>
    <p:sldId id="601" r:id="rId218"/>
    <p:sldId id="602" r:id="rId219"/>
    <p:sldId id="603" r:id="rId220"/>
    <p:sldId id="604" r:id="rId221"/>
    <p:sldId id="606" r:id="rId222"/>
    <p:sldId id="605" r:id="rId223"/>
    <p:sldId id="586" r:id="rId224"/>
    <p:sldId id="587" r:id="rId225"/>
    <p:sldId id="590" r:id="rId226"/>
    <p:sldId id="588" r:id="rId227"/>
    <p:sldId id="589" r:id="rId228"/>
    <p:sldId id="591" r:id="rId229"/>
    <p:sldId id="592" r:id="rId230"/>
    <p:sldId id="593" r:id="rId231"/>
    <p:sldId id="594" r:id="rId232"/>
    <p:sldId id="595" r:id="rId233"/>
    <p:sldId id="596" r:id="rId234"/>
    <p:sldId id="607" r:id="rId235"/>
  </p:sldIdLst>
  <p:sldSz cx="12188825" cy="6858000"/>
  <p:notesSz cx="6858000" cy="9144000"/>
  <p:embeddedFontLst>
    <p:embeddedFont>
      <p:font typeface="Agency FB" panose="020B0503020202020204" pitchFamily="34" charset="0"/>
      <p:regular r:id="rId238"/>
      <p:bold r:id="rId239"/>
    </p:embeddedFont>
    <p:embeddedFont>
      <p:font typeface="Aharoni" panose="02010803020104030203" pitchFamily="2" charset="-79"/>
      <p:bold r:id="rId240"/>
    </p:embeddedFont>
    <p:embeddedFont>
      <p:font typeface="Arial Black" panose="020B0A04020102020204" pitchFamily="34" charset="0"/>
      <p:bold r:id="rId241"/>
    </p:embeddedFont>
    <p:embeddedFont>
      <p:font typeface="Arial Narrow" panose="020B0606020202030204" pitchFamily="34" charset="0"/>
      <p:regular r:id="rId242"/>
      <p:bold r:id="rId243"/>
      <p:italic r:id="rId244"/>
      <p:boldItalic r:id="rId245"/>
    </p:embeddedFont>
    <p:embeddedFont>
      <p:font typeface="Arial Rounded MT Bold" panose="020F0704030504030204" pitchFamily="34" charset="0"/>
      <p:regular r:id="rId246"/>
    </p:embeddedFont>
    <p:embeddedFont>
      <p:font typeface="Berlin Sans FB Demi" panose="020E0802020502020306" pitchFamily="34" charset="0"/>
      <p:bold r:id="rId247"/>
    </p:embeddedFont>
    <p:embeddedFont>
      <p:font typeface="Bernard MT Condensed" panose="02050806060905020404" pitchFamily="18" charset="0"/>
      <p:regular r:id="rId248"/>
    </p:embeddedFont>
    <p:embeddedFont>
      <p:font typeface="Book Antiqua" panose="02040602050305030304" pitchFamily="18" charset="0"/>
      <p:regular r:id="rId249"/>
      <p:bold r:id="rId250"/>
      <p:italic r:id="rId251"/>
      <p:boldItalic r:id="rId252"/>
    </p:embeddedFont>
    <p:embeddedFont>
      <p:font typeface="Brush Script MT" panose="03060802040406070304" pitchFamily="66" charset="0"/>
      <p:italic r:id="rId253"/>
    </p:embeddedFont>
    <p:embeddedFont>
      <p:font typeface="Calibri" panose="020F0502020204030204" pitchFamily="34" charset="0"/>
      <p:regular r:id="rId254"/>
      <p:bold r:id="rId255"/>
      <p:italic r:id="rId256"/>
      <p:boldItalic r:id="rId257"/>
    </p:embeddedFont>
    <p:embeddedFont>
      <p:font typeface="Century Gothic" panose="020B0502020202020204" pitchFamily="34" charset="0"/>
      <p:regular r:id="rId258"/>
      <p:bold r:id="rId259"/>
      <p:italic r:id="rId260"/>
      <p:boldItalic r:id="rId261"/>
    </p:embeddedFont>
    <p:embeddedFont>
      <p:font typeface="Comic Sans MS" panose="030F0702030302020204" pitchFamily="66" charset="0"/>
      <p:regular r:id="rId262"/>
      <p:bold r:id="rId263"/>
      <p:italic r:id="rId264"/>
      <p:boldItalic r:id="rId265"/>
    </p:embeddedFont>
    <p:embeddedFont>
      <p:font typeface="Cooper Black" panose="0208090404030B020404" pitchFamily="18" charset="0"/>
      <p:regular r:id="rId266"/>
    </p:embeddedFont>
    <p:embeddedFont>
      <p:font typeface="Corbel" panose="020B0503020204020204" pitchFamily="34" charset="0"/>
      <p:regular r:id="rId267"/>
      <p:bold r:id="rId268"/>
      <p:italic r:id="rId269"/>
      <p:boldItalic r:id="rId270"/>
    </p:embeddedFont>
    <p:embeddedFont>
      <p:font typeface="Eras Bold ITC" panose="020B0907030504020204" pitchFamily="34" charset="0"/>
      <p:regular r:id="rId271"/>
    </p:embeddedFont>
    <p:embeddedFont>
      <p:font typeface="Eras Demi ITC" panose="020B0805030504020804" pitchFamily="34" charset="0"/>
      <p:regular r:id="rId272"/>
    </p:embeddedFont>
    <p:embeddedFont>
      <p:font typeface="Franklin Gothic Medium" panose="020B0603020102020204" pitchFamily="34" charset="0"/>
      <p:regular r:id="rId273"/>
      <p:italic r:id="rId274"/>
    </p:embeddedFont>
    <p:embeddedFont>
      <p:font typeface="Freestyle Script" panose="030804020302050B0404" pitchFamily="66" charset="0"/>
      <p:regular r:id="rId275"/>
    </p:embeddedFont>
    <p:embeddedFont>
      <p:font typeface="Greekth" panose="02020803070505020304" pitchFamily="18" charset="0"/>
      <p:bold r:id="rId276"/>
    </p:embeddedFont>
    <p:embeddedFont>
      <p:font typeface="HebrewTh" pitchFamily="2" charset="0"/>
      <p:regular r:id="rId277"/>
    </p:embeddedFont>
    <p:embeddedFont>
      <p:font typeface="Impact" panose="020B0806030902050204" pitchFamily="34" charset="0"/>
      <p:regular r:id="rId278"/>
    </p:embeddedFont>
    <p:embeddedFont>
      <p:font typeface="Lucida Bright" panose="02040602050505020304" pitchFamily="18" charset="0"/>
      <p:regular r:id="rId279"/>
    </p:embeddedFont>
    <p:embeddedFont>
      <p:font typeface="Lucida Fax" panose="02060602050505020204" pitchFamily="18" charset="0"/>
      <p:regular r:id="rId280"/>
    </p:embeddedFont>
    <p:embeddedFont>
      <p:font typeface="Lucida Sans Unicode" panose="020B0602030504020204" pitchFamily="34" charset="0"/>
      <p:regular r:id="rId281"/>
    </p:embeddedFont>
    <p:embeddedFont>
      <p:font typeface="Matura MT Script Capitals" panose="03020802060602070202" pitchFamily="66" charset="0"/>
      <p:regular r:id="rId282"/>
    </p:embeddedFont>
    <p:embeddedFont>
      <p:font typeface="Narkisim" panose="020E0502050101010101" pitchFamily="34" charset="-79"/>
      <p:regular r:id="rId283"/>
    </p:embeddedFont>
    <p:embeddedFont>
      <p:font typeface="Papyrus" panose="03070502060502030205" pitchFamily="66" charset="0"/>
      <p:regular r:id="rId284"/>
    </p:embeddedFont>
    <p:embeddedFont>
      <p:font typeface="Pristina" panose="03060402040406080204" pitchFamily="66" charset="0"/>
      <p:regular r:id="rId285"/>
    </p:embeddedFont>
    <p:embeddedFont>
      <p:font typeface="Rockwell Condensed" panose="02060603050405020104" pitchFamily="18" charset="0"/>
      <p:regular r:id="rId286"/>
    </p:embeddedFont>
    <p:embeddedFont>
      <p:font typeface="Rockwell Extra Bold" panose="02060903040505020403" pitchFamily="18" charset="0"/>
      <p:bold r:id="rId287"/>
    </p:embeddedFont>
    <p:embeddedFont>
      <p:font typeface="Tahoma" panose="020B0604030504040204" pitchFamily="34" charset="0"/>
      <p:regular r:id="rId288"/>
      <p:bold r:id="rId289"/>
    </p:embeddedFont>
    <p:embeddedFont>
      <p:font typeface="Wingdings 3" panose="05040102010807070707" pitchFamily="18" charset="2"/>
      <p:regular r:id="rId2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8F8F8"/>
    <a:srgbClr val="D2A000"/>
    <a:srgbClr val="FFFF66"/>
    <a:srgbClr val="8AA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0" autoAdjust="0"/>
    <p:restoredTop sz="94259" autoAdjust="0"/>
  </p:normalViewPr>
  <p:slideViewPr>
    <p:cSldViewPr>
      <p:cViewPr varScale="1">
        <p:scale>
          <a:sx n="43" d="100"/>
          <a:sy n="43" d="100"/>
        </p:scale>
        <p:origin x="42" y="606"/>
      </p:cViewPr>
      <p:guideLst>
        <p:guide orient="horz" pos="2160"/>
        <p:guide pos="3839"/>
      </p:guideLst>
    </p:cSldViewPr>
  </p:slideViewPr>
  <p:notesTextViewPr>
    <p:cViewPr>
      <p:scale>
        <a:sx n="1" d="1"/>
        <a:sy n="1" d="1"/>
      </p:scale>
      <p:origin x="0" y="0"/>
    </p:cViewPr>
  </p:notesTextViewPr>
  <p:sorterViewPr>
    <p:cViewPr varScale="1">
      <p:scale>
        <a:sx n="100" d="100"/>
        <a:sy n="100" d="100"/>
      </p:scale>
      <p:origin x="0" y="-55602"/>
    </p:cViewPr>
  </p:sorter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font" Target="fonts/font10.fntdata"/><Relationship Id="rId107" Type="http://schemas.openxmlformats.org/officeDocument/2006/relationships/slide" Target="slides/slide104.xml"/><Relationship Id="rId268" Type="http://schemas.openxmlformats.org/officeDocument/2006/relationships/font" Target="fonts/font31.fntdata"/><Relationship Id="rId289" Type="http://schemas.openxmlformats.org/officeDocument/2006/relationships/font" Target="fonts/font52.fntdata"/><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handoutMaster" Target="handoutMasters/handoutMaster1.xml"/><Relationship Id="rId258" Type="http://schemas.openxmlformats.org/officeDocument/2006/relationships/font" Target="fonts/font21.fntdata"/><Relationship Id="rId279" Type="http://schemas.openxmlformats.org/officeDocument/2006/relationships/font" Target="fonts/font42.fntdata"/><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font" Target="fonts/font53.fntdata"/><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font" Target="fonts/font11.fntdata"/><Relationship Id="rId269" Type="http://schemas.openxmlformats.org/officeDocument/2006/relationships/font" Target="fonts/font32.fntdata"/><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font" Target="fonts/font43.fntdata"/><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font" Target="fonts/font1.fntdata"/><Relationship Id="rId259" Type="http://schemas.openxmlformats.org/officeDocument/2006/relationships/font" Target="fonts/font22.fntdata"/><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font" Target="fonts/font33.fntdata"/><Relationship Id="rId291" Type="http://schemas.openxmlformats.org/officeDocument/2006/relationships/presProps" Target="presProps.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font" Target="fonts/font12.fntdata"/><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font" Target="fonts/font23.fntdata"/><Relationship Id="rId281" Type="http://schemas.openxmlformats.org/officeDocument/2006/relationships/font" Target="fonts/font44.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font" Target="fonts/font13.fntdata"/><Relationship Id="rId255" Type="http://schemas.openxmlformats.org/officeDocument/2006/relationships/font" Target="fonts/font18.fntdata"/><Relationship Id="rId271" Type="http://schemas.openxmlformats.org/officeDocument/2006/relationships/font" Target="fonts/font34.fntdata"/><Relationship Id="rId276" Type="http://schemas.openxmlformats.org/officeDocument/2006/relationships/font" Target="fonts/font39.fntdata"/><Relationship Id="rId292" Type="http://schemas.openxmlformats.org/officeDocument/2006/relationships/viewProps" Target="viewProps.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font" Target="fonts/font3.fntdata"/><Relationship Id="rId245" Type="http://schemas.openxmlformats.org/officeDocument/2006/relationships/font" Target="fonts/font8.fntdata"/><Relationship Id="rId261" Type="http://schemas.openxmlformats.org/officeDocument/2006/relationships/font" Target="fonts/font24.fntdata"/><Relationship Id="rId266" Type="http://schemas.openxmlformats.org/officeDocument/2006/relationships/font" Target="fonts/font29.fntdata"/><Relationship Id="rId287" Type="http://schemas.openxmlformats.org/officeDocument/2006/relationships/font" Target="fonts/font50.fntdata"/><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282" Type="http://schemas.openxmlformats.org/officeDocument/2006/relationships/font" Target="fonts/font4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font" Target="fonts/font14.fntdata"/><Relationship Id="rId256" Type="http://schemas.openxmlformats.org/officeDocument/2006/relationships/font" Target="fonts/font19.fntdata"/><Relationship Id="rId277" Type="http://schemas.openxmlformats.org/officeDocument/2006/relationships/font" Target="fonts/font40.fntdata"/><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72" Type="http://schemas.openxmlformats.org/officeDocument/2006/relationships/font" Target="fonts/font35.fntdata"/><Relationship Id="rId29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font" Target="fonts/font4.fntdata"/><Relationship Id="rId246" Type="http://schemas.openxmlformats.org/officeDocument/2006/relationships/font" Target="fonts/font9.fntdata"/><Relationship Id="rId267" Type="http://schemas.openxmlformats.org/officeDocument/2006/relationships/font" Target="fonts/font30.fntdata"/><Relationship Id="rId288" Type="http://schemas.openxmlformats.org/officeDocument/2006/relationships/font" Target="fonts/font51.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font" Target="fonts/font25.fntdata"/><Relationship Id="rId283" Type="http://schemas.openxmlformats.org/officeDocument/2006/relationships/font" Target="fonts/font46.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notesMaster" Target="notesMasters/notesMaster1.xml"/><Relationship Id="rId257" Type="http://schemas.openxmlformats.org/officeDocument/2006/relationships/font" Target="fonts/font20.fntdata"/><Relationship Id="rId278" Type="http://schemas.openxmlformats.org/officeDocument/2006/relationships/font" Target="fonts/font41.fntdata"/><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font" Target="fonts/font15.fntdata"/><Relationship Id="rId273" Type="http://schemas.openxmlformats.org/officeDocument/2006/relationships/font" Target="fonts/font36.fntdata"/><Relationship Id="rId294" Type="http://schemas.openxmlformats.org/officeDocument/2006/relationships/tableStyles" Target="tableStyles.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font" Target="fonts/font5.fntdata"/><Relationship Id="rId263" Type="http://schemas.openxmlformats.org/officeDocument/2006/relationships/font" Target="fonts/font26.fntdata"/><Relationship Id="rId284" Type="http://schemas.openxmlformats.org/officeDocument/2006/relationships/font" Target="fonts/font47.fntdata"/><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font" Target="fonts/font16.fntdata"/><Relationship Id="rId274" Type="http://schemas.openxmlformats.org/officeDocument/2006/relationships/font" Target="fonts/font37.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font" Target="fonts/font6.fntdata"/><Relationship Id="rId264" Type="http://schemas.openxmlformats.org/officeDocument/2006/relationships/font" Target="fonts/font27.fntdata"/><Relationship Id="rId285" Type="http://schemas.openxmlformats.org/officeDocument/2006/relationships/font" Target="fonts/font48.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font" Target="fonts/font17.fntdata"/><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font" Target="fonts/font38.fntdata"/><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font" Target="fonts/font7.fntdata"/><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font" Target="fonts/font28.fntdata"/><Relationship Id="rId286" Type="http://schemas.openxmlformats.org/officeDocument/2006/relationships/font" Target="fonts/font4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4/12/2019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4/12/2019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5410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3516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4516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82474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9400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0988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97280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98088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4/12/2019</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4/12/2019</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Vertical Title 1"/>
          <p:cNvSpPr>
            <a:spLocks noGrp="1"/>
          </p:cNvSpPr>
          <p:nvPr>
            <p:ph type="title" orient="vert"/>
          </p:nvPr>
        </p:nvSpPr>
        <p:spPr>
          <a:xfrm>
            <a:off x="9558667" y="685800"/>
            <a:ext cx="12954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4/12/2019</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2" y="274638"/>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0"/>
            <a:ext cx="5383398"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59F150F7-1373-41E5-82F7-DA852B6D8F66}" type="slidenum">
              <a:rPr lang="en-US" altLang="en-US"/>
              <a:pPr>
                <a:defRPr/>
              </a:pPr>
              <a:t>‹#›</a:t>
            </a:fld>
            <a:endParaRPr lang="en-US" altLang="en-US"/>
          </a:p>
        </p:txBody>
      </p:sp>
    </p:spTree>
    <p:extLst>
      <p:ext uri="{BB962C8B-B14F-4D97-AF65-F5344CB8AC3E}">
        <p14:creationId xmlns:p14="http://schemas.microsoft.com/office/powerpoint/2010/main" val="299437091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ltLang="en-US"/>
          </a:p>
        </p:txBody>
      </p:sp>
      <p:sp>
        <p:nvSpPr>
          <p:cNvPr id="6" name="Rectangle 40"/>
          <p:cNvSpPr>
            <a:spLocks noGrp="1" noChangeArrowheads="1"/>
          </p:cNvSpPr>
          <p:nvPr>
            <p:ph type="ftr" sz="quarter" idx="11"/>
          </p:nvPr>
        </p:nvSpPr>
        <p:spPr/>
        <p:txBody>
          <a:bodyPr/>
          <a:lstStyle>
            <a:lvl1pPr>
              <a:defRPr/>
            </a:lvl1pPr>
          </a:lstStyle>
          <a:p>
            <a:pPr>
              <a:defRPr/>
            </a:pPr>
            <a:endParaRPr lang="en-US" altLang="en-US"/>
          </a:p>
        </p:txBody>
      </p:sp>
      <p:sp>
        <p:nvSpPr>
          <p:cNvPr id="7" name="Rectangle 41"/>
          <p:cNvSpPr>
            <a:spLocks noGrp="1" noChangeArrowheads="1"/>
          </p:cNvSpPr>
          <p:nvPr>
            <p:ph type="sldNum" sz="quarter" idx="12"/>
          </p:nvPr>
        </p:nvSpPr>
        <p:spPr/>
        <p:txBody>
          <a:bodyPr/>
          <a:lstStyle>
            <a:lvl1pPr>
              <a:defRPr/>
            </a:lvl1pPr>
          </a:lstStyle>
          <a:p>
            <a:pPr>
              <a:defRPr/>
            </a:pPr>
            <a:fld id="{C888F834-2F5E-4992-879D-916267313D62}" type="slidenum">
              <a:rPr lang="en-US" altLang="en-US"/>
              <a:pPr>
                <a:defRPr/>
              </a:pPr>
              <a:t>‹#›</a:t>
            </a:fld>
            <a:endParaRPr lang="en-US" altLang="en-US"/>
          </a:p>
        </p:txBody>
      </p:sp>
    </p:spTree>
    <p:extLst>
      <p:ext uri="{BB962C8B-B14F-4D97-AF65-F5344CB8AC3E}">
        <p14:creationId xmlns:p14="http://schemas.microsoft.com/office/powerpoint/2010/main" val="3976397225"/>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5416" y="452438"/>
            <a:ext cx="9406133" cy="579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604FEC71-95D8-40AC-8007-5C3709A4C2EB}"/>
              </a:ext>
            </a:extLst>
          </p:cNvPr>
          <p:cNvSpPr>
            <a:spLocks noGrp="1"/>
          </p:cNvSpPr>
          <p:nvPr>
            <p:ph type="dt" sz="half" idx="10"/>
          </p:nvPr>
        </p:nvSpPr>
        <p:spPr/>
        <p:txBody>
          <a:bodyPr/>
          <a:lstStyle>
            <a:lvl1pPr>
              <a:defRPr/>
            </a:lvl1pPr>
          </a:lstStyle>
          <a:p>
            <a:pPr>
              <a:defRPr/>
            </a:pPr>
            <a:fld id="{33191B68-EC0B-4E9C-8996-C7179FFD2F88}" type="datetimeFigureOut">
              <a:rPr lang="en-US"/>
              <a:pPr>
                <a:defRPr/>
              </a:pPr>
              <a:t>4/12/2019</a:t>
            </a:fld>
            <a:endParaRPr lang="en-US"/>
          </a:p>
        </p:txBody>
      </p:sp>
      <p:sp>
        <p:nvSpPr>
          <p:cNvPr id="4" name="Footer Placeholder 4">
            <a:extLst>
              <a:ext uri="{FF2B5EF4-FFF2-40B4-BE49-F238E27FC236}">
                <a16:creationId xmlns:a16="http://schemas.microsoft.com/office/drawing/2014/main" id="{4B592021-00E1-434C-8924-636F1BFCA3D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A8AB922-ED60-42EE-A694-978BE50A1382}"/>
              </a:ext>
            </a:extLst>
          </p:cNvPr>
          <p:cNvSpPr>
            <a:spLocks noGrp="1"/>
          </p:cNvSpPr>
          <p:nvPr>
            <p:ph type="sldNum" sz="quarter" idx="12"/>
          </p:nvPr>
        </p:nvSpPr>
        <p:spPr/>
        <p:txBody>
          <a:bodyPr/>
          <a:lstStyle>
            <a:lvl1pPr>
              <a:defRPr/>
            </a:lvl1pPr>
          </a:lstStyle>
          <a:p>
            <a:pPr>
              <a:defRPr/>
            </a:pPr>
            <a:fld id="{3AE141A8-EBA5-44F0-BE62-56D55F2C4F4D}" type="slidenum">
              <a:rPr lang="en-US"/>
              <a:pPr>
                <a:defRPr/>
              </a:pPr>
              <a:t>‹#›</a:t>
            </a:fld>
            <a:endParaRPr lang="en-US"/>
          </a:p>
        </p:txBody>
      </p:sp>
    </p:spTree>
    <p:extLst>
      <p:ext uri="{BB962C8B-B14F-4D97-AF65-F5344CB8AC3E}">
        <p14:creationId xmlns:p14="http://schemas.microsoft.com/office/powerpoint/2010/main" val="4241527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5416" y="452439"/>
            <a:ext cx="9406133" cy="1400175"/>
          </a:xfrm>
        </p:spPr>
        <p:txBody>
          <a:bodyPr/>
          <a:lstStyle/>
          <a:p>
            <a:r>
              <a:rPr lang="en-US"/>
              <a:t>Click to edit Master title style</a:t>
            </a:r>
          </a:p>
        </p:txBody>
      </p:sp>
      <p:sp>
        <p:nvSpPr>
          <p:cNvPr id="3" name="Content Placeholder 2"/>
          <p:cNvSpPr>
            <a:spLocks noGrp="1"/>
          </p:cNvSpPr>
          <p:nvPr>
            <p:ph sz="half" idx="1"/>
          </p:nvPr>
        </p:nvSpPr>
        <p:spPr>
          <a:xfrm>
            <a:off x="1102497" y="2052638"/>
            <a:ext cx="4371895" cy="4195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7539" y="2052639"/>
            <a:ext cx="4371895" cy="2020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677539" y="4225926"/>
            <a:ext cx="4371895"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C672DDF-484A-4018-9708-51AA9655C5F0}"/>
              </a:ext>
            </a:extLst>
          </p:cNvPr>
          <p:cNvSpPr>
            <a:spLocks noGrp="1"/>
          </p:cNvSpPr>
          <p:nvPr>
            <p:ph type="dt" sz="half" idx="10"/>
          </p:nvPr>
        </p:nvSpPr>
        <p:spPr/>
        <p:txBody>
          <a:bodyPr/>
          <a:lstStyle>
            <a:lvl1pPr>
              <a:defRPr/>
            </a:lvl1pPr>
          </a:lstStyle>
          <a:p>
            <a:pPr>
              <a:defRPr/>
            </a:pPr>
            <a:fld id="{30A88632-8D11-42BD-82F8-4E89B599B4B5}" type="datetimeFigureOut">
              <a:rPr lang="en-US"/>
              <a:pPr>
                <a:defRPr/>
              </a:pPr>
              <a:t>4/12/2019</a:t>
            </a:fld>
            <a:endParaRPr lang="en-US"/>
          </a:p>
        </p:txBody>
      </p:sp>
      <p:sp>
        <p:nvSpPr>
          <p:cNvPr id="7" name="Footer Placeholder 4">
            <a:extLst>
              <a:ext uri="{FF2B5EF4-FFF2-40B4-BE49-F238E27FC236}">
                <a16:creationId xmlns:a16="http://schemas.microsoft.com/office/drawing/2014/main" id="{CA510E4D-17A6-4A64-8E31-1E1F21D7627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E3DE8FA-AA3B-40F1-8CFA-7234FBF02349}"/>
              </a:ext>
            </a:extLst>
          </p:cNvPr>
          <p:cNvSpPr>
            <a:spLocks noGrp="1"/>
          </p:cNvSpPr>
          <p:nvPr>
            <p:ph type="sldNum" sz="quarter" idx="12"/>
          </p:nvPr>
        </p:nvSpPr>
        <p:spPr/>
        <p:txBody>
          <a:bodyPr/>
          <a:lstStyle>
            <a:lvl1pPr>
              <a:defRPr/>
            </a:lvl1pPr>
          </a:lstStyle>
          <a:p>
            <a:pPr>
              <a:defRPr/>
            </a:pPr>
            <a:fld id="{47B3701E-AAB7-4032-8C73-5C2A008DFA40}" type="slidenum">
              <a:rPr lang="en-US"/>
              <a:pPr>
                <a:defRPr/>
              </a:pPr>
              <a:t>‹#›</a:t>
            </a:fld>
            <a:endParaRPr lang="en-US"/>
          </a:p>
        </p:txBody>
      </p:sp>
    </p:spTree>
    <p:extLst>
      <p:ext uri="{BB962C8B-B14F-4D97-AF65-F5344CB8AC3E}">
        <p14:creationId xmlns:p14="http://schemas.microsoft.com/office/powerpoint/2010/main" val="2961678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763"/>
            <a:ext cx="10360501" cy="914400"/>
          </a:xfrm>
        </p:spPr>
        <p:txBody>
          <a:bodyPr/>
          <a:lstStyle/>
          <a:p>
            <a:r>
              <a:rPr lang="en-US"/>
              <a:t>Click to edit Master title style</a:t>
            </a:r>
          </a:p>
        </p:txBody>
      </p:sp>
      <p:sp>
        <p:nvSpPr>
          <p:cNvPr id="3" name="Content Placeholder 2"/>
          <p:cNvSpPr>
            <a:spLocks noGrp="1"/>
          </p:cNvSpPr>
          <p:nvPr>
            <p:ph sz="quarter" idx="1"/>
          </p:nvPr>
        </p:nvSpPr>
        <p:spPr>
          <a:xfrm>
            <a:off x="1218883" y="1784350"/>
            <a:ext cx="5078677"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18883" y="4146550"/>
            <a:ext cx="5078677"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00707" y="1784350"/>
            <a:ext cx="507867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18443467-FE88-44F6-B755-883759C0F7F8}"/>
              </a:ext>
            </a:extLst>
          </p:cNvPr>
          <p:cNvSpPr>
            <a:spLocks noGrp="1"/>
          </p:cNvSpPr>
          <p:nvPr>
            <p:ph type="dt" sz="half" idx="10"/>
          </p:nvPr>
        </p:nvSpPr>
        <p:spPr/>
        <p:txBody>
          <a:bodyPr/>
          <a:lstStyle>
            <a:lvl1pPr>
              <a:defRPr/>
            </a:lvl1pPr>
          </a:lstStyle>
          <a:p>
            <a:pPr>
              <a:defRPr/>
            </a:pPr>
            <a:fld id="{23595C03-7344-495A-8DB8-573BE973141F}" type="datetime1">
              <a:rPr lang="en-US"/>
              <a:pPr>
                <a:defRPr/>
              </a:pPr>
              <a:t>4/12/2019</a:t>
            </a:fld>
            <a:endParaRPr lang="en-US"/>
          </a:p>
        </p:txBody>
      </p:sp>
      <p:sp>
        <p:nvSpPr>
          <p:cNvPr id="7" name="Footer Placeholder 2">
            <a:extLst>
              <a:ext uri="{FF2B5EF4-FFF2-40B4-BE49-F238E27FC236}">
                <a16:creationId xmlns:a16="http://schemas.microsoft.com/office/drawing/2014/main" id="{AE4B36A4-AB85-41B4-8709-D7A1FBABBDEB}"/>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22">
            <a:extLst>
              <a:ext uri="{FF2B5EF4-FFF2-40B4-BE49-F238E27FC236}">
                <a16:creationId xmlns:a16="http://schemas.microsoft.com/office/drawing/2014/main" id="{3CCC73C3-10A9-4A46-802B-81FA884464E0}"/>
              </a:ext>
            </a:extLst>
          </p:cNvPr>
          <p:cNvSpPr>
            <a:spLocks noGrp="1"/>
          </p:cNvSpPr>
          <p:nvPr>
            <p:ph type="sldNum" sz="quarter" idx="12"/>
          </p:nvPr>
        </p:nvSpPr>
        <p:spPr/>
        <p:txBody>
          <a:bodyPr/>
          <a:lstStyle>
            <a:lvl1pPr>
              <a:defRPr/>
            </a:lvl1pPr>
          </a:lstStyle>
          <a:p>
            <a:pPr>
              <a:defRPr/>
            </a:pPr>
            <a:fld id="{2E5DD27B-7975-437A-8832-5955420DD784}" type="slidenum">
              <a:rPr lang="en-US" altLang="en-US"/>
              <a:pPr>
                <a:defRPr/>
              </a:pPr>
              <a:t>‹#›</a:t>
            </a:fld>
            <a:endParaRPr lang="en-US" altLang="en-US"/>
          </a:p>
        </p:txBody>
      </p:sp>
    </p:spTree>
    <p:extLst>
      <p:ext uri="{BB962C8B-B14F-4D97-AF65-F5344CB8AC3E}">
        <p14:creationId xmlns:p14="http://schemas.microsoft.com/office/powerpoint/2010/main" val="1685232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9CF42F6-AE37-4803-B4C6-7ABA5C5B37A5}"/>
              </a:ext>
            </a:extLst>
          </p:cNvPr>
          <p:cNvGrpSpPr>
            <a:grpSpLocks/>
          </p:cNvGrpSpPr>
          <p:nvPr/>
        </p:nvGrpSpPr>
        <p:grpSpPr bwMode="auto">
          <a:xfrm>
            <a:off x="5065981" y="1789114"/>
            <a:ext cx="7118612" cy="5056187"/>
            <a:chOff x="2394" y="1127"/>
            <a:chExt cx="3364" cy="3185"/>
          </a:xfrm>
        </p:grpSpPr>
        <p:sp>
          <p:nvSpPr>
            <p:cNvPr id="5" name="Rectangle 3">
              <a:extLst>
                <a:ext uri="{FF2B5EF4-FFF2-40B4-BE49-F238E27FC236}">
                  <a16:creationId xmlns:a16="http://schemas.microsoft.com/office/drawing/2014/main" id="{79A81D97-101D-4768-9081-A9E05E4FE7DB}"/>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 name="Oval 4">
              <a:extLst>
                <a:ext uri="{FF2B5EF4-FFF2-40B4-BE49-F238E27FC236}">
                  <a16:creationId xmlns:a16="http://schemas.microsoft.com/office/drawing/2014/main" id="{22007B98-EA99-4572-9452-50DDAF9D7BE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7" name="Rectangle 5">
              <a:extLst>
                <a:ext uri="{FF2B5EF4-FFF2-40B4-BE49-F238E27FC236}">
                  <a16:creationId xmlns:a16="http://schemas.microsoft.com/office/drawing/2014/main" id="{D65C4D0D-7908-45ED-863D-86393C40A806}"/>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C69C55DF-070D-4845-ACB8-767D0093ECC8}"/>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Rectangle 7">
              <a:extLst>
                <a:ext uri="{FF2B5EF4-FFF2-40B4-BE49-F238E27FC236}">
                  <a16:creationId xmlns:a16="http://schemas.microsoft.com/office/drawing/2014/main" id="{334B0247-CE93-4CD4-9764-CA0EEAFA1D46}"/>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 name="Rectangle 8">
              <a:extLst>
                <a:ext uri="{FF2B5EF4-FFF2-40B4-BE49-F238E27FC236}">
                  <a16:creationId xmlns:a16="http://schemas.microsoft.com/office/drawing/2014/main" id="{15906392-C47D-4BF8-86DA-504D8BDA345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1" name="Rectangle 9">
              <a:extLst>
                <a:ext uri="{FF2B5EF4-FFF2-40B4-BE49-F238E27FC236}">
                  <a16:creationId xmlns:a16="http://schemas.microsoft.com/office/drawing/2014/main" id="{CC326E76-887D-4D9A-BE6F-F95CD79DD839}"/>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2" name="Rectangle 10">
              <a:extLst>
                <a:ext uri="{FF2B5EF4-FFF2-40B4-BE49-F238E27FC236}">
                  <a16:creationId xmlns:a16="http://schemas.microsoft.com/office/drawing/2014/main" id="{1716F53A-BC52-4FE0-BF8C-1335ADFFCDB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3" name="Rectangle 11">
              <a:extLst>
                <a:ext uri="{FF2B5EF4-FFF2-40B4-BE49-F238E27FC236}">
                  <a16:creationId xmlns:a16="http://schemas.microsoft.com/office/drawing/2014/main" id="{D9B0BD4A-1E37-4F00-96FF-4E28FD4F2953}"/>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8C9BB51D-0C37-48B6-8B46-69BEF7F7DFCF}"/>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3FF5B2DB-EE16-4035-9F0A-41B16092095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7F70AC40-352C-4660-8987-92AFB4F26E7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48D2674B-DA33-49BF-AB87-338F01E0379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32AFF434-65B5-476A-95EF-19959309A884}"/>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229124FF-5EEE-41F1-9E7B-A12C4971C05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 name="Freeform 18">
              <a:extLst>
                <a:ext uri="{FF2B5EF4-FFF2-40B4-BE49-F238E27FC236}">
                  <a16:creationId xmlns:a16="http://schemas.microsoft.com/office/drawing/2014/main" id="{A52C2198-1FA6-4007-9E59-196FE36EAF99}"/>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19">
              <a:extLst>
                <a:ext uri="{FF2B5EF4-FFF2-40B4-BE49-F238E27FC236}">
                  <a16:creationId xmlns:a16="http://schemas.microsoft.com/office/drawing/2014/main" id="{F492B7C5-1E38-46BD-A8FD-EE87ACE09875}"/>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2" name="Freeform 20">
              <a:extLst>
                <a:ext uri="{FF2B5EF4-FFF2-40B4-BE49-F238E27FC236}">
                  <a16:creationId xmlns:a16="http://schemas.microsoft.com/office/drawing/2014/main" id="{2DE25B0D-B736-4AD0-87BA-E589CBE95F9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1">
              <a:extLst>
                <a:ext uri="{FF2B5EF4-FFF2-40B4-BE49-F238E27FC236}">
                  <a16:creationId xmlns:a16="http://schemas.microsoft.com/office/drawing/2014/main" id="{8169DCA0-EC0E-4122-8269-998AC27D1608}"/>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4" name="Freeform 22">
              <a:extLst>
                <a:ext uri="{FF2B5EF4-FFF2-40B4-BE49-F238E27FC236}">
                  <a16:creationId xmlns:a16="http://schemas.microsoft.com/office/drawing/2014/main" id="{3DE15949-7B0E-4638-B682-D306C08982AC}"/>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3">
              <a:extLst>
                <a:ext uri="{FF2B5EF4-FFF2-40B4-BE49-F238E27FC236}">
                  <a16:creationId xmlns:a16="http://schemas.microsoft.com/office/drawing/2014/main" id="{4A257032-DBAB-40DA-A891-52ED4FD3BA47}"/>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6" name="Freeform 24">
              <a:extLst>
                <a:ext uri="{FF2B5EF4-FFF2-40B4-BE49-F238E27FC236}">
                  <a16:creationId xmlns:a16="http://schemas.microsoft.com/office/drawing/2014/main" id="{7967A158-86AC-4E62-85B8-22B07C3E7E52}"/>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5">
              <a:extLst>
                <a:ext uri="{FF2B5EF4-FFF2-40B4-BE49-F238E27FC236}">
                  <a16:creationId xmlns:a16="http://schemas.microsoft.com/office/drawing/2014/main" id="{576091B1-8835-451C-BBB6-E13B07EEDEF8}"/>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6">
              <a:extLst>
                <a:ext uri="{FF2B5EF4-FFF2-40B4-BE49-F238E27FC236}">
                  <a16:creationId xmlns:a16="http://schemas.microsoft.com/office/drawing/2014/main" id="{8BAB3289-9A35-4AB8-B798-0F890D613C59}"/>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9" name="Oval 27">
              <a:extLst>
                <a:ext uri="{FF2B5EF4-FFF2-40B4-BE49-F238E27FC236}">
                  <a16:creationId xmlns:a16="http://schemas.microsoft.com/office/drawing/2014/main" id="{60C483FD-1514-4BBE-8341-2731A679B46C}"/>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0" name="Oval 28">
              <a:extLst>
                <a:ext uri="{FF2B5EF4-FFF2-40B4-BE49-F238E27FC236}">
                  <a16:creationId xmlns:a16="http://schemas.microsoft.com/office/drawing/2014/main" id="{C68BEBC6-8DCA-4BBD-BABC-AEA1017369D7}"/>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1" name="Oval 29">
              <a:extLst>
                <a:ext uri="{FF2B5EF4-FFF2-40B4-BE49-F238E27FC236}">
                  <a16:creationId xmlns:a16="http://schemas.microsoft.com/office/drawing/2014/main" id="{0C1EBD33-895D-4B3F-A27A-988878D0A67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65BCF5E1-9845-4AC3-AD71-E8B748E45398}"/>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1">
              <a:extLst>
                <a:ext uri="{FF2B5EF4-FFF2-40B4-BE49-F238E27FC236}">
                  <a16:creationId xmlns:a16="http://schemas.microsoft.com/office/drawing/2014/main" id="{28275566-3FED-4FE6-9900-DE89AD9DA9C3}"/>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Rectangle 32">
              <a:extLst>
                <a:ext uri="{FF2B5EF4-FFF2-40B4-BE49-F238E27FC236}">
                  <a16:creationId xmlns:a16="http://schemas.microsoft.com/office/drawing/2014/main" id="{430B3D28-DC3E-46BE-AA33-45FD7F2DE2A9}"/>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5" name="Rectangle 33">
              <a:extLst>
                <a:ext uri="{FF2B5EF4-FFF2-40B4-BE49-F238E27FC236}">
                  <a16:creationId xmlns:a16="http://schemas.microsoft.com/office/drawing/2014/main" id="{022B4B14-BFF9-4850-95F9-0338201D80AB}"/>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6" name="AutoShape 34">
              <a:extLst>
                <a:ext uri="{FF2B5EF4-FFF2-40B4-BE49-F238E27FC236}">
                  <a16:creationId xmlns:a16="http://schemas.microsoft.com/office/drawing/2014/main" id="{3BF65414-F90B-456F-B79E-4DEA6D85D005}"/>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C5B1241D-04F6-4D7B-ABF8-FAF4E24A79D2}"/>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6">
              <a:extLst>
                <a:ext uri="{FF2B5EF4-FFF2-40B4-BE49-F238E27FC236}">
                  <a16:creationId xmlns:a16="http://schemas.microsoft.com/office/drawing/2014/main" id="{FB251B0E-E2EF-4969-9EBA-77AA70857E31}"/>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1303" name="Rectangle 39"/>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304" name="Rectangle 40"/>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E2FEC78A-9E86-4631-9E95-D8C536E5E673}"/>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5758EBFD-BEB3-4645-B3BF-9DE4F6A134C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45921D39-FDDE-4152-86DC-6243AC761C64}"/>
              </a:ext>
            </a:extLst>
          </p:cNvPr>
          <p:cNvSpPr>
            <a:spLocks noGrp="1" noChangeArrowheads="1"/>
          </p:cNvSpPr>
          <p:nvPr>
            <p:ph type="sldNum" sz="quarter" idx="12"/>
          </p:nvPr>
        </p:nvSpPr>
        <p:spPr/>
        <p:txBody>
          <a:bodyPr/>
          <a:lstStyle>
            <a:lvl1pPr>
              <a:defRPr/>
            </a:lvl1pPr>
          </a:lstStyle>
          <a:p>
            <a:pPr>
              <a:defRPr/>
            </a:pPr>
            <a:fld id="{2EC624A8-52BA-4F2D-A1EB-E3DF333DC7E6}" type="slidenum">
              <a:rPr lang="en-US" altLang="en-US"/>
              <a:pPr>
                <a:defRPr/>
              </a:pPr>
              <a:t>‹#›</a:t>
            </a:fld>
            <a:endParaRPr lang="en-US" altLang="en-US"/>
          </a:p>
        </p:txBody>
      </p:sp>
    </p:spTree>
    <p:extLst>
      <p:ext uri="{BB962C8B-B14F-4D97-AF65-F5344CB8AC3E}">
        <p14:creationId xmlns:p14="http://schemas.microsoft.com/office/powerpoint/2010/main" val="2512239939"/>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A56BC6C1-9C65-41AC-A079-8C8BC1B91B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A546531B-E55D-4D93-A29D-F602095506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E1B340C2-4A16-44C8-B09B-7CB556C6C10D}"/>
              </a:ext>
            </a:extLst>
          </p:cNvPr>
          <p:cNvSpPr>
            <a:spLocks noGrp="1" noChangeArrowheads="1"/>
          </p:cNvSpPr>
          <p:nvPr>
            <p:ph type="sldNum" sz="quarter" idx="12"/>
          </p:nvPr>
        </p:nvSpPr>
        <p:spPr>
          <a:ln/>
        </p:spPr>
        <p:txBody>
          <a:bodyPr/>
          <a:lstStyle>
            <a:lvl1pPr>
              <a:defRPr/>
            </a:lvl1pPr>
          </a:lstStyle>
          <a:p>
            <a:pPr>
              <a:defRPr/>
            </a:pPr>
            <a:fld id="{20340026-EE7D-428D-9788-A63411FBED68}" type="slidenum">
              <a:rPr lang="en-US" altLang="en-US"/>
              <a:pPr>
                <a:defRPr/>
              </a:pPr>
              <a:t>‹#›</a:t>
            </a:fld>
            <a:endParaRPr lang="en-US" altLang="en-US"/>
          </a:p>
        </p:txBody>
      </p:sp>
    </p:spTree>
    <p:extLst>
      <p:ext uri="{BB962C8B-B14F-4D97-AF65-F5344CB8AC3E}">
        <p14:creationId xmlns:p14="http://schemas.microsoft.com/office/powerpoint/2010/main" val="355094303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9">
            <a:extLst>
              <a:ext uri="{FF2B5EF4-FFF2-40B4-BE49-F238E27FC236}">
                <a16:creationId xmlns:a16="http://schemas.microsoft.com/office/drawing/2014/main" id="{3E1FA27C-2E8D-43C4-8401-EC97EC6333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C1084BED-7C6F-4959-A5B3-95BF59BB9A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A2E8DCE0-54CF-4B91-8531-836719CF260C}"/>
              </a:ext>
            </a:extLst>
          </p:cNvPr>
          <p:cNvSpPr>
            <a:spLocks noGrp="1" noChangeArrowheads="1"/>
          </p:cNvSpPr>
          <p:nvPr>
            <p:ph type="sldNum" sz="quarter" idx="12"/>
          </p:nvPr>
        </p:nvSpPr>
        <p:spPr>
          <a:ln/>
        </p:spPr>
        <p:txBody>
          <a:bodyPr/>
          <a:lstStyle>
            <a:lvl1pPr>
              <a:defRPr/>
            </a:lvl1pPr>
          </a:lstStyle>
          <a:p>
            <a:pPr>
              <a:defRPr/>
            </a:pPr>
            <a:fld id="{48576947-6BF5-45D2-ABF7-B1CB0CC993EF}" type="slidenum">
              <a:rPr lang="en-US" altLang="en-US"/>
              <a:pPr>
                <a:defRPr/>
              </a:pPr>
              <a:t>‹#›</a:t>
            </a:fld>
            <a:endParaRPr lang="en-US" altLang="en-US"/>
          </a:p>
        </p:txBody>
      </p:sp>
    </p:spTree>
    <p:extLst>
      <p:ext uri="{BB962C8B-B14F-4D97-AF65-F5344CB8AC3E}">
        <p14:creationId xmlns:p14="http://schemas.microsoft.com/office/powerpoint/2010/main" val="203070231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4/12/2019</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2724919C-BEC5-438B-BD49-5C869044EC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68314042-C211-4828-94F6-9884B01629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C2EBD979-B874-4427-BC7D-AF276049E8FB}"/>
              </a:ext>
            </a:extLst>
          </p:cNvPr>
          <p:cNvSpPr>
            <a:spLocks noGrp="1" noChangeArrowheads="1"/>
          </p:cNvSpPr>
          <p:nvPr>
            <p:ph type="sldNum" sz="quarter" idx="12"/>
          </p:nvPr>
        </p:nvSpPr>
        <p:spPr>
          <a:ln/>
        </p:spPr>
        <p:txBody>
          <a:bodyPr/>
          <a:lstStyle>
            <a:lvl1pPr>
              <a:defRPr/>
            </a:lvl1pPr>
          </a:lstStyle>
          <a:p>
            <a:pPr>
              <a:defRPr/>
            </a:pPr>
            <a:fld id="{688A7DA4-C7AB-45A8-B6F3-A366B895D8A0}" type="slidenum">
              <a:rPr lang="en-US" altLang="en-US"/>
              <a:pPr>
                <a:defRPr/>
              </a:pPr>
              <a:t>‹#›</a:t>
            </a:fld>
            <a:endParaRPr lang="en-US" altLang="en-US"/>
          </a:p>
        </p:txBody>
      </p:sp>
    </p:spTree>
    <p:extLst>
      <p:ext uri="{BB962C8B-B14F-4D97-AF65-F5344CB8AC3E}">
        <p14:creationId xmlns:p14="http://schemas.microsoft.com/office/powerpoint/2010/main" val="3086110395"/>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84EFA73A-35AD-4D28-A392-784D5A8DDD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A944C464-8694-4A74-A90C-787A9F2E5E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E02782F3-4B32-4D41-9D63-2FB0A6C04A2C}"/>
              </a:ext>
            </a:extLst>
          </p:cNvPr>
          <p:cNvSpPr>
            <a:spLocks noGrp="1" noChangeArrowheads="1"/>
          </p:cNvSpPr>
          <p:nvPr>
            <p:ph type="sldNum" sz="quarter" idx="12"/>
          </p:nvPr>
        </p:nvSpPr>
        <p:spPr>
          <a:ln/>
        </p:spPr>
        <p:txBody>
          <a:bodyPr/>
          <a:lstStyle>
            <a:lvl1pPr>
              <a:defRPr/>
            </a:lvl1pPr>
          </a:lstStyle>
          <a:p>
            <a:pPr>
              <a:defRPr/>
            </a:pPr>
            <a:fld id="{79F236D0-0A64-493B-9BC8-3ECDD6BDE3F0}" type="slidenum">
              <a:rPr lang="en-US" altLang="en-US"/>
              <a:pPr>
                <a:defRPr/>
              </a:pPr>
              <a:t>‹#›</a:t>
            </a:fld>
            <a:endParaRPr lang="en-US" altLang="en-US"/>
          </a:p>
        </p:txBody>
      </p:sp>
    </p:spTree>
    <p:extLst>
      <p:ext uri="{BB962C8B-B14F-4D97-AF65-F5344CB8AC3E}">
        <p14:creationId xmlns:p14="http://schemas.microsoft.com/office/powerpoint/2010/main" val="3142871357"/>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E226BC22-E813-4A59-8A6E-2DA99FC7A4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B3A1CD9A-7775-42A8-9B4D-D4FA45C09B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BF4DB444-1D9C-48E3-B0F1-FE06FE40B32C}"/>
              </a:ext>
            </a:extLst>
          </p:cNvPr>
          <p:cNvSpPr>
            <a:spLocks noGrp="1" noChangeArrowheads="1"/>
          </p:cNvSpPr>
          <p:nvPr>
            <p:ph type="sldNum" sz="quarter" idx="12"/>
          </p:nvPr>
        </p:nvSpPr>
        <p:spPr>
          <a:ln/>
        </p:spPr>
        <p:txBody>
          <a:bodyPr/>
          <a:lstStyle>
            <a:lvl1pPr>
              <a:defRPr/>
            </a:lvl1pPr>
          </a:lstStyle>
          <a:p>
            <a:pPr>
              <a:defRPr/>
            </a:pPr>
            <a:fld id="{3361CB66-0347-492E-86CB-1AB30BD4E960}" type="slidenum">
              <a:rPr lang="en-US" altLang="en-US"/>
              <a:pPr>
                <a:defRPr/>
              </a:pPr>
              <a:t>‹#›</a:t>
            </a:fld>
            <a:endParaRPr lang="en-US" altLang="en-US"/>
          </a:p>
        </p:txBody>
      </p:sp>
    </p:spTree>
    <p:extLst>
      <p:ext uri="{BB962C8B-B14F-4D97-AF65-F5344CB8AC3E}">
        <p14:creationId xmlns:p14="http://schemas.microsoft.com/office/powerpoint/2010/main" val="2938218894"/>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FBEC13AF-D74B-455C-BED8-ED7187F9D5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6283EA9D-0CE7-48AA-B0A2-B90F99E9A8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C1C21780-CC5A-429D-AA62-244C9D29D28A}"/>
              </a:ext>
            </a:extLst>
          </p:cNvPr>
          <p:cNvSpPr>
            <a:spLocks noGrp="1" noChangeArrowheads="1"/>
          </p:cNvSpPr>
          <p:nvPr>
            <p:ph type="sldNum" sz="quarter" idx="12"/>
          </p:nvPr>
        </p:nvSpPr>
        <p:spPr>
          <a:ln/>
        </p:spPr>
        <p:txBody>
          <a:bodyPr/>
          <a:lstStyle>
            <a:lvl1pPr>
              <a:defRPr/>
            </a:lvl1pPr>
          </a:lstStyle>
          <a:p>
            <a:pPr>
              <a:defRPr/>
            </a:pPr>
            <a:fld id="{591F4958-09E7-4D7D-8BEA-106FF324F71F}" type="slidenum">
              <a:rPr lang="en-US" altLang="en-US"/>
              <a:pPr>
                <a:defRPr/>
              </a:pPr>
              <a:t>‹#›</a:t>
            </a:fld>
            <a:endParaRPr lang="en-US" altLang="en-US"/>
          </a:p>
        </p:txBody>
      </p:sp>
    </p:spTree>
    <p:extLst>
      <p:ext uri="{BB962C8B-B14F-4D97-AF65-F5344CB8AC3E}">
        <p14:creationId xmlns:p14="http://schemas.microsoft.com/office/powerpoint/2010/main" val="3505603372"/>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9">
            <a:extLst>
              <a:ext uri="{FF2B5EF4-FFF2-40B4-BE49-F238E27FC236}">
                <a16:creationId xmlns:a16="http://schemas.microsoft.com/office/drawing/2014/main" id="{A087B1FF-F934-47B0-A872-C56C82D755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F65141F5-41EC-483F-921E-9231CDBEC0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E5159F0E-8585-492C-85A1-7E906C084A90}"/>
              </a:ext>
            </a:extLst>
          </p:cNvPr>
          <p:cNvSpPr>
            <a:spLocks noGrp="1" noChangeArrowheads="1"/>
          </p:cNvSpPr>
          <p:nvPr>
            <p:ph type="sldNum" sz="quarter" idx="12"/>
          </p:nvPr>
        </p:nvSpPr>
        <p:spPr>
          <a:ln/>
        </p:spPr>
        <p:txBody>
          <a:bodyPr/>
          <a:lstStyle>
            <a:lvl1pPr>
              <a:defRPr/>
            </a:lvl1pPr>
          </a:lstStyle>
          <a:p>
            <a:pPr>
              <a:defRPr/>
            </a:pPr>
            <a:fld id="{6771CD7B-B31B-4116-B69D-7A208AF42005}" type="slidenum">
              <a:rPr lang="en-US" altLang="en-US"/>
              <a:pPr>
                <a:defRPr/>
              </a:pPr>
              <a:t>‹#›</a:t>
            </a:fld>
            <a:endParaRPr lang="en-US" altLang="en-US"/>
          </a:p>
        </p:txBody>
      </p:sp>
    </p:spTree>
    <p:extLst>
      <p:ext uri="{BB962C8B-B14F-4D97-AF65-F5344CB8AC3E}">
        <p14:creationId xmlns:p14="http://schemas.microsoft.com/office/powerpoint/2010/main" val="3523721586"/>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9">
            <a:extLst>
              <a:ext uri="{FF2B5EF4-FFF2-40B4-BE49-F238E27FC236}">
                <a16:creationId xmlns:a16="http://schemas.microsoft.com/office/drawing/2014/main" id="{45B65FFE-586F-4C7B-A2D8-BC9814EAAC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315906DE-9800-44C0-9B98-13647538CB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84984348-092F-4AF1-95C7-7711AECC8418}"/>
              </a:ext>
            </a:extLst>
          </p:cNvPr>
          <p:cNvSpPr>
            <a:spLocks noGrp="1" noChangeArrowheads="1"/>
          </p:cNvSpPr>
          <p:nvPr>
            <p:ph type="sldNum" sz="quarter" idx="12"/>
          </p:nvPr>
        </p:nvSpPr>
        <p:spPr>
          <a:ln/>
        </p:spPr>
        <p:txBody>
          <a:bodyPr/>
          <a:lstStyle>
            <a:lvl1pPr>
              <a:defRPr/>
            </a:lvl1pPr>
          </a:lstStyle>
          <a:p>
            <a:pPr>
              <a:defRPr/>
            </a:pPr>
            <a:fld id="{C0DCF900-2662-4A26-94E0-71A84E4BECDA}" type="slidenum">
              <a:rPr lang="en-US" altLang="en-US"/>
              <a:pPr>
                <a:defRPr/>
              </a:pPr>
              <a:t>‹#›</a:t>
            </a:fld>
            <a:endParaRPr lang="en-US" altLang="en-US"/>
          </a:p>
        </p:txBody>
      </p:sp>
    </p:spTree>
    <p:extLst>
      <p:ext uri="{BB962C8B-B14F-4D97-AF65-F5344CB8AC3E}">
        <p14:creationId xmlns:p14="http://schemas.microsoft.com/office/powerpoint/2010/main" val="3742132158"/>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9BEA7196-4A84-4ADA-9CD3-4780003796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95B2AC45-CF4A-4859-8CAB-7FF1CBA10B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B37B006C-F0B4-40D9-9AFE-5E5C02000B96}"/>
              </a:ext>
            </a:extLst>
          </p:cNvPr>
          <p:cNvSpPr>
            <a:spLocks noGrp="1" noChangeArrowheads="1"/>
          </p:cNvSpPr>
          <p:nvPr>
            <p:ph type="sldNum" sz="quarter" idx="12"/>
          </p:nvPr>
        </p:nvSpPr>
        <p:spPr>
          <a:ln/>
        </p:spPr>
        <p:txBody>
          <a:bodyPr/>
          <a:lstStyle>
            <a:lvl1pPr>
              <a:defRPr/>
            </a:lvl1pPr>
          </a:lstStyle>
          <a:p>
            <a:pPr>
              <a:defRPr/>
            </a:pPr>
            <a:fld id="{F632429A-45B9-4BB9-88B4-CAAE06C6FB3C}" type="slidenum">
              <a:rPr lang="en-US" altLang="en-US"/>
              <a:pPr>
                <a:defRPr/>
              </a:pPr>
              <a:t>‹#›</a:t>
            </a:fld>
            <a:endParaRPr lang="en-US" altLang="en-US"/>
          </a:p>
        </p:txBody>
      </p:sp>
    </p:spTree>
    <p:extLst>
      <p:ext uri="{BB962C8B-B14F-4D97-AF65-F5344CB8AC3E}">
        <p14:creationId xmlns:p14="http://schemas.microsoft.com/office/powerpoint/2010/main" val="3562998353"/>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7813"/>
            <a:ext cx="802431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C67B70B2-FF8C-41E8-98D6-6711639832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CAFDEDE8-6B07-450B-A44E-C4B1410ED6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7CDA9E85-398D-42C2-B609-6266E74C98C0}"/>
              </a:ext>
            </a:extLst>
          </p:cNvPr>
          <p:cNvSpPr>
            <a:spLocks noGrp="1" noChangeArrowheads="1"/>
          </p:cNvSpPr>
          <p:nvPr>
            <p:ph type="sldNum" sz="quarter" idx="12"/>
          </p:nvPr>
        </p:nvSpPr>
        <p:spPr>
          <a:ln/>
        </p:spPr>
        <p:txBody>
          <a:bodyPr/>
          <a:lstStyle>
            <a:lvl1pPr>
              <a:defRPr/>
            </a:lvl1pPr>
          </a:lstStyle>
          <a:p>
            <a:pPr>
              <a:defRPr/>
            </a:pPr>
            <a:fld id="{ACF2502B-384A-4BD4-8AD1-CB1E46CDD0AC}" type="slidenum">
              <a:rPr lang="en-US" altLang="en-US"/>
              <a:pPr>
                <a:defRPr/>
              </a:pPr>
              <a:t>‹#›</a:t>
            </a:fld>
            <a:endParaRPr lang="en-US" altLang="en-US"/>
          </a:p>
        </p:txBody>
      </p:sp>
    </p:spTree>
    <p:extLst>
      <p:ext uri="{BB962C8B-B14F-4D97-AF65-F5344CB8AC3E}">
        <p14:creationId xmlns:p14="http://schemas.microsoft.com/office/powerpoint/2010/main" val="3338574201"/>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1D07BCDA-C7B9-4885-8D67-ECC7C0B266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7C965655-61D8-41C7-8BFF-DCE06D5AF4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EB306FA4-1348-44FB-9069-BA1E3EB2DF5A}"/>
              </a:ext>
            </a:extLst>
          </p:cNvPr>
          <p:cNvSpPr>
            <a:spLocks noGrp="1" noChangeArrowheads="1"/>
          </p:cNvSpPr>
          <p:nvPr>
            <p:ph type="sldNum" sz="quarter" idx="12"/>
          </p:nvPr>
        </p:nvSpPr>
        <p:spPr>
          <a:ln/>
        </p:spPr>
        <p:txBody>
          <a:bodyPr/>
          <a:lstStyle>
            <a:lvl1pPr>
              <a:defRPr/>
            </a:lvl1pPr>
          </a:lstStyle>
          <a:p>
            <a:pPr>
              <a:defRPr/>
            </a:pPr>
            <a:fld id="{16AE527F-F4BA-4948-A164-68402738057F}" type="slidenum">
              <a:rPr lang="en-US" altLang="en-US"/>
              <a:pPr>
                <a:defRPr/>
              </a:pPr>
              <a:t>‹#›</a:t>
            </a:fld>
            <a:endParaRPr lang="en-US" altLang="en-US"/>
          </a:p>
        </p:txBody>
      </p:sp>
    </p:spTree>
    <p:extLst>
      <p:ext uri="{BB962C8B-B14F-4D97-AF65-F5344CB8AC3E}">
        <p14:creationId xmlns:p14="http://schemas.microsoft.com/office/powerpoint/2010/main" val="1410796668"/>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394E40C6-322A-4652-AC87-A1FDB1ABC6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FEAA3BF1-042A-4F26-B3B9-6FC419A608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D2197A6A-5C7F-401D-9875-9FFB0FE17CE2}"/>
              </a:ext>
            </a:extLst>
          </p:cNvPr>
          <p:cNvSpPr>
            <a:spLocks noGrp="1" noChangeArrowheads="1"/>
          </p:cNvSpPr>
          <p:nvPr>
            <p:ph type="sldNum" sz="quarter" idx="12"/>
          </p:nvPr>
        </p:nvSpPr>
        <p:spPr>
          <a:ln/>
        </p:spPr>
        <p:txBody>
          <a:bodyPr/>
          <a:lstStyle>
            <a:lvl1pPr>
              <a:defRPr/>
            </a:lvl1pPr>
          </a:lstStyle>
          <a:p>
            <a:pPr>
              <a:defRPr/>
            </a:pPr>
            <a:fld id="{CABE5C93-F69E-4B96-8CE6-40C65F820CB6}" type="slidenum">
              <a:rPr lang="en-US" altLang="en-US"/>
              <a:pPr>
                <a:defRPr/>
              </a:pPr>
              <a:t>‹#›</a:t>
            </a:fld>
            <a:endParaRPr lang="en-US" altLang="en-US"/>
          </a:p>
        </p:txBody>
      </p:sp>
    </p:spTree>
    <p:extLst>
      <p:ext uri="{BB962C8B-B14F-4D97-AF65-F5344CB8AC3E}">
        <p14:creationId xmlns:p14="http://schemas.microsoft.com/office/powerpoint/2010/main" val="268500689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4/12/2019</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1"/>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05B734B7-8551-48E8-A249-2EE65C140A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F0F980FD-EE97-49F3-ACE4-8C8A5681D3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BC65BD3A-9016-4612-860C-5953DBEBEBF9}"/>
              </a:ext>
            </a:extLst>
          </p:cNvPr>
          <p:cNvSpPr>
            <a:spLocks noGrp="1" noChangeArrowheads="1"/>
          </p:cNvSpPr>
          <p:nvPr>
            <p:ph type="sldNum" sz="quarter" idx="12"/>
          </p:nvPr>
        </p:nvSpPr>
        <p:spPr>
          <a:ln/>
        </p:spPr>
        <p:txBody>
          <a:bodyPr/>
          <a:lstStyle>
            <a:lvl1pPr>
              <a:defRPr/>
            </a:lvl1pPr>
          </a:lstStyle>
          <a:p>
            <a:pPr>
              <a:defRPr/>
            </a:pPr>
            <a:fld id="{461460F0-8AEE-46F6-BF7E-25B5F0C9ED2A}" type="slidenum">
              <a:rPr lang="en-US" altLang="en-US"/>
              <a:pPr>
                <a:defRPr/>
              </a:pPr>
              <a:t>‹#›</a:t>
            </a:fld>
            <a:endParaRPr lang="en-US" altLang="en-US"/>
          </a:p>
        </p:txBody>
      </p:sp>
    </p:spTree>
    <p:extLst>
      <p:ext uri="{BB962C8B-B14F-4D97-AF65-F5344CB8AC3E}">
        <p14:creationId xmlns:p14="http://schemas.microsoft.com/office/powerpoint/2010/main" val="2052815179"/>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600201"/>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441"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5986"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A8D55A7A-E315-4675-B354-CF9C934B2A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6398A19E-68A9-47D0-823F-34E6886F37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5DC253A6-7807-4EEA-BE6F-0F0E8036347A}"/>
              </a:ext>
            </a:extLst>
          </p:cNvPr>
          <p:cNvSpPr>
            <a:spLocks noGrp="1" noChangeArrowheads="1"/>
          </p:cNvSpPr>
          <p:nvPr>
            <p:ph type="sldNum" sz="quarter" idx="12"/>
          </p:nvPr>
        </p:nvSpPr>
        <p:spPr>
          <a:ln/>
        </p:spPr>
        <p:txBody>
          <a:bodyPr/>
          <a:lstStyle>
            <a:lvl1pPr>
              <a:defRPr/>
            </a:lvl1pPr>
          </a:lstStyle>
          <a:p>
            <a:pPr>
              <a:defRPr/>
            </a:pPr>
            <a:fld id="{367829A1-5E3E-48F5-BA39-80D47300F773}" type="slidenum">
              <a:rPr lang="en-US" altLang="en-US"/>
              <a:pPr>
                <a:defRPr/>
              </a:pPr>
              <a:t>‹#›</a:t>
            </a:fld>
            <a:endParaRPr lang="en-US" altLang="en-US"/>
          </a:p>
        </p:txBody>
      </p:sp>
    </p:spTree>
    <p:extLst>
      <p:ext uri="{BB962C8B-B14F-4D97-AF65-F5344CB8AC3E}">
        <p14:creationId xmlns:p14="http://schemas.microsoft.com/office/powerpoint/2010/main" val="3765399857"/>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1"/>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CE4A5CB3-FE78-4257-9260-E1792D824D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C7A68DD4-2BB0-4048-B1E8-660B0732D1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FB70F2E5-1FC1-426E-BC16-A91411DEAE3E}"/>
              </a:ext>
            </a:extLst>
          </p:cNvPr>
          <p:cNvSpPr>
            <a:spLocks noGrp="1" noChangeArrowheads="1"/>
          </p:cNvSpPr>
          <p:nvPr>
            <p:ph type="sldNum" sz="quarter" idx="12"/>
          </p:nvPr>
        </p:nvSpPr>
        <p:spPr>
          <a:ln/>
        </p:spPr>
        <p:txBody>
          <a:bodyPr/>
          <a:lstStyle>
            <a:lvl1pPr>
              <a:defRPr/>
            </a:lvl1pPr>
          </a:lstStyle>
          <a:p>
            <a:pPr>
              <a:defRPr/>
            </a:pPr>
            <a:fld id="{9834A46E-8663-4EEB-A5FE-78BE35744BC3}" type="slidenum">
              <a:rPr lang="en-US" altLang="en-US"/>
              <a:pPr>
                <a:defRPr/>
              </a:pPr>
              <a:t>‹#›</a:t>
            </a:fld>
            <a:endParaRPr lang="en-US" altLang="en-US"/>
          </a:p>
        </p:txBody>
      </p:sp>
    </p:spTree>
    <p:extLst>
      <p:ext uri="{BB962C8B-B14F-4D97-AF65-F5344CB8AC3E}">
        <p14:creationId xmlns:p14="http://schemas.microsoft.com/office/powerpoint/2010/main" val="2472910269"/>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600201"/>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1"/>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441"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D16B604C-3423-4F22-86F6-69653E4503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F0F79428-BBBA-48A9-A780-C15E77B5E3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DDFBB300-73C6-44BB-AB27-63C0425A1FD9}"/>
              </a:ext>
            </a:extLst>
          </p:cNvPr>
          <p:cNvSpPr>
            <a:spLocks noGrp="1" noChangeArrowheads="1"/>
          </p:cNvSpPr>
          <p:nvPr>
            <p:ph type="sldNum" sz="quarter" idx="12"/>
          </p:nvPr>
        </p:nvSpPr>
        <p:spPr>
          <a:ln/>
        </p:spPr>
        <p:txBody>
          <a:bodyPr/>
          <a:lstStyle>
            <a:lvl1pPr>
              <a:defRPr/>
            </a:lvl1pPr>
          </a:lstStyle>
          <a:p>
            <a:pPr>
              <a:defRPr/>
            </a:pPr>
            <a:fld id="{A7FB7612-8B6F-4988-A4AC-A59E68A9C793}" type="slidenum">
              <a:rPr lang="en-US" altLang="en-US"/>
              <a:pPr>
                <a:defRPr/>
              </a:pPr>
              <a:t>‹#›</a:t>
            </a:fld>
            <a:endParaRPr lang="en-US" altLang="en-US"/>
          </a:p>
        </p:txBody>
      </p:sp>
    </p:spTree>
    <p:extLst>
      <p:ext uri="{BB962C8B-B14F-4D97-AF65-F5344CB8AC3E}">
        <p14:creationId xmlns:p14="http://schemas.microsoft.com/office/powerpoint/2010/main" val="3122826124"/>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337B60B5-CE6F-452E-98F8-5305E6C587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05327B6C-A686-4874-9CB7-F8DD2BBC7A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6240D962-6F7B-4D55-B2D2-500C88B629F7}"/>
              </a:ext>
            </a:extLst>
          </p:cNvPr>
          <p:cNvSpPr>
            <a:spLocks noGrp="1" noChangeArrowheads="1"/>
          </p:cNvSpPr>
          <p:nvPr>
            <p:ph type="sldNum" sz="quarter" idx="12"/>
          </p:nvPr>
        </p:nvSpPr>
        <p:spPr>
          <a:ln/>
        </p:spPr>
        <p:txBody>
          <a:bodyPr/>
          <a:lstStyle>
            <a:lvl1pPr>
              <a:defRPr/>
            </a:lvl1pPr>
          </a:lstStyle>
          <a:p>
            <a:pPr>
              <a:defRPr/>
            </a:pPr>
            <a:fld id="{CB412865-8713-48A8-ABAE-3505B855680D}" type="slidenum">
              <a:rPr lang="en-US" altLang="en-US"/>
              <a:pPr>
                <a:defRPr/>
              </a:pPr>
              <a:t>‹#›</a:t>
            </a:fld>
            <a:endParaRPr lang="en-US" altLang="en-US"/>
          </a:p>
        </p:txBody>
      </p:sp>
    </p:spTree>
    <p:extLst>
      <p:ext uri="{BB962C8B-B14F-4D97-AF65-F5344CB8AC3E}">
        <p14:creationId xmlns:p14="http://schemas.microsoft.com/office/powerpoint/2010/main" val="2008311719"/>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162" y="1676400"/>
            <a:ext cx="10360501"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F03FDA61-EC0C-4029-82D0-B8B1CA33FB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09DD916-D4FC-4817-BBE5-DF334743629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12210D4-342A-4407-A2A8-5878AE5BA0D2}"/>
              </a:ext>
            </a:extLst>
          </p:cNvPr>
          <p:cNvSpPr>
            <a:spLocks noGrp="1" noChangeArrowheads="1"/>
          </p:cNvSpPr>
          <p:nvPr>
            <p:ph type="sldNum" sz="quarter" idx="12"/>
          </p:nvPr>
        </p:nvSpPr>
        <p:spPr>
          <a:ln/>
        </p:spPr>
        <p:txBody>
          <a:bodyPr/>
          <a:lstStyle>
            <a:lvl1pPr>
              <a:defRPr/>
            </a:lvl1pPr>
          </a:lstStyle>
          <a:p>
            <a:pPr>
              <a:defRPr/>
            </a:pPr>
            <a:fld id="{1F493D06-E84D-4FC5-A418-5FB962F4AAF3}" type="slidenum">
              <a:rPr lang="en-US" altLang="en-US"/>
              <a:pPr>
                <a:defRPr/>
              </a:pPr>
              <a:t>‹#›</a:t>
            </a:fld>
            <a:endParaRPr lang="en-US" altLang="en-US"/>
          </a:p>
        </p:txBody>
      </p:sp>
    </p:spTree>
    <p:extLst>
      <p:ext uri="{BB962C8B-B14F-4D97-AF65-F5344CB8AC3E}">
        <p14:creationId xmlns:p14="http://schemas.microsoft.com/office/powerpoint/2010/main" val="1798872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C2AF28-F58E-4E9E-97D7-797824BA9C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2D942C-08F2-4CAE-89C6-1414E2BE2D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E1019B0-117A-4594-8552-41E27DAD2DEC}"/>
              </a:ext>
            </a:extLst>
          </p:cNvPr>
          <p:cNvSpPr>
            <a:spLocks noGrp="1" noChangeArrowheads="1"/>
          </p:cNvSpPr>
          <p:nvPr>
            <p:ph type="sldNum" sz="quarter" idx="12"/>
          </p:nvPr>
        </p:nvSpPr>
        <p:spPr>
          <a:ln/>
        </p:spPr>
        <p:txBody>
          <a:bodyPr/>
          <a:lstStyle>
            <a:lvl1pPr>
              <a:defRPr/>
            </a:lvl1pPr>
          </a:lstStyle>
          <a:p>
            <a:pPr>
              <a:defRPr/>
            </a:pPr>
            <a:fld id="{15F26D90-1346-4300-A832-EA170470CDDF}" type="slidenum">
              <a:rPr lang="en-US" altLang="en-US"/>
              <a:pPr>
                <a:defRPr/>
              </a:pPr>
              <a:t>‹#›</a:t>
            </a:fld>
            <a:endParaRPr lang="en-US" altLang="en-US"/>
          </a:p>
        </p:txBody>
      </p:sp>
    </p:spTree>
    <p:extLst>
      <p:ext uri="{BB962C8B-B14F-4D97-AF65-F5344CB8AC3E}">
        <p14:creationId xmlns:p14="http://schemas.microsoft.com/office/powerpoint/2010/main" val="1564490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193535A-3EC8-4FEC-9AD7-2B5213EA29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2CB729E-DFC1-44C6-8026-BD49CAAD5A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25C1DA6-5C46-4877-A6A1-FE56C0899075}"/>
              </a:ext>
            </a:extLst>
          </p:cNvPr>
          <p:cNvSpPr>
            <a:spLocks noGrp="1" noChangeArrowheads="1"/>
          </p:cNvSpPr>
          <p:nvPr>
            <p:ph type="sldNum" sz="quarter" idx="12"/>
          </p:nvPr>
        </p:nvSpPr>
        <p:spPr>
          <a:ln/>
        </p:spPr>
        <p:txBody>
          <a:bodyPr/>
          <a:lstStyle>
            <a:lvl1pPr>
              <a:defRPr/>
            </a:lvl1pPr>
          </a:lstStyle>
          <a:p>
            <a:pPr>
              <a:defRPr/>
            </a:pPr>
            <a:fld id="{AC400716-E4EE-4964-B03F-ABA752CC6B9B}" type="slidenum">
              <a:rPr lang="en-US" altLang="en-US"/>
              <a:pPr>
                <a:defRPr/>
              </a:pPr>
              <a:t>‹#›</a:t>
            </a:fld>
            <a:endParaRPr lang="en-US" altLang="en-US"/>
          </a:p>
        </p:txBody>
      </p:sp>
    </p:spTree>
    <p:extLst>
      <p:ext uri="{BB962C8B-B14F-4D97-AF65-F5344CB8AC3E}">
        <p14:creationId xmlns:p14="http://schemas.microsoft.com/office/powerpoint/2010/main" val="806319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39D9E5-0155-438A-BE3B-12BBE85461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686E8ED-E201-453E-9495-3366E9A3DF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E2F1E4D-E8C2-45C8-BB32-95A22886792A}"/>
              </a:ext>
            </a:extLst>
          </p:cNvPr>
          <p:cNvSpPr>
            <a:spLocks noGrp="1" noChangeArrowheads="1"/>
          </p:cNvSpPr>
          <p:nvPr>
            <p:ph type="sldNum" sz="quarter" idx="12"/>
          </p:nvPr>
        </p:nvSpPr>
        <p:spPr>
          <a:ln/>
        </p:spPr>
        <p:txBody>
          <a:bodyPr/>
          <a:lstStyle>
            <a:lvl1pPr>
              <a:defRPr/>
            </a:lvl1pPr>
          </a:lstStyle>
          <a:p>
            <a:pPr>
              <a:defRPr/>
            </a:pPr>
            <a:fld id="{499DE0F7-6725-45B6-ADC7-065066763553}" type="slidenum">
              <a:rPr lang="en-US" altLang="en-US"/>
              <a:pPr>
                <a:defRPr/>
              </a:pPr>
              <a:t>‹#›</a:t>
            </a:fld>
            <a:endParaRPr lang="en-US" altLang="en-US"/>
          </a:p>
        </p:txBody>
      </p:sp>
    </p:spTree>
    <p:extLst>
      <p:ext uri="{BB962C8B-B14F-4D97-AF65-F5344CB8AC3E}">
        <p14:creationId xmlns:p14="http://schemas.microsoft.com/office/powerpoint/2010/main" val="3209517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91E780-3F24-4DB4-B93F-8BCD4AB4D9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C9FBFC8-16C6-41BA-99ED-E5D8C70AF8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13EBD2C-631E-459E-9E6B-4D85E31092E6}"/>
              </a:ext>
            </a:extLst>
          </p:cNvPr>
          <p:cNvSpPr>
            <a:spLocks noGrp="1" noChangeArrowheads="1"/>
          </p:cNvSpPr>
          <p:nvPr>
            <p:ph type="sldNum" sz="quarter" idx="12"/>
          </p:nvPr>
        </p:nvSpPr>
        <p:spPr>
          <a:ln/>
        </p:spPr>
        <p:txBody>
          <a:bodyPr/>
          <a:lstStyle>
            <a:lvl1pPr>
              <a:defRPr/>
            </a:lvl1pPr>
          </a:lstStyle>
          <a:p>
            <a:pPr>
              <a:defRPr/>
            </a:pPr>
            <a:fld id="{7F235F10-B67E-4C4F-8C44-7783D0D4BF07}" type="slidenum">
              <a:rPr lang="en-US" altLang="en-US"/>
              <a:pPr>
                <a:defRPr/>
              </a:pPr>
              <a:t>‹#›</a:t>
            </a:fld>
            <a:endParaRPr lang="en-US" altLang="en-US"/>
          </a:p>
        </p:txBody>
      </p:sp>
    </p:spTree>
    <p:extLst>
      <p:ext uri="{BB962C8B-B14F-4D97-AF65-F5344CB8AC3E}">
        <p14:creationId xmlns:p14="http://schemas.microsoft.com/office/powerpoint/2010/main" val="411250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4/12/2019</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75F25B5-223E-4982-BD36-670A4E32C9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456650D-D59F-4C9F-8130-E23023CD18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BA20715-8EBC-45EC-BD86-7DF304725D04}"/>
              </a:ext>
            </a:extLst>
          </p:cNvPr>
          <p:cNvSpPr>
            <a:spLocks noGrp="1" noChangeArrowheads="1"/>
          </p:cNvSpPr>
          <p:nvPr>
            <p:ph type="sldNum" sz="quarter" idx="12"/>
          </p:nvPr>
        </p:nvSpPr>
        <p:spPr>
          <a:ln/>
        </p:spPr>
        <p:txBody>
          <a:bodyPr/>
          <a:lstStyle>
            <a:lvl1pPr>
              <a:defRPr/>
            </a:lvl1pPr>
          </a:lstStyle>
          <a:p>
            <a:pPr>
              <a:defRPr/>
            </a:pPr>
            <a:fld id="{B6A04118-C450-4A46-86FC-65FEFDAADB13}" type="slidenum">
              <a:rPr lang="en-US" altLang="en-US"/>
              <a:pPr>
                <a:defRPr/>
              </a:pPr>
              <a:t>‹#›</a:t>
            </a:fld>
            <a:endParaRPr lang="en-US" altLang="en-US"/>
          </a:p>
        </p:txBody>
      </p:sp>
    </p:spTree>
    <p:extLst>
      <p:ext uri="{BB962C8B-B14F-4D97-AF65-F5344CB8AC3E}">
        <p14:creationId xmlns:p14="http://schemas.microsoft.com/office/powerpoint/2010/main" val="2720242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225FD5-0691-4369-BA57-2AA5D5B8E1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A6D60A0-523C-40E6-B3C0-AFA02B5F23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5282E74-CAC7-4A68-9BE5-C72385D4FD40}"/>
              </a:ext>
            </a:extLst>
          </p:cNvPr>
          <p:cNvSpPr>
            <a:spLocks noGrp="1" noChangeArrowheads="1"/>
          </p:cNvSpPr>
          <p:nvPr>
            <p:ph type="sldNum" sz="quarter" idx="12"/>
          </p:nvPr>
        </p:nvSpPr>
        <p:spPr>
          <a:ln/>
        </p:spPr>
        <p:txBody>
          <a:bodyPr/>
          <a:lstStyle>
            <a:lvl1pPr>
              <a:defRPr/>
            </a:lvl1pPr>
          </a:lstStyle>
          <a:p>
            <a:pPr>
              <a:defRPr/>
            </a:pPr>
            <a:fld id="{884E75D4-A692-48C6-9EDB-595459092BCE}" type="slidenum">
              <a:rPr lang="en-US" altLang="en-US"/>
              <a:pPr>
                <a:defRPr/>
              </a:pPr>
              <a:t>‹#›</a:t>
            </a:fld>
            <a:endParaRPr lang="en-US" altLang="en-US"/>
          </a:p>
        </p:txBody>
      </p:sp>
    </p:spTree>
    <p:extLst>
      <p:ext uri="{BB962C8B-B14F-4D97-AF65-F5344CB8AC3E}">
        <p14:creationId xmlns:p14="http://schemas.microsoft.com/office/powerpoint/2010/main" val="3423729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9A3A209-5817-4847-AF61-A08602FCEA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BE649C-51EC-44ED-AE3F-0D8FDB1663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96B7C6D-FB7E-4244-A116-0166C5906881}"/>
              </a:ext>
            </a:extLst>
          </p:cNvPr>
          <p:cNvSpPr>
            <a:spLocks noGrp="1" noChangeArrowheads="1"/>
          </p:cNvSpPr>
          <p:nvPr>
            <p:ph type="sldNum" sz="quarter" idx="12"/>
          </p:nvPr>
        </p:nvSpPr>
        <p:spPr>
          <a:ln/>
        </p:spPr>
        <p:txBody>
          <a:bodyPr/>
          <a:lstStyle>
            <a:lvl1pPr>
              <a:defRPr/>
            </a:lvl1pPr>
          </a:lstStyle>
          <a:p>
            <a:pPr>
              <a:defRPr/>
            </a:pPr>
            <a:fld id="{6F56D76F-7CEA-4FD9-B55F-19E9CAFFCEDB}" type="slidenum">
              <a:rPr lang="en-US" altLang="en-US"/>
              <a:pPr>
                <a:defRPr/>
              </a:pPr>
              <a:t>‹#›</a:t>
            </a:fld>
            <a:endParaRPr lang="en-US" altLang="en-US"/>
          </a:p>
        </p:txBody>
      </p:sp>
    </p:spTree>
    <p:extLst>
      <p:ext uri="{BB962C8B-B14F-4D97-AF65-F5344CB8AC3E}">
        <p14:creationId xmlns:p14="http://schemas.microsoft.com/office/powerpoint/2010/main" val="2463404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A4365D4-41C2-489B-B99E-C93A587CA8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6A5CA91-46CF-46BD-A384-A886AB5CD7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ED0B626-85FF-461E-A6EC-4663B5D901B0}"/>
              </a:ext>
            </a:extLst>
          </p:cNvPr>
          <p:cNvSpPr>
            <a:spLocks noGrp="1" noChangeArrowheads="1"/>
          </p:cNvSpPr>
          <p:nvPr>
            <p:ph type="sldNum" sz="quarter" idx="12"/>
          </p:nvPr>
        </p:nvSpPr>
        <p:spPr>
          <a:ln/>
        </p:spPr>
        <p:txBody>
          <a:bodyPr/>
          <a:lstStyle>
            <a:lvl1pPr>
              <a:defRPr/>
            </a:lvl1pPr>
          </a:lstStyle>
          <a:p>
            <a:pPr>
              <a:defRPr/>
            </a:pPr>
            <a:fld id="{ADFC1268-E017-445B-80A3-88F9CE01018C}" type="slidenum">
              <a:rPr lang="en-US" altLang="en-US"/>
              <a:pPr>
                <a:defRPr/>
              </a:pPr>
              <a:t>‹#›</a:t>
            </a:fld>
            <a:endParaRPr lang="en-US" altLang="en-US"/>
          </a:p>
        </p:txBody>
      </p:sp>
    </p:spTree>
    <p:extLst>
      <p:ext uri="{BB962C8B-B14F-4D97-AF65-F5344CB8AC3E}">
        <p14:creationId xmlns:p14="http://schemas.microsoft.com/office/powerpoint/2010/main" val="1228792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036715-E901-46D5-8EFA-A4309A868D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D83B71-267C-4321-9801-8C83A7077C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8BE888-F6FE-4779-8A11-A5E18957079C}"/>
              </a:ext>
            </a:extLst>
          </p:cNvPr>
          <p:cNvSpPr>
            <a:spLocks noGrp="1" noChangeArrowheads="1"/>
          </p:cNvSpPr>
          <p:nvPr>
            <p:ph type="sldNum" sz="quarter" idx="12"/>
          </p:nvPr>
        </p:nvSpPr>
        <p:spPr>
          <a:ln/>
        </p:spPr>
        <p:txBody>
          <a:bodyPr/>
          <a:lstStyle>
            <a:lvl1pPr>
              <a:defRPr/>
            </a:lvl1pPr>
          </a:lstStyle>
          <a:p>
            <a:pPr>
              <a:defRPr/>
            </a:pPr>
            <a:fld id="{96E45502-0CD5-42BA-97D2-60D49F6950AE}" type="slidenum">
              <a:rPr lang="en-US" altLang="en-US"/>
              <a:pPr>
                <a:defRPr/>
              </a:pPr>
              <a:t>‹#›</a:t>
            </a:fld>
            <a:endParaRPr lang="en-US" altLang="en-US"/>
          </a:p>
        </p:txBody>
      </p:sp>
    </p:spTree>
    <p:extLst>
      <p:ext uri="{BB962C8B-B14F-4D97-AF65-F5344CB8AC3E}">
        <p14:creationId xmlns:p14="http://schemas.microsoft.com/office/powerpoint/2010/main" val="3428846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381000"/>
            <a:ext cx="2742486"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381000"/>
            <a:ext cx="802431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51798A-8985-49BC-8D8C-79301CBCA9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FA59582-20F6-4E4A-98CD-8F69B659B5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9EBF5D6-74B3-4A80-BBD7-DB4A7FA3145A}"/>
              </a:ext>
            </a:extLst>
          </p:cNvPr>
          <p:cNvSpPr>
            <a:spLocks noGrp="1" noChangeArrowheads="1"/>
          </p:cNvSpPr>
          <p:nvPr>
            <p:ph type="sldNum" sz="quarter" idx="12"/>
          </p:nvPr>
        </p:nvSpPr>
        <p:spPr>
          <a:ln/>
        </p:spPr>
        <p:txBody>
          <a:bodyPr/>
          <a:lstStyle>
            <a:lvl1pPr>
              <a:defRPr/>
            </a:lvl1pPr>
          </a:lstStyle>
          <a:p>
            <a:pPr>
              <a:defRPr/>
            </a:pPr>
            <a:fld id="{F7096770-8AE9-49C3-A339-A502B173FF74}" type="slidenum">
              <a:rPr lang="en-US" altLang="en-US"/>
              <a:pPr>
                <a:defRPr/>
              </a:pPr>
              <a:t>‹#›</a:t>
            </a:fld>
            <a:endParaRPr lang="en-US" altLang="en-US"/>
          </a:p>
        </p:txBody>
      </p:sp>
    </p:spTree>
    <p:extLst>
      <p:ext uri="{BB962C8B-B14F-4D97-AF65-F5344CB8AC3E}">
        <p14:creationId xmlns:p14="http://schemas.microsoft.com/office/powerpoint/2010/main" val="1861430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Text Placeholder 2"/>
          <p:cNvSpPr>
            <a:spLocks noGrp="1"/>
          </p:cNvSpPr>
          <p:nvPr>
            <p:ph type="body"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9812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41148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CF8C975-5577-4788-A001-53A88A73C0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94FDA73-39B3-48FC-A765-1001BEAB83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6EBECCF-8D33-4BA7-8B0A-A830798A3081}"/>
              </a:ext>
            </a:extLst>
          </p:cNvPr>
          <p:cNvSpPr>
            <a:spLocks noGrp="1" noChangeArrowheads="1"/>
          </p:cNvSpPr>
          <p:nvPr>
            <p:ph type="sldNum" sz="quarter" idx="12"/>
          </p:nvPr>
        </p:nvSpPr>
        <p:spPr>
          <a:ln/>
        </p:spPr>
        <p:txBody>
          <a:bodyPr/>
          <a:lstStyle>
            <a:lvl1pPr>
              <a:defRPr/>
            </a:lvl1pPr>
          </a:lstStyle>
          <a:p>
            <a:pPr>
              <a:defRPr/>
            </a:pPr>
            <a:fld id="{443CDCB3-DE82-4E97-821B-B7650CAA4ADF}" type="slidenum">
              <a:rPr lang="en-US" altLang="en-US"/>
              <a:pPr>
                <a:defRPr/>
              </a:pPr>
              <a:t>‹#›</a:t>
            </a:fld>
            <a:endParaRPr lang="en-US" altLang="en-US"/>
          </a:p>
        </p:txBody>
      </p:sp>
    </p:spTree>
    <p:extLst>
      <p:ext uri="{BB962C8B-B14F-4D97-AF65-F5344CB8AC3E}">
        <p14:creationId xmlns:p14="http://schemas.microsoft.com/office/powerpoint/2010/main" val="2293117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381000"/>
            <a:ext cx="10969943"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38E4F4E-4D2C-421A-8397-70A8FC85D9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3F00F7C-8D4B-41CD-ADE3-CFFCB6B05D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6AD9B72-46C5-4E65-BBCD-E666B8F9A8BE}"/>
              </a:ext>
            </a:extLst>
          </p:cNvPr>
          <p:cNvSpPr>
            <a:spLocks noGrp="1" noChangeArrowheads="1"/>
          </p:cNvSpPr>
          <p:nvPr>
            <p:ph type="sldNum" sz="quarter" idx="12"/>
          </p:nvPr>
        </p:nvSpPr>
        <p:spPr>
          <a:ln/>
        </p:spPr>
        <p:txBody>
          <a:bodyPr/>
          <a:lstStyle>
            <a:lvl1pPr>
              <a:defRPr/>
            </a:lvl1pPr>
          </a:lstStyle>
          <a:p>
            <a:pPr>
              <a:defRPr/>
            </a:pPr>
            <a:fld id="{7B492D33-DA41-4CEB-AC0C-DB365B1455EC}" type="slidenum">
              <a:rPr lang="en-US" altLang="en-US"/>
              <a:pPr>
                <a:defRPr/>
              </a:pPr>
              <a:t>‹#›</a:t>
            </a:fld>
            <a:endParaRPr lang="en-US" altLang="en-US"/>
          </a:p>
        </p:txBody>
      </p:sp>
    </p:spTree>
    <p:extLst>
      <p:ext uri="{BB962C8B-B14F-4D97-AF65-F5344CB8AC3E}">
        <p14:creationId xmlns:p14="http://schemas.microsoft.com/office/powerpoint/2010/main" val="2343647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Text Placeholder 2"/>
          <p:cNvSpPr>
            <a:spLocks noGrp="1"/>
          </p:cNvSpPr>
          <p:nvPr>
            <p:ph type="body"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6EA56A-132E-49DC-93E6-477FACC3DD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2A6272F-D5B6-4687-83F1-53BF9BDDF5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146D6D9-AFCA-4DB9-826D-6B53C2797FAF}"/>
              </a:ext>
            </a:extLst>
          </p:cNvPr>
          <p:cNvSpPr>
            <a:spLocks noGrp="1" noChangeArrowheads="1"/>
          </p:cNvSpPr>
          <p:nvPr>
            <p:ph type="sldNum" sz="quarter" idx="12"/>
          </p:nvPr>
        </p:nvSpPr>
        <p:spPr>
          <a:ln/>
        </p:spPr>
        <p:txBody>
          <a:bodyPr/>
          <a:lstStyle>
            <a:lvl1pPr>
              <a:defRPr/>
            </a:lvl1pPr>
          </a:lstStyle>
          <a:p>
            <a:pPr>
              <a:defRPr/>
            </a:pPr>
            <a:fld id="{550964E2-8D83-462F-8FC4-01BA9D85DDBE}" type="slidenum">
              <a:rPr lang="en-US" altLang="en-US"/>
              <a:pPr>
                <a:defRPr/>
              </a:pPr>
              <a:t>‹#›</a:t>
            </a:fld>
            <a:endParaRPr lang="en-US" altLang="en-US"/>
          </a:p>
        </p:txBody>
      </p:sp>
    </p:spTree>
    <p:extLst>
      <p:ext uri="{BB962C8B-B14F-4D97-AF65-F5344CB8AC3E}">
        <p14:creationId xmlns:p14="http://schemas.microsoft.com/office/powerpoint/2010/main" val="579301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A4E165-9523-4318-AD6A-E89FCA5C14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A729436-0014-4212-B59F-0636CB0C38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133CECE-380E-40A5-81F0-8945B3E1D549}"/>
              </a:ext>
            </a:extLst>
          </p:cNvPr>
          <p:cNvSpPr>
            <a:spLocks noGrp="1" noChangeArrowheads="1"/>
          </p:cNvSpPr>
          <p:nvPr>
            <p:ph type="sldNum" sz="quarter" idx="12"/>
          </p:nvPr>
        </p:nvSpPr>
        <p:spPr>
          <a:ln/>
        </p:spPr>
        <p:txBody>
          <a:bodyPr/>
          <a:lstStyle>
            <a:lvl1pPr>
              <a:defRPr/>
            </a:lvl1pPr>
          </a:lstStyle>
          <a:p>
            <a:pPr>
              <a:defRPr/>
            </a:pPr>
            <a:fld id="{44C58AF4-C9BE-4934-9139-BF589EC749C0}" type="slidenum">
              <a:rPr lang="en-US" altLang="en-US"/>
              <a:pPr>
                <a:defRPr/>
              </a:pPr>
              <a:t>‹#›</a:t>
            </a:fld>
            <a:endParaRPr lang="en-US" altLang="en-US"/>
          </a:p>
        </p:txBody>
      </p:sp>
    </p:spTree>
    <p:extLst>
      <p:ext uri="{BB962C8B-B14F-4D97-AF65-F5344CB8AC3E}">
        <p14:creationId xmlns:p14="http://schemas.microsoft.com/office/powerpoint/2010/main" val="101263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52466975-C014-42E5-BFA6-B8D5FDD3B81F}" type="datetimeFigureOut">
              <a:rPr lang="en-US"/>
              <a:t>4/12/2019</a:t>
            </a:fld>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half" idx="1"/>
          </p:nvPr>
        </p:nvSpPr>
        <p:spPr>
          <a:xfrm>
            <a:off x="609441" y="1981200"/>
            <a:ext cx="5383398"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9812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41148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675EC8-5892-49DC-A525-C740D7F21A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1625964-F072-4FBF-900F-D0018FED1C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50CC6F9-3F35-4309-A127-B2865389AED5}"/>
              </a:ext>
            </a:extLst>
          </p:cNvPr>
          <p:cNvSpPr>
            <a:spLocks noGrp="1" noChangeArrowheads="1"/>
          </p:cNvSpPr>
          <p:nvPr>
            <p:ph type="sldNum" sz="quarter" idx="12"/>
          </p:nvPr>
        </p:nvSpPr>
        <p:spPr>
          <a:ln/>
        </p:spPr>
        <p:txBody>
          <a:bodyPr/>
          <a:lstStyle>
            <a:lvl1pPr>
              <a:defRPr/>
            </a:lvl1pPr>
          </a:lstStyle>
          <a:p>
            <a:pPr>
              <a:defRPr/>
            </a:pPr>
            <a:fld id="{6C52B099-ADD6-4875-8424-853A119FE3B3}" type="slidenum">
              <a:rPr lang="en-US" altLang="en-US"/>
              <a:pPr>
                <a:defRPr/>
              </a:pPr>
              <a:t>‹#›</a:t>
            </a:fld>
            <a:endParaRPr lang="en-US" altLang="en-US"/>
          </a:p>
        </p:txBody>
      </p:sp>
    </p:spTree>
    <p:extLst>
      <p:ext uri="{BB962C8B-B14F-4D97-AF65-F5344CB8AC3E}">
        <p14:creationId xmlns:p14="http://schemas.microsoft.com/office/powerpoint/2010/main" val="4139278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381000"/>
            <a:ext cx="10969943" cy="1371600"/>
          </a:xfrm>
        </p:spPr>
        <p:txBody>
          <a:bodyPr/>
          <a:lstStyle/>
          <a:p>
            <a:r>
              <a:rPr lang="en-US"/>
              <a:t>Click to edit Master title style</a:t>
            </a:r>
          </a:p>
        </p:txBody>
      </p:sp>
      <p:sp>
        <p:nvSpPr>
          <p:cNvPr id="3" name="Content Placeholder 2"/>
          <p:cNvSpPr>
            <a:spLocks noGrp="1"/>
          </p:cNvSpPr>
          <p:nvPr>
            <p:ph sz="quarter" idx="1"/>
          </p:nvPr>
        </p:nvSpPr>
        <p:spPr>
          <a:xfrm>
            <a:off x="609441" y="19812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981200"/>
            <a:ext cx="5383398"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441" y="4114800"/>
            <a:ext cx="10969943"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B083000-238C-4210-B62D-F6D8CDF808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15FE690-9365-4574-BEDC-8487B990F0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85038C7-788F-4E6D-BBAE-89CD96D46FD2}"/>
              </a:ext>
            </a:extLst>
          </p:cNvPr>
          <p:cNvSpPr>
            <a:spLocks noGrp="1" noChangeArrowheads="1"/>
          </p:cNvSpPr>
          <p:nvPr>
            <p:ph type="sldNum" sz="quarter" idx="12"/>
          </p:nvPr>
        </p:nvSpPr>
        <p:spPr>
          <a:ln/>
        </p:spPr>
        <p:txBody>
          <a:bodyPr/>
          <a:lstStyle>
            <a:lvl1pPr>
              <a:defRPr/>
            </a:lvl1pPr>
          </a:lstStyle>
          <a:p>
            <a:pPr>
              <a:defRPr/>
            </a:pPr>
            <a:fld id="{24EEF46D-9F47-47AE-BFCF-F1D8499CF111}" type="slidenum">
              <a:rPr lang="en-US" altLang="en-US"/>
              <a:pPr>
                <a:defRPr/>
              </a:pPr>
              <a:t>‹#›</a:t>
            </a:fld>
            <a:endParaRPr lang="en-US" altLang="en-US"/>
          </a:p>
        </p:txBody>
      </p:sp>
    </p:spTree>
    <p:extLst>
      <p:ext uri="{BB962C8B-B14F-4D97-AF65-F5344CB8AC3E}">
        <p14:creationId xmlns:p14="http://schemas.microsoft.com/office/powerpoint/2010/main" val="372634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52466975-C014-42E5-BFA6-B8D5FDD3B81F}" type="datetimeFigureOut">
              <a:rPr lang="en-US"/>
              <a:t>4/12/2019</a:t>
            </a:fld>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52466975-C014-42E5-BFA6-B8D5FDD3B81F}" type="datetimeFigureOut">
              <a:rPr lang="en-US"/>
              <a:t>4/12/2019</a:t>
            </a:fld>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4/12/2019</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4/12/2019</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6.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a:t>Click to edit Master title style</a:t>
            </a:r>
            <a:endParaRPr/>
          </a:p>
        </p:txBody>
      </p:sp>
      <p:pic>
        <p:nvPicPr>
          <p:cNvPr id="13" name="Picture 12"/>
          <p:cNvPicPr>
            <a:picLocks noChangeAspect="1"/>
          </p:cNvPicPr>
          <p:nvPr/>
        </p:nvPicPr>
        <p:blipFill rotWithShape="1">
          <a:blip r:embed="rId18">
            <a:extLst>
              <a:ext uri="{28A0092B-C50C-407E-A947-70E740481C1C}">
                <a14:useLocalDpi xmlns:a14="http://schemas.microsoft.com/office/drawing/2010/main"/>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fld id="{52466975-C014-42E5-BFA6-B8D5FDD3B81F}" type="datetimeFigureOut">
              <a:rPr lang="en-US" smtClean="0"/>
              <a:pPr/>
              <a:t>4/12/2019</a:t>
            </a:fld>
            <a:endParaRPr lang="en-US"/>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fld id="{693B167E-EA96-4147-81DE-549160052C22}" type="slidenum">
              <a:rPr lang="en-US" smtClean="0"/>
              <a:pPr/>
              <a:t>‹#›</a:t>
            </a:fld>
            <a:endParaRPr lang="en-US"/>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 id="2147483675" r:id="rId12"/>
    <p:sldLayoutId id="2147483676" r:id="rId13"/>
    <p:sldLayoutId id="2147483677" r:id="rId14"/>
    <p:sldLayoutId id="2147483678" r:id="rId15"/>
    <p:sldLayoutId id="214748367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CA43E7C-BA42-4914-A85B-E2A441528317}"/>
              </a:ext>
            </a:extLst>
          </p:cNvPr>
          <p:cNvGrpSpPr>
            <a:grpSpLocks/>
          </p:cNvGrpSpPr>
          <p:nvPr/>
        </p:nvGrpSpPr>
        <p:grpSpPr bwMode="auto">
          <a:xfrm>
            <a:off x="5065981" y="1789114"/>
            <a:ext cx="7118612" cy="5056187"/>
            <a:chOff x="2394" y="1127"/>
            <a:chExt cx="3364" cy="3185"/>
          </a:xfrm>
        </p:grpSpPr>
        <p:sp>
          <p:nvSpPr>
            <p:cNvPr id="10243" name="Rectangle 3">
              <a:extLst>
                <a:ext uri="{FF2B5EF4-FFF2-40B4-BE49-F238E27FC236}">
                  <a16:creationId xmlns:a16="http://schemas.microsoft.com/office/drawing/2014/main" id="{8C74F34A-D3AE-40A9-B924-6DB5657C1787}"/>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4" name="Oval 4">
              <a:extLst>
                <a:ext uri="{FF2B5EF4-FFF2-40B4-BE49-F238E27FC236}">
                  <a16:creationId xmlns:a16="http://schemas.microsoft.com/office/drawing/2014/main" id="{3C178C28-A7FD-4F71-A51C-08AE995B151E}"/>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5" name="Rectangle 5">
              <a:extLst>
                <a:ext uri="{FF2B5EF4-FFF2-40B4-BE49-F238E27FC236}">
                  <a16:creationId xmlns:a16="http://schemas.microsoft.com/office/drawing/2014/main" id="{3681B38B-D6F6-4937-B793-FC8E0820C3F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6" name="Freeform 6">
              <a:extLst>
                <a:ext uri="{FF2B5EF4-FFF2-40B4-BE49-F238E27FC236}">
                  <a16:creationId xmlns:a16="http://schemas.microsoft.com/office/drawing/2014/main" id="{26854AE6-1442-4B6E-9C9A-E702953CE9E4}"/>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47" name="Rectangle 7">
              <a:extLst>
                <a:ext uri="{FF2B5EF4-FFF2-40B4-BE49-F238E27FC236}">
                  <a16:creationId xmlns:a16="http://schemas.microsoft.com/office/drawing/2014/main" id="{269F2B1E-1C9D-4B88-BD6F-0E7C183E6330}"/>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8" name="Rectangle 8">
              <a:extLst>
                <a:ext uri="{FF2B5EF4-FFF2-40B4-BE49-F238E27FC236}">
                  <a16:creationId xmlns:a16="http://schemas.microsoft.com/office/drawing/2014/main" id="{C67714D9-88F2-4F95-819A-4C0C30B6092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49" name="Rectangle 9">
              <a:extLst>
                <a:ext uri="{FF2B5EF4-FFF2-40B4-BE49-F238E27FC236}">
                  <a16:creationId xmlns:a16="http://schemas.microsoft.com/office/drawing/2014/main" id="{14CF3097-436C-48A7-823A-BEB0AB714AFA}"/>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0" name="Rectangle 10">
              <a:extLst>
                <a:ext uri="{FF2B5EF4-FFF2-40B4-BE49-F238E27FC236}">
                  <a16:creationId xmlns:a16="http://schemas.microsoft.com/office/drawing/2014/main" id="{AA057564-30AC-4BC6-BBAD-F182468AC7FE}"/>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1" name="Rectangle 11">
              <a:extLst>
                <a:ext uri="{FF2B5EF4-FFF2-40B4-BE49-F238E27FC236}">
                  <a16:creationId xmlns:a16="http://schemas.microsoft.com/office/drawing/2014/main" id="{E2F62007-4576-48B7-818B-FBAA6297692B}"/>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52" name="Freeform 12">
              <a:extLst>
                <a:ext uri="{FF2B5EF4-FFF2-40B4-BE49-F238E27FC236}">
                  <a16:creationId xmlns:a16="http://schemas.microsoft.com/office/drawing/2014/main" id="{7271B8F8-4F81-45A7-840A-E58B7DEC650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3" name="Freeform 13">
              <a:extLst>
                <a:ext uri="{FF2B5EF4-FFF2-40B4-BE49-F238E27FC236}">
                  <a16:creationId xmlns:a16="http://schemas.microsoft.com/office/drawing/2014/main" id="{9870432C-694D-4A26-AE6D-EF7983CF49AF}"/>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4" name="Freeform 14">
              <a:extLst>
                <a:ext uri="{FF2B5EF4-FFF2-40B4-BE49-F238E27FC236}">
                  <a16:creationId xmlns:a16="http://schemas.microsoft.com/office/drawing/2014/main" id="{F357270A-EED7-480C-A811-9BD59295C251}"/>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5" name="Freeform 15">
              <a:extLst>
                <a:ext uri="{FF2B5EF4-FFF2-40B4-BE49-F238E27FC236}">
                  <a16:creationId xmlns:a16="http://schemas.microsoft.com/office/drawing/2014/main" id="{D16972F7-1591-4D1D-A475-3A2C664DF88C}"/>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6" name="Freeform 16">
              <a:extLst>
                <a:ext uri="{FF2B5EF4-FFF2-40B4-BE49-F238E27FC236}">
                  <a16:creationId xmlns:a16="http://schemas.microsoft.com/office/drawing/2014/main" id="{54FB3099-39F3-4FBC-983C-BA29B34AC8AC}"/>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7" name="Freeform 17">
              <a:extLst>
                <a:ext uri="{FF2B5EF4-FFF2-40B4-BE49-F238E27FC236}">
                  <a16:creationId xmlns:a16="http://schemas.microsoft.com/office/drawing/2014/main" id="{2034D236-064A-40EC-9977-2C812CA28805}"/>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8" name="Freeform 18">
              <a:extLst>
                <a:ext uri="{FF2B5EF4-FFF2-40B4-BE49-F238E27FC236}">
                  <a16:creationId xmlns:a16="http://schemas.microsoft.com/office/drawing/2014/main" id="{77C804FB-FB48-48C5-B6A6-E268A110FDCE}"/>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59" name="Freeform 19">
              <a:extLst>
                <a:ext uri="{FF2B5EF4-FFF2-40B4-BE49-F238E27FC236}">
                  <a16:creationId xmlns:a16="http://schemas.microsoft.com/office/drawing/2014/main" id="{DBA11741-379C-4D6D-9E78-F9226510B412}"/>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0" name="Freeform 20">
              <a:extLst>
                <a:ext uri="{FF2B5EF4-FFF2-40B4-BE49-F238E27FC236}">
                  <a16:creationId xmlns:a16="http://schemas.microsoft.com/office/drawing/2014/main" id="{7C0F18FC-A232-460B-91D5-9E9340CD1E40}"/>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1" name="Freeform 21">
              <a:extLst>
                <a:ext uri="{FF2B5EF4-FFF2-40B4-BE49-F238E27FC236}">
                  <a16:creationId xmlns:a16="http://schemas.microsoft.com/office/drawing/2014/main" id="{4F01C23E-1128-486D-9B8F-042C342E90B7}"/>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2" name="Freeform 22">
              <a:extLst>
                <a:ext uri="{FF2B5EF4-FFF2-40B4-BE49-F238E27FC236}">
                  <a16:creationId xmlns:a16="http://schemas.microsoft.com/office/drawing/2014/main" id="{0674E063-EC7F-43AC-8F84-5414FC0567D1}"/>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3" name="Freeform 23">
              <a:extLst>
                <a:ext uri="{FF2B5EF4-FFF2-40B4-BE49-F238E27FC236}">
                  <a16:creationId xmlns:a16="http://schemas.microsoft.com/office/drawing/2014/main" id="{C05AF4CA-5C74-4A0E-B370-769142164F33}"/>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4" name="Freeform 24">
              <a:extLst>
                <a:ext uri="{FF2B5EF4-FFF2-40B4-BE49-F238E27FC236}">
                  <a16:creationId xmlns:a16="http://schemas.microsoft.com/office/drawing/2014/main" id="{D61726CB-C965-4846-A648-37288CCF42C3}"/>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5" name="Freeform 25">
              <a:extLst>
                <a:ext uri="{FF2B5EF4-FFF2-40B4-BE49-F238E27FC236}">
                  <a16:creationId xmlns:a16="http://schemas.microsoft.com/office/drawing/2014/main" id="{468084EA-79B5-457C-83DF-CB0A5957D01E}"/>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6" name="Freeform 26">
              <a:extLst>
                <a:ext uri="{FF2B5EF4-FFF2-40B4-BE49-F238E27FC236}">
                  <a16:creationId xmlns:a16="http://schemas.microsoft.com/office/drawing/2014/main" id="{513C5100-67ED-4AFF-9FC9-073049855EC1}"/>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67" name="Oval 27">
              <a:extLst>
                <a:ext uri="{FF2B5EF4-FFF2-40B4-BE49-F238E27FC236}">
                  <a16:creationId xmlns:a16="http://schemas.microsoft.com/office/drawing/2014/main" id="{8122830F-F869-4125-BA35-E00167C5617D}"/>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68" name="Oval 28">
              <a:extLst>
                <a:ext uri="{FF2B5EF4-FFF2-40B4-BE49-F238E27FC236}">
                  <a16:creationId xmlns:a16="http://schemas.microsoft.com/office/drawing/2014/main" id="{5516A65E-0F02-4ACC-A41D-5BD87866D89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69" name="Oval 29">
              <a:extLst>
                <a:ext uri="{FF2B5EF4-FFF2-40B4-BE49-F238E27FC236}">
                  <a16:creationId xmlns:a16="http://schemas.microsoft.com/office/drawing/2014/main" id="{642E3888-BA74-45DC-B8D0-503063F257E5}"/>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0" name="Freeform 30">
              <a:extLst>
                <a:ext uri="{FF2B5EF4-FFF2-40B4-BE49-F238E27FC236}">
                  <a16:creationId xmlns:a16="http://schemas.microsoft.com/office/drawing/2014/main" id="{1E76E659-BAAC-4F51-BA14-02AC55711E26}"/>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1" name="Freeform 31">
              <a:extLst>
                <a:ext uri="{FF2B5EF4-FFF2-40B4-BE49-F238E27FC236}">
                  <a16:creationId xmlns:a16="http://schemas.microsoft.com/office/drawing/2014/main" id="{ABD5EE1B-C617-4A8C-B8F4-9791DDF8DC6C}"/>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2" name="Rectangle 32">
              <a:extLst>
                <a:ext uri="{FF2B5EF4-FFF2-40B4-BE49-F238E27FC236}">
                  <a16:creationId xmlns:a16="http://schemas.microsoft.com/office/drawing/2014/main" id="{AAAAE6EE-5967-4284-A445-5A00981F1B44}"/>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3" name="Rectangle 33">
              <a:extLst>
                <a:ext uri="{FF2B5EF4-FFF2-40B4-BE49-F238E27FC236}">
                  <a16:creationId xmlns:a16="http://schemas.microsoft.com/office/drawing/2014/main" id="{2882EF44-B88F-4A9E-AD43-0CF6700BB075}"/>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4" name="AutoShape 34">
              <a:extLst>
                <a:ext uri="{FF2B5EF4-FFF2-40B4-BE49-F238E27FC236}">
                  <a16:creationId xmlns:a16="http://schemas.microsoft.com/office/drawing/2014/main" id="{368C63FD-6B51-4E67-847C-FE7B46F83E7D}"/>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275" name="Freeform 35">
              <a:extLst>
                <a:ext uri="{FF2B5EF4-FFF2-40B4-BE49-F238E27FC236}">
                  <a16:creationId xmlns:a16="http://schemas.microsoft.com/office/drawing/2014/main" id="{F94BD4C2-059F-48BE-98B6-69A387187FD2}"/>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276" name="Freeform 36">
              <a:extLst>
                <a:ext uri="{FF2B5EF4-FFF2-40B4-BE49-F238E27FC236}">
                  <a16:creationId xmlns:a16="http://schemas.microsoft.com/office/drawing/2014/main" id="{DAB6109A-A178-4F2A-9271-329FFC6BCE4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sp>
        <p:nvSpPr>
          <p:cNvPr id="10277" name="Rectangle 37">
            <a:extLst>
              <a:ext uri="{FF2B5EF4-FFF2-40B4-BE49-F238E27FC236}">
                <a16:creationId xmlns:a16="http://schemas.microsoft.com/office/drawing/2014/main" id="{27C6FC6B-D639-4101-B58E-CDE79F8FF7A3}"/>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8" name="Rectangle 38">
            <a:extLst>
              <a:ext uri="{FF2B5EF4-FFF2-40B4-BE49-F238E27FC236}">
                <a16:creationId xmlns:a16="http://schemas.microsoft.com/office/drawing/2014/main" id="{BDBB2C28-EAC2-4A26-B053-1FBAC1BD204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9" name="Rectangle 39">
            <a:extLst>
              <a:ext uri="{FF2B5EF4-FFF2-40B4-BE49-F238E27FC236}">
                <a16:creationId xmlns:a16="http://schemas.microsoft.com/office/drawing/2014/main" id="{9C50FD4A-96AE-4497-8667-2D41752D119A}"/>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0280" name="Rectangle 40">
            <a:extLst>
              <a:ext uri="{FF2B5EF4-FFF2-40B4-BE49-F238E27FC236}">
                <a16:creationId xmlns:a16="http://schemas.microsoft.com/office/drawing/2014/main" id="{2C141F66-E06A-41D2-B87B-6FE8153700CD}"/>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10281" name="Rectangle 41">
            <a:extLst>
              <a:ext uri="{FF2B5EF4-FFF2-40B4-BE49-F238E27FC236}">
                <a16:creationId xmlns:a16="http://schemas.microsoft.com/office/drawing/2014/main" id="{4588E6D2-DCBA-421F-A33C-8B0E86478F94}"/>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0EC8B01-B59D-4B26-BE0E-8A470F45E172}" type="slidenum">
              <a:rPr lang="en-US" altLang="en-US"/>
              <a:pPr>
                <a:defRPr/>
              </a:pPr>
              <a:t>‹#›</a:t>
            </a:fld>
            <a:endParaRPr lang="en-US" altLang="en-US"/>
          </a:p>
        </p:txBody>
      </p:sp>
    </p:spTree>
    <p:extLst>
      <p:ext uri="{BB962C8B-B14F-4D97-AF65-F5344CB8AC3E}">
        <p14:creationId xmlns:p14="http://schemas.microsoft.com/office/powerpoint/2010/main" val="1605510634"/>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75748FE-E43D-4F45-B795-CBA3B7812BBA}"/>
              </a:ext>
            </a:extLst>
          </p:cNvPr>
          <p:cNvSpPr>
            <a:spLocks noGrp="1" noChangeArrowheads="1"/>
          </p:cNvSpPr>
          <p:nvPr>
            <p:ph type="title"/>
          </p:nvPr>
        </p:nvSpPr>
        <p:spPr bwMode="auto">
          <a:xfrm>
            <a:off x="609441" y="381000"/>
            <a:ext cx="1096994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036C9155-C928-4986-B000-07550872B960}"/>
              </a:ext>
            </a:extLst>
          </p:cNvPr>
          <p:cNvSpPr>
            <a:spLocks noGrp="1" noChangeArrowheads="1"/>
          </p:cNvSpPr>
          <p:nvPr>
            <p:ph type="body" idx="1"/>
          </p:nvPr>
        </p:nvSpPr>
        <p:spPr bwMode="auto">
          <a:xfrm>
            <a:off x="609441" y="19812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0AC5C468-8225-44AB-917C-CAE83DB6D13D}"/>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2DFF7BBD-B40F-4027-BA01-922E88BDEF0F}"/>
              </a:ext>
            </a:extLst>
          </p:cNvPr>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EB9BF302-0158-4330-B3F5-ECFDCB779CD7}"/>
              </a:ext>
            </a:extLst>
          </p:cNvPr>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smtClean="0">
                <a:effectLst>
                  <a:outerShdw blurRad="38100" dist="38100" dir="2700000" algn="tl">
                    <a:srgbClr val="FFFFFF"/>
                  </a:outerShdw>
                </a:effectLst>
                <a:latin typeface="Arial" panose="020B0604020202020204" pitchFamily="34" charset="0"/>
              </a:defRPr>
            </a:lvl1pPr>
          </a:lstStyle>
          <a:p>
            <a:pPr>
              <a:defRPr/>
            </a:pPr>
            <a:fld id="{6A1BE1A1-47D7-4A27-85FA-A7480D94506F}" type="slidenum">
              <a:rPr lang="en-US" altLang="en-US"/>
              <a:pPr>
                <a:defRPr/>
              </a:pPr>
              <a:t>‹#›</a:t>
            </a:fld>
            <a:endParaRPr lang="en-US" altLang="en-US"/>
          </a:p>
        </p:txBody>
      </p:sp>
    </p:spTree>
    <p:extLst>
      <p:ext uri="{BB962C8B-B14F-4D97-AF65-F5344CB8AC3E}">
        <p14:creationId xmlns:p14="http://schemas.microsoft.com/office/powerpoint/2010/main" val="22378823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cojs.org/cojswiki/images/5/5d/Nimrud_Prism.jpg"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1217612" y="3657600"/>
            <a:ext cx="10515600" cy="2435352"/>
          </a:xfrm>
        </p:spPr>
        <p:txBody>
          <a:bodyPr>
            <a:normAutofit fontScale="90000"/>
          </a:bodyPr>
          <a:lstStyle/>
          <a:p>
            <a:pPr marR="9144">
              <a:defRPr/>
            </a:pPr>
            <a:r>
              <a:rPr lang="en-US" sz="9600" b="1" cap="all" dirty="0">
                <a:solidFill>
                  <a:schemeClr val="tx2">
                    <a:satMod val="200000"/>
                  </a:schemeClr>
                </a:solidFill>
                <a:effectLst>
                  <a:reflection blurRad="12700" stA="34000" endA="740" endPos="53000" dir="5400000" sy="-100000" algn="bl" rotWithShape="0"/>
                </a:effectLst>
              </a:rPr>
              <a:t>Early writing prophets</a:t>
            </a:r>
          </a:p>
        </p:txBody>
      </p:sp>
    </p:spTree>
    <p:extLst>
      <p:ext uri="{BB962C8B-B14F-4D97-AF65-F5344CB8AC3E}">
        <p14:creationId xmlns:p14="http://schemas.microsoft.com/office/powerpoint/2010/main" val="1011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73EBF67-F52E-418D-860A-8A8EEA9BC889}"/>
              </a:ext>
            </a:extLst>
          </p:cNvPr>
          <p:cNvSpPr>
            <a:spLocks noGrp="1"/>
          </p:cNvSpPr>
          <p:nvPr>
            <p:ph type="title"/>
          </p:nvPr>
        </p:nvSpPr>
        <p:spPr>
          <a:xfrm>
            <a:off x="1949855" y="381000"/>
            <a:ext cx="8322858" cy="1047204"/>
          </a:xfrm>
        </p:spPr>
        <p:txBody>
          <a:bodyPr/>
          <a:lstStyle/>
          <a:p>
            <a:pPr eaLnBrk="1" hangingPunct="1"/>
            <a:r>
              <a:rPr lang="en-US" altLang="en-US" sz="4400" dirty="0">
                <a:solidFill>
                  <a:schemeClr val="accent6">
                    <a:lumMod val="50000"/>
                  </a:schemeClr>
                </a:solidFill>
              </a:rPr>
              <a:t>Jeroboam II of Israel</a:t>
            </a:r>
            <a:r>
              <a:rPr lang="en-US" altLang="en-US" dirty="0">
                <a:solidFill>
                  <a:schemeClr val="accent6">
                    <a:lumMod val="50000"/>
                  </a:schemeClr>
                </a:solidFill>
              </a:rPr>
              <a:t>        </a:t>
            </a:r>
            <a:r>
              <a:rPr lang="en-US" altLang="en-US" sz="2800" dirty="0">
                <a:solidFill>
                  <a:schemeClr val="accent6">
                    <a:lumMod val="50000"/>
                  </a:schemeClr>
                </a:solidFill>
              </a:rPr>
              <a:t>(2 Kg. 14:23-29)</a:t>
            </a:r>
          </a:p>
        </p:txBody>
      </p:sp>
      <p:sp>
        <p:nvSpPr>
          <p:cNvPr id="19459" name="Rectangle 3">
            <a:extLst>
              <a:ext uri="{FF2B5EF4-FFF2-40B4-BE49-F238E27FC236}">
                <a16:creationId xmlns:a16="http://schemas.microsoft.com/office/drawing/2014/main" id="{1CBE8C7B-0500-4F07-A08C-3AB7058BE481}"/>
              </a:ext>
            </a:extLst>
          </p:cNvPr>
          <p:cNvSpPr>
            <a:spLocks noGrp="1"/>
          </p:cNvSpPr>
          <p:nvPr>
            <p:ph type="body" idx="1"/>
          </p:nvPr>
        </p:nvSpPr>
        <p:spPr>
          <a:xfrm>
            <a:off x="2058988" y="2114550"/>
            <a:ext cx="8988424" cy="4362450"/>
          </a:xfrm>
        </p:spPr>
        <p:txBody>
          <a:bodyPr/>
          <a:lstStyle/>
          <a:p>
            <a:pPr eaLnBrk="1" hangingPunct="1">
              <a:lnSpc>
                <a:spcPct val="80000"/>
              </a:lnSpc>
              <a:buFont typeface="Wingdings 3" panose="05040102010807070707" pitchFamily="18" charset="2"/>
              <a:buNone/>
            </a:pPr>
            <a:r>
              <a:rPr lang="en-US" altLang="en-US" sz="2800" b="1" dirty="0">
                <a:solidFill>
                  <a:srgbClr val="C00000"/>
                </a:solidFill>
              </a:rPr>
              <a:t>Jeroboam II enjoyed a long and relatively stable reign in the north, the longest of any of the northern kings (41 years).</a:t>
            </a:r>
          </a:p>
          <a:p>
            <a:pPr eaLnBrk="1" hangingPunct="1">
              <a:lnSpc>
                <a:spcPct val="80000"/>
              </a:lnSpc>
            </a:pPr>
            <a:r>
              <a:rPr lang="en-US" altLang="en-US" i="1" dirty="0"/>
              <a:t>He reclaimed his northern border to Damascus, as predicted by the prophet Jonah (2 Kg. 14:25), and his southern border in the Transjordan to the Dead Sea.</a:t>
            </a:r>
          </a:p>
          <a:p>
            <a:pPr eaLnBrk="1" hangingPunct="1">
              <a:lnSpc>
                <a:spcPct val="80000"/>
              </a:lnSpc>
            </a:pPr>
            <a:r>
              <a:rPr lang="en-US" altLang="en-US" i="1" dirty="0"/>
              <a:t>His military extensions brought increased prosperity to his capital for which he was severely castigated by Amos (Am. 3:15; 6:1, 4-6, 11).</a:t>
            </a:r>
          </a:p>
          <a:p>
            <a:pPr eaLnBrk="1" hangingPunct="1">
              <a:lnSpc>
                <a:spcPct val="80000"/>
              </a:lnSpc>
            </a:pPr>
            <a:r>
              <a:rPr lang="en-US" altLang="en-US" i="1" dirty="0"/>
              <a:t>The Israelite social injustice and unfaithfulness to Yahweh during his reign was challenged by Hosea as well (Ho. 1:1).</a:t>
            </a:r>
          </a:p>
        </p:txBody>
      </p:sp>
    </p:spTree>
    <p:extLst>
      <p:ext uri="{BB962C8B-B14F-4D97-AF65-F5344CB8AC3E}">
        <p14:creationId xmlns:p14="http://schemas.microsoft.com/office/powerpoint/2010/main" val="13805832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p:cTn id="7"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p:cTn id="13" dur="500" fill="hold"/>
                                        <p:tgtEl>
                                          <p:spTgt spid="1945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945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945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 calcmode="lin" valueType="num">
                                      <p:cBhvr>
                                        <p:cTn id="21" dur="500" fill="hold"/>
                                        <p:tgtEl>
                                          <p:spTgt spid="194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94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94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94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9459">
                                            <p:txEl>
                                              <p:pRg st="3" end="3"/>
                                            </p:txEl>
                                          </p:spTgt>
                                        </p:tgtEl>
                                        <p:attrNameLst>
                                          <p:attrName>style.visibility</p:attrName>
                                        </p:attrNameLst>
                                      </p:cBhvr>
                                      <p:to>
                                        <p:strVal val="visible"/>
                                      </p:to>
                                    </p:set>
                                    <p:anim calcmode="lin" valueType="num">
                                      <p:cBhvr>
                                        <p:cTn id="29" dur="500" fill="hold"/>
                                        <p:tgtEl>
                                          <p:spTgt spid="194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94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94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945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1DE5A93-0F2B-4590-980A-47F4D6003CD9}"/>
              </a:ext>
            </a:extLst>
          </p:cNvPr>
          <p:cNvSpPr>
            <a:spLocks noGrp="1" noChangeArrowheads="1"/>
          </p:cNvSpPr>
          <p:nvPr>
            <p:ph type="title"/>
          </p:nvPr>
        </p:nvSpPr>
        <p:spPr bwMode="auto">
          <a:xfrm>
            <a:off x="7542212" y="762000"/>
            <a:ext cx="3962399" cy="125807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sz="2000" dirty="0">
                <a:latin typeface="Arial" panose="020B0604020202020204" pitchFamily="34" charset="0"/>
              </a:rPr>
              <a:t>Tiglath-</a:t>
            </a:r>
            <a:r>
              <a:rPr lang="en-US" altLang="en-US" sz="2000" dirty="0" err="1">
                <a:latin typeface="Arial" panose="020B0604020202020204" pitchFamily="34" charset="0"/>
              </a:rPr>
              <a:t>pileser</a:t>
            </a:r>
            <a:r>
              <a:rPr lang="en-US" altLang="en-US" sz="2000" dirty="0">
                <a:latin typeface="Arial" panose="020B0604020202020204" pitchFamily="34" charset="0"/>
              </a:rPr>
              <a:t> III (744-727 BC)</a:t>
            </a:r>
            <a:br>
              <a:rPr lang="en-US" altLang="en-US" sz="2000" dirty="0">
                <a:latin typeface="Arial" panose="020B0604020202020204" pitchFamily="34" charset="0"/>
              </a:rPr>
            </a:br>
            <a:r>
              <a:rPr lang="en-US" altLang="en-US" sz="1800" dirty="0">
                <a:latin typeface="Arial Narrow" panose="020B0606020202030204" pitchFamily="34" charset="0"/>
              </a:rPr>
              <a:t>British Museum, London</a:t>
            </a:r>
            <a:endParaRPr lang="en-US" altLang="en-US" sz="2000" dirty="0">
              <a:latin typeface="Arial" panose="020B0604020202020204" pitchFamily="34" charset="0"/>
            </a:endParaRPr>
          </a:p>
        </p:txBody>
      </p:sp>
      <p:sp>
        <p:nvSpPr>
          <p:cNvPr id="15363" name="Rectangle 3">
            <a:extLst>
              <a:ext uri="{FF2B5EF4-FFF2-40B4-BE49-F238E27FC236}">
                <a16:creationId xmlns:a16="http://schemas.microsoft.com/office/drawing/2014/main" id="{E75C8BC3-B4BF-499B-AAC7-B95FCFEFDE99}"/>
              </a:ext>
            </a:extLst>
          </p:cNvPr>
          <p:cNvSpPr>
            <a:spLocks noGrp="1"/>
          </p:cNvSpPr>
          <p:nvPr>
            <p:ph type="body" sz="half" idx="4294967295"/>
          </p:nvPr>
        </p:nvSpPr>
        <p:spPr>
          <a:xfrm>
            <a:off x="7085014" y="2362200"/>
            <a:ext cx="4876798" cy="3973568"/>
          </a:xfrm>
        </p:spPr>
        <p:txBody>
          <a:bodyPr/>
          <a:lstStyle/>
          <a:p>
            <a:pPr>
              <a:buFont typeface="Wingdings" panose="05000000000000000000" pitchFamily="2" charset="2"/>
              <a:buNone/>
            </a:pPr>
            <a:r>
              <a:rPr lang="en-US" altLang="en-US" i="1" dirty="0"/>
              <a:t>“</a:t>
            </a:r>
            <a:r>
              <a:rPr lang="en-US" altLang="en-US" i="1" dirty="0">
                <a:latin typeface="Arial Narrow" panose="020B0606020202030204" pitchFamily="34" charset="0"/>
              </a:rPr>
              <a:t>I laid siege to and conquered</a:t>
            </a:r>
            <a:r>
              <a:rPr lang="en-US" altLang="en-US" i="1" dirty="0"/>
              <a:t>…</a:t>
            </a:r>
            <a:r>
              <a:rPr lang="en-US" altLang="en-US" i="1" dirty="0" err="1">
                <a:latin typeface="Arial Narrow" panose="020B0606020202030204" pitchFamily="34" charset="0"/>
              </a:rPr>
              <a:t>Rezon</a:t>
            </a:r>
            <a:r>
              <a:rPr lang="en-US" altLang="en-US" i="1" dirty="0">
                <a:latin typeface="Arial Narrow" panose="020B0606020202030204" pitchFamily="34" charset="0"/>
              </a:rPr>
              <a:t> of Damascus</a:t>
            </a:r>
            <a:r>
              <a:rPr lang="en-US" altLang="en-US" i="1" dirty="0"/>
              <a:t>…</a:t>
            </a:r>
            <a:r>
              <a:rPr lang="en-US" altLang="en-US" i="1" dirty="0">
                <a:latin typeface="Arial Narrow" panose="020B0606020202030204" pitchFamily="34" charset="0"/>
              </a:rPr>
              <a:t>  592 towns</a:t>
            </a:r>
            <a:r>
              <a:rPr lang="en-US" altLang="en-US" i="1" dirty="0"/>
              <a:t>…</a:t>
            </a:r>
            <a:r>
              <a:rPr lang="en-US" altLang="en-US" i="1" dirty="0">
                <a:latin typeface="Arial Narrow" panose="020B0606020202030204" pitchFamily="34" charset="0"/>
              </a:rPr>
              <a:t>of the 16 districts of the country of Damascus I destroyed like hills of the flood.</a:t>
            </a:r>
            <a:r>
              <a:rPr lang="en-US" altLang="en-US" i="1" dirty="0"/>
              <a:t>”</a:t>
            </a:r>
            <a:endParaRPr lang="en-US" altLang="en-US" i="1" dirty="0">
              <a:latin typeface="Arial Narrow" panose="020B0606020202030204" pitchFamily="34" charset="0"/>
            </a:endParaRPr>
          </a:p>
          <a:p>
            <a:pPr>
              <a:buFont typeface="Wingdings" panose="05000000000000000000" pitchFamily="2" charset="2"/>
              <a:buNone/>
            </a:pPr>
            <a:r>
              <a:rPr lang="en-US" altLang="en-US" i="1" dirty="0"/>
              <a:t>“</a:t>
            </a:r>
            <a:r>
              <a:rPr lang="en-US" altLang="en-US" i="1" dirty="0">
                <a:latin typeface="Arial Narrow" panose="020B0606020202030204" pitchFamily="34" charset="0"/>
              </a:rPr>
              <a:t>They [the Israelites] overthrew their king </a:t>
            </a:r>
            <a:r>
              <a:rPr lang="en-US" altLang="en-US" i="1" dirty="0" err="1">
                <a:latin typeface="Arial Narrow" panose="020B0606020202030204" pitchFamily="34" charset="0"/>
              </a:rPr>
              <a:t>Pekah</a:t>
            </a:r>
            <a:r>
              <a:rPr lang="en-US" altLang="en-US" i="1" dirty="0">
                <a:latin typeface="Arial Narrow" panose="020B0606020202030204" pitchFamily="34" charset="0"/>
              </a:rPr>
              <a:t> and I placed Hoshea as king over them.</a:t>
            </a:r>
            <a:r>
              <a:rPr lang="en-US" altLang="en-US" i="1" dirty="0"/>
              <a:t>”</a:t>
            </a:r>
            <a:endParaRPr lang="en-US" altLang="en-US" i="1" dirty="0">
              <a:latin typeface="Arial Narrow" panose="020B0606020202030204" pitchFamily="34" charset="0"/>
            </a:endParaRPr>
          </a:p>
          <a:p>
            <a:pPr>
              <a:buFont typeface="Wingdings" panose="05000000000000000000" pitchFamily="2" charset="2"/>
              <a:buNone/>
            </a:pPr>
            <a:endParaRPr lang="en-US" altLang="en-US" sz="2200" i="1" dirty="0">
              <a:latin typeface="Arial Narrow" panose="020B0606020202030204" pitchFamily="34" charset="0"/>
            </a:endParaRPr>
          </a:p>
          <a:p>
            <a:pPr>
              <a:buFont typeface="Wingdings" panose="05000000000000000000" pitchFamily="2" charset="2"/>
              <a:buNone/>
            </a:pPr>
            <a:r>
              <a:rPr lang="en-US" altLang="en-US" sz="2200" i="1" dirty="0">
                <a:latin typeface="Arial Narrow" panose="020B0606020202030204" pitchFamily="34" charset="0"/>
              </a:rPr>
              <a:t>	(Annalistic Records, ANET, p. 284)</a:t>
            </a:r>
          </a:p>
        </p:txBody>
      </p:sp>
      <p:pic>
        <p:nvPicPr>
          <p:cNvPr id="15364" name="Picture 4" descr="Assyrian Slide # AI-01b">
            <a:extLst>
              <a:ext uri="{FF2B5EF4-FFF2-40B4-BE49-F238E27FC236}">
                <a16:creationId xmlns:a16="http://schemas.microsoft.com/office/drawing/2014/main" id="{8469F4A0-4C62-4480-B8DD-98FC645A6083}"/>
              </a:ext>
            </a:extLst>
          </p:cNvPr>
          <p:cNvPicPr>
            <a:picLocks noGrp="1" noChangeAspect="1" noChangeArrowheads="1"/>
          </p:cNvPicPr>
          <p:nvPr>
            <p:ph sz="half" idx="4294967295"/>
          </p:nvPr>
        </p:nvPicPr>
        <p:blipFill>
          <a:blip r:embed="rId2" cstate="screen">
            <a:lum bright="12000" contrast="12000"/>
            <a:extLst>
              <a:ext uri="{28A0092B-C50C-407E-A947-70E740481C1C}">
                <a14:useLocalDpi xmlns:a14="http://schemas.microsoft.com/office/drawing/2010/main"/>
              </a:ext>
            </a:extLst>
          </a:blip>
          <a:srcRect b="-273"/>
          <a:stretch>
            <a:fillRect/>
          </a:stretch>
        </p:blipFill>
        <p:spPr>
          <a:xfrm>
            <a:off x="382609" y="304800"/>
            <a:ext cx="6473803" cy="6204061"/>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813877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E52D705-D786-4A5F-9442-562CB9E43E09}"/>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dirty="0">
                <a:solidFill>
                  <a:schemeClr val="tx2"/>
                </a:solidFill>
              </a:rPr>
              <a:t>The Effect of Israel’s Exile on Judah</a:t>
            </a:r>
          </a:p>
        </p:txBody>
      </p:sp>
      <p:sp>
        <p:nvSpPr>
          <p:cNvPr id="75779" name="Rectangle 3">
            <a:extLst>
              <a:ext uri="{FF2B5EF4-FFF2-40B4-BE49-F238E27FC236}">
                <a16:creationId xmlns:a16="http://schemas.microsoft.com/office/drawing/2014/main" id="{919C246D-0F01-45E8-B9A8-7E06958FF929}"/>
              </a:ext>
            </a:extLst>
          </p:cNvPr>
          <p:cNvSpPr>
            <a:spLocks noGrp="1"/>
          </p:cNvSpPr>
          <p:nvPr>
            <p:ph type="body" idx="4294967295"/>
          </p:nvPr>
        </p:nvSpPr>
        <p:spPr>
          <a:xfrm>
            <a:off x="1522412" y="1676400"/>
            <a:ext cx="10058399" cy="4912992"/>
          </a:xfrm>
        </p:spPr>
        <p:txBody>
          <a:bodyPr/>
          <a:lstStyle/>
          <a:p>
            <a:pPr>
              <a:buFont typeface="Wingdings" panose="05000000000000000000" pitchFamily="2" charset="2"/>
              <a:buNone/>
            </a:pPr>
            <a:r>
              <a:rPr lang="en-US" altLang="en-US" sz="2800" b="1" dirty="0">
                <a:solidFill>
                  <a:srgbClr val="FF0000"/>
                </a:solidFill>
              </a:rPr>
              <a:t>The fall of the north could only have been a severe shock to the citizens of Judah.</a:t>
            </a:r>
          </a:p>
          <a:p>
            <a:r>
              <a:rPr lang="en-US" altLang="en-US" i="1" dirty="0"/>
              <a:t>The northern Israelites were also the descendants of the patriarchs to whom the land had been promised “forever”.</a:t>
            </a:r>
          </a:p>
          <a:p>
            <a:r>
              <a:rPr lang="en-US" altLang="en-US" i="1" dirty="0"/>
              <a:t>Earlier, both Israel and Aram had been buffer states between Judah and Assyria. Now, both were gone.</a:t>
            </a:r>
          </a:p>
          <a:p>
            <a:r>
              <a:rPr lang="en-US" altLang="en-US" i="1" dirty="0"/>
              <a:t>A very real fear must have been that what had happened in the north might happen in the south also.</a:t>
            </a:r>
          </a:p>
          <a:p>
            <a:r>
              <a:rPr lang="en-US" altLang="en-US" i="1" dirty="0"/>
              <a:t>It is hardly to be doubted that the exile of the northern nation was a powerful incentive for reform by Hezekiah (2 Kg. 18-19; 2 Chr. 29-32; Is. 36-39).</a:t>
            </a:r>
          </a:p>
        </p:txBody>
      </p:sp>
    </p:spTree>
    <p:extLst>
      <p:ext uri="{BB962C8B-B14F-4D97-AF65-F5344CB8AC3E}">
        <p14:creationId xmlns:p14="http://schemas.microsoft.com/office/powerpoint/2010/main" val="23298047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p:cTn id="13" dur="500" fill="hold"/>
                                        <p:tgtEl>
                                          <p:spTgt spid="757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57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57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5779">
                                            <p:txEl>
                                              <p:pRg st="2" end="2"/>
                                            </p:txEl>
                                          </p:spTgt>
                                        </p:tgtEl>
                                        <p:attrNameLst>
                                          <p:attrName>style.visibility</p:attrName>
                                        </p:attrNameLst>
                                      </p:cBhvr>
                                      <p:to>
                                        <p:strVal val="visible"/>
                                      </p:to>
                                    </p:set>
                                    <p:anim calcmode="lin" valueType="num">
                                      <p:cBhvr>
                                        <p:cTn id="21" dur="500" fill="hold"/>
                                        <p:tgtEl>
                                          <p:spTgt spid="757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57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57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5779">
                                            <p:txEl>
                                              <p:pRg st="3" end="3"/>
                                            </p:txEl>
                                          </p:spTgt>
                                        </p:tgtEl>
                                        <p:attrNameLst>
                                          <p:attrName>style.visibility</p:attrName>
                                        </p:attrNameLst>
                                      </p:cBhvr>
                                      <p:to>
                                        <p:strVal val="visible"/>
                                      </p:to>
                                    </p:set>
                                    <p:anim calcmode="lin" valueType="num">
                                      <p:cBhvr>
                                        <p:cTn id="29" dur="500" fill="hold"/>
                                        <p:tgtEl>
                                          <p:spTgt spid="757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57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57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75779">
                                            <p:txEl>
                                              <p:pRg st="4" end="4"/>
                                            </p:txEl>
                                          </p:spTgt>
                                        </p:tgtEl>
                                        <p:attrNameLst>
                                          <p:attrName>style.visibility</p:attrName>
                                        </p:attrNameLst>
                                      </p:cBhvr>
                                      <p:to>
                                        <p:strVal val="visible"/>
                                      </p:to>
                                    </p:set>
                                    <p:anim calcmode="lin" valueType="num">
                                      <p:cBhvr>
                                        <p:cTn id="37" dur="500" fill="hold"/>
                                        <p:tgtEl>
                                          <p:spTgt spid="757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757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757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757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2DC5-1FED-4EBE-9D62-CE35E026B23B}"/>
              </a:ext>
            </a:extLst>
          </p:cNvPr>
          <p:cNvSpPr>
            <a:spLocks noGrp="1"/>
          </p:cNvSpPr>
          <p:nvPr>
            <p:ph type="title"/>
          </p:nvPr>
        </p:nvSpPr>
        <p:spPr bwMode="auto">
          <a:xfrm>
            <a:off x="455612" y="201072"/>
            <a:ext cx="9144000" cy="648477"/>
          </a:xfrm>
        </p:spPr>
        <p:txBody>
          <a:bodyPr vert="horz" wrap="square" lIns="91440" tIns="45720" rIns="91440" bIns="45720" numCol="1" rtlCol="0" anchor="b" anchorCtr="0" compatLnSpc="1">
            <a:prstTxWarp prst="textNoShape">
              <a:avLst/>
            </a:prstTxWarp>
            <a:normAutofit/>
          </a:bodyPr>
          <a:lstStyle/>
          <a:p>
            <a:pPr>
              <a:defRPr/>
            </a:pPr>
            <a:r>
              <a:rPr lang="en-US" altLang="en-US" b="1" dirty="0"/>
              <a:t>Isaiah ben </a:t>
            </a:r>
            <a:r>
              <a:rPr lang="en-US" altLang="en-US" b="1" dirty="0" err="1"/>
              <a:t>Amoz</a:t>
            </a:r>
            <a:endParaRPr lang="en-US" altLang="en-US" b="1" dirty="0"/>
          </a:p>
        </p:txBody>
      </p:sp>
      <p:sp>
        <p:nvSpPr>
          <p:cNvPr id="18436" name="Slide Number Placeholder 2">
            <a:extLst>
              <a:ext uri="{FF2B5EF4-FFF2-40B4-BE49-F238E27FC236}">
                <a16:creationId xmlns:a16="http://schemas.microsoft.com/office/drawing/2014/main" id="{9F42D043-5B3C-4428-85A2-D848B8B4FC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EAC98A-8D21-475C-8277-A59A52B314FA}" type="slidenum">
              <a:rPr lang="en-US" altLang="en-US" smtClean="0">
                <a:solidFill>
                  <a:schemeClr val="tx2"/>
                </a:solidFill>
                <a:latin typeface="Book Antiqua" panose="02040602050305030304" pitchFamily="18" charset="0"/>
              </a:rPr>
              <a:pPr/>
              <a:t>102</a:t>
            </a:fld>
            <a:endParaRPr lang="en-US" altLang="en-US">
              <a:solidFill>
                <a:schemeClr val="tx2"/>
              </a:solidFill>
              <a:latin typeface="Book Antiqua" panose="02040602050305030304" pitchFamily="18" charset="0"/>
            </a:endParaRPr>
          </a:p>
        </p:txBody>
      </p:sp>
      <p:sp>
        <p:nvSpPr>
          <p:cNvPr id="12293" name="Rectangle 5">
            <a:extLst>
              <a:ext uri="{FF2B5EF4-FFF2-40B4-BE49-F238E27FC236}">
                <a16:creationId xmlns:a16="http://schemas.microsoft.com/office/drawing/2014/main" id="{4E45DB17-6A79-49F9-8CD6-371745BF76D6}"/>
              </a:ext>
            </a:extLst>
          </p:cNvPr>
          <p:cNvSpPr>
            <a:spLocks noGrp="1"/>
          </p:cNvSpPr>
          <p:nvPr>
            <p:ph type="body" idx="4294967295"/>
          </p:nvPr>
        </p:nvSpPr>
        <p:spPr>
          <a:xfrm>
            <a:off x="455612" y="1066800"/>
            <a:ext cx="11733213" cy="5590128"/>
          </a:xfrm>
        </p:spPr>
        <p:txBody>
          <a:bodyPr>
            <a:normAutofit/>
          </a:bodyPr>
          <a:lstStyle/>
          <a:p>
            <a:pPr>
              <a:lnSpc>
                <a:spcPct val="90000"/>
              </a:lnSpc>
              <a:buFont typeface="Wingdings" panose="05000000000000000000" pitchFamily="2" charset="2"/>
              <a:buNone/>
            </a:pPr>
            <a:r>
              <a:rPr lang="en-US" altLang="en-US" sz="2800" b="1" dirty="0">
                <a:solidFill>
                  <a:srgbClr val="FF0000"/>
                </a:solidFill>
              </a:rPr>
              <a:t>Other than  his father’s name, </a:t>
            </a:r>
            <a:r>
              <a:rPr lang="en-US" altLang="en-US" sz="2800" b="1" dirty="0" err="1">
                <a:solidFill>
                  <a:srgbClr val="FF0000"/>
                </a:solidFill>
              </a:rPr>
              <a:t>Amoz</a:t>
            </a:r>
            <a:r>
              <a:rPr lang="en-US" altLang="en-US" sz="2800" b="1" dirty="0">
                <a:solidFill>
                  <a:srgbClr val="FF0000"/>
                </a:solidFill>
              </a:rPr>
              <a:t>, we know nothing of Isaiah’s ancestry.</a:t>
            </a:r>
          </a:p>
          <a:p>
            <a:pPr>
              <a:lnSpc>
                <a:spcPct val="90000"/>
              </a:lnSpc>
            </a:pPr>
            <a:r>
              <a:rPr lang="en-US" altLang="en-US" i="1" dirty="0"/>
              <a:t>Jewish tradition has it that he was a cousin of Uzziah.</a:t>
            </a:r>
          </a:p>
          <a:p>
            <a:pPr>
              <a:lnSpc>
                <a:spcPct val="90000"/>
              </a:lnSpc>
            </a:pPr>
            <a:r>
              <a:rPr lang="en-US" altLang="en-US" i="1" dirty="0"/>
              <a:t>He seems to have lived exclusively in Jerusalem, and his oracles contain many urban metaphors as well as images of rural life.</a:t>
            </a:r>
          </a:p>
          <a:p>
            <a:pPr>
              <a:lnSpc>
                <a:spcPct val="90000"/>
              </a:lnSpc>
            </a:pPr>
            <a:r>
              <a:rPr lang="en-US" altLang="en-US" i="1" dirty="0"/>
              <a:t>He was married and fathered children (7:3; 8:3):</a:t>
            </a:r>
          </a:p>
          <a:p>
            <a:pPr lvl="1">
              <a:lnSpc>
                <a:spcPct val="90000"/>
              </a:lnSpc>
            </a:pPr>
            <a:r>
              <a:rPr lang="en-US" altLang="en-US" b="1" dirty="0"/>
              <a:t>Shear-</a:t>
            </a:r>
            <a:r>
              <a:rPr lang="en-US" altLang="en-US" b="1" dirty="0" err="1"/>
              <a:t>yashuv</a:t>
            </a:r>
            <a:r>
              <a:rPr lang="en-US" altLang="en-US" b="1" dirty="0"/>
              <a:t> (= A Remnant Will Return)</a:t>
            </a:r>
          </a:p>
          <a:p>
            <a:pPr lvl="1">
              <a:lnSpc>
                <a:spcPct val="90000"/>
              </a:lnSpc>
            </a:pPr>
            <a:r>
              <a:rPr lang="en-US" altLang="en-US" b="1" dirty="0"/>
              <a:t>Maher-</a:t>
            </a:r>
            <a:r>
              <a:rPr lang="en-US" altLang="en-US" b="1" dirty="0" err="1"/>
              <a:t>Shalal</a:t>
            </a:r>
            <a:r>
              <a:rPr lang="en-US" altLang="en-US" b="1" dirty="0"/>
              <a:t>-Hash-Baz (= Speed-Plunder-Haste-Booty)</a:t>
            </a:r>
          </a:p>
          <a:p>
            <a:pPr>
              <a:lnSpc>
                <a:spcPct val="90000"/>
              </a:lnSpc>
            </a:pPr>
            <a:r>
              <a:rPr lang="en-US" altLang="en-US" i="1" dirty="0"/>
              <a:t>His call to prophethood was in 740 BC, the year of Uzziah’s death (6:1).</a:t>
            </a:r>
          </a:p>
          <a:p>
            <a:pPr>
              <a:lnSpc>
                <a:spcPct val="90000"/>
              </a:lnSpc>
            </a:pPr>
            <a:r>
              <a:rPr lang="en-US" altLang="en-US" i="1" dirty="0"/>
              <a:t>The last biblical mention of him is in 701 BC (Is. 36-37).</a:t>
            </a:r>
          </a:p>
          <a:p>
            <a:pPr>
              <a:lnSpc>
                <a:spcPct val="90000"/>
              </a:lnSpc>
            </a:pPr>
            <a:r>
              <a:rPr lang="en-US" altLang="en-US" i="1" u="sng" dirty="0"/>
              <a:t>The Ascension of Isaiah</a:t>
            </a:r>
            <a:r>
              <a:rPr lang="en-US" altLang="en-US" i="1" dirty="0"/>
              <a:t> in the Pseudepigrapha indicates that he was executed by Manasseh, who had him sawed in half with a wood saw, a tradition later reflected in the New Testament (cf. Heb. 11:37).</a:t>
            </a:r>
          </a:p>
        </p:txBody>
      </p:sp>
    </p:spTree>
    <p:extLst>
      <p:ext uri="{BB962C8B-B14F-4D97-AF65-F5344CB8AC3E}">
        <p14:creationId xmlns:p14="http://schemas.microsoft.com/office/powerpoint/2010/main" val="319775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 calcmode="lin" valueType="num">
                                      <p:cBhvr>
                                        <p:cTn id="7" dur="500" fill="hold"/>
                                        <p:tgtEl>
                                          <p:spTgt spid="122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2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293">
                                            <p:txEl>
                                              <p:pRg st="1" end="1"/>
                                            </p:txEl>
                                          </p:spTgt>
                                        </p:tgtEl>
                                        <p:attrNameLst>
                                          <p:attrName>style.visibility</p:attrName>
                                        </p:attrNameLst>
                                      </p:cBhvr>
                                      <p:to>
                                        <p:strVal val="visible"/>
                                      </p:to>
                                    </p:set>
                                    <p:anim calcmode="lin" valueType="num">
                                      <p:cBhvr additive="base">
                                        <p:cTn id="13" dur="500" fill="hold"/>
                                        <p:tgtEl>
                                          <p:spTgt spid="1229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293">
                                            <p:txEl>
                                              <p:pRg st="2" end="2"/>
                                            </p:txEl>
                                          </p:spTgt>
                                        </p:tgtEl>
                                        <p:attrNameLst>
                                          <p:attrName>style.visibility</p:attrName>
                                        </p:attrNameLst>
                                      </p:cBhvr>
                                      <p:to>
                                        <p:strVal val="visible"/>
                                      </p:to>
                                    </p:set>
                                    <p:anim calcmode="lin" valueType="num">
                                      <p:cBhvr additive="base">
                                        <p:cTn id="19" dur="500" fill="hold"/>
                                        <p:tgtEl>
                                          <p:spTgt spid="1229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293">
                                            <p:txEl>
                                              <p:pRg st="3" end="3"/>
                                            </p:txEl>
                                          </p:spTgt>
                                        </p:tgtEl>
                                        <p:attrNameLst>
                                          <p:attrName>style.visibility</p:attrName>
                                        </p:attrNameLst>
                                      </p:cBhvr>
                                      <p:to>
                                        <p:strVal val="visible"/>
                                      </p:to>
                                    </p:set>
                                    <p:anim calcmode="lin" valueType="num">
                                      <p:cBhvr additive="base">
                                        <p:cTn id="25" dur="500" fill="hold"/>
                                        <p:tgtEl>
                                          <p:spTgt spid="1229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293">
                                            <p:txEl>
                                              <p:pRg st="4" end="4"/>
                                            </p:txEl>
                                          </p:spTgt>
                                        </p:tgtEl>
                                        <p:attrNameLst>
                                          <p:attrName>style.visibility</p:attrName>
                                        </p:attrNameLst>
                                      </p:cBhvr>
                                      <p:to>
                                        <p:strVal val="visible"/>
                                      </p:to>
                                    </p:set>
                                    <p:anim calcmode="lin" valueType="num">
                                      <p:cBhvr additive="base">
                                        <p:cTn id="31" dur="500" fill="hold"/>
                                        <p:tgtEl>
                                          <p:spTgt spid="1229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293">
                                            <p:txEl>
                                              <p:pRg st="5" end="5"/>
                                            </p:txEl>
                                          </p:spTgt>
                                        </p:tgtEl>
                                        <p:attrNameLst>
                                          <p:attrName>style.visibility</p:attrName>
                                        </p:attrNameLst>
                                      </p:cBhvr>
                                      <p:to>
                                        <p:strVal val="visible"/>
                                      </p:to>
                                    </p:set>
                                    <p:anim calcmode="lin" valueType="num">
                                      <p:cBhvr additive="base">
                                        <p:cTn id="37" dur="500" fill="hold"/>
                                        <p:tgtEl>
                                          <p:spTgt spid="1229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2293">
                                            <p:txEl>
                                              <p:pRg st="6" end="6"/>
                                            </p:txEl>
                                          </p:spTgt>
                                        </p:tgtEl>
                                        <p:attrNameLst>
                                          <p:attrName>style.visibility</p:attrName>
                                        </p:attrNameLst>
                                      </p:cBhvr>
                                      <p:to>
                                        <p:strVal val="visible"/>
                                      </p:to>
                                    </p:set>
                                    <p:anim calcmode="lin" valueType="num">
                                      <p:cBhvr additive="base">
                                        <p:cTn id="43" dur="500" fill="hold"/>
                                        <p:tgtEl>
                                          <p:spTgt spid="1229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2293">
                                            <p:txEl>
                                              <p:pRg st="7" end="7"/>
                                            </p:txEl>
                                          </p:spTgt>
                                        </p:tgtEl>
                                        <p:attrNameLst>
                                          <p:attrName>style.visibility</p:attrName>
                                        </p:attrNameLst>
                                      </p:cBhvr>
                                      <p:to>
                                        <p:strVal val="visible"/>
                                      </p:to>
                                    </p:set>
                                    <p:anim calcmode="lin" valueType="num">
                                      <p:cBhvr additive="base">
                                        <p:cTn id="49" dur="500" fill="hold"/>
                                        <p:tgtEl>
                                          <p:spTgt spid="1229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2293">
                                            <p:txEl>
                                              <p:pRg st="8" end="8"/>
                                            </p:txEl>
                                          </p:spTgt>
                                        </p:tgtEl>
                                        <p:attrNameLst>
                                          <p:attrName>style.visibility</p:attrName>
                                        </p:attrNameLst>
                                      </p:cBhvr>
                                      <p:to>
                                        <p:strVal val="visible"/>
                                      </p:to>
                                    </p:set>
                                    <p:anim calcmode="lin" valueType="num">
                                      <p:cBhvr additive="base">
                                        <p:cTn id="55" dur="500" fill="hold"/>
                                        <p:tgtEl>
                                          <p:spTgt spid="1229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29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1317-B76A-4B7D-9F90-E04205490939}"/>
              </a:ext>
            </a:extLst>
          </p:cNvPr>
          <p:cNvSpPr>
            <a:spLocks noGrp="1"/>
          </p:cNvSpPr>
          <p:nvPr>
            <p:ph type="title"/>
          </p:nvPr>
        </p:nvSpPr>
        <p:spPr>
          <a:xfrm>
            <a:off x="608012" y="293865"/>
            <a:ext cx="7753350" cy="685800"/>
          </a:xfrm>
        </p:spPr>
        <p:txBody>
          <a:bodyPr/>
          <a:lstStyle/>
          <a:p>
            <a:pPr>
              <a:defRPr/>
            </a:pPr>
            <a:r>
              <a:rPr lang="en-US" dirty="0"/>
              <a:t>Isaiah’s “Signature”?</a:t>
            </a:r>
          </a:p>
        </p:txBody>
      </p:sp>
      <p:sp>
        <p:nvSpPr>
          <p:cNvPr id="30723" name="Slide Number Placeholder 2">
            <a:extLst>
              <a:ext uri="{FF2B5EF4-FFF2-40B4-BE49-F238E27FC236}">
                <a16:creationId xmlns:a16="http://schemas.microsoft.com/office/drawing/2014/main" id="{4200B217-B59C-40FA-BBA4-98FDDBB84C8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C79204-9814-4085-87E7-B68EDB95A9D9}" type="slidenum">
              <a:rPr lang="en-US" altLang="en-US" smtClean="0">
                <a:solidFill>
                  <a:schemeClr val="tx2"/>
                </a:solidFill>
                <a:latin typeface="Book Antiqua" panose="02040602050305030304" pitchFamily="18" charset="0"/>
              </a:rPr>
              <a:pPr/>
              <a:t>103</a:t>
            </a:fld>
            <a:endParaRPr lang="en-US" altLang="en-US">
              <a:solidFill>
                <a:schemeClr val="tx2"/>
              </a:solidFill>
              <a:latin typeface="Book Antiqua" panose="02040602050305030304" pitchFamily="18" charset="0"/>
            </a:endParaRPr>
          </a:p>
        </p:txBody>
      </p:sp>
      <p:pic>
        <p:nvPicPr>
          <p:cNvPr id="30724" name="Picture 4">
            <a:extLst>
              <a:ext uri="{FF2B5EF4-FFF2-40B4-BE49-F238E27FC236}">
                <a16:creationId xmlns:a16="http://schemas.microsoft.com/office/drawing/2014/main" id="{2DE6670D-91BD-40D4-AABB-0D505C00389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5212" y="2388791"/>
            <a:ext cx="5751513" cy="431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a:extLst>
              <a:ext uri="{FF2B5EF4-FFF2-40B4-BE49-F238E27FC236}">
                <a16:creationId xmlns:a16="http://schemas.microsoft.com/office/drawing/2014/main" id="{2622ACEB-D28D-4863-9AC5-089103171D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5012" y="3040064"/>
            <a:ext cx="2863850"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a:extLst>
              <a:ext uri="{FF2B5EF4-FFF2-40B4-BE49-F238E27FC236}">
                <a16:creationId xmlns:a16="http://schemas.microsoft.com/office/drawing/2014/main" id="{CFF1C412-DD24-4F92-A26F-E28D26048A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17084" y="6337300"/>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a:extLst>
              <a:ext uri="{FF2B5EF4-FFF2-40B4-BE49-F238E27FC236}">
                <a16:creationId xmlns:a16="http://schemas.microsoft.com/office/drawing/2014/main" id="{152358F1-BCC7-4ADE-BC3D-F06C8575786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3624" y="6234740"/>
            <a:ext cx="982664" cy="47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0">
            <a:extLst>
              <a:ext uri="{FF2B5EF4-FFF2-40B4-BE49-F238E27FC236}">
                <a16:creationId xmlns:a16="http://schemas.microsoft.com/office/drawing/2014/main" id="{9C21AE0A-9FE0-40AC-AEAC-2836F8A9CBD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18612" y="3040064"/>
            <a:ext cx="7302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1">
            <a:extLst>
              <a:ext uri="{FF2B5EF4-FFF2-40B4-BE49-F238E27FC236}">
                <a16:creationId xmlns:a16="http://schemas.microsoft.com/office/drawing/2014/main" id="{E02EB497-F43B-483A-806F-8E6E0DB4321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99612" y="3101975"/>
            <a:ext cx="3508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12">
            <a:extLst>
              <a:ext uri="{FF2B5EF4-FFF2-40B4-BE49-F238E27FC236}">
                <a16:creationId xmlns:a16="http://schemas.microsoft.com/office/drawing/2014/main" id="{DF3093A0-EC02-4881-888A-959624F42209}"/>
              </a:ext>
            </a:extLst>
          </p:cNvPr>
          <p:cNvSpPr txBox="1">
            <a:spLocks noChangeArrowheads="1"/>
          </p:cNvSpPr>
          <p:nvPr/>
        </p:nvSpPr>
        <p:spPr bwMode="auto">
          <a:xfrm>
            <a:off x="608012" y="1066800"/>
            <a:ext cx="1104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t>In 2009</a:t>
            </a:r>
            <a:r>
              <a:rPr lang="en-US" altLang="en-US" dirty="0"/>
              <a:t>, </a:t>
            </a:r>
            <a:r>
              <a:rPr lang="en-US" altLang="en-US" sz="2400" dirty="0"/>
              <a:t>archaeologist </a:t>
            </a:r>
            <a:r>
              <a:rPr lang="en-US" altLang="en-US" sz="2400" dirty="0" err="1"/>
              <a:t>Eilat</a:t>
            </a:r>
            <a:r>
              <a:rPr lang="en-US" altLang="en-US" sz="2400" dirty="0"/>
              <a:t> Mazar discovered this bulla on the </a:t>
            </a:r>
            <a:r>
              <a:rPr lang="en-US" altLang="en-US" sz="2400" dirty="0" err="1"/>
              <a:t>Ophel</a:t>
            </a:r>
            <a:r>
              <a:rPr lang="en-US" altLang="en-US" sz="2400" dirty="0"/>
              <a:t> in her excavations of 8</a:t>
            </a:r>
            <a:r>
              <a:rPr lang="en-US" altLang="en-US" sz="2400" baseline="30000" dirty="0"/>
              <a:t>th</a:t>
            </a:r>
            <a:r>
              <a:rPr lang="en-US" altLang="en-US" sz="2400" dirty="0"/>
              <a:t> century BC Jerusalem. The middle register contains the name “</a:t>
            </a:r>
            <a:r>
              <a:rPr lang="en-US" altLang="en-US" sz="2400" dirty="0" err="1"/>
              <a:t>Isaia</a:t>
            </a:r>
            <a:r>
              <a:rPr lang="en-US" altLang="en-US" sz="2400" dirty="0"/>
              <a:t>[h]”, and the bottom register the title “</a:t>
            </a:r>
            <a:r>
              <a:rPr lang="en-US" altLang="en-US" sz="2400" dirty="0" err="1"/>
              <a:t>proph</a:t>
            </a:r>
            <a:r>
              <a:rPr lang="en-US" altLang="en-US" sz="2400" dirty="0"/>
              <a:t>[et]”.</a:t>
            </a:r>
          </a:p>
        </p:txBody>
      </p:sp>
    </p:spTree>
    <p:extLst>
      <p:ext uri="{BB962C8B-B14F-4D97-AF65-F5344CB8AC3E}">
        <p14:creationId xmlns:p14="http://schemas.microsoft.com/office/powerpoint/2010/main" val="294543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DA0303D-4728-46A1-841D-1E23D46CB654}"/>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Authorship</a:t>
            </a:r>
          </a:p>
        </p:txBody>
      </p:sp>
      <p:sp>
        <p:nvSpPr>
          <p:cNvPr id="19460" name="Slide Number Placeholder 1">
            <a:extLst>
              <a:ext uri="{FF2B5EF4-FFF2-40B4-BE49-F238E27FC236}">
                <a16:creationId xmlns:a16="http://schemas.microsoft.com/office/drawing/2014/main" id="{4C6BA4C8-F0A2-4090-83C9-26D6E83E5EE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B2238E-7469-497D-A65B-22633706D230}" type="slidenum">
              <a:rPr lang="en-US" altLang="en-US" smtClean="0">
                <a:solidFill>
                  <a:schemeClr val="tx2"/>
                </a:solidFill>
                <a:latin typeface="Book Antiqua" panose="02040602050305030304" pitchFamily="18" charset="0"/>
              </a:rPr>
              <a:pPr/>
              <a:t>104</a:t>
            </a:fld>
            <a:endParaRPr lang="en-US" altLang="en-US">
              <a:solidFill>
                <a:schemeClr val="tx2"/>
              </a:solidFill>
              <a:latin typeface="Book Antiqua" panose="02040602050305030304" pitchFamily="18" charset="0"/>
            </a:endParaRPr>
          </a:p>
        </p:txBody>
      </p:sp>
      <p:sp>
        <p:nvSpPr>
          <p:cNvPr id="92163" name="Rectangle 3">
            <a:extLst>
              <a:ext uri="{FF2B5EF4-FFF2-40B4-BE49-F238E27FC236}">
                <a16:creationId xmlns:a16="http://schemas.microsoft.com/office/drawing/2014/main" id="{87853199-C7B5-4265-BA1B-5E4F9B0117FF}"/>
              </a:ext>
            </a:extLst>
          </p:cNvPr>
          <p:cNvSpPr>
            <a:spLocks noGrp="1"/>
          </p:cNvSpPr>
          <p:nvPr>
            <p:ph type="body" idx="4294967295"/>
          </p:nvPr>
        </p:nvSpPr>
        <p:spPr>
          <a:xfrm>
            <a:off x="1522412" y="1676400"/>
            <a:ext cx="10666413" cy="5029200"/>
          </a:xfrm>
        </p:spPr>
        <p:txBody>
          <a:bodyPr/>
          <a:lstStyle/>
          <a:p>
            <a:pPr>
              <a:buFont typeface="Wingdings" panose="05000000000000000000" pitchFamily="2" charset="2"/>
              <a:buNone/>
            </a:pPr>
            <a:r>
              <a:rPr lang="en-US" altLang="en-US" sz="2800" b="1" dirty="0">
                <a:solidFill>
                  <a:srgbClr val="FF0000"/>
                </a:solidFill>
              </a:rPr>
              <a:t>Historical-critical scholars have divided the Book of Isaiah into two (sometimes three) major sections/authors.</a:t>
            </a:r>
          </a:p>
          <a:p>
            <a:r>
              <a:rPr lang="en-US" altLang="en-US" i="1" dirty="0"/>
              <a:t>Isaiah 1-39 is credited to Isaiah of Jerusalem in the 8</a:t>
            </a:r>
            <a:r>
              <a:rPr lang="en-US" altLang="en-US" i="1" baseline="30000" dirty="0"/>
              <a:t>th</a:t>
            </a:r>
            <a:r>
              <a:rPr lang="en-US" altLang="en-US" i="1" dirty="0"/>
              <a:t> century BC.</a:t>
            </a:r>
          </a:p>
          <a:p>
            <a:r>
              <a:rPr lang="en-US" altLang="en-US" i="1" dirty="0"/>
              <a:t>Isaiah 40-66, often called “Second Isaiah,” is credited to an unnamed prophet during the 6</a:t>
            </a:r>
            <a:r>
              <a:rPr lang="en-US" altLang="en-US" i="1" baseline="30000" dirty="0"/>
              <a:t>th</a:t>
            </a:r>
            <a:r>
              <a:rPr lang="en-US" altLang="en-US" i="1" dirty="0"/>
              <a:t> century Babylonian exile.</a:t>
            </a:r>
          </a:p>
          <a:p>
            <a:r>
              <a:rPr lang="en-US" altLang="en-US" i="1" dirty="0"/>
              <a:t>Still others divide the last section into Chapters 40-55 (</a:t>
            </a:r>
            <a:r>
              <a:rPr lang="en-US" altLang="en-US" i="1" dirty="0" err="1"/>
              <a:t>Deutero</a:t>
            </a:r>
            <a:r>
              <a:rPr lang="en-US" altLang="en-US" i="1" dirty="0"/>
              <a:t>- Isaiah) and Chapters 56-66 (</a:t>
            </a:r>
            <a:r>
              <a:rPr lang="en-US" altLang="en-US" i="1" dirty="0" err="1"/>
              <a:t>Trito</a:t>
            </a:r>
            <a:r>
              <a:rPr lang="en-US" altLang="en-US" i="1" dirty="0"/>
              <a:t>-Isaiah).</a:t>
            </a:r>
          </a:p>
          <a:p>
            <a:r>
              <a:rPr lang="en-US" altLang="en-US" i="1" dirty="0"/>
              <a:t>Conservative scholars are more doubtful about this theory of multiple authorship and eventual redaction.</a:t>
            </a:r>
          </a:p>
        </p:txBody>
      </p:sp>
    </p:spTree>
    <p:extLst>
      <p:ext uri="{BB962C8B-B14F-4D97-AF65-F5344CB8AC3E}">
        <p14:creationId xmlns:p14="http://schemas.microsoft.com/office/powerpoint/2010/main" val="132787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p:cTn id="7" dur="500" fill="hold"/>
                                        <p:tgtEl>
                                          <p:spTgt spid="92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163">
                                            <p:txEl>
                                              <p:pRg st="1" end="1"/>
                                            </p:txEl>
                                          </p:spTgt>
                                        </p:tgtEl>
                                        <p:attrNameLst>
                                          <p:attrName>style.visibility</p:attrName>
                                        </p:attrNameLst>
                                      </p:cBhvr>
                                      <p:to>
                                        <p:strVal val="visible"/>
                                      </p:to>
                                    </p:set>
                                    <p:anim calcmode="lin" valueType="num">
                                      <p:cBhvr additive="base">
                                        <p:cTn id="13" dur="500" fill="hold"/>
                                        <p:tgtEl>
                                          <p:spTgt spid="921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2163">
                                            <p:txEl>
                                              <p:pRg st="2" end="2"/>
                                            </p:txEl>
                                          </p:spTgt>
                                        </p:tgtEl>
                                        <p:attrNameLst>
                                          <p:attrName>style.visibility</p:attrName>
                                        </p:attrNameLst>
                                      </p:cBhvr>
                                      <p:to>
                                        <p:strVal val="visible"/>
                                      </p:to>
                                    </p:set>
                                    <p:anim calcmode="lin" valueType="num">
                                      <p:cBhvr additive="base">
                                        <p:cTn id="19" dur="500" fill="hold"/>
                                        <p:tgtEl>
                                          <p:spTgt spid="921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2163">
                                            <p:txEl>
                                              <p:pRg st="3" end="3"/>
                                            </p:txEl>
                                          </p:spTgt>
                                        </p:tgtEl>
                                        <p:attrNameLst>
                                          <p:attrName>style.visibility</p:attrName>
                                        </p:attrNameLst>
                                      </p:cBhvr>
                                      <p:to>
                                        <p:strVal val="visible"/>
                                      </p:to>
                                    </p:set>
                                    <p:anim calcmode="lin" valueType="num">
                                      <p:cBhvr additive="base">
                                        <p:cTn id="25" dur="500" fill="hold"/>
                                        <p:tgtEl>
                                          <p:spTgt spid="921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2163">
                                            <p:txEl>
                                              <p:pRg st="4" end="4"/>
                                            </p:txEl>
                                          </p:spTgt>
                                        </p:tgtEl>
                                        <p:attrNameLst>
                                          <p:attrName>style.visibility</p:attrName>
                                        </p:attrNameLst>
                                      </p:cBhvr>
                                      <p:to>
                                        <p:strVal val="visible"/>
                                      </p:to>
                                    </p:set>
                                    <p:anim calcmode="lin" valueType="num">
                                      <p:cBhvr additive="base">
                                        <p:cTn id="31" dur="500" fill="hold"/>
                                        <p:tgtEl>
                                          <p:spTgt spid="921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346F-0448-431A-A91E-3B2A959550BC}"/>
              </a:ext>
            </a:extLst>
          </p:cNvPr>
          <p:cNvSpPr>
            <a:spLocks noGrp="1"/>
          </p:cNvSpPr>
          <p:nvPr>
            <p:ph type="title"/>
          </p:nvPr>
        </p:nvSpPr>
        <p:spPr bwMode="auto"/>
        <p:txBody>
          <a:bodyPr vert="horz" wrap="square" lIns="91440" tIns="45720" rIns="91440" bIns="45720" numCol="1" rtlCol="0" anchor="b" anchorCtr="0" compatLnSpc="1">
            <a:prstTxWarp prst="textNoShape">
              <a:avLst/>
            </a:prstTxWarp>
            <a:normAutofit/>
          </a:bodyPr>
          <a:lstStyle/>
          <a:p>
            <a:pPr>
              <a:defRPr/>
            </a:pPr>
            <a:r>
              <a:rPr lang="en-US" altLang="en-US" b="1"/>
              <a:t>The Call of Isaiah</a:t>
            </a:r>
            <a:r>
              <a:rPr lang="en-US" altLang="en-US"/>
              <a:t> </a:t>
            </a:r>
            <a:r>
              <a:rPr lang="en-US" altLang="en-US" sz="2800"/>
              <a:t>(6)</a:t>
            </a:r>
          </a:p>
        </p:txBody>
      </p:sp>
      <p:sp>
        <p:nvSpPr>
          <p:cNvPr id="21508" name="Slide Number Placeholder 2">
            <a:extLst>
              <a:ext uri="{FF2B5EF4-FFF2-40B4-BE49-F238E27FC236}">
                <a16:creationId xmlns:a16="http://schemas.microsoft.com/office/drawing/2014/main" id="{DEBA0041-6EF0-4DDD-ACE9-0B1C2F115E4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D637E7-D292-477F-9853-7B965B86510F}" type="slidenum">
              <a:rPr lang="en-US" altLang="en-US" smtClean="0">
                <a:solidFill>
                  <a:schemeClr val="tx2"/>
                </a:solidFill>
                <a:latin typeface="Book Antiqua" panose="02040602050305030304" pitchFamily="18" charset="0"/>
              </a:rPr>
              <a:pPr/>
              <a:t>105</a:t>
            </a:fld>
            <a:endParaRPr lang="en-US" altLang="en-US">
              <a:solidFill>
                <a:schemeClr val="tx2"/>
              </a:solidFill>
              <a:latin typeface="Book Antiqua" panose="02040602050305030304" pitchFamily="18" charset="0"/>
            </a:endParaRPr>
          </a:p>
        </p:txBody>
      </p:sp>
      <p:sp>
        <p:nvSpPr>
          <p:cNvPr id="14341" name="Rectangle 5">
            <a:extLst>
              <a:ext uri="{FF2B5EF4-FFF2-40B4-BE49-F238E27FC236}">
                <a16:creationId xmlns:a16="http://schemas.microsoft.com/office/drawing/2014/main" id="{401777B5-0FDD-4F4F-A66C-23CBB7134375}"/>
              </a:ext>
            </a:extLst>
          </p:cNvPr>
          <p:cNvSpPr>
            <a:spLocks noGrp="1"/>
          </p:cNvSpPr>
          <p:nvPr>
            <p:ph type="body" idx="4294967295"/>
          </p:nvPr>
        </p:nvSpPr>
        <p:spPr>
          <a:xfrm>
            <a:off x="1522412" y="1757842"/>
            <a:ext cx="10058399" cy="4663055"/>
          </a:xfrm>
        </p:spPr>
        <p:txBody>
          <a:bodyPr/>
          <a:lstStyle/>
          <a:p>
            <a:pPr>
              <a:buFont typeface="Wingdings" panose="05000000000000000000" pitchFamily="2" charset="2"/>
              <a:buNone/>
            </a:pPr>
            <a:r>
              <a:rPr lang="en-US" altLang="en-US" sz="2800" b="1" dirty="0">
                <a:solidFill>
                  <a:srgbClr val="FF0000"/>
                </a:solidFill>
              </a:rPr>
              <a:t>Isaiah’s vision and calling describe his privileged position as a true prophet who has stood in the council of the exalted God (cf. </a:t>
            </a:r>
            <a:r>
              <a:rPr lang="en-US" altLang="en-US" sz="2800" b="1" dirty="0" err="1">
                <a:solidFill>
                  <a:srgbClr val="FF0000"/>
                </a:solidFill>
              </a:rPr>
              <a:t>Je</a:t>
            </a:r>
            <a:r>
              <a:rPr lang="en-US" altLang="en-US" sz="2800" b="1" dirty="0">
                <a:solidFill>
                  <a:srgbClr val="FF0000"/>
                </a:solidFill>
              </a:rPr>
              <a:t>. 23:18).</a:t>
            </a:r>
          </a:p>
          <a:p>
            <a:r>
              <a:rPr lang="en-US" altLang="en-US" i="1" dirty="0"/>
              <a:t>The setting for this vision is a deliberate interplay between the earthly temple of Solomon and the heavenly temple, where God is enthroned and surrounded by angelic hosts.</a:t>
            </a:r>
          </a:p>
          <a:p>
            <a:r>
              <a:rPr lang="en-US" altLang="en-US" i="1" dirty="0"/>
              <a:t>The death of Uzziah after his lengthy reign underscored the theological truth that the true King of Israel was Yahweh himself, whose glory filled the earth (6:3, 5).</a:t>
            </a:r>
          </a:p>
        </p:txBody>
      </p:sp>
    </p:spTree>
    <p:extLst>
      <p:ext uri="{BB962C8B-B14F-4D97-AF65-F5344CB8AC3E}">
        <p14:creationId xmlns:p14="http://schemas.microsoft.com/office/powerpoint/2010/main" val="192014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anim calcmode="lin" valueType="num">
                                      <p:cBhvr>
                                        <p:cTn id="7" dur="500" fill="hold"/>
                                        <p:tgtEl>
                                          <p:spTgt spid="143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41">
                                            <p:txEl>
                                              <p:pRg st="1" end="1"/>
                                            </p:txEl>
                                          </p:spTgt>
                                        </p:tgtEl>
                                        <p:attrNameLst>
                                          <p:attrName>style.visibility</p:attrName>
                                        </p:attrNameLst>
                                      </p:cBhvr>
                                      <p:to>
                                        <p:strVal val="visible"/>
                                      </p:to>
                                    </p:set>
                                    <p:anim calcmode="lin" valueType="num">
                                      <p:cBhvr additive="base">
                                        <p:cTn id="13" dur="500" fill="hold"/>
                                        <p:tgtEl>
                                          <p:spTgt spid="1434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341">
                                            <p:txEl>
                                              <p:pRg st="2" end="2"/>
                                            </p:txEl>
                                          </p:spTgt>
                                        </p:tgtEl>
                                        <p:attrNameLst>
                                          <p:attrName>style.visibility</p:attrName>
                                        </p:attrNameLst>
                                      </p:cBhvr>
                                      <p:to>
                                        <p:strVal val="visible"/>
                                      </p:to>
                                    </p:set>
                                    <p:anim calcmode="lin" valueType="num">
                                      <p:cBhvr additive="base">
                                        <p:cTn id="19" dur="500" fill="hold"/>
                                        <p:tgtEl>
                                          <p:spTgt spid="1434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5A00340-FE43-4074-A6C2-9FFD5933B89D}"/>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Commissioning</a:t>
            </a:r>
            <a:r>
              <a:rPr lang="en-US" altLang="en-US"/>
              <a:t> </a:t>
            </a:r>
            <a:r>
              <a:rPr lang="en-US" altLang="en-US" sz="2800"/>
              <a:t>(6:8-13)</a:t>
            </a:r>
          </a:p>
        </p:txBody>
      </p:sp>
      <p:sp>
        <p:nvSpPr>
          <p:cNvPr id="23556" name="Slide Number Placeholder 1">
            <a:extLst>
              <a:ext uri="{FF2B5EF4-FFF2-40B4-BE49-F238E27FC236}">
                <a16:creationId xmlns:a16="http://schemas.microsoft.com/office/drawing/2014/main" id="{BBD0E7C1-FC77-4F01-AE99-CFF012C136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7E7EDC-F7B1-4390-A7D6-7D894EF4390E}" type="slidenum">
              <a:rPr lang="en-US" altLang="en-US" smtClean="0">
                <a:solidFill>
                  <a:schemeClr val="tx2"/>
                </a:solidFill>
                <a:latin typeface="Book Antiqua" panose="02040602050305030304" pitchFamily="18" charset="0"/>
              </a:rPr>
              <a:pPr/>
              <a:t>106</a:t>
            </a:fld>
            <a:endParaRPr lang="en-US" altLang="en-US">
              <a:solidFill>
                <a:schemeClr val="tx2"/>
              </a:solidFill>
              <a:latin typeface="Book Antiqua" panose="02040602050305030304" pitchFamily="18" charset="0"/>
            </a:endParaRPr>
          </a:p>
        </p:txBody>
      </p:sp>
      <p:sp>
        <p:nvSpPr>
          <p:cNvPr id="118787" name="Rectangle 3">
            <a:extLst>
              <a:ext uri="{FF2B5EF4-FFF2-40B4-BE49-F238E27FC236}">
                <a16:creationId xmlns:a16="http://schemas.microsoft.com/office/drawing/2014/main" id="{0CDDC14B-EC63-453E-ACA0-5762B723184B}"/>
              </a:ext>
            </a:extLst>
          </p:cNvPr>
          <p:cNvSpPr>
            <a:spLocks noGrp="1"/>
          </p:cNvSpPr>
          <p:nvPr>
            <p:ph type="body" idx="4294967295"/>
          </p:nvPr>
        </p:nvSpPr>
        <p:spPr>
          <a:xfrm>
            <a:off x="4111625" y="1752600"/>
            <a:ext cx="8077200" cy="4876800"/>
          </a:xfrm>
        </p:spPr>
        <p:txBody>
          <a:bodyPr/>
          <a:lstStyle/>
          <a:p>
            <a:pPr>
              <a:buFont typeface="Wingdings" panose="05000000000000000000" pitchFamily="2" charset="2"/>
              <a:buNone/>
            </a:pPr>
            <a:r>
              <a:rPr lang="en-US" altLang="en-US" b="1">
                <a:solidFill>
                  <a:schemeClr val="hlink"/>
                </a:solidFill>
              </a:rPr>
              <a:t>Standing within heaven’s council, Isaiah overheard deliberations and the question as to what messenger could be sent (6:8a).</a:t>
            </a:r>
          </a:p>
          <a:p>
            <a:r>
              <a:rPr lang="en-US" altLang="en-US" i="1"/>
              <a:t>Immediately, he offered himself and was commissioned as a prophet (6:8b-9a).</a:t>
            </a:r>
          </a:p>
          <a:p>
            <a:r>
              <a:rPr lang="en-US" altLang="en-US" i="1"/>
              <a:t>He was warned in advance that he would face a recalcitrant and unresponsive audience, much as would be true for other prophets (6:9b-10; cf. Je. 1:17-19; Eze. 2:3-8).</a:t>
            </a:r>
          </a:p>
          <a:p>
            <a:r>
              <a:rPr lang="en-US" altLang="en-US" i="1"/>
              <a:t>This hardening of hearts would continue until the “forest” of Judah (a metaphor for the nation) would be cut down (6:11-13).</a:t>
            </a:r>
          </a:p>
        </p:txBody>
      </p:sp>
    </p:spTree>
    <p:extLst>
      <p:ext uri="{BB962C8B-B14F-4D97-AF65-F5344CB8AC3E}">
        <p14:creationId xmlns:p14="http://schemas.microsoft.com/office/powerpoint/2010/main" val="349576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p:cTn id="7" dur="500" fill="hold"/>
                                        <p:tgtEl>
                                          <p:spTgt spid="1187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87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8787">
                                            <p:txEl>
                                              <p:pRg st="3" end="3"/>
                                            </p:txEl>
                                          </p:spTgt>
                                        </p:tgtEl>
                                        <p:attrNameLst>
                                          <p:attrName>style.visibility</p:attrName>
                                        </p:attrNameLst>
                                      </p:cBhvr>
                                      <p:to>
                                        <p:strVal val="visible"/>
                                      </p:to>
                                    </p:set>
                                    <p:anim calcmode="lin" valueType="num">
                                      <p:cBhvr additive="base">
                                        <p:cTn id="25" dur="5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87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97B81652-1D7C-4A09-B92E-044000523AA1}"/>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Summary</a:t>
            </a:r>
            <a:r>
              <a:rPr lang="en-US" altLang="en-US"/>
              <a:t> </a:t>
            </a:r>
            <a:r>
              <a:rPr lang="en-US" altLang="en-US" sz="2800"/>
              <a:t>(1)</a:t>
            </a:r>
          </a:p>
        </p:txBody>
      </p:sp>
      <p:sp>
        <p:nvSpPr>
          <p:cNvPr id="24580" name="Slide Number Placeholder 1">
            <a:extLst>
              <a:ext uri="{FF2B5EF4-FFF2-40B4-BE49-F238E27FC236}">
                <a16:creationId xmlns:a16="http://schemas.microsoft.com/office/drawing/2014/main" id="{D7865B1E-340F-4801-8E76-F5ED6864BE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11CD2E-9910-479B-B697-AE780A12D916}" type="slidenum">
              <a:rPr lang="en-US" altLang="en-US" smtClean="0">
                <a:solidFill>
                  <a:schemeClr val="tx2"/>
                </a:solidFill>
                <a:latin typeface="Book Antiqua" panose="02040602050305030304" pitchFamily="18" charset="0"/>
              </a:rPr>
              <a:pPr/>
              <a:t>107</a:t>
            </a:fld>
            <a:endParaRPr lang="en-US" altLang="en-US">
              <a:solidFill>
                <a:schemeClr val="tx2"/>
              </a:solidFill>
              <a:latin typeface="Book Antiqua" panose="02040602050305030304" pitchFamily="18" charset="0"/>
            </a:endParaRPr>
          </a:p>
        </p:txBody>
      </p:sp>
      <p:sp>
        <p:nvSpPr>
          <p:cNvPr id="121859" name="Rectangle 3">
            <a:extLst>
              <a:ext uri="{FF2B5EF4-FFF2-40B4-BE49-F238E27FC236}">
                <a16:creationId xmlns:a16="http://schemas.microsoft.com/office/drawing/2014/main" id="{8E1408BC-4A33-470C-888A-3518F1FD8C7A}"/>
              </a:ext>
            </a:extLst>
          </p:cNvPr>
          <p:cNvSpPr>
            <a:spLocks noGrp="1"/>
          </p:cNvSpPr>
          <p:nvPr>
            <p:ph type="body" idx="4294967295"/>
          </p:nvPr>
        </p:nvSpPr>
        <p:spPr>
          <a:xfrm>
            <a:off x="4416425" y="1784350"/>
            <a:ext cx="7772400" cy="4921250"/>
          </a:xfrm>
        </p:spPr>
        <p:txBody>
          <a:bodyPr/>
          <a:lstStyle/>
          <a:p>
            <a:pPr>
              <a:buFont typeface="Wingdings" panose="05000000000000000000" pitchFamily="2" charset="2"/>
              <a:buNone/>
            </a:pPr>
            <a:r>
              <a:rPr lang="en-US" altLang="en-US" b="1">
                <a:solidFill>
                  <a:schemeClr val="hlink"/>
                </a:solidFill>
              </a:rPr>
              <a:t>The initial chapter in Isaiah serves as a summary of his entire ministry (1:1).</a:t>
            </a:r>
          </a:p>
          <a:p>
            <a:r>
              <a:rPr lang="en-US" altLang="en-US" i="1"/>
              <a:t>It commences with the original covenant witnesses of heaven and earth (1:2; cf. Dt. 4:26; 30:19; 31:28; 32:1).</a:t>
            </a:r>
          </a:p>
          <a:p>
            <a:r>
              <a:rPr lang="en-US" altLang="en-US" i="1"/>
              <a:t>Hence, the opening lines are an indictment against Israel, who has been unfaithful to the covenant.</a:t>
            </a:r>
          </a:p>
          <a:p>
            <a:r>
              <a:rPr lang="en-US" altLang="en-US" i="1"/>
              <a:t>Like Hosea, his contemporary in the north, Isaiah employs the metaphor of Israel as rebellious children (1:2b-6; cf. Ho. 11:1ff.).</a:t>
            </a:r>
          </a:p>
          <a:p>
            <a:r>
              <a:rPr lang="en-US" altLang="en-US" i="1"/>
              <a:t>Anticipating the ravages of the Assyrian scourge, Isaiah describes Judah as stripped bare (1:7-9).</a:t>
            </a:r>
          </a:p>
        </p:txBody>
      </p:sp>
    </p:spTree>
    <p:extLst>
      <p:ext uri="{BB962C8B-B14F-4D97-AF65-F5344CB8AC3E}">
        <p14:creationId xmlns:p14="http://schemas.microsoft.com/office/powerpoint/2010/main" val="265776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additive="base">
                                        <p:cTn id="19"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1859">
                                            <p:txEl>
                                              <p:pRg st="3" end="3"/>
                                            </p:txEl>
                                          </p:spTgt>
                                        </p:tgtEl>
                                        <p:attrNameLst>
                                          <p:attrName>style.visibility</p:attrName>
                                        </p:attrNameLst>
                                      </p:cBhvr>
                                      <p:to>
                                        <p:strVal val="visible"/>
                                      </p:to>
                                    </p:set>
                                    <p:anim calcmode="lin" valueType="num">
                                      <p:cBhvr additive="base">
                                        <p:cTn id="25"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1859">
                                            <p:txEl>
                                              <p:pRg st="4" end="4"/>
                                            </p:txEl>
                                          </p:spTgt>
                                        </p:tgtEl>
                                        <p:attrNameLst>
                                          <p:attrName>style.visibility</p:attrName>
                                        </p:attrNameLst>
                                      </p:cBhvr>
                                      <p:to>
                                        <p:strVal val="visible"/>
                                      </p:to>
                                    </p:set>
                                    <p:anim calcmode="lin" valueType="num">
                                      <p:cBhvr additive="base">
                                        <p:cTn id="31" dur="500" fill="hold"/>
                                        <p:tgtEl>
                                          <p:spTgt spid="1218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8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1B8201B-457D-478C-B86A-3BE611917FCA}"/>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Last Days</a:t>
            </a:r>
            <a:r>
              <a:rPr lang="en-US" altLang="en-US"/>
              <a:t> </a:t>
            </a:r>
            <a:r>
              <a:rPr lang="en-US" altLang="en-US" sz="2800"/>
              <a:t>(2)</a:t>
            </a:r>
          </a:p>
        </p:txBody>
      </p:sp>
      <p:sp>
        <p:nvSpPr>
          <p:cNvPr id="25604" name="Slide Number Placeholder 1">
            <a:extLst>
              <a:ext uri="{FF2B5EF4-FFF2-40B4-BE49-F238E27FC236}">
                <a16:creationId xmlns:a16="http://schemas.microsoft.com/office/drawing/2014/main" id="{A1529002-0A28-499E-BADA-D6386ED07AB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D34371-A344-45A2-B1D7-029B6CB9B7C8}" type="slidenum">
              <a:rPr lang="en-US" altLang="en-US" smtClean="0">
                <a:solidFill>
                  <a:schemeClr val="tx2"/>
                </a:solidFill>
                <a:latin typeface="Book Antiqua" panose="02040602050305030304" pitchFamily="18" charset="0"/>
              </a:rPr>
              <a:pPr/>
              <a:t>108</a:t>
            </a:fld>
            <a:endParaRPr lang="en-US" altLang="en-US">
              <a:solidFill>
                <a:schemeClr val="tx2"/>
              </a:solidFill>
              <a:latin typeface="Book Antiqua" panose="02040602050305030304" pitchFamily="18" charset="0"/>
            </a:endParaRPr>
          </a:p>
        </p:txBody>
      </p:sp>
      <p:sp>
        <p:nvSpPr>
          <p:cNvPr id="129027" name="Rectangle 3">
            <a:extLst>
              <a:ext uri="{FF2B5EF4-FFF2-40B4-BE49-F238E27FC236}">
                <a16:creationId xmlns:a16="http://schemas.microsoft.com/office/drawing/2014/main" id="{D2807CCD-8F2C-4060-BE5F-EECD0FB5B9C0}"/>
              </a:ext>
            </a:extLst>
          </p:cNvPr>
          <p:cNvSpPr>
            <a:spLocks noGrp="1"/>
          </p:cNvSpPr>
          <p:nvPr>
            <p:ph type="body" idx="4294967295"/>
          </p:nvPr>
        </p:nvSpPr>
        <p:spPr>
          <a:xfrm>
            <a:off x="0" y="1905000"/>
            <a:ext cx="9144000" cy="4267200"/>
          </a:xfrm>
        </p:spPr>
        <p:txBody>
          <a:bodyPr/>
          <a:lstStyle/>
          <a:p>
            <a:pPr>
              <a:buFont typeface="Wingdings" panose="05000000000000000000" pitchFamily="2" charset="2"/>
              <a:buNone/>
            </a:pPr>
            <a:r>
              <a:rPr lang="en-US" altLang="en-US" b="1">
                <a:solidFill>
                  <a:schemeClr val="hlink"/>
                </a:solidFill>
              </a:rPr>
              <a:t>The Day of Yahweh would be both a day of Yahweh’s peace but also his judgment.</a:t>
            </a:r>
          </a:p>
          <a:p>
            <a:r>
              <a:rPr lang="en-US" altLang="en-US" i="1"/>
              <a:t>The vision of peace (2:2-5) is virtually identical to Micah 4:1-5, and some literary dependence must be assumed, though which is earlier is a moot question.</a:t>
            </a:r>
          </a:p>
          <a:p>
            <a:r>
              <a:rPr lang="en-US" altLang="en-US" i="1"/>
              <a:t>Three times Isaiah repeats the phrase that the people of Judah would run to the caves in fear of the coming judgment (2:10, 19, 21).</a:t>
            </a:r>
          </a:p>
        </p:txBody>
      </p:sp>
    </p:spTree>
    <p:extLst>
      <p:ext uri="{BB962C8B-B14F-4D97-AF65-F5344CB8AC3E}">
        <p14:creationId xmlns:p14="http://schemas.microsoft.com/office/powerpoint/2010/main" val="88718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additive="base">
                                        <p:cTn id="13" dur="5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90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additive="base">
                                        <p:cTn id="19" dur="5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90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FD10B44A-7CE6-4BE7-9A66-B512A11DFD53}"/>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Branch</a:t>
            </a:r>
            <a:r>
              <a:rPr lang="en-US" altLang="en-US"/>
              <a:t> </a:t>
            </a:r>
            <a:r>
              <a:rPr lang="en-US" altLang="en-US" sz="2800"/>
              <a:t>(4)</a:t>
            </a:r>
          </a:p>
        </p:txBody>
      </p:sp>
      <p:sp>
        <p:nvSpPr>
          <p:cNvPr id="27652" name="Slide Number Placeholder 1">
            <a:extLst>
              <a:ext uri="{FF2B5EF4-FFF2-40B4-BE49-F238E27FC236}">
                <a16:creationId xmlns:a16="http://schemas.microsoft.com/office/drawing/2014/main" id="{63C810AD-4A37-4885-9559-0157CC40AE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AA6E1C-CC6A-469A-AF87-D36C509D8341}" type="slidenum">
              <a:rPr lang="en-US" altLang="en-US" smtClean="0">
                <a:solidFill>
                  <a:schemeClr val="tx2"/>
                </a:solidFill>
                <a:latin typeface="Book Antiqua" panose="02040602050305030304" pitchFamily="18" charset="0"/>
              </a:rPr>
              <a:pPr/>
              <a:t>109</a:t>
            </a:fld>
            <a:endParaRPr lang="en-US" altLang="en-US">
              <a:solidFill>
                <a:schemeClr val="tx2"/>
              </a:solidFill>
              <a:latin typeface="Book Antiqua" panose="02040602050305030304" pitchFamily="18" charset="0"/>
            </a:endParaRPr>
          </a:p>
        </p:txBody>
      </p:sp>
      <p:sp>
        <p:nvSpPr>
          <p:cNvPr id="133123" name="Rectangle 3">
            <a:extLst>
              <a:ext uri="{FF2B5EF4-FFF2-40B4-BE49-F238E27FC236}">
                <a16:creationId xmlns:a16="http://schemas.microsoft.com/office/drawing/2014/main" id="{598A0D32-3C5D-4991-ACF9-C2FCC75D782C}"/>
              </a:ext>
            </a:extLst>
          </p:cNvPr>
          <p:cNvSpPr>
            <a:spLocks noGrp="1"/>
          </p:cNvSpPr>
          <p:nvPr>
            <p:ph type="body" idx="4294967295"/>
          </p:nvPr>
        </p:nvSpPr>
        <p:spPr>
          <a:xfrm>
            <a:off x="1522412" y="1752600"/>
            <a:ext cx="10058400" cy="5105400"/>
          </a:xfrm>
        </p:spPr>
        <p:txBody>
          <a:bodyPr/>
          <a:lstStyle/>
          <a:p>
            <a:pPr>
              <a:lnSpc>
                <a:spcPct val="90000"/>
              </a:lnSpc>
              <a:buFont typeface="Wingdings" panose="05000000000000000000" pitchFamily="2" charset="2"/>
              <a:buNone/>
            </a:pPr>
            <a:r>
              <a:rPr lang="en-US" altLang="en-US" sz="2800" b="1" dirty="0">
                <a:solidFill>
                  <a:srgbClr val="FF0000"/>
                </a:solidFill>
              </a:rPr>
              <a:t>The metaphor of the Branch depends in turn upon the metaphor of the deforestation of Judah, where the people would be left as a stump in the land (cf. 6:13).</a:t>
            </a:r>
          </a:p>
          <a:p>
            <a:pPr>
              <a:lnSpc>
                <a:spcPct val="90000"/>
              </a:lnSpc>
            </a:pPr>
            <a:r>
              <a:rPr lang="en-US" altLang="en-US" i="1" dirty="0"/>
              <a:t>If the stump represents the coming disaster and the survivors who remain, the Branch represents the blessing and restoration of this remnant.</a:t>
            </a:r>
          </a:p>
          <a:p>
            <a:pPr>
              <a:lnSpc>
                <a:spcPct val="90000"/>
              </a:lnSpc>
            </a:pPr>
            <a:r>
              <a:rPr lang="en-US" altLang="en-US" i="1" dirty="0"/>
              <a:t>Later, the Branch will point toward the Messiah, the son of David (cf. 11:1ff.).</a:t>
            </a:r>
          </a:p>
          <a:p>
            <a:pPr>
              <a:lnSpc>
                <a:spcPct val="90000"/>
              </a:lnSpc>
            </a:pPr>
            <a:r>
              <a:rPr lang="en-US" altLang="en-US" i="1" dirty="0"/>
              <a:t>The same metaphor will be used by later prophets to speak of the same messianic future (cf. </a:t>
            </a:r>
            <a:r>
              <a:rPr lang="en-US" altLang="en-US" i="1" dirty="0" err="1"/>
              <a:t>Je</a:t>
            </a:r>
            <a:r>
              <a:rPr lang="en-US" altLang="en-US" i="1" dirty="0"/>
              <a:t>. 23:5; 33:15; </a:t>
            </a:r>
            <a:r>
              <a:rPr lang="en-US" altLang="en-US" i="1" dirty="0" err="1"/>
              <a:t>Zec</a:t>
            </a:r>
            <a:r>
              <a:rPr lang="en-US" altLang="en-US" i="1" dirty="0"/>
              <a:t>. 3:8; 6:12).</a:t>
            </a:r>
          </a:p>
        </p:txBody>
      </p:sp>
    </p:spTree>
    <p:extLst>
      <p:ext uri="{BB962C8B-B14F-4D97-AF65-F5344CB8AC3E}">
        <p14:creationId xmlns:p14="http://schemas.microsoft.com/office/powerpoint/2010/main" val="153216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p:cTn id="7" dur="500" fill="hold"/>
                                        <p:tgtEl>
                                          <p:spTgt spid="133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3123">
                                            <p:txEl>
                                              <p:pRg st="1" end="1"/>
                                            </p:txEl>
                                          </p:spTgt>
                                        </p:tgtEl>
                                        <p:attrNameLst>
                                          <p:attrName>style.visibility</p:attrName>
                                        </p:attrNameLst>
                                      </p:cBhvr>
                                      <p:to>
                                        <p:strVal val="visible"/>
                                      </p:to>
                                    </p:set>
                                    <p:anim calcmode="lin" valueType="num">
                                      <p:cBhvr additive="base">
                                        <p:cTn id="13" dur="500" fill="hold"/>
                                        <p:tgtEl>
                                          <p:spTgt spid="133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3123">
                                            <p:txEl>
                                              <p:pRg st="2" end="2"/>
                                            </p:txEl>
                                          </p:spTgt>
                                        </p:tgtEl>
                                        <p:attrNameLst>
                                          <p:attrName>style.visibility</p:attrName>
                                        </p:attrNameLst>
                                      </p:cBhvr>
                                      <p:to>
                                        <p:strVal val="visible"/>
                                      </p:to>
                                    </p:set>
                                    <p:anim calcmode="lin" valueType="num">
                                      <p:cBhvr additive="base">
                                        <p:cTn id="19" dur="500" fill="hold"/>
                                        <p:tgtEl>
                                          <p:spTgt spid="133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3123">
                                            <p:txEl>
                                              <p:pRg st="3" end="3"/>
                                            </p:txEl>
                                          </p:spTgt>
                                        </p:tgtEl>
                                        <p:attrNameLst>
                                          <p:attrName>style.visibility</p:attrName>
                                        </p:attrNameLst>
                                      </p:cBhvr>
                                      <p:to>
                                        <p:strVal val="visible"/>
                                      </p:to>
                                    </p:set>
                                    <p:anim calcmode="lin" valueType="num">
                                      <p:cBhvr additive="base">
                                        <p:cTn id="25" dur="500" fill="hold"/>
                                        <p:tgtEl>
                                          <p:spTgt spid="133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2490161-809E-4CB4-BF3D-DDA6225F9239}"/>
              </a:ext>
            </a:extLst>
          </p:cNvPr>
          <p:cNvSpPr>
            <a:spLocks noGrp="1"/>
          </p:cNvSpPr>
          <p:nvPr>
            <p:ph type="title"/>
          </p:nvPr>
        </p:nvSpPr>
        <p:spPr>
          <a:xfrm>
            <a:off x="4086225" y="152401"/>
            <a:ext cx="6400800" cy="981075"/>
          </a:xfrm>
        </p:spPr>
        <p:txBody>
          <a:bodyPr/>
          <a:lstStyle/>
          <a:p>
            <a:pPr eaLnBrk="1" hangingPunct="1"/>
            <a:r>
              <a:rPr lang="en-US" altLang="en-US">
                <a:latin typeface="Impact" panose="020B0806030902050204" pitchFamily="34" charset="0"/>
              </a:rPr>
              <a:t>The Shema Seal Impression</a:t>
            </a:r>
          </a:p>
        </p:txBody>
      </p:sp>
      <p:sp>
        <p:nvSpPr>
          <p:cNvPr id="20483" name="Rectangle 3">
            <a:extLst>
              <a:ext uri="{FF2B5EF4-FFF2-40B4-BE49-F238E27FC236}">
                <a16:creationId xmlns:a16="http://schemas.microsoft.com/office/drawing/2014/main" id="{B26DDCE8-6D87-477F-941D-5517AF231625}"/>
              </a:ext>
            </a:extLst>
          </p:cNvPr>
          <p:cNvSpPr>
            <a:spLocks noGrp="1"/>
          </p:cNvSpPr>
          <p:nvPr>
            <p:ph type="body" sz="half" idx="1"/>
          </p:nvPr>
        </p:nvSpPr>
        <p:spPr>
          <a:xfrm>
            <a:off x="1598613" y="304801"/>
            <a:ext cx="2346325" cy="6354763"/>
          </a:xfrm>
        </p:spPr>
        <p:txBody>
          <a:bodyPr/>
          <a:lstStyle/>
          <a:p>
            <a:pPr algn="r" eaLnBrk="1" hangingPunct="1">
              <a:lnSpc>
                <a:spcPct val="90000"/>
              </a:lnSpc>
              <a:buFont typeface="Wingdings 3" panose="05040102010807070707" pitchFamily="18" charset="2"/>
              <a:buNone/>
            </a:pPr>
            <a:r>
              <a:rPr lang="en-US" altLang="en-US">
                <a:latin typeface="Arial Narrow" panose="020B0606020202030204" pitchFamily="34" charset="0"/>
              </a:rPr>
              <a:t>Jeroboam II</a:t>
            </a:r>
            <a:r>
              <a:rPr lang="en-US" altLang="en-US"/>
              <a:t>’</a:t>
            </a:r>
            <a:r>
              <a:rPr lang="en-US" altLang="en-US">
                <a:latin typeface="Arial Narrow" panose="020B0606020202030204" pitchFamily="34" charset="0"/>
              </a:rPr>
              <a:t>s name is preserved on this seal impression, which is inscribed with the words </a:t>
            </a:r>
            <a:r>
              <a:rPr lang="en-US" altLang="en-US"/>
              <a:t>“</a:t>
            </a:r>
            <a:r>
              <a:rPr lang="en-US" altLang="en-US">
                <a:latin typeface="Arial Narrow" panose="020B0606020202030204" pitchFamily="34" charset="0"/>
              </a:rPr>
              <a:t>[belonging] to Shema, servant of Jeroboam</a:t>
            </a:r>
            <a:r>
              <a:rPr lang="en-US" altLang="en-US"/>
              <a:t>”</a:t>
            </a:r>
            <a:r>
              <a:rPr lang="en-US" altLang="en-US">
                <a:latin typeface="Arial Narrow" panose="020B0606020202030204" pitchFamily="34" charset="0"/>
              </a:rPr>
              <a:t>. The expression </a:t>
            </a:r>
            <a:r>
              <a:rPr lang="en-US" altLang="en-US"/>
              <a:t>“</a:t>
            </a:r>
            <a:r>
              <a:rPr lang="en-US" altLang="en-US">
                <a:latin typeface="Arial Narrow" panose="020B0606020202030204" pitchFamily="34" charset="0"/>
              </a:rPr>
              <a:t>servant of the king</a:t>
            </a:r>
            <a:r>
              <a:rPr lang="en-US" altLang="en-US"/>
              <a:t>”</a:t>
            </a:r>
            <a:r>
              <a:rPr lang="en-US" altLang="en-US">
                <a:latin typeface="Arial Narrow" panose="020B0606020202030204" pitchFamily="34" charset="0"/>
              </a:rPr>
              <a:t> is known from other seals to refer to high ranking officials (cf. 2 Kg. 22:12).</a:t>
            </a:r>
          </a:p>
        </p:txBody>
      </p:sp>
      <p:pic>
        <p:nvPicPr>
          <p:cNvPr id="20484" name="Picture 4" descr="HBS86">
            <a:extLst>
              <a:ext uri="{FF2B5EF4-FFF2-40B4-BE49-F238E27FC236}">
                <a16:creationId xmlns:a16="http://schemas.microsoft.com/office/drawing/2014/main" id="{2954D09C-BDE9-42C4-B1FD-5A0C0806A44B}"/>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078288" y="1066800"/>
            <a:ext cx="6588125" cy="4908550"/>
          </a:xfrm>
        </p:spPr>
      </p:pic>
      <p:sp>
        <p:nvSpPr>
          <p:cNvPr id="20485" name="Text Box 5">
            <a:extLst>
              <a:ext uri="{FF2B5EF4-FFF2-40B4-BE49-F238E27FC236}">
                <a16:creationId xmlns:a16="http://schemas.microsoft.com/office/drawing/2014/main" id="{48676603-57B9-44A6-ACDE-3743A485D695}"/>
              </a:ext>
            </a:extLst>
          </p:cNvPr>
          <p:cNvSpPr txBox="1">
            <a:spLocks noChangeArrowheads="1"/>
          </p:cNvSpPr>
          <p:nvPr/>
        </p:nvSpPr>
        <p:spPr bwMode="auto">
          <a:xfrm>
            <a:off x="4702175" y="6045201"/>
            <a:ext cx="541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50000"/>
              </a:spcBef>
              <a:buClrTx/>
              <a:buSzTx/>
              <a:buFontTx/>
              <a:buNone/>
            </a:pPr>
            <a:r>
              <a:rPr lang="en-US" altLang="en-US">
                <a:latin typeface="Arial Narrow" panose="020B0606020202030204" pitchFamily="34" charset="0"/>
                <a:cs typeface="Arial" panose="020B0604020202020204" pitchFamily="34" charset="0"/>
              </a:rPr>
              <a:t>Excavated at Megiddo in 1904, the original seal was carved in jasper. Rockefeller Museum, Jerusalem</a:t>
            </a:r>
          </a:p>
        </p:txBody>
      </p:sp>
    </p:spTree>
    <p:extLst>
      <p:ext uri="{BB962C8B-B14F-4D97-AF65-F5344CB8AC3E}">
        <p14:creationId xmlns:p14="http://schemas.microsoft.com/office/powerpoint/2010/main" val="310696598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240DD01-8E2B-425D-8373-F97E097C684C}"/>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Song of the Vineyard</a:t>
            </a:r>
            <a:r>
              <a:rPr lang="en-US" altLang="en-US"/>
              <a:t> </a:t>
            </a:r>
            <a:r>
              <a:rPr lang="en-US" altLang="en-US" sz="2800"/>
              <a:t>(5)</a:t>
            </a:r>
          </a:p>
        </p:txBody>
      </p:sp>
      <p:sp>
        <p:nvSpPr>
          <p:cNvPr id="28676" name="Slide Number Placeholder 1">
            <a:extLst>
              <a:ext uri="{FF2B5EF4-FFF2-40B4-BE49-F238E27FC236}">
                <a16:creationId xmlns:a16="http://schemas.microsoft.com/office/drawing/2014/main" id="{409EBE98-A28C-4CAB-B445-5A2BE14D610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0C8271-0FB0-4D59-90DF-13D01DFB38D3}" type="slidenum">
              <a:rPr lang="en-US" altLang="en-US" smtClean="0">
                <a:solidFill>
                  <a:schemeClr val="tx2"/>
                </a:solidFill>
                <a:latin typeface="Book Antiqua" panose="02040602050305030304" pitchFamily="18" charset="0"/>
              </a:rPr>
              <a:pPr/>
              <a:t>110</a:t>
            </a:fld>
            <a:endParaRPr lang="en-US" altLang="en-US">
              <a:solidFill>
                <a:schemeClr val="tx2"/>
              </a:solidFill>
              <a:latin typeface="Book Antiqua" panose="02040602050305030304" pitchFamily="18" charset="0"/>
            </a:endParaRPr>
          </a:p>
        </p:txBody>
      </p:sp>
      <p:sp>
        <p:nvSpPr>
          <p:cNvPr id="135171" name="Rectangle 3">
            <a:extLst>
              <a:ext uri="{FF2B5EF4-FFF2-40B4-BE49-F238E27FC236}">
                <a16:creationId xmlns:a16="http://schemas.microsoft.com/office/drawing/2014/main" id="{B7007562-01F6-4F62-91AD-5A35F3205FCF}"/>
              </a:ext>
            </a:extLst>
          </p:cNvPr>
          <p:cNvSpPr>
            <a:spLocks noGrp="1"/>
          </p:cNvSpPr>
          <p:nvPr>
            <p:ph type="body" idx="4294967295"/>
          </p:nvPr>
        </p:nvSpPr>
        <p:spPr>
          <a:xfrm>
            <a:off x="1674812" y="1905000"/>
            <a:ext cx="9448800" cy="4751928"/>
          </a:xfrm>
        </p:spPr>
        <p:txBody>
          <a:bodyPr/>
          <a:lstStyle/>
          <a:p>
            <a:pPr>
              <a:buFont typeface="Wingdings" panose="05000000000000000000" pitchFamily="2" charset="2"/>
              <a:buNone/>
            </a:pPr>
            <a:r>
              <a:rPr lang="en-US" altLang="en-US" sz="2800" b="1" dirty="0">
                <a:solidFill>
                  <a:srgbClr val="FF0000"/>
                </a:solidFill>
              </a:rPr>
              <a:t>While the title might suggest that this is a love song, the rhythm is for a funeral song.</a:t>
            </a:r>
          </a:p>
          <a:p>
            <a:r>
              <a:rPr lang="en-US" altLang="en-US" i="1" dirty="0"/>
              <a:t>The </a:t>
            </a:r>
            <a:r>
              <a:rPr lang="en-US" altLang="en-US" i="1" u="sng" dirty="0" err="1"/>
              <a:t>qinah</a:t>
            </a:r>
            <a:r>
              <a:rPr lang="en-US" altLang="en-US" i="1" dirty="0"/>
              <a:t> meter (3 + 2 stressed syllable) is the rhythm of a dirge.</a:t>
            </a:r>
          </a:p>
          <a:p>
            <a:r>
              <a:rPr lang="en-US" altLang="en-US" i="1" dirty="0"/>
              <a:t>Hence, the listeners would immediately notice the discord.</a:t>
            </a:r>
          </a:p>
          <a:p>
            <a:r>
              <a:rPr lang="en-US" altLang="en-US" i="1" dirty="0"/>
              <a:t>This vineyard, far from producing the “bright-reds” appropriate for wine-making, produced only the small, hard sour grapes that were useless.</a:t>
            </a:r>
          </a:p>
          <a:p>
            <a:r>
              <a:rPr lang="en-US" altLang="en-US" i="1" dirty="0"/>
              <a:t>Because the vineyard produced only bad fruit, the owner intended to desert it.</a:t>
            </a:r>
          </a:p>
        </p:txBody>
      </p:sp>
    </p:spTree>
    <p:extLst>
      <p:ext uri="{BB962C8B-B14F-4D97-AF65-F5344CB8AC3E}">
        <p14:creationId xmlns:p14="http://schemas.microsoft.com/office/powerpoint/2010/main" val="348553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p:cTn id="7" dur="500" fill="hold"/>
                                        <p:tgtEl>
                                          <p:spTgt spid="135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5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5171">
                                            <p:txEl>
                                              <p:pRg st="1" end="1"/>
                                            </p:txEl>
                                          </p:spTgt>
                                        </p:tgtEl>
                                        <p:attrNameLst>
                                          <p:attrName>style.visibility</p:attrName>
                                        </p:attrNameLst>
                                      </p:cBhvr>
                                      <p:to>
                                        <p:strVal val="visible"/>
                                      </p:to>
                                    </p:set>
                                    <p:anim calcmode="lin" valueType="num">
                                      <p:cBhvr additive="base">
                                        <p:cTn id="1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5171">
                                            <p:txEl>
                                              <p:pRg st="2" end="2"/>
                                            </p:txEl>
                                          </p:spTgt>
                                        </p:tgtEl>
                                        <p:attrNameLst>
                                          <p:attrName>style.visibility</p:attrName>
                                        </p:attrNameLst>
                                      </p:cBhvr>
                                      <p:to>
                                        <p:strVal val="visible"/>
                                      </p:to>
                                    </p:set>
                                    <p:anim calcmode="lin" valueType="num">
                                      <p:cBhvr additive="base">
                                        <p:cTn id="1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5171">
                                            <p:txEl>
                                              <p:pRg st="3" end="3"/>
                                            </p:txEl>
                                          </p:spTgt>
                                        </p:tgtEl>
                                        <p:attrNameLst>
                                          <p:attrName>style.visibility</p:attrName>
                                        </p:attrNameLst>
                                      </p:cBhvr>
                                      <p:to>
                                        <p:strVal val="visible"/>
                                      </p:to>
                                    </p:set>
                                    <p:anim calcmode="lin" valueType="num">
                                      <p:cBhvr additive="base">
                                        <p:cTn id="2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5171">
                                            <p:txEl>
                                              <p:pRg st="4" end="4"/>
                                            </p:txEl>
                                          </p:spTgt>
                                        </p:tgtEl>
                                        <p:attrNameLst>
                                          <p:attrName>style.visibility</p:attrName>
                                        </p:attrNameLst>
                                      </p:cBhvr>
                                      <p:to>
                                        <p:strVal val="visible"/>
                                      </p:to>
                                    </p:set>
                                    <p:anim calcmode="lin" valueType="num">
                                      <p:cBhvr additive="base">
                                        <p:cTn id="3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024C819C-531A-4426-A419-D931620A333D}"/>
              </a:ext>
            </a:extLst>
          </p:cNvPr>
          <p:cNvSpPr>
            <a:spLocks noGrp="1" noChangeArrowheads="1"/>
          </p:cNvSpPr>
          <p:nvPr>
            <p:ph type="title"/>
          </p:nvPr>
        </p:nvSpPr>
        <p:spPr bwMode="auto">
          <a:xfrm>
            <a:off x="6627810" y="201072"/>
            <a:ext cx="5334001" cy="113320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t>Image of the Upraised Hand</a:t>
            </a:r>
          </a:p>
        </p:txBody>
      </p:sp>
      <p:sp>
        <p:nvSpPr>
          <p:cNvPr id="30725" name="Slide Number Placeholder 1">
            <a:extLst>
              <a:ext uri="{FF2B5EF4-FFF2-40B4-BE49-F238E27FC236}">
                <a16:creationId xmlns:a16="http://schemas.microsoft.com/office/drawing/2014/main" id="{47476C24-70D2-430B-AF7E-A2FD94D27BD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B95CCF-EDDF-4E96-B2F8-FAD2FE6465D3}" type="slidenum">
              <a:rPr lang="en-US" altLang="en-US" smtClean="0">
                <a:solidFill>
                  <a:schemeClr val="tx2"/>
                </a:solidFill>
                <a:latin typeface="Book Antiqua" panose="02040602050305030304" pitchFamily="18" charset="0"/>
              </a:rPr>
              <a:pPr/>
              <a:t>111</a:t>
            </a:fld>
            <a:endParaRPr lang="en-US" altLang="en-US">
              <a:solidFill>
                <a:schemeClr val="tx2"/>
              </a:solidFill>
              <a:latin typeface="Book Antiqua" panose="02040602050305030304" pitchFamily="18" charset="0"/>
            </a:endParaRPr>
          </a:p>
        </p:txBody>
      </p:sp>
      <p:sp>
        <p:nvSpPr>
          <p:cNvPr id="142339" name="Rectangle 3">
            <a:extLst>
              <a:ext uri="{FF2B5EF4-FFF2-40B4-BE49-F238E27FC236}">
                <a16:creationId xmlns:a16="http://schemas.microsoft.com/office/drawing/2014/main" id="{618BB18B-5944-4AA0-ADD4-66D1CD5072E5}"/>
              </a:ext>
            </a:extLst>
          </p:cNvPr>
          <p:cNvSpPr>
            <a:spLocks noGrp="1"/>
          </p:cNvSpPr>
          <p:nvPr>
            <p:ph type="body" sz="half" idx="4294967295"/>
          </p:nvPr>
        </p:nvSpPr>
        <p:spPr>
          <a:xfrm>
            <a:off x="7237412" y="1570308"/>
            <a:ext cx="4951413" cy="5059091"/>
          </a:xfrm>
        </p:spPr>
        <p:txBody>
          <a:bodyPr>
            <a:normAutofit/>
          </a:bodyPr>
          <a:lstStyle/>
          <a:p>
            <a:pPr>
              <a:lnSpc>
                <a:spcPct val="80000"/>
              </a:lnSpc>
              <a:buFont typeface="Wingdings" panose="05000000000000000000" pitchFamily="2" charset="2"/>
              <a:buNone/>
            </a:pPr>
            <a:r>
              <a:rPr lang="en-US" altLang="en-US" sz="2200" dirty="0">
                <a:latin typeface="Arial Rounded MT Bold" panose="020F0704030504030204" pitchFamily="34" charset="0"/>
              </a:rPr>
              <a:t>The imagery of an upraised hand was a widely recognized symbol in Canaanite culture of a deity’s power to strike his enemies.</a:t>
            </a:r>
          </a:p>
          <a:p>
            <a:pPr>
              <a:lnSpc>
                <a:spcPct val="80000"/>
              </a:lnSpc>
              <a:buFont typeface="Wingdings" panose="05000000000000000000" pitchFamily="2" charset="2"/>
              <a:buNone/>
            </a:pPr>
            <a:r>
              <a:rPr lang="en-US" altLang="en-US" sz="2200" dirty="0">
                <a:latin typeface="Arial Rounded MT Bold" panose="020F0704030504030204" pitchFamily="34" charset="0"/>
              </a:rPr>
              <a:t>This image of </a:t>
            </a:r>
            <a:r>
              <a:rPr lang="en-US" altLang="en-US" sz="2200" dirty="0" err="1">
                <a:latin typeface="Arial Rounded MT Bold" panose="020F0704030504030204" pitchFamily="34" charset="0"/>
              </a:rPr>
              <a:t>Ba’al</a:t>
            </a:r>
            <a:r>
              <a:rPr lang="en-US" altLang="en-US" sz="2200" dirty="0">
                <a:latin typeface="Arial Rounded MT Bold" panose="020F0704030504030204" pitchFamily="34" charset="0"/>
              </a:rPr>
              <a:t> </a:t>
            </a:r>
            <a:r>
              <a:rPr lang="en-US" altLang="en-US" sz="2200" dirty="0" err="1">
                <a:latin typeface="Arial Rounded MT Bold" panose="020F0704030504030204" pitchFamily="34" charset="0"/>
              </a:rPr>
              <a:t>Hadad</a:t>
            </a:r>
            <a:r>
              <a:rPr lang="en-US" altLang="en-US" sz="2200" dirty="0">
                <a:latin typeface="Arial Rounded MT Bold" panose="020F0704030504030204" pitchFamily="34" charset="0"/>
              </a:rPr>
              <a:t> is typical.</a:t>
            </a:r>
          </a:p>
          <a:p>
            <a:pPr>
              <a:lnSpc>
                <a:spcPct val="80000"/>
              </a:lnSpc>
              <a:buFont typeface="Wingdings" panose="05000000000000000000" pitchFamily="2" charset="2"/>
              <a:buNone/>
            </a:pPr>
            <a:r>
              <a:rPr lang="en-US" altLang="en-US" sz="2200" dirty="0">
                <a:latin typeface="Arial Rounded MT Bold" panose="020F0704030504030204" pitchFamily="34" charset="0"/>
              </a:rPr>
              <a:t>For Judah, Yahweh would discipline the nation with upraised hand, and his rod of discipline would be the Assyrian army (cf. Is. 10:5).</a:t>
            </a:r>
          </a:p>
          <a:p>
            <a:pPr>
              <a:lnSpc>
                <a:spcPct val="80000"/>
              </a:lnSpc>
              <a:buFont typeface="Wingdings" panose="05000000000000000000" pitchFamily="2" charset="2"/>
              <a:buNone/>
            </a:pPr>
            <a:endParaRPr lang="en-US" altLang="en-US" sz="2200" dirty="0">
              <a:latin typeface="Arial Rounded MT Bold" panose="020F0704030504030204" pitchFamily="34" charset="0"/>
            </a:endParaRPr>
          </a:p>
          <a:p>
            <a:pPr>
              <a:lnSpc>
                <a:spcPct val="80000"/>
              </a:lnSpc>
              <a:buFont typeface="Wingdings" panose="05000000000000000000" pitchFamily="2" charset="2"/>
              <a:buNone/>
            </a:pPr>
            <a:r>
              <a:rPr lang="en-US" altLang="en-US" sz="2000" b="1" i="1" dirty="0"/>
              <a:t>(Isa. 5:25b; 9:12b, 17b, 21b; 10:4b)</a:t>
            </a:r>
          </a:p>
        </p:txBody>
      </p:sp>
      <p:pic>
        <p:nvPicPr>
          <p:cNvPr id="30724" name="Picture 4" descr="OldTestament 005 (Changed)">
            <a:extLst>
              <a:ext uri="{FF2B5EF4-FFF2-40B4-BE49-F238E27FC236}">
                <a16:creationId xmlns:a16="http://schemas.microsoft.com/office/drawing/2014/main" id="{A8DE79D8-5073-4869-B3DC-8F8C39DE9BD9}"/>
              </a:ext>
            </a:extLst>
          </p:cNvPr>
          <p:cNvPicPr>
            <a:picLocks noGrp="1" noChangeAspect="1" noChangeArrowheads="1"/>
          </p:cNvPicPr>
          <p:nvPr>
            <p:ph sz="half" idx="4294967295"/>
          </p:nvPr>
        </p:nvPicPr>
        <p:blipFill>
          <a:blip r:embed="rId2">
            <a:lum contrast="12000"/>
            <a:extLst>
              <a:ext uri="{28A0092B-C50C-407E-A947-70E740481C1C}">
                <a14:useLocalDpi xmlns:a14="http://schemas.microsoft.com/office/drawing/2010/main"/>
              </a:ext>
            </a:extLst>
          </a:blip>
          <a:srcRect/>
          <a:stretch>
            <a:fillRect/>
          </a:stretch>
        </p:blipFill>
        <p:spPr>
          <a:xfrm>
            <a:off x="609602" y="-7171"/>
            <a:ext cx="5561015" cy="6865171"/>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593542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p:cTn id="7" dur="500" fill="hold"/>
                                        <p:tgtEl>
                                          <p:spTgt spid="142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23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2339">
                                            <p:txEl>
                                              <p:pRg st="1" end="1"/>
                                            </p:txEl>
                                          </p:spTgt>
                                        </p:tgtEl>
                                        <p:attrNameLst>
                                          <p:attrName>style.visibility</p:attrName>
                                        </p:attrNameLst>
                                      </p:cBhvr>
                                      <p:to>
                                        <p:strVal val="visible"/>
                                      </p:to>
                                    </p:set>
                                    <p:anim calcmode="lin" valueType="num">
                                      <p:cBhvr>
                                        <p:cTn id="13" dur="500" fill="hold"/>
                                        <p:tgtEl>
                                          <p:spTgt spid="1423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23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42339">
                                            <p:txEl>
                                              <p:pRg st="2" end="2"/>
                                            </p:txEl>
                                          </p:spTgt>
                                        </p:tgtEl>
                                        <p:attrNameLst>
                                          <p:attrName>style.visibility</p:attrName>
                                        </p:attrNameLst>
                                      </p:cBhvr>
                                      <p:to>
                                        <p:strVal val="visible"/>
                                      </p:to>
                                    </p:set>
                                    <p:anim calcmode="lin" valueType="num">
                                      <p:cBhvr>
                                        <p:cTn id="19" dur="500" fill="hold"/>
                                        <p:tgtEl>
                                          <p:spTgt spid="14233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4233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42339">
                                            <p:txEl>
                                              <p:pRg st="4" end="4"/>
                                            </p:txEl>
                                          </p:spTgt>
                                        </p:tgtEl>
                                        <p:attrNameLst>
                                          <p:attrName>style.visibility</p:attrName>
                                        </p:attrNameLst>
                                      </p:cBhvr>
                                      <p:to>
                                        <p:strVal val="visible"/>
                                      </p:to>
                                    </p:set>
                                    <p:anim calcmode="lin" valueType="num">
                                      <p:cBhvr>
                                        <p:cTn id="25" dur="500" fill="hold"/>
                                        <p:tgtEl>
                                          <p:spTgt spid="142339">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4233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13044CE9-7F1C-4993-B3B7-DC0C977D9EC0}"/>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Syro-Ephraimite Alliance</a:t>
            </a:r>
            <a:r>
              <a:rPr lang="en-US" altLang="en-US"/>
              <a:t> </a:t>
            </a:r>
            <a:r>
              <a:rPr lang="en-US" altLang="en-US" sz="2800"/>
              <a:t>(7)</a:t>
            </a:r>
          </a:p>
        </p:txBody>
      </p:sp>
      <p:sp>
        <p:nvSpPr>
          <p:cNvPr id="31748" name="Slide Number Placeholder 1">
            <a:extLst>
              <a:ext uri="{FF2B5EF4-FFF2-40B4-BE49-F238E27FC236}">
                <a16:creationId xmlns:a16="http://schemas.microsoft.com/office/drawing/2014/main" id="{4DC38320-9D34-413F-8FB7-B6399887CA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83B93F-1D24-42E4-B5C6-12EE8796EE24}" type="slidenum">
              <a:rPr lang="en-US" altLang="en-US" smtClean="0">
                <a:solidFill>
                  <a:schemeClr val="tx2"/>
                </a:solidFill>
                <a:latin typeface="Book Antiqua" panose="02040602050305030304" pitchFamily="18" charset="0"/>
              </a:rPr>
              <a:pPr/>
              <a:t>112</a:t>
            </a:fld>
            <a:endParaRPr lang="en-US" altLang="en-US">
              <a:solidFill>
                <a:schemeClr val="tx2"/>
              </a:solidFill>
              <a:latin typeface="Book Antiqua" panose="02040602050305030304" pitchFamily="18" charset="0"/>
            </a:endParaRPr>
          </a:p>
        </p:txBody>
      </p:sp>
      <p:sp>
        <p:nvSpPr>
          <p:cNvPr id="150531" name="Rectangle 3">
            <a:extLst>
              <a:ext uri="{FF2B5EF4-FFF2-40B4-BE49-F238E27FC236}">
                <a16:creationId xmlns:a16="http://schemas.microsoft.com/office/drawing/2014/main" id="{23795E2E-77D9-49D6-9538-B03A79019297}"/>
              </a:ext>
            </a:extLst>
          </p:cNvPr>
          <p:cNvSpPr>
            <a:spLocks noGrp="1"/>
          </p:cNvSpPr>
          <p:nvPr>
            <p:ph type="body" idx="4294967295"/>
          </p:nvPr>
        </p:nvSpPr>
        <p:spPr>
          <a:xfrm>
            <a:off x="1674812" y="1828800"/>
            <a:ext cx="10514013" cy="4800600"/>
          </a:xfrm>
        </p:spPr>
        <p:txBody>
          <a:bodyPr/>
          <a:lstStyle/>
          <a:p>
            <a:pPr>
              <a:lnSpc>
                <a:spcPct val="90000"/>
              </a:lnSpc>
              <a:buFont typeface="Wingdings" panose="05000000000000000000" pitchFamily="2" charset="2"/>
              <a:buNone/>
            </a:pPr>
            <a:r>
              <a:rPr lang="en-US" altLang="en-US" sz="2800" b="1" dirty="0" err="1">
                <a:solidFill>
                  <a:srgbClr val="FF0000"/>
                </a:solidFill>
              </a:rPr>
              <a:t>Pekah’s</a:t>
            </a:r>
            <a:r>
              <a:rPr lang="en-US" altLang="en-US" sz="2800" b="1" dirty="0">
                <a:solidFill>
                  <a:srgbClr val="FF0000"/>
                </a:solidFill>
              </a:rPr>
              <a:t> assassination of </a:t>
            </a:r>
            <a:r>
              <a:rPr lang="en-US" altLang="en-US" sz="2800" b="1" dirty="0" err="1">
                <a:solidFill>
                  <a:srgbClr val="FF0000"/>
                </a:solidFill>
              </a:rPr>
              <a:t>Pekahiah</a:t>
            </a:r>
            <a:r>
              <a:rPr lang="en-US" altLang="en-US" sz="2800" b="1" dirty="0">
                <a:solidFill>
                  <a:srgbClr val="FF0000"/>
                </a:solidFill>
              </a:rPr>
              <a:t>, Menahem’s son, could be expected to result in Assyrian reprisals, since </a:t>
            </a:r>
            <a:r>
              <a:rPr lang="en-US" altLang="en-US" sz="2800" b="1" dirty="0" err="1">
                <a:solidFill>
                  <a:srgbClr val="FF0000"/>
                </a:solidFill>
              </a:rPr>
              <a:t>Pekahiah</a:t>
            </a:r>
            <a:r>
              <a:rPr lang="en-US" altLang="en-US" sz="2800" b="1" dirty="0">
                <a:solidFill>
                  <a:srgbClr val="FF0000"/>
                </a:solidFill>
              </a:rPr>
              <a:t> was an Assyrian vassal (2 Kg. 15:29).</a:t>
            </a:r>
          </a:p>
          <a:p>
            <a:pPr>
              <a:lnSpc>
                <a:spcPct val="90000"/>
              </a:lnSpc>
            </a:pPr>
            <a:r>
              <a:rPr lang="en-US" altLang="en-US" i="1" dirty="0"/>
              <a:t>In response to this threat, Israel (Ephraim) and Aram (Syria) formed a political alliance.</a:t>
            </a:r>
          </a:p>
          <a:p>
            <a:pPr>
              <a:lnSpc>
                <a:spcPct val="90000"/>
              </a:lnSpc>
            </a:pPr>
            <a:r>
              <a:rPr lang="en-US" altLang="en-US" i="1" dirty="0" err="1"/>
              <a:t>Pekah</a:t>
            </a:r>
            <a:r>
              <a:rPr lang="en-US" altLang="en-US" i="1" dirty="0"/>
              <a:t> and </a:t>
            </a:r>
            <a:r>
              <a:rPr lang="en-US" altLang="en-US" i="1" dirty="0" err="1"/>
              <a:t>Rezin</a:t>
            </a:r>
            <a:r>
              <a:rPr lang="en-US" altLang="en-US" i="1" dirty="0"/>
              <a:t>, their respective kings, intended to force Ahaz of Judah to join them (2 Kg. 15:37; 16:5).</a:t>
            </a:r>
          </a:p>
          <a:p>
            <a:pPr>
              <a:lnSpc>
                <a:spcPct val="90000"/>
              </a:lnSpc>
            </a:pPr>
            <a:r>
              <a:rPr lang="en-US" altLang="en-US" i="1" dirty="0"/>
              <a:t>They devastated many towns, even putting Jerusalem to siege (7:1; 2 Chr. 28:5-8).</a:t>
            </a:r>
          </a:p>
          <a:p>
            <a:pPr>
              <a:lnSpc>
                <a:spcPct val="90000"/>
              </a:lnSpc>
            </a:pPr>
            <a:r>
              <a:rPr lang="en-US" altLang="en-US" i="1" dirty="0"/>
              <a:t>They threatened to depose Ahaz and install a puppet king of their own, a certain Ben </a:t>
            </a:r>
            <a:r>
              <a:rPr lang="en-US" altLang="en-US" i="1" dirty="0" err="1"/>
              <a:t>Tabe’el</a:t>
            </a:r>
            <a:r>
              <a:rPr lang="en-US" altLang="en-US" i="1" dirty="0"/>
              <a:t> (7:2, 5-6).</a:t>
            </a:r>
          </a:p>
        </p:txBody>
      </p:sp>
    </p:spTree>
    <p:extLst>
      <p:ext uri="{BB962C8B-B14F-4D97-AF65-F5344CB8AC3E}">
        <p14:creationId xmlns:p14="http://schemas.microsoft.com/office/powerpoint/2010/main" val="303224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500" fill="hold"/>
                                        <p:tgtEl>
                                          <p:spTgt spid="150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05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0531">
                                            <p:txEl>
                                              <p:pRg st="3" end="3"/>
                                            </p:txEl>
                                          </p:spTgt>
                                        </p:tgtEl>
                                        <p:attrNameLst>
                                          <p:attrName>style.visibility</p:attrName>
                                        </p:attrNameLst>
                                      </p:cBhvr>
                                      <p:to>
                                        <p:strVal val="visible"/>
                                      </p:to>
                                    </p:set>
                                    <p:anim calcmode="lin" valueType="num">
                                      <p:cBhvr additive="base">
                                        <p:cTn id="25" dur="500" fill="hold"/>
                                        <p:tgtEl>
                                          <p:spTgt spid="150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0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0531">
                                            <p:txEl>
                                              <p:pRg st="4" end="4"/>
                                            </p:txEl>
                                          </p:spTgt>
                                        </p:tgtEl>
                                        <p:attrNameLst>
                                          <p:attrName>style.visibility</p:attrName>
                                        </p:attrNameLst>
                                      </p:cBhvr>
                                      <p:to>
                                        <p:strVal val="visible"/>
                                      </p:to>
                                    </p:set>
                                    <p:anim calcmode="lin" valueType="num">
                                      <p:cBhvr additive="base">
                                        <p:cTn id="31" dur="5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0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AAB8B33-FA12-4773-AD7B-60E61307CA52}"/>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Isaiah’s Word to Ahaz</a:t>
            </a:r>
            <a:r>
              <a:rPr lang="en-US" altLang="en-US"/>
              <a:t> </a:t>
            </a:r>
            <a:r>
              <a:rPr lang="en-US" altLang="en-US" sz="2800"/>
              <a:t>(7:3-9)</a:t>
            </a:r>
          </a:p>
        </p:txBody>
      </p:sp>
      <p:sp>
        <p:nvSpPr>
          <p:cNvPr id="32772" name="Slide Number Placeholder 1">
            <a:extLst>
              <a:ext uri="{FF2B5EF4-FFF2-40B4-BE49-F238E27FC236}">
                <a16:creationId xmlns:a16="http://schemas.microsoft.com/office/drawing/2014/main" id="{58C0940C-C83B-4CCE-ADE8-CDCB0AB756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A52570-55DB-4C7B-9EA9-0443F3A27B21}" type="slidenum">
              <a:rPr lang="en-US" altLang="en-US" smtClean="0">
                <a:solidFill>
                  <a:schemeClr val="tx2"/>
                </a:solidFill>
                <a:latin typeface="Book Antiqua" panose="02040602050305030304" pitchFamily="18" charset="0"/>
              </a:rPr>
              <a:pPr/>
              <a:t>113</a:t>
            </a:fld>
            <a:endParaRPr lang="en-US" altLang="en-US">
              <a:solidFill>
                <a:schemeClr val="tx2"/>
              </a:solidFill>
              <a:latin typeface="Book Antiqua" panose="02040602050305030304" pitchFamily="18" charset="0"/>
            </a:endParaRPr>
          </a:p>
        </p:txBody>
      </p:sp>
      <p:sp>
        <p:nvSpPr>
          <p:cNvPr id="151555" name="Rectangle 3">
            <a:extLst>
              <a:ext uri="{FF2B5EF4-FFF2-40B4-BE49-F238E27FC236}">
                <a16:creationId xmlns:a16="http://schemas.microsoft.com/office/drawing/2014/main" id="{412A4EE2-86CD-4EC7-B763-1E3E4648702B}"/>
              </a:ext>
            </a:extLst>
          </p:cNvPr>
          <p:cNvSpPr>
            <a:spLocks noGrp="1"/>
          </p:cNvSpPr>
          <p:nvPr>
            <p:ph type="body" idx="4294967295"/>
          </p:nvPr>
        </p:nvSpPr>
        <p:spPr>
          <a:xfrm>
            <a:off x="1522413" y="1828800"/>
            <a:ext cx="10439400" cy="4876800"/>
          </a:xfrm>
        </p:spPr>
        <p:txBody>
          <a:bodyPr/>
          <a:lstStyle/>
          <a:p>
            <a:pPr>
              <a:buFont typeface="Wingdings" panose="05000000000000000000" pitchFamily="2" charset="2"/>
              <a:buNone/>
            </a:pPr>
            <a:r>
              <a:rPr lang="en-US" altLang="en-US" sz="2800" b="1" dirty="0">
                <a:solidFill>
                  <a:srgbClr val="FF0000"/>
                </a:solidFill>
              </a:rPr>
              <a:t>When Ahaz went to check the city’s water supply in view of this threat, Yahweh instructed Isaiah to confront him, taking with him his son Shear-</a:t>
            </a:r>
            <a:r>
              <a:rPr lang="en-US" altLang="en-US" sz="2800" b="1" dirty="0" err="1">
                <a:solidFill>
                  <a:srgbClr val="FF0000"/>
                </a:solidFill>
              </a:rPr>
              <a:t>Yashuv</a:t>
            </a:r>
            <a:r>
              <a:rPr lang="en-US" altLang="en-US" sz="2800" b="1" dirty="0">
                <a:solidFill>
                  <a:srgbClr val="FF0000"/>
                </a:solidFill>
              </a:rPr>
              <a:t>.</a:t>
            </a:r>
          </a:p>
          <a:p>
            <a:r>
              <a:rPr lang="en-US" altLang="en-US" i="1" dirty="0"/>
              <a:t>The presence of Isaiah’s son, whose name was at once a prediction of doom and a ray of hope, was an implicit rebuke to Ahaz, who already had burned his own son to a pagan deity (cf. 2 Kg. 16:3).</a:t>
            </a:r>
          </a:p>
          <a:p>
            <a:r>
              <a:rPr lang="en-US" altLang="en-US" i="1" dirty="0"/>
              <a:t>His message was formed in a play on words: “If your faith is not sure (ta-</a:t>
            </a:r>
            <a:r>
              <a:rPr lang="en-US" altLang="en-US" i="1" dirty="0" err="1"/>
              <a:t>aminu</a:t>
            </a:r>
            <a:r>
              <a:rPr lang="en-US" altLang="en-US" i="1" dirty="0"/>
              <a:t>), you will not be secure (</a:t>
            </a:r>
            <a:r>
              <a:rPr lang="en-US" altLang="en-US" i="1" dirty="0" err="1"/>
              <a:t>te’amenu</a:t>
            </a:r>
            <a:r>
              <a:rPr lang="en-US" altLang="en-US" i="1" dirty="0"/>
              <a:t>)” (7:9b).</a:t>
            </a:r>
          </a:p>
        </p:txBody>
      </p:sp>
    </p:spTree>
    <p:extLst>
      <p:ext uri="{BB962C8B-B14F-4D97-AF65-F5344CB8AC3E}">
        <p14:creationId xmlns:p14="http://schemas.microsoft.com/office/powerpoint/2010/main" val="236419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 calcmode="lin" valueType="num">
                                      <p:cBhvr>
                                        <p:cTn id="7" dur="500" fill="hold"/>
                                        <p:tgtEl>
                                          <p:spTgt spid="1515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15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1555">
                                            <p:txEl>
                                              <p:pRg st="1" end="1"/>
                                            </p:txEl>
                                          </p:spTgt>
                                        </p:tgtEl>
                                        <p:attrNameLst>
                                          <p:attrName>style.visibility</p:attrName>
                                        </p:attrNameLst>
                                      </p:cBhvr>
                                      <p:to>
                                        <p:strVal val="visible"/>
                                      </p:to>
                                    </p:set>
                                    <p:anim calcmode="lin" valueType="num">
                                      <p:cBhvr additive="base">
                                        <p:cTn id="13" dur="500" fill="hold"/>
                                        <p:tgtEl>
                                          <p:spTgt spid="151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1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1555">
                                            <p:txEl>
                                              <p:pRg st="2" end="2"/>
                                            </p:txEl>
                                          </p:spTgt>
                                        </p:tgtEl>
                                        <p:attrNameLst>
                                          <p:attrName>style.visibility</p:attrName>
                                        </p:attrNameLst>
                                      </p:cBhvr>
                                      <p:to>
                                        <p:strVal val="visible"/>
                                      </p:to>
                                    </p:set>
                                    <p:anim calcmode="lin" valueType="num">
                                      <p:cBhvr additive="base">
                                        <p:cTn id="19" dur="500" fill="hold"/>
                                        <p:tgtEl>
                                          <p:spTgt spid="151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1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D8C998FD-89A8-4BD7-9784-008A7AC4F387}"/>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Immanuel Sign</a:t>
            </a:r>
            <a:r>
              <a:rPr lang="en-US" altLang="en-US"/>
              <a:t> </a:t>
            </a:r>
            <a:r>
              <a:rPr lang="en-US" altLang="en-US" sz="2800"/>
              <a:t>(7:10-17)</a:t>
            </a:r>
          </a:p>
        </p:txBody>
      </p:sp>
      <p:sp>
        <p:nvSpPr>
          <p:cNvPr id="33796" name="Slide Number Placeholder 1">
            <a:extLst>
              <a:ext uri="{FF2B5EF4-FFF2-40B4-BE49-F238E27FC236}">
                <a16:creationId xmlns:a16="http://schemas.microsoft.com/office/drawing/2014/main" id="{A1E8C0BB-FB4B-43E4-82A4-1DEF6AA13A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45DEAA-B3D9-4248-9248-1421EFCF36FC}" type="slidenum">
              <a:rPr lang="en-US" altLang="en-US" smtClean="0">
                <a:solidFill>
                  <a:schemeClr val="tx2"/>
                </a:solidFill>
                <a:latin typeface="Book Antiqua" panose="02040602050305030304" pitchFamily="18" charset="0"/>
              </a:rPr>
              <a:pPr/>
              <a:t>114</a:t>
            </a:fld>
            <a:endParaRPr lang="en-US" altLang="en-US">
              <a:solidFill>
                <a:schemeClr val="tx2"/>
              </a:solidFill>
              <a:latin typeface="Book Antiqua" panose="02040602050305030304" pitchFamily="18" charset="0"/>
            </a:endParaRPr>
          </a:p>
        </p:txBody>
      </p:sp>
      <p:sp>
        <p:nvSpPr>
          <p:cNvPr id="152579" name="Rectangle 3">
            <a:extLst>
              <a:ext uri="{FF2B5EF4-FFF2-40B4-BE49-F238E27FC236}">
                <a16:creationId xmlns:a16="http://schemas.microsoft.com/office/drawing/2014/main" id="{0F5084A9-6214-4F0B-A92E-760E78EE8CC2}"/>
              </a:ext>
            </a:extLst>
          </p:cNvPr>
          <p:cNvSpPr>
            <a:spLocks noGrp="1"/>
          </p:cNvSpPr>
          <p:nvPr>
            <p:ph type="body" idx="4294967295"/>
          </p:nvPr>
        </p:nvSpPr>
        <p:spPr>
          <a:xfrm>
            <a:off x="1674813" y="1905000"/>
            <a:ext cx="10287000" cy="4724400"/>
          </a:xfrm>
        </p:spPr>
        <p:txBody>
          <a:bodyPr>
            <a:normAutofit/>
          </a:bodyPr>
          <a:lstStyle/>
          <a:p>
            <a:pPr>
              <a:lnSpc>
                <a:spcPct val="90000"/>
              </a:lnSpc>
              <a:buFont typeface="Wingdings" panose="05000000000000000000" pitchFamily="2" charset="2"/>
              <a:buNone/>
            </a:pPr>
            <a:r>
              <a:rPr lang="en-US" altLang="en-US" sz="2800" b="1" dirty="0">
                <a:solidFill>
                  <a:srgbClr val="FF0000"/>
                </a:solidFill>
              </a:rPr>
              <a:t>Yahweh invited Ahaz to ask for a sign to confirm God’s promise of security, but Ahaz, in a gesture of pseudo-humility, refused.</a:t>
            </a:r>
          </a:p>
          <a:p>
            <a:pPr>
              <a:lnSpc>
                <a:spcPct val="90000"/>
              </a:lnSpc>
            </a:pPr>
            <a:r>
              <a:rPr lang="en-US" altLang="en-US" i="1" dirty="0"/>
              <a:t>God gave him a sign anyway: a virgin would give birth to a son, naming him Immanuel (= God with us).</a:t>
            </a:r>
          </a:p>
          <a:p>
            <a:pPr>
              <a:lnSpc>
                <a:spcPct val="90000"/>
              </a:lnSpc>
            </a:pPr>
            <a:r>
              <a:rPr lang="en-US" altLang="en-US" i="1" dirty="0"/>
              <a:t>Before the child would be old enough to make his own moral decisions, the lands of Aram and Israel would be wiped out.</a:t>
            </a:r>
          </a:p>
          <a:p>
            <a:pPr>
              <a:lnSpc>
                <a:spcPct val="90000"/>
              </a:lnSpc>
            </a:pPr>
            <a:r>
              <a:rPr lang="en-US" altLang="en-US" i="1" dirty="0"/>
              <a:t>The name “God with us” was a reflection of God’s promise to protect Judah if Ahaz would only trust him.</a:t>
            </a:r>
          </a:p>
          <a:p>
            <a:pPr>
              <a:lnSpc>
                <a:spcPct val="90000"/>
              </a:lnSpc>
            </a:pPr>
            <a:r>
              <a:rPr lang="en-US" altLang="en-US" i="1" dirty="0"/>
              <a:t>However, God’s presence would be there not only to protect, but also to judge (7:17), and that judgment would come from the king of Assyria (7:18-25).</a:t>
            </a:r>
          </a:p>
        </p:txBody>
      </p:sp>
    </p:spTree>
    <p:extLst>
      <p:ext uri="{BB962C8B-B14F-4D97-AF65-F5344CB8AC3E}">
        <p14:creationId xmlns:p14="http://schemas.microsoft.com/office/powerpoint/2010/main" val="246291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p:cTn id="7" dur="500" fill="hold"/>
                                        <p:tgtEl>
                                          <p:spTgt spid="1525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25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anim calcmode="lin" valueType="num">
                                      <p:cBhvr additive="base">
                                        <p:cTn id="13" dur="500" fill="hold"/>
                                        <p:tgtEl>
                                          <p:spTgt spid="152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2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2579">
                                            <p:txEl>
                                              <p:pRg st="2" end="2"/>
                                            </p:txEl>
                                          </p:spTgt>
                                        </p:tgtEl>
                                        <p:attrNameLst>
                                          <p:attrName>style.visibility</p:attrName>
                                        </p:attrNameLst>
                                      </p:cBhvr>
                                      <p:to>
                                        <p:strVal val="visible"/>
                                      </p:to>
                                    </p:set>
                                    <p:anim calcmode="lin" valueType="num">
                                      <p:cBhvr additive="base">
                                        <p:cTn id="19" dur="500" fill="hold"/>
                                        <p:tgtEl>
                                          <p:spTgt spid="152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2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2579">
                                            <p:txEl>
                                              <p:pRg st="3" end="3"/>
                                            </p:txEl>
                                          </p:spTgt>
                                        </p:tgtEl>
                                        <p:attrNameLst>
                                          <p:attrName>style.visibility</p:attrName>
                                        </p:attrNameLst>
                                      </p:cBhvr>
                                      <p:to>
                                        <p:strVal val="visible"/>
                                      </p:to>
                                    </p:set>
                                    <p:anim calcmode="lin" valueType="num">
                                      <p:cBhvr additive="base">
                                        <p:cTn id="25" dur="500" fill="hold"/>
                                        <p:tgtEl>
                                          <p:spTgt spid="152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2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2579">
                                            <p:txEl>
                                              <p:pRg st="4" end="4"/>
                                            </p:txEl>
                                          </p:spTgt>
                                        </p:tgtEl>
                                        <p:attrNameLst>
                                          <p:attrName>style.visibility</p:attrName>
                                        </p:attrNameLst>
                                      </p:cBhvr>
                                      <p:to>
                                        <p:strVal val="visible"/>
                                      </p:to>
                                    </p:set>
                                    <p:anim calcmode="lin" valueType="num">
                                      <p:cBhvr additive="base">
                                        <p:cTn id="31" dur="500" fill="hold"/>
                                        <p:tgtEl>
                                          <p:spTgt spid="152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25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22270D37-1E4D-40B4-AFF5-6AC63176F1A6}"/>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“Virgin”</a:t>
            </a:r>
            <a:r>
              <a:rPr lang="en-US" altLang="en-US"/>
              <a:t> </a:t>
            </a:r>
            <a:r>
              <a:rPr lang="en-US" altLang="en-US" sz="2800"/>
              <a:t>(7:14)</a:t>
            </a:r>
          </a:p>
        </p:txBody>
      </p:sp>
      <p:sp>
        <p:nvSpPr>
          <p:cNvPr id="34820" name="Slide Number Placeholder 1">
            <a:extLst>
              <a:ext uri="{FF2B5EF4-FFF2-40B4-BE49-F238E27FC236}">
                <a16:creationId xmlns:a16="http://schemas.microsoft.com/office/drawing/2014/main" id="{D23CB746-D248-44FB-81BF-E96523E381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AD9F58-7075-4477-A83B-6BF6805571EE}" type="slidenum">
              <a:rPr lang="en-US" altLang="en-US" smtClean="0">
                <a:solidFill>
                  <a:schemeClr val="tx2"/>
                </a:solidFill>
                <a:latin typeface="Book Antiqua" panose="02040602050305030304" pitchFamily="18" charset="0"/>
              </a:rPr>
              <a:pPr/>
              <a:t>115</a:t>
            </a:fld>
            <a:endParaRPr lang="en-US" altLang="en-US">
              <a:solidFill>
                <a:schemeClr val="tx2"/>
              </a:solidFill>
              <a:latin typeface="Book Antiqua" panose="02040602050305030304" pitchFamily="18" charset="0"/>
            </a:endParaRPr>
          </a:p>
        </p:txBody>
      </p:sp>
      <p:sp>
        <p:nvSpPr>
          <p:cNvPr id="153603" name="Rectangle 3">
            <a:extLst>
              <a:ext uri="{FF2B5EF4-FFF2-40B4-BE49-F238E27FC236}">
                <a16:creationId xmlns:a16="http://schemas.microsoft.com/office/drawing/2014/main" id="{9AA62A94-54E1-4681-ABE9-8ACAE141206D}"/>
              </a:ext>
            </a:extLst>
          </p:cNvPr>
          <p:cNvSpPr>
            <a:spLocks noGrp="1"/>
          </p:cNvSpPr>
          <p:nvPr>
            <p:ph type="body" idx="4294967295"/>
          </p:nvPr>
        </p:nvSpPr>
        <p:spPr>
          <a:xfrm>
            <a:off x="1522413" y="1676400"/>
            <a:ext cx="10287000" cy="4921250"/>
          </a:xfrm>
        </p:spPr>
        <p:txBody>
          <a:bodyPr>
            <a:normAutofit/>
          </a:bodyPr>
          <a:lstStyle/>
          <a:p>
            <a:pPr>
              <a:lnSpc>
                <a:spcPct val="80000"/>
              </a:lnSpc>
              <a:buFont typeface="Wingdings" panose="05000000000000000000" pitchFamily="2" charset="2"/>
              <a:buNone/>
            </a:pPr>
            <a:r>
              <a:rPr lang="en-US" altLang="en-US" sz="2800" b="1" dirty="0">
                <a:solidFill>
                  <a:srgbClr val="FF0000"/>
                </a:solidFill>
              </a:rPr>
              <a:t>Because this passage is quoted in the New Testament (Mt. 1:23), considerable discussion has arisen over the translation of the word </a:t>
            </a:r>
            <a:r>
              <a:rPr lang="en-US" altLang="en-US" sz="2800" dirty="0" err="1">
                <a:solidFill>
                  <a:srgbClr val="FF0000"/>
                </a:solidFill>
                <a:latin typeface="HebrewTh" pitchFamily="2" charset="0"/>
              </a:rPr>
              <a:t>hmAl;fa</a:t>
            </a:r>
            <a:r>
              <a:rPr lang="en-US" altLang="en-US" sz="2800" b="1" dirty="0">
                <a:solidFill>
                  <a:srgbClr val="FF0000"/>
                </a:solidFill>
              </a:rPr>
              <a:t>(= young woman).</a:t>
            </a:r>
          </a:p>
          <a:p>
            <a:pPr>
              <a:lnSpc>
                <a:spcPct val="80000"/>
              </a:lnSpc>
            </a:pPr>
            <a:r>
              <a:rPr lang="en-US" altLang="en-US" i="1" dirty="0"/>
              <a:t>Most Old Testament occurrences of the word seem to refer to an unmarried young woman with the strong presumption that she was a virgin at the time she was described. The LXX made this explicit in its translation of Is. 7:14 by using the term </a:t>
            </a:r>
            <a:r>
              <a:rPr lang="en-US" altLang="en-US" dirty="0" err="1">
                <a:latin typeface="Greekth" panose="02020803070505020304" pitchFamily="18" charset="0"/>
              </a:rPr>
              <a:t>parqe</a:t>
            </a:r>
            <a:r>
              <a:rPr lang="en-US" altLang="en-US" dirty="0">
                <a:latin typeface="Greekth" panose="02020803070505020304" pitchFamily="18" charset="0"/>
              </a:rPr>
              <a:t>&lt;</a:t>
            </a:r>
            <a:r>
              <a:rPr lang="en-US" altLang="en-US" dirty="0" err="1">
                <a:latin typeface="Greekth" panose="02020803070505020304" pitchFamily="18" charset="0"/>
              </a:rPr>
              <a:t>noj</a:t>
            </a:r>
            <a:r>
              <a:rPr lang="en-US" altLang="en-US" i="1" dirty="0"/>
              <a:t> (= virgin).</a:t>
            </a:r>
          </a:p>
          <a:p>
            <a:pPr>
              <a:lnSpc>
                <a:spcPct val="80000"/>
              </a:lnSpc>
            </a:pPr>
            <a:r>
              <a:rPr lang="en-US" altLang="en-US" i="1" dirty="0"/>
              <a:t>Some translations render it “virgin” out of deference to the New Testament citation based on the LXX (so KJV, ASV, NIV, NAB, NASB, ESV, CEV, etc.).</a:t>
            </a:r>
          </a:p>
          <a:p>
            <a:pPr>
              <a:lnSpc>
                <a:spcPct val="80000"/>
              </a:lnSpc>
            </a:pPr>
            <a:r>
              <a:rPr lang="en-US" altLang="en-US" i="1" dirty="0"/>
              <a:t>Other translations render it more directly by its basic Hebrew meaning as “young woman” (so RSV, NRSV, NEB).</a:t>
            </a:r>
          </a:p>
        </p:txBody>
      </p:sp>
    </p:spTree>
    <p:extLst>
      <p:ext uri="{BB962C8B-B14F-4D97-AF65-F5344CB8AC3E}">
        <p14:creationId xmlns:p14="http://schemas.microsoft.com/office/powerpoint/2010/main" val="4645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 calcmode="lin" valueType="num">
                                      <p:cBhvr>
                                        <p:cTn id="7" dur="500" fill="hold"/>
                                        <p:tgtEl>
                                          <p:spTgt spid="153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36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3603">
                                            <p:txEl>
                                              <p:pRg st="1" end="1"/>
                                            </p:txEl>
                                          </p:spTgt>
                                        </p:tgtEl>
                                        <p:attrNameLst>
                                          <p:attrName>style.visibility</p:attrName>
                                        </p:attrNameLst>
                                      </p:cBhvr>
                                      <p:to>
                                        <p:strVal val="visible"/>
                                      </p:to>
                                    </p:set>
                                    <p:anim calcmode="lin" valueType="num">
                                      <p:cBhvr>
                                        <p:cTn id="13" dur="500" fill="hold"/>
                                        <p:tgtEl>
                                          <p:spTgt spid="1536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536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3603">
                                            <p:txEl>
                                              <p:pRg st="2" end="2"/>
                                            </p:txEl>
                                          </p:spTgt>
                                        </p:tgtEl>
                                        <p:attrNameLst>
                                          <p:attrName>style.visibility</p:attrName>
                                        </p:attrNameLst>
                                      </p:cBhvr>
                                      <p:to>
                                        <p:strVal val="visible"/>
                                      </p:to>
                                    </p:set>
                                    <p:anim calcmode="lin" valueType="num">
                                      <p:cBhvr additive="base">
                                        <p:cTn id="19" dur="500" fill="hold"/>
                                        <p:tgtEl>
                                          <p:spTgt spid="153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3603">
                                            <p:txEl>
                                              <p:pRg st="3" end="3"/>
                                            </p:txEl>
                                          </p:spTgt>
                                        </p:tgtEl>
                                        <p:attrNameLst>
                                          <p:attrName>style.visibility</p:attrName>
                                        </p:attrNameLst>
                                      </p:cBhvr>
                                      <p:to>
                                        <p:strVal val="visible"/>
                                      </p:to>
                                    </p:set>
                                    <p:anim calcmode="lin" valueType="num">
                                      <p:cBhvr additive="base">
                                        <p:cTn id="25" dur="500" fill="hold"/>
                                        <p:tgtEl>
                                          <p:spTgt spid="153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8FEF3637-95C4-4161-9C99-EC9BE47493D6}"/>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Sign-Child Name</a:t>
            </a:r>
            <a:r>
              <a:rPr lang="en-US" altLang="en-US"/>
              <a:t> </a:t>
            </a:r>
            <a:r>
              <a:rPr lang="en-US" altLang="en-US" sz="2800"/>
              <a:t>(8:1-4)</a:t>
            </a:r>
          </a:p>
        </p:txBody>
      </p:sp>
      <p:sp>
        <p:nvSpPr>
          <p:cNvPr id="35844" name="Slide Number Placeholder 1">
            <a:extLst>
              <a:ext uri="{FF2B5EF4-FFF2-40B4-BE49-F238E27FC236}">
                <a16:creationId xmlns:a16="http://schemas.microsoft.com/office/drawing/2014/main" id="{04284E0E-AABA-4904-AAE7-C071F1202D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51179C3-3D19-431F-A726-E1484D5C4B63}" type="slidenum">
              <a:rPr lang="en-US" altLang="en-US" smtClean="0">
                <a:solidFill>
                  <a:schemeClr val="tx2"/>
                </a:solidFill>
                <a:latin typeface="Book Antiqua" panose="02040602050305030304" pitchFamily="18" charset="0"/>
              </a:rPr>
              <a:pPr/>
              <a:t>116</a:t>
            </a:fld>
            <a:endParaRPr lang="en-US" altLang="en-US">
              <a:solidFill>
                <a:schemeClr val="tx2"/>
              </a:solidFill>
              <a:latin typeface="Book Antiqua" panose="02040602050305030304" pitchFamily="18" charset="0"/>
            </a:endParaRPr>
          </a:p>
        </p:txBody>
      </p:sp>
      <p:sp>
        <p:nvSpPr>
          <p:cNvPr id="154627" name="Rectangle 3">
            <a:extLst>
              <a:ext uri="{FF2B5EF4-FFF2-40B4-BE49-F238E27FC236}">
                <a16:creationId xmlns:a16="http://schemas.microsoft.com/office/drawing/2014/main" id="{D73DABF7-43C3-45ED-B7C7-B783EDC616AB}"/>
              </a:ext>
            </a:extLst>
          </p:cNvPr>
          <p:cNvSpPr>
            <a:spLocks noGrp="1"/>
          </p:cNvSpPr>
          <p:nvPr>
            <p:ph type="body" idx="4294967295"/>
          </p:nvPr>
        </p:nvSpPr>
        <p:spPr>
          <a:xfrm>
            <a:off x="1522412" y="1752600"/>
            <a:ext cx="10287000" cy="4419600"/>
          </a:xfrm>
        </p:spPr>
        <p:txBody>
          <a:bodyPr/>
          <a:lstStyle/>
          <a:p>
            <a:pPr>
              <a:buFont typeface="Wingdings" panose="05000000000000000000" pitchFamily="2" charset="2"/>
              <a:buNone/>
            </a:pPr>
            <a:r>
              <a:rPr lang="en-US" altLang="en-US" sz="2800" b="1" dirty="0">
                <a:solidFill>
                  <a:srgbClr val="FF0000"/>
                </a:solidFill>
              </a:rPr>
              <a:t>Already, two children’s names have served as signs of the future: Shear-</a:t>
            </a:r>
            <a:r>
              <a:rPr lang="en-US" altLang="en-US" sz="2800" b="1" dirty="0" err="1">
                <a:solidFill>
                  <a:srgbClr val="FF0000"/>
                </a:solidFill>
              </a:rPr>
              <a:t>yashuv</a:t>
            </a:r>
            <a:r>
              <a:rPr lang="en-US" altLang="en-US" sz="2800" b="1" dirty="0">
                <a:solidFill>
                  <a:srgbClr val="FF0000"/>
                </a:solidFill>
              </a:rPr>
              <a:t> (= a remnant will return) and Immanuel (= God is with us).</a:t>
            </a:r>
          </a:p>
          <a:p>
            <a:r>
              <a:rPr lang="en-US" altLang="en-US" i="1" dirty="0"/>
              <a:t>Now, Yahweh reveals a third name, Maher-</a:t>
            </a:r>
            <a:r>
              <a:rPr lang="en-US" altLang="en-US" i="1" dirty="0" err="1"/>
              <a:t>Shalal</a:t>
            </a:r>
            <a:r>
              <a:rPr lang="en-US" altLang="en-US" i="1" dirty="0"/>
              <a:t>-Hash-Baz (= quick to the plunder, swift to the spoil).</a:t>
            </a:r>
          </a:p>
          <a:p>
            <a:r>
              <a:rPr lang="en-US" altLang="en-US" i="1" dirty="0"/>
              <a:t>This child was to be born to Isaiah and his wife, but before the child was old enough to talk, Damascus and Samaria, the capitals of Aram and Israel, would have fallen.</a:t>
            </a:r>
          </a:p>
          <a:p>
            <a:r>
              <a:rPr lang="en-US" altLang="en-US" i="1" dirty="0"/>
              <a:t>These children all served as signs of the future (8:18).</a:t>
            </a:r>
          </a:p>
        </p:txBody>
      </p:sp>
    </p:spTree>
    <p:extLst>
      <p:ext uri="{BB962C8B-B14F-4D97-AF65-F5344CB8AC3E}">
        <p14:creationId xmlns:p14="http://schemas.microsoft.com/office/powerpoint/2010/main" val="88759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p:cTn id="7" dur="500" fill="hold"/>
                                        <p:tgtEl>
                                          <p:spTgt spid="154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46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4627">
                                            <p:txEl>
                                              <p:pRg st="1" end="1"/>
                                            </p:txEl>
                                          </p:spTgt>
                                        </p:tgtEl>
                                        <p:attrNameLst>
                                          <p:attrName>style.visibility</p:attrName>
                                        </p:attrNameLst>
                                      </p:cBhvr>
                                      <p:to>
                                        <p:strVal val="visible"/>
                                      </p:to>
                                    </p:set>
                                    <p:anim calcmode="lin" valueType="num">
                                      <p:cBhvr additive="base">
                                        <p:cTn id="13" dur="500" fill="hold"/>
                                        <p:tgtEl>
                                          <p:spTgt spid="154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4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4627">
                                            <p:txEl>
                                              <p:pRg st="2" end="2"/>
                                            </p:txEl>
                                          </p:spTgt>
                                        </p:tgtEl>
                                        <p:attrNameLst>
                                          <p:attrName>style.visibility</p:attrName>
                                        </p:attrNameLst>
                                      </p:cBhvr>
                                      <p:to>
                                        <p:strVal val="visible"/>
                                      </p:to>
                                    </p:set>
                                    <p:anim calcmode="lin" valueType="num">
                                      <p:cBhvr additive="base">
                                        <p:cTn id="19" dur="5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4627">
                                            <p:txEl>
                                              <p:pRg st="3" end="3"/>
                                            </p:txEl>
                                          </p:spTgt>
                                        </p:tgtEl>
                                        <p:attrNameLst>
                                          <p:attrName>style.visibility</p:attrName>
                                        </p:attrNameLst>
                                      </p:cBhvr>
                                      <p:to>
                                        <p:strVal val="visible"/>
                                      </p:to>
                                    </p:set>
                                    <p:anim calcmode="lin" valueType="num">
                                      <p:cBhvr additive="base">
                                        <p:cTn id="25" dur="500" fill="hold"/>
                                        <p:tgtEl>
                                          <p:spTgt spid="154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4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FEBD588C-1CFF-40D6-A76B-762FE157B23D}"/>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Future Promise</a:t>
            </a:r>
            <a:r>
              <a:rPr lang="en-US" altLang="en-US"/>
              <a:t> </a:t>
            </a:r>
            <a:r>
              <a:rPr lang="en-US" altLang="en-US" sz="2800"/>
              <a:t>(9:1-7)</a:t>
            </a:r>
          </a:p>
        </p:txBody>
      </p:sp>
      <p:sp>
        <p:nvSpPr>
          <p:cNvPr id="38916" name="Slide Number Placeholder 1">
            <a:extLst>
              <a:ext uri="{FF2B5EF4-FFF2-40B4-BE49-F238E27FC236}">
                <a16:creationId xmlns:a16="http://schemas.microsoft.com/office/drawing/2014/main" id="{09760A4D-4373-42CD-8708-4CF94873EF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8C316D-AD69-419D-9DFF-EC1610D70B6D}" type="slidenum">
              <a:rPr lang="en-US" altLang="en-US" smtClean="0">
                <a:solidFill>
                  <a:schemeClr val="tx2"/>
                </a:solidFill>
                <a:latin typeface="Book Antiqua" panose="02040602050305030304" pitchFamily="18" charset="0"/>
              </a:rPr>
              <a:pPr/>
              <a:t>117</a:t>
            </a:fld>
            <a:endParaRPr lang="en-US" altLang="en-US">
              <a:solidFill>
                <a:schemeClr val="tx2"/>
              </a:solidFill>
              <a:latin typeface="Book Antiqua" panose="02040602050305030304" pitchFamily="18" charset="0"/>
            </a:endParaRPr>
          </a:p>
        </p:txBody>
      </p:sp>
      <p:sp>
        <p:nvSpPr>
          <p:cNvPr id="159747" name="Rectangle 3">
            <a:extLst>
              <a:ext uri="{FF2B5EF4-FFF2-40B4-BE49-F238E27FC236}">
                <a16:creationId xmlns:a16="http://schemas.microsoft.com/office/drawing/2014/main" id="{22C17C06-9C01-4A3D-AD5C-52893E0F20A6}"/>
              </a:ext>
            </a:extLst>
          </p:cNvPr>
          <p:cNvSpPr>
            <a:spLocks noGrp="1"/>
          </p:cNvSpPr>
          <p:nvPr>
            <p:ph type="body" idx="4294967295"/>
          </p:nvPr>
        </p:nvSpPr>
        <p:spPr>
          <a:xfrm>
            <a:off x="1751013" y="1752600"/>
            <a:ext cx="10210800" cy="4953000"/>
          </a:xfrm>
        </p:spPr>
        <p:txBody>
          <a:bodyPr>
            <a:normAutofit/>
          </a:bodyPr>
          <a:lstStyle/>
          <a:p>
            <a:pPr>
              <a:lnSpc>
                <a:spcPct val="90000"/>
              </a:lnSpc>
              <a:buFont typeface="Wingdings" panose="05000000000000000000" pitchFamily="2" charset="2"/>
              <a:buNone/>
            </a:pPr>
            <a:r>
              <a:rPr lang="en-US" altLang="en-US" sz="2800" b="1" dirty="0">
                <a:solidFill>
                  <a:srgbClr val="FF0000"/>
                </a:solidFill>
              </a:rPr>
              <a:t>Judgment would not be Yahweh’s final word, however.</a:t>
            </a:r>
          </a:p>
          <a:p>
            <a:pPr>
              <a:lnSpc>
                <a:spcPct val="90000"/>
              </a:lnSpc>
            </a:pPr>
            <a:r>
              <a:rPr lang="en-US" altLang="en-US" i="1" dirty="0"/>
              <a:t>Though Galilee might suffer under the invasion of the Assyrians in the near future, the same region would be honored in the distant future (9:1).</a:t>
            </a:r>
          </a:p>
          <a:p>
            <a:pPr>
              <a:lnSpc>
                <a:spcPct val="90000"/>
              </a:lnSpc>
            </a:pPr>
            <a:r>
              <a:rPr lang="en-US" altLang="en-US" i="1" dirty="0"/>
              <a:t>The darkness of Assyrian conquest would be ameliorated by a new and joyful day through the coming of a child in David’s family line (9:6ff.)—foreshadowed by the Immanuel child.</a:t>
            </a:r>
          </a:p>
          <a:p>
            <a:pPr>
              <a:lnSpc>
                <a:spcPct val="90000"/>
              </a:lnSpc>
            </a:pPr>
            <a:r>
              <a:rPr lang="en-US" altLang="en-US" i="1" dirty="0"/>
              <a:t>This Coming One would reign forever, bringing peace and justice.</a:t>
            </a:r>
          </a:p>
          <a:p>
            <a:pPr>
              <a:lnSpc>
                <a:spcPct val="90000"/>
              </a:lnSpc>
            </a:pPr>
            <a:r>
              <a:rPr lang="en-US" altLang="en-US" i="1" dirty="0"/>
              <a:t>Matthew was not slow in seeing this promise fulfilled in Jesus’ Galilean ministry (Mt. 4:13-16).</a:t>
            </a:r>
          </a:p>
        </p:txBody>
      </p:sp>
    </p:spTree>
    <p:extLst>
      <p:ext uri="{BB962C8B-B14F-4D97-AF65-F5344CB8AC3E}">
        <p14:creationId xmlns:p14="http://schemas.microsoft.com/office/powerpoint/2010/main" val="67004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p:cTn id="7" dur="500" fill="hold"/>
                                        <p:tgtEl>
                                          <p:spTgt spid="159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9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 calcmode="lin" valueType="num">
                                      <p:cBhvr additive="base">
                                        <p:cTn id="13" dur="5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9747">
                                            <p:txEl>
                                              <p:pRg st="2" end="2"/>
                                            </p:txEl>
                                          </p:spTgt>
                                        </p:tgtEl>
                                        <p:attrNameLst>
                                          <p:attrName>style.visibility</p:attrName>
                                        </p:attrNameLst>
                                      </p:cBhvr>
                                      <p:to>
                                        <p:strVal val="visible"/>
                                      </p:to>
                                    </p:set>
                                    <p:anim calcmode="lin" valueType="num">
                                      <p:cBhvr additive="base">
                                        <p:cTn id="19" dur="5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9747">
                                            <p:txEl>
                                              <p:pRg st="3" end="3"/>
                                            </p:txEl>
                                          </p:spTgt>
                                        </p:tgtEl>
                                        <p:attrNameLst>
                                          <p:attrName>style.visibility</p:attrName>
                                        </p:attrNameLst>
                                      </p:cBhvr>
                                      <p:to>
                                        <p:strVal val="visible"/>
                                      </p:to>
                                    </p:set>
                                    <p:anim calcmode="lin" valueType="num">
                                      <p:cBhvr additive="base">
                                        <p:cTn id="25" dur="500" fill="hold"/>
                                        <p:tgtEl>
                                          <p:spTgt spid="159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9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9747">
                                            <p:txEl>
                                              <p:pRg st="4" end="4"/>
                                            </p:txEl>
                                          </p:spTgt>
                                        </p:tgtEl>
                                        <p:attrNameLst>
                                          <p:attrName>style.visibility</p:attrName>
                                        </p:attrNameLst>
                                      </p:cBhvr>
                                      <p:to>
                                        <p:strVal val="visible"/>
                                      </p:to>
                                    </p:set>
                                    <p:anim calcmode="lin" valueType="num">
                                      <p:cBhvr additive="base">
                                        <p:cTn id="31" dur="500" fill="hold"/>
                                        <p:tgtEl>
                                          <p:spTgt spid="159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9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48CCF528-AA18-47B1-8317-73A9A84C2442}"/>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Stump of Jesse</a:t>
            </a:r>
            <a:r>
              <a:rPr lang="en-US" altLang="en-US"/>
              <a:t> </a:t>
            </a:r>
            <a:r>
              <a:rPr lang="en-US" altLang="en-US" sz="2800"/>
              <a:t>(11:1-9)</a:t>
            </a:r>
          </a:p>
        </p:txBody>
      </p:sp>
      <p:sp>
        <p:nvSpPr>
          <p:cNvPr id="43012" name="Slide Number Placeholder 1">
            <a:extLst>
              <a:ext uri="{FF2B5EF4-FFF2-40B4-BE49-F238E27FC236}">
                <a16:creationId xmlns:a16="http://schemas.microsoft.com/office/drawing/2014/main" id="{6399B857-5414-45DF-A0B6-192D94C667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B690BC-D00B-45E6-9AF9-7D67C0796369}" type="slidenum">
              <a:rPr lang="en-US" altLang="en-US" smtClean="0">
                <a:solidFill>
                  <a:schemeClr val="tx2"/>
                </a:solidFill>
                <a:latin typeface="Book Antiqua" panose="02040602050305030304" pitchFamily="18" charset="0"/>
              </a:rPr>
              <a:pPr/>
              <a:t>118</a:t>
            </a:fld>
            <a:endParaRPr lang="en-US" altLang="en-US">
              <a:solidFill>
                <a:schemeClr val="tx2"/>
              </a:solidFill>
              <a:latin typeface="Book Antiqua" panose="02040602050305030304" pitchFamily="18" charset="0"/>
            </a:endParaRPr>
          </a:p>
        </p:txBody>
      </p:sp>
      <p:sp>
        <p:nvSpPr>
          <p:cNvPr id="163843" name="Rectangle 3">
            <a:extLst>
              <a:ext uri="{FF2B5EF4-FFF2-40B4-BE49-F238E27FC236}">
                <a16:creationId xmlns:a16="http://schemas.microsoft.com/office/drawing/2014/main" id="{8034F355-4945-414E-80A4-E3D8341EA141}"/>
              </a:ext>
            </a:extLst>
          </p:cNvPr>
          <p:cNvSpPr>
            <a:spLocks noGrp="1"/>
          </p:cNvSpPr>
          <p:nvPr>
            <p:ph type="body" idx="4294967295"/>
          </p:nvPr>
        </p:nvSpPr>
        <p:spPr>
          <a:xfrm>
            <a:off x="1674813" y="1828800"/>
            <a:ext cx="10210800" cy="4592098"/>
          </a:xfrm>
        </p:spPr>
        <p:txBody>
          <a:bodyPr>
            <a:normAutofit/>
          </a:bodyPr>
          <a:lstStyle/>
          <a:p>
            <a:pPr>
              <a:lnSpc>
                <a:spcPct val="90000"/>
              </a:lnSpc>
              <a:buFont typeface="Wingdings" panose="05000000000000000000" pitchFamily="2" charset="2"/>
              <a:buNone/>
            </a:pPr>
            <a:r>
              <a:rPr lang="en-US" altLang="en-US" sz="2800" b="1" dirty="0">
                <a:solidFill>
                  <a:srgbClr val="FF0000"/>
                </a:solidFill>
              </a:rPr>
              <a:t>Isaiah’s metaphor of deforestation (cf. 2:12-13; 5:5; 6:13b; 7:2; 10:33-34) now becomes the background for one of Isaiah’s most important messianic prophecies.</a:t>
            </a:r>
          </a:p>
          <a:p>
            <a:pPr>
              <a:lnSpc>
                <a:spcPct val="90000"/>
              </a:lnSpc>
            </a:pPr>
            <a:r>
              <a:rPr lang="en-US" altLang="en-US" i="1" dirty="0"/>
              <a:t>From the stump of Jesse, a Branch would flourish (11:1; cf. 4:2), a child to be born to rule on David’s throne (cf. 9:6-7).</a:t>
            </a:r>
          </a:p>
          <a:p>
            <a:pPr>
              <a:lnSpc>
                <a:spcPct val="90000"/>
              </a:lnSpc>
            </a:pPr>
            <a:r>
              <a:rPr lang="en-US" altLang="en-US" i="1" dirty="0"/>
              <a:t>The “fruit” of this Branch would be true justice and international peace, for the child to be born would be the bearer of Yahweh’s Spirit.</a:t>
            </a:r>
          </a:p>
          <a:p>
            <a:pPr>
              <a:lnSpc>
                <a:spcPct val="90000"/>
              </a:lnSpc>
            </a:pPr>
            <a:r>
              <a:rPr lang="en-US" altLang="en-US" i="1" dirty="0"/>
              <a:t>Amazingly, the Branch of Jesse would also be the Root of Jesse (11:10), one who was both David’s Son and David’s Lord (cf. Mt. 22:43-45; Rv. 22:16, etc.).</a:t>
            </a:r>
          </a:p>
        </p:txBody>
      </p:sp>
    </p:spTree>
    <p:extLst>
      <p:ext uri="{BB962C8B-B14F-4D97-AF65-F5344CB8AC3E}">
        <p14:creationId xmlns:p14="http://schemas.microsoft.com/office/powerpoint/2010/main" val="17435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p:cTn id="7" dur="500" fill="hold"/>
                                        <p:tgtEl>
                                          <p:spTgt spid="163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43">
                                            <p:txEl>
                                              <p:pRg st="1" end="1"/>
                                            </p:txEl>
                                          </p:spTgt>
                                        </p:tgtEl>
                                        <p:attrNameLst>
                                          <p:attrName>style.visibility</p:attrName>
                                        </p:attrNameLst>
                                      </p:cBhvr>
                                      <p:to>
                                        <p:strVal val="visible"/>
                                      </p:to>
                                    </p:set>
                                    <p:anim calcmode="lin" valueType="num">
                                      <p:cBhvr additive="base">
                                        <p:cTn id="13" dur="500" fill="hold"/>
                                        <p:tgtEl>
                                          <p:spTgt spid="163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3843">
                                            <p:txEl>
                                              <p:pRg st="2" end="2"/>
                                            </p:txEl>
                                          </p:spTgt>
                                        </p:tgtEl>
                                        <p:attrNameLst>
                                          <p:attrName>style.visibility</p:attrName>
                                        </p:attrNameLst>
                                      </p:cBhvr>
                                      <p:to>
                                        <p:strVal val="visible"/>
                                      </p:to>
                                    </p:set>
                                    <p:anim calcmode="lin" valueType="num">
                                      <p:cBhvr additive="base">
                                        <p:cTn id="19" dur="500" fill="hold"/>
                                        <p:tgtEl>
                                          <p:spTgt spid="163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843">
                                            <p:txEl>
                                              <p:pRg st="3" end="3"/>
                                            </p:txEl>
                                          </p:spTgt>
                                        </p:tgtEl>
                                        <p:attrNameLst>
                                          <p:attrName>style.visibility</p:attrName>
                                        </p:attrNameLst>
                                      </p:cBhvr>
                                      <p:to>
                                        <p:strVal val="visible"/>
                                      </p:to>
                                    </p:set>
                                    <p:anim calcmode="lin" valueType="num">
                                      <p:cBhvr additive="base">
                                        <p:cTn id="25" dur="500" fill="hold"/>
                                        <p:tgtEl>
                                          <p:spTgt spid="163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34C7F28-A22E-4BDE-A479-16B065C241B2}"/>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Remnant</a:t>
            </a:r>
            <a:r>
              <a:rPr lang="en-US" altLang="en-US"/>
              <a:t> </a:t>
            </a:r>
            <a:r>
              <a:rPr lang="en-US" altLang="en-US" sz="2800"/>
              <a:t>(11:10-16)</a:t>
            </a:r>
          </a:p>
        </p:txBody>
      </p:sp>
      <p:sp>
        <p:nvSpPr>
          <p:cNvPr id="44036" name="Slide Number Placeholder 1">
            <a:extLst>
              <a:ext uri="{FF2B5EF4-FFF2-40B4-BE49-F238E27FC236}">
                <a16:creationId xmlns:a16="http://schemas.microsoft.com/office/drawing/2014/main" id="{D82BEF4B-AD83-4227-8E76-7496F18B302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B19FCA-5CE6-4CA5-86C5-D37759B200C6}" type="slidenum">
              <a:rPr lang="en-US" altLang="en-US" smtClean="0">
                <a:solidFill>
                  <a:schemeClr val="tx2"/>
                </a:solidFill>
                <a:latin typeface="Book Antiqua" panose="02040602050305030304" pitchFamily="18" charset="0"/>
              </a:rPr>
              <a:pPr/>
              <a:t>119</a:t>
            </a:fld>
            <a:endParaRPr lang="en-US" altLang="en-US">
              <a:solidFill>
                <a:schemeClr val="tx2"/>
              </a:solidFill>
              <a:latin typeface="Book Antiqua" panose="02040602050305030304" pitchFamily="18" charset="0"/>
            </a:endParaRPr>
          </a:p>
        </p:txBody>
      </p:sp>
      <p:sp>
        <p:nvSpPr>
          <p:cNvPr id="164867" name="Rectangle 3">
            <a:extLst>
              <a:ext uri="{FF2B5EF4-FFF2-40B4-BE49-F238E27FC236}">
                <a16:creationId xmlns:a16="http://schemas.microsoft.com/office/drawing/2014/main" id="{E978526C-0968-4606-853C-AFCB3E850FA0}"/>
              </a:ext>
            </a:extLst>
          </p:cNvPr>
          <p:cNvSpPr>
            <a:spLocks noGrp="1"/>
          </p:cNvSpPr>
          <p:nvPr>
            <p:ph type="body" idx="4294967295"/>
          </p:nvPr>
        </p:nvSpPr>
        <p:spPr>
          <a:xfrm>
            <a:off x="1674812" y="1752600"/>
            <a:ext cx="9982200" cy="4495800"/>
          </a:xfrm>
        </p:spPr>
        <p:txBody>
          <a:bodyPr/>
          <a:lstStyle/>
          <a:p>
            <a:pPr>
              <a:buFont typeface="Wingdings" panose="05000000000000000000" pitchFamily="2" charset="2"/>
              <a:buNone/>
            </a:pPr>
            <a:r>
              <a:rPr lang="en-US" altLang="en-US" sz="2800" b="1" dirty="0">
                <a:solidFill>
                  <a:srgbClr val="FF0000"/>
                </a:solidFill>
              </a:rPr>
              <a:t>A remnant of Israel, foreshadowed by the name of Isaiah’s son, would be regathered from the whole world (11:12).</a:t>
            </a:r>
          </a:p>
          <a:p>
            <a:r>
              <a:rPr lang="en-US" altLang="en-US" i="1" dirty="0"/>
              <a:t>In the New Testament, this concept of the remnant of faith would be enlarged to include the preaching of the gospel to the nations (cf. Ro. 15:8-12).</a:t>
            </a:r>
          </a:p>
          <a:p>
            <a:r>
              <a:rPr lang="en-US" altLang="en-US" i="1" dirty="0"/>
              <a:t>In the near future, the return of the remnant refers to the return of the exiles from Mesopotamia on a “highway…from Assyria” (11:16; cf. </a:t>
            </a:r>
            <a:r>
              <a:rPr lang="en-US" altLang="en-US" i="1" dirty="0" err="1"/>
              <a:t>Zec</a:t>
            </a:r>
            <a:r>
              <a:rPr lang="en-US" altLang="en-US" i="1" dirty="0"/>
              <a:t>. 8:6, 11-12). In the far future, it refers to those who accept the message of Christ (cf. Ac. 15:15-18; Ro. 9:27-29).</a:t>
            </a:r>
          </a:p>
        </p:txBody>
      </p:sp>
    </p:spTree>
    <p:extLst>
      <p:ext uri="{BB962C8B-B14F-4D97-AF65-F5344CB8AC3E}">
        <p14:creationId xmlns:p14="http://schemas.microsoft.com/office/powerpoint/2010/main" val="156727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5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48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72253C5-7943-410E-9CFE-D5BD1F643175}"/>
              </a:ext>
            </a:extLst>
          </p:cNvPr>
          <p:cNvSpPr>
            <a:spLocks noGrp="1"/>
          </p:cNvSpPr>
          <p:nvPr>
            <p:ph type="title"/>
          </p:nvPr>
        </p:nvSpPr>
        <p:spPr>
          <a:xfrm>
            <a:off x="2349500" y="533400"/>
            <a:ext cx="7165975" cy="906464"/>
          </a:xfrm>
        </p:spPr>
        <p:txBody>
          <a:bodyPr/>
          <a:lstStyle/>
          <a:p>
            <a:r>
              <a:rPr lang="en-US" altLang="en-US" sz="4400" dirty="0">
                <a:solidFill>
                  <a:schemeClr val="accent6">
                    <a:lumMod val="50000"/>
                  </a:schemeClr>
                </a:solidFill>
              </a:rPr>
              <a:t>Huge Ideological Differences</a:t>
            </a:r>
          </a:p>
        </p:txBody>
      </p:sp>
      <p:sp>
        <p:nvSpPr>
          <p:cNvPr id="53251" name="Rectangle 3">
            <a:extLst>
              <a:ext uri="{FF2B5EF4-FFF2-40B4-BE49-F238E27FC236}">
                <a16:creationId xmlns:a16="http://schemas.microsoft.com/office/drawing/2014/main" id="{52F5A8A8-9E7D-4ACA-96E0-E71AF41CCB8A}"/>
              </a:ext>
            </a:extLst>
          </p:cNvPr>
          <p:cNvSpPr>
            <a:spLocks noGrp="1"/>
          </p:cNvSpPr>
          <p:nvPr>
            <p:ph type="body" idx="1"/>
          </p:nvPr>
        </p:nvSpPr>
        <p:spPr>
          <a:xfrm>
            <a:off x="2349500" y="2057400"/>
            <a:ext cx="9078912" cy="4495800"/>
          </a:xfrm>
        </p:spPr>
        <p:txBody>
          <a:bodyPr/>
          <a:lstStyle/>
          <a:p>
            <a:pPr>
              <a:lnSpc>
                <a:spcPct val="90000"/>
              </a:lnSpc>
              <a:buFont typeface="Wingdings 3" panose="05040102010807070707" pitchFamily="18" charset="2"/>
              <a:buNone/>
            </a:pPr>
            <a:r>
              <a:rPr lang="en-US" altLang="en-US" sz="3200" b="1" dirty="0">
                <a:solidFill>
                  <a:srgbClr val="C00000"/>
                </a:solidFill>
              </a:rPr>
              <a:t>Abijah, the son of Rehoboam, capsulized the huge ideological differences between north and south (2 Chr. 13). These included:</a:t>
            </a:r>
            <a:endParaRPr lang="en-US" altLang="en-US" sz="2800" i="1" dirty="0">
              <a:solidFill>
                <a:srgbClr val="C00000"/>
              </a:solidFill>
            </a:endParaRPr>
          </a:p>
          <a:p>
            <a:pPr>
              <a:lnSpc>
                <a:spcPct val="90000"/>
              </a:lnSpc>
            </a:pPr>
            <a:r>
              <a:rPr lang="en-US" altLang="en-US" sz="2800" i="1" dirty="0"/>
              <a:t>God’s covenant with David</a:t>
            </a:r>
          </a:p>
          <a:p>
            <a:pPr>
              <a:lnSpc>
                <a:spcPct val="90000"/>
              </a:lnSpc>
            </a:pPr>
            <a:r>
              <a:rPr lang="en-US" altLang="en-US" sz="2800" i="1" dirty="0"/>
              <a:t>Divine approval of the dynasty of David</a:t>
            </a:r>
          </a:p>
          <a:p>
            <a:pPr>
              <a:lnSpc>
                <a:spcPct val="90000"/>
              </a:lnSpc>
            </a:pPr>
            <a:r>
              <a:rPr lang="en-US" altLang="en-US" sz="2800" i="1" dirty="0"/>
              <a:t>Legitimacy of Solomon’s temple</a:t>
            </a:r>
          </a:p>
          <a:p>
            <a:pPr>
              <a:lnSpc>
                <a:spcPct val="90000"/>
              </a:lnSpc>
            </a:pPr>
            <a:r>
              <a:rPr lang="en-US" altLang="en-US" sz="2800" i="1" dirty="0"/>
              <a:t>Illegitimacy of the shrines at Bethel and Dan</a:t>
            </a:r>
          </a:p>
          <a:p>
            <a:pPr>
              <a:lnSpc>
                <a:spcPct val="90000"/>
              </a:lnSpc>
            </a:pPr>
            <a:r>
              <a:rPr lang="en-US" altLang="en-US" sz="2800" i="1" dirty="0"/>
              <a:t>Illegitimacy of the northern priesthood</a:t>
            </a:r>
          </a:p>
        </p:txBody>
      </p:sp>
    </p:spTree>
    <p:extLst>
      <p:ext uri="{BB962C8B-B14F-4D97-AF65-F5344CB8AC3E}">
        <p14:creationId xmlns:p14="http://schemas.microsoft.com/office/powerpoint/2010/main" val="23692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p:cTn id="7" dur="5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 calcmode="lin" valueType="num">
                                      <p:cBhvr additive="base">
                                        <p:cTn id="25"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3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3251">
                                            <p:txEl>
                                              <p:pRg st="4" end="4"/>
                                            </p:txEl>
                                          </p:spTgt>
                                        </p:tgtEl>
                                        <p:attrNameLst>
                                          <p:attrName>style.visibility</p:attrName>
                                        </p:attrNameLst>
                                      </p:cBhvr>
                                      <p:to>
                                        <p:strVal val="visible"/>
                                      </p:to>
                                    </p:set>
                                    <p:anim calcmode="lin" valueType="num">
                                      <p:cBhvr additive="base">
                                        <p:cTn id="31" dur="500" fill="hold"/>
                                        <p:tgtEl>
                                          <p:spTgt spid="532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32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3251">
                                            <p:txEl>
                                              <p:pRg st="5" end="5"/>
                                            </p:txEl>
                                          </p:spTgt>
                                        </p:tgtEl>
                                        <p:attrNameLst>
                                          <p:attrName>style.visibility</p:attrName>
                                        </p:attrNameLst>
                                      </p:cBhvr>
                                      <p:to>
                                        <p:strVal val="visible"/>
                                      </p:to>
                                    </p:set>
                                    <p:anim calcmode="lin" valueType="num">
                                      <p:cBhvr additive="base">
                                        <p:cTn id="37" dur="500" fill="hold"/>
                                        <p:tgtEl>
                                          <p:spTgt spid="532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32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a:extLst>
              <a:ext uri="{FF2B5EF4-FFF2-40B4-BE49-F238E27FC236}">
                <a16:creationId xmlns:a16="http://schemas.microsoft.com/office/drawing/2014/main" id="{49829BB8-4612-4D2F-8865-15757FAFDE6F}"/>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dirty="0"/>
              <a:t>Oracles to Non-Israelites (13-23)</a:t>
            </a:r>
          </a:p>
        </p:txBody>
      </p:sp>
      <p:sp>
        <p:nvSpPr>
          <p:cNvPr id="47108" name="Slide Number Placeholder 1">
            <a:extLst>
              <a:ext uri="{FF2B5EF4-FFF2-40B4-BE49-F238E27FC236}">
                <a16:creationId xmlns:a16="http://schemas.microsoft.com/office/drawing/2014/main" id="{32C2599F-B483-4A25-93A9-B6E039D3FA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6B2823-D90B-42C1-93B7-4E520139595F}" type="slidenum">
              <a:rPr lang="en-US" altLang="en-US" smtClean="0">
                <a:solidFill>
                  <a:schemeClr val="tx2"/>
                </a:solidFill>
                <a:latin typeface="Book Antiqua" panose="02040602050305030304" pitchFamily="18" charset="0"/>
              </a:rPr>
              <a:pPr/>
              <a:t>120</a:t>
            </a:fld>
            <a:endParaRPr lang="en-US" altLang="en-US">
              <a:solidFill>
                <a:schemeClr val="tx2"/>
              </a:solidFill>
              <a:latin typeface="Book Antiqua" panose="02040602050305030304" pitchFamily="18" charset="0"/>
            </a:endParaRPr>
          </a:p>
        </p:txBody>
      </p:sp>
      <p:sp>
        <p:nvSpPr>
          <p:cNvPr id="16390" name="Rectangle 6">
            <a:extLst>
              <a:ext uri="{FF2B5EF4-FFF2-40B4-BE49-F238E27FC236}">
                <a16:creationId xmlns:a16="http://schemas.microsoft.com/office/drawing/2014/main" id="{1A3D4640-A9C6-4D5A-8463-C21FC74FD21C}"/>
              </a:ext>
            </a:extLst>
          </p:cNvPr>
          <p:cNvSpPr>
            <a:spLocks noGrp="1"/>
          </p:cNvSpPr>
          <p:nvPr>
            <p:ph type="body" idx="4294967295"/>
          </p:nvPr>
        </p:nvSpPr>
        <p:spPr>
          <a:xfrm>
            <a:off x="1674813" y="1828800"/>
            <a:ext cx="10210800" cy="4828128"/>
          </a:xfrm>
        </p:spPr>
        <p:txBody>
          <a:bodyPr/>
          <a:lstStyle/>
          <a:p>
            <a:pPr>
              <a:lnSpc>
                <a:spcPct val="90000"/>
              </a:lnSpc>
              <a:buFont typeface="Wingdings" panose="05000000000000000000" pitchFamily="2" charset="2"/>
              <a:buNone/>
            </a:pPr>
            <a:r>
              <a:rPr lang="en-US" altLang="en-US" sz="2800" b="1" dirty="0">
                <a:solidFill>
                  <a:srgbClr val="FF0000"/>
                </a:solidFill>
              </a:rPr>
              <a:t>In the ancient Near East, provincial deities were the norm. Yahweh, by contrast, ruled over all (cf. Ps. 103:19).</a:t>
            </a:r>
          </a:p>
          <a:p>
            <a:pPr>
              <a:lnSpc>
                <a:spcPct val="90000"/>
              </a:lnSpc>
            </a:pPr>
            <a:r>
              <a:rPr lang="en-US" altLang="en-US" i="1" dirty="0"/>
              <a:t>It was God’s ultimate purpose to bring blessing to the nations through Abraham and his posterity (Ge. 12:3; 18:18; 22:18; 26:4).</a:t>
            </a:r>
          </a:p>
          <a:p>
            <a:pPr>
              <a:lnSpc>
                <a:spcPct val="90000"/>
              </a:lnSpc>
            </a:pPr>
            <a:r>
              <a:rPr lang="en-US" altLang="en-US" i="1" dirty="0"/>
              <a:t>Israel was chosen to be a “kingdom of priests”, presumably priests to the other nations of the world (Ex. 19:5b-6).</a:t>
            </a:r>
          </a:p>
          <a:p>
            <a:pPr>
              <a:lnSpc>
                <a:spcPct val="90000"/>
              </a:lnSpc>
            </a:pPr>
            <a:r>
              <a:rPr lang="en-US" altLang="en-US" i="1" dirty="0"/>
              <a:t>Thus, the nations are part of God’s overarching concern, but they are equally accountable to him and will be judged by him.</a:t>
            </a:r>
          </a:p>
          <a:p>
            <a:pPr>
              <a:lnSpc>
                <a:spcPct val="90000"/>
              </a:lnSpc>
            </a:pPr>
            <a:r>
              <a:rPr lang="en-US" altLang="en-US" i="1" dirty="0"/>
              <a:t>Israel’s prophets had substantial sections addressing other nations, and Isaiah is no exception.</a:t>
            </a:r>
          </a:p>
        </p:txBody>
      </p:sp>
    </p:spTree>
    <p:extLst>
      <p:ext uri="{BB962C8B-B14F-4D97-AF65-F5344CB8AC3E}">
        <p14:creationId xmlns:p14="http://schemas.microsoft.com/office/powerpoint/2010/main" val="51217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p:cTn id="7" dur="500" fill="hold"/>
                                        <p:tgtEl>
                                          <p:spTgt spid="163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9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90">
                                            <p:txEl>
                                              <p:pRg st="1" end="1"/>
                                            </p:txEl>
                                          </p:spTgt>
                                        </p:tgtEl>
                                        <p:attrNameLst>
                                          <p:attrName>style.visibility</p:attrName>
                                        </p:attrNameLst>
                                      </p:cBhvr>
                                      <p:to>
                                        <p:strVal val="visible"/>
                                      </p:to>
                                    </p:set>
                                    <p:anim calcmode="lin" valueType="num">
                                      <p:cBhvr additive="base">
                                        <p:cTn id="13" dur="500" fill="hold"/>
                                        <p:tgtEl>
                                          <p:spTgt spid="1639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390">
                                            <p:txEl>
                                              <p:pRg st="2" end="2"/>
                                            </p:txEl>
                                          </p:spTgt>
                                        </p:tgtEl>
                                        <p:attrNameLst>
                                          <p:attrName>style.visibility</p:attrName>
                                        </p:attrNameLst>
                                      </p:cBhvr>
                                      <p:to>
                                        <p:strVal val="visible"/>
                                      </p:to>
                                    </p:set>
                                    <p:anim calcmode="lin" valueType="num">
                                      <p:cBhvr additive="base">
                                        <p:cTn id="19" dur="500" fill="hold"/>
                                        <p:tgtEl>
                                          <p:spTgt spid="1639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90">
                                            <p:txEl>
                                              <p:pRg st="3" end="3"/>
                                            </p:txEl>
                                          </p:spTgt>
                                        </p:tgtEl>
                                        <p:attrNameLst>
                                          <p:attrName>style.visibility</p:attrName>
                                        </p:attrNameLst>
                                      </p:cBhvr>
                                      <p:to>
                                        <p:strVal val="visible"/>
                                      </p:to>
                                    </p:set>
                                    <p:anim calcmode="lin" valueType="num">
                                      <p:cBhvr additive="base">
                                        <p:cTn id="25" dur="500" fill="hold"/>
                                        <p:tgtEl>
                                          <p:spTgt spid="1639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390">
                                            <p:txEl>
                                              <p:pRg st="4" end="4"/>
                                            </p:txEl>
                                          </p:spTgt>
                                        </p:tgtEl>
                                        <p:attrNameLst>
                                          <p:attrName>style.visibility</p:attrName>
                                        </p:attrNameLst>
                                      </p:cBhvr>
                                      <p:to>
                                        <p:strVal val="visible"/>
                                      </p:to>
                                    </p:set>
                                    <p:anim calcmode="lin" valueType="num">
                                      <p:cBhvr additive="base">
                                        <p:cTn id="31" dur="500" fill="hold"/>
                                        <p:tgtEl>
                                          <p:spTgt spid="1639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9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58EF4C86-9662-4DFE-8A14-A76EC52F2C2B}"/>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Taunt Song</a:t>
            </a:r>
            <a:r>
              <a:rPr lang="en-US" altLang="en-US"/>
              <a:t> </a:t>
            </a:r>
            <a:r>
              <a:rPr lang="en-US" altLang="en-US" sz="2800"/>
              <a:t>(14:3-21)</a:t>
            </a:r>
          </a:p>
        </p:txBody>
      </p:sp>
      <p:sp>
        <p:nvSpPr>
          <p:cNvPr id="50180" name="Slide Number Placeholder 1">
            <a:extLst>
              <a:ext uri="{FF2B5EF4-FFF2-40B4-BE49-F238E27FC236}">
                <a16:creationId xmlns:a16="http://schemas.microsoft.com/office/drawing/2014/main" id="{52A90E1D-9A7C-4EC5-A622-99CE8C4834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58DEC8-2517-4924-A1F2-13E6DA7C39EA}" type="slidenum">
              <a:rPr lang="en-US" altLang="en-US" smtClean="0">
                <a:solidFill>
                  <a:schemeClr val="tx2"/>
                </a:solidFill>
                <a:latin typeface="Book Antiqua" panose="02040602050305030304" pitchFamily="18" charset="0"/>
              </a:rPr>
              <a:pPr/>
              <a:t>121</a:t>
            </a:fld>
            <a:endParaRPr lang="en-US" altLang="en-US">
              <a:solidFill>
                <a:schemeClr val="tx2"/>
              </a:solidFill>
              <a:latin typeface="Book Antiqua" panose="02040602050305030304" pitchFamily="18" charset="0"/>
            </a:endParaRPr>
          </a:p>
        </p:txBody>
      </p:sp>
      <p:sp>
        <p:nvSpPr>
          <p:cNvPr id="167939" name="Rectangle 3">
            <a:extLst>
              <a:ext uri="{FF2B5EF4-FFF2-40B4-BE49-F238E27FC236}">
                <a16:creationId xmlns:a16="http://schemas.microsoft.com/office/drawing/2014/main" id="{991BFC76-A0E8-48A5-BFFD-DB1C0FE0A80B}"/>
              </a:ext>
            </a:extLst>
          </p:cNvPr>
          <p:cNvSpPr>
            <a:spLocks noGrp="1"/>
          </p:cNvSpPr>
          <p:nvPr>
            <p:ph type="body" idx="4294967295"/>
          </p:nvPr>
        </p:nvSpPr>
        <p:spPr>
          <a:xfrm>
            <a:off x="1751013" y="1752600"/>
            <a:ext cx="10210800" cy="4904328"/>
          </a:xfrm>
        </p:spPr>
        <p:txBody>
          <a:bodyPr/>
          <a:lstStyle/>
          <a:p>
            <a:pPr>
              <a:lnSpc>
                <a:spcPct val="90000"/>
              </a:lnSpc>
              <a:buFont typeface="Wingdings" panose="05000000000000000000" pitchFamily="2" charset="2"/>
              <a:buNone/>
            </a:pPr>
            <a:r>
              <a:rPr lang="en-US" altLang="en-US" sz="2800" b="1" dirty="0">
                <a:solidFill>
                  <a:srgbClr val="FF0000"/>
                </a:solidFill>
              </a:rPr>
              <a:t>The oracle against Babylon includes a taunt against the ruler of Babylon.</a:t>
            </a:r>
          </a:p>
          <a:p>
            <a:pPr>
              <a:lnSpc>
                <a:spcPct val="90000"/>
              </a:lnSpc>
            </a:pPr>
            <a:r>
              <a:rPr lang="en-US" altLang="en-US" i="1" dirty="0"/>
              <a:t>A taunt is a literary form in Hebrew poetry that addresses an opponent, ridicules his pretensions and scoffs at his destruction. (There is a similar taunt against </a:t>
            </a:r>
            <a:r>
              <a:rPr lang="en-US" altLang="en-US" i="1" dirty="0" err="1"/>
              <a:t>Ithobal</a:t>
            </a:r>
            <a:r>
              <a:rPr lang="en-US" altLang="en-US" i="1" dirty="0"/>
              <a:t> II of </a:t>
            </a:r>
            <a:r>
              <a:rPr lang="en-US" altLang="en-US" i="1" dirty="0" err="1"/>
              <a:t>Tyre</a:t>
            </a:r>
            <a:r>
              <a:rPr lang="en-US" altLang="en-US" i="1" dirty="0"/>
              <a:t> in Ezekiel 28.)</a:t>
            </a:r>
          </a:p>
          <a:p>
            <a:pPr>
              <a:lnSpc>
                <a:spcPct val="90000"/>
              </a:lnSpc>
            </a:pPr>
            <a:r>
              <a:rPr lang="en-US" altLang="en-US" i="1" dirty="0"/>
              <a:t>Here, the king of Babylon descends to </a:t>
            </a:r>
            <a:r>
              <a:rPr lang="en-US" altLang="en-US" i="1" dirty="0" err="1"/>
              <a:t>Sheol</a:t>
            </a:r>
            <a:r>
              <a:rPr lang="en-US" altLang="en-US" i="1" dirty="0"/>
              <a:t>, the place of the dead, where his lofty claims are derided while maggots eat his body (14:11): he is a human of no greater importance than anyone else in the world (14:9-10, 15-17)!</a:t>
            </a:r>
          </a:p>
          <a:p>
            <a:pPr>
              <a:lnSpc>
                <a:spcPct val="90000"/>
              </a:lnSpc>
            </a:pPr>
            <a:r>
              <a:rPr lang="en-US" altLang="en-US" i="1" dirty="0"/>
              <a:t>His corpse is left unburied amidst other corpses from his final battle (14:19-20).</a:t>
            </a:r>
          </a:p>
        </p:txBody>
      </p:sp>
    </p:spTree>
    <p:extLst>
      <p:ext uri="{BB962C8B-B14F-4D97-AF65-F5344CB8AC3E}">
        <p14:creationId xmlns:p14="http://schemas.microsoft.com/office/powerpoint/2010/main" val="396575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p:cTn id="7" dur="500" fill="hold"/>
                                        <p:tgtEl>
                                          <p:spTgt spid="167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79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9">
                                            <p:txEl>
                                              <p:pRg st="2" end="2"/>
                                            </p:txEl>
                                          </p:spTgt>
                                        </p:tgtEl>
                                        <p:attrNameLst>
                                          <p:attrName>style.visibility</p:attrName>
                                        </p:attrNameLst>
                                      </p:cBhvr>
                                      <p:to>
                                        <p:strVal val="visible"/>
                                      </p:to>
                                    </p:set>
                                    <p:anim calcmode="lin" valueType="num">
                                      <p:cBhvr additive="base">
                                        <p:cTn id="19"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9">
                                            <p:txEl>
                                              <p:pRg st="3" end="3"/>
                                            </p:txEl>
                                          </p:spTgt>
                                        </p:tgtEl>
                                        <p:attrNameLst>
                                          <p:attrName>style.visibility</p:attrName>
                                        </p:attrNameLst>
                                      </p:cBhvr>
                                      <p:to>
                                        <p:strVal val="visible"/>
                                      </p:to>
                                    </p:set>
                                    <p:anim calcmode="lin" valueType="num">
                                      <p:cBhvr additive="base">
                                        <p:cTn id="25"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25782E0F-6779-4A8F-B856-9113716FCD90}"/>
              </a:ext>
            </a:extLst>
          </p:cNvPr>
          <p:cNvSpPr>
            <a:spLocks noGrp="1" noChangeArrowheads="1"/>
          </p:cNvSpPr>
          <p:nvPr>
            <p:ph type="title"/>
          </p:nvPr>
        </p:nvSpPr>
        <p:spPr bwMode="auto">
          <a:xfrm>
            <a:off x="1522412" y="201072"/>
            <a:ext cx="9143999" cy="64250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latin typeface="ACTION" pitchFamily="2" charset="2"/>
              </a:rPr>
              <a:t>Leviathan and the Use of Ancient Mythology</a:t>
            </a:r>
          </a:p>
        </p:txBody>
      </p:sp>
      <p:sp>
        <p:nvSpPr>
          <p:cNvPr id="51207" name="Slide Number Placeholder 1">
            <a:extLst>
              <a:ext uri="{FF2B5EF4-FFF2-40B4-BE49-F238E27FC236}">
                <a16:creationId xmlns:a16="http://schemas.microsoft.com/office/drawing/2014/main" id="{25503477-F368-466F-9883-60BF29AD99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7E8106-7ACA-4BE8-B52A-89B54D3D34A3}" type="slidenum">
              <a:rPr lang="en-US" altLang="en-US" smtClean="0">
                <a:solidFill>
                  <a:schemeClr val="tx2"/>
                </a:solidFill>
                <a:latin typeface="Book Antiqua" panose="02040602050305030304" pitchFamily="18" charset="0"/>
              </a:rPr>
              <a:pPr/>
              <a:t>122</a:t>
            </a:fld>
            <a:endParaRPr lang="en-US" altLang="en-US">
              <a:solidFill>
                <a:schemeClr val="tx2"/>
              </a:solidFill>
              <a:latin typeface="Book Antiqua" panose="02040602050305030304" pitchFamily="18" charset="0"/>
            </a:endParaRPr>
          </a:p>
        </p:txBody>
      </p:sp>
      <p:sp>
        <p:nvSpPr>
          <p:cNvPr id="51203" name="Rectangle 4">
            <a:extLst>
              <a:ext uri="{FF2B5EF4-FFF2-40B4-BE49-F238E27FC236}">
                <a16:creationId xmlns:a16="http://schemas.microsoft.com/office/drawing/2014/main" id="{6A1CAD57-C044-4C3B-8530-4D6DAA347D06}"/>
              </a:ext>
            </a:extLst>
          </p:cNvPr>
          <p:cNvSpPr>
            <a:spLocks noGrp="1"/>
          </p:cNvSpPr>
          <p:nvPr>
            <p:ph type="body" sz="half" idx="4294967295"/>
          </p:nvPr>
        </p:nvSpPr>
        <p:spPr>
          <a:xfrm>
            <a:off x="220083" y="883750"/>
            <a:ext cx="11748655" cy="1739900"/>
          </a:xfrm>
        </p:spPr>
        <p:txBody>
          <a:bodyPr/>
          <a:lstStyle/>
          <a:p>
            <a:pPr>
              <a:lnSpc>
                <a:spcPct val="90000"/>
              </a:lnSpc>
              <a:buFont typeface="Wingdings" panose="05000000000000000000" pitchFamily="2" charset="2"/>
              <a:buNone/>
            </a:pPr>
            <a:r>
              <a:rPr lang="en-US" altLang="en-US" dirty="0">
                <a:latin typeface="Arial Narrow" panose="020B0606020202030204" pitchFamily="34" charset="0"/>
              </a:rPr>
              <a:t>The imagery of Yahweh in conflict with a dragon-like creature appears in various places in the Old Testament (e.g., Job 9:13; 26:12-13; Ps. 74:13-14; 89:10; Is. 27:1). It seems to have been a stock image, for it is found in the various literature of Sumer, Babylon, Phoenicia, Canaan and Egypt. In the New Testament, this same image appears in Revelation 13:1ff.</a:t>
            </a:r>
          </a:p>
        </p:txBody>
      </p:sp>
      <p:pic>
        <p:nvPicPr>
          <p:cNvPr id="51204" name="Picture 6" descr="bar085b01">
            <a:extLst>
              <a:ext uri="{FF2B5EF4-FFF2-40B4-BE49-F238E27FC236}">
                <a16:creationId xmlns:a16="http://schemas.microsoft.com/office/drawing/2014/main" id="{7DA6F8F8-40C6-4521-95BA-A98C3C86A2B6}"/>
              </a:ext>
            </a:extLst>
          </p:cNvPr>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a:xfrm>
            <a:off x="2894012" y="2438400"/>
            <a:ext cx="6629400" cy="4141787"/>
          </a:xfrm>
          <a:noFill/>
        </p:spPr>
      </p:pic>
      <p:sp>
        <p:nvSpPr>
          <p:cNvPr id="51205" name="Text Box 7">
            <a:extLst>
              <a:ext uri="{FF2B5EF4-FFF2-40B4-BE49-F238E27FC236}">
                <a16:creationId xmlns:a16="http://schemas.microsoft.com/office/drawing/2014/main" id="{FA5D3E88-1E76-437E-B3D4-FCB830DCAD9D}"/>
              </a:ext>
            </a:extLst>
          </p:cNvPr>
          <p:cNvSpPr txBox="1">
            <a:spLocks noChangeArrowheads="1"/>
          </p:cNvSpPr>
          <p:nvPr/>
        </p:nvSpPr>
        <p:spPr bwMode="auto">
          <a:xfrm>
            <a:off x="9675812" y="2670752"/>
            <a:ext cx="23622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latin typeface="Arial Narrow" panose="020B0606020202030204" pitchFamily="34" charset="0"/>
              </a:rPr>
              <a:t>In this incised Sumerian shell from ca. 2600 BC, a seven-headed monster confronts a god who already has wounded one of its heads.</a:t>
            </a:r>
            <a:endParaRPr lang="en-US" altLang="en-US" sz="2400" b="1" dirty="0"/>
          </a:p>
        </p:txBody>
      </p:sp>
      <p:sp>
        <p:nvSpPr>
          <p:cNvPr id="51206" name="Text Box 8">
            <a:extLst>
              <a:ext uri="{FF2B5EF4-FFF2-40B4-BE49-F238E27FC236}">
                <a16:creationId xmlns:a16="http://schemas.microsoft.com/office/drawing/2014/main" id="{CDD298A8-5BB8-4C6D-A256-41C7BB6E848C}"/>
              </a:ext>
            </a:extLst>
          </p:cNvPr>
          <p:cNvSpPr txBox="1">
            <a:spLocks noChangeArrowheads="1"/>
          </p:cNvSpPr>
          <p:nvPr/>
        </p:nvSpPr>
        <p:spPr bwMode="auto">
          <a:xfrm>
            <a:off x="391681" y="3089763"/>
            <a:ext cx="2362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dirty="0">
                <a:solidFill>
                  <a:srgbClr val="CCECFF"/>
                </a:solidFill>
                <a:effectLst>
                  <a:outerShdw blurRad="38100" dist="38100" dir="2700000" algn="tl">
                    <a:srgbClr val="000000">
                      <a:alpha val="43137"/>
                    </a:srgbClr>
                  </a:outerShdw>
                </a:effectLst>
              </a:rPr>
              <a:t>STOCK NAMES</a:t>
            </a:r>
          </a:p>
          <a:p>
            <a:pPr algn="r" eaLnBrk="1" hangingPunct="1"/>
            <a:r>
              <a:rPr lang="en-US" altLang="en-US" dirty="0">
                <a:solidFill>
                  <a:srgbClr val="CCECFF"/>
                </a:solidFill>
                <a:effectLst>
                  <a:outerShdw blurRad="38100" dist="38100" dir="2700000" algn="tl">
                    <a:srgbClr val="000000">
                      <a:alpha val="43137"/>
                    </a:srgbClr>
                  </a:outerShdw>
                </a:effectLst>
              </a:rPr>
              <a:t>Leviathan</a:t>
            </a:r>
          </a:p>
          <a:p>
            <a:pPr algn="r" eaLnBrk="1" hangingPunct="1"/>
            <a:r>
              <a:rPr lang="en-US" altLang="en-US" dirty="0">
                <a:solidFill>
                  <a:srgbClr val="CCECFF"/>
                </a:solidFill>
                <a:effectLst>
                  <a:outerShdw blurRad="38100" dist="38100" dir="2700000" algn="tl">
                    <a:srgbClr val="000000">
                      <a:alpha val="43137"/>
                    </a:srgbClr>
                  </a:outerShdw>
                </a:effectLst>
              </a:rPr>
              <a:t>Behemoth</a:t>
            </a:r>
          </a:p>
          <a:p>
            <a:pPr algn="r" eaLnBrk="1" hangingPunct="1"/>
            <a:r>
              <a:rPr lang="en-US" altLang="en-US" dirty="0">
                <a:solidFill>
                  <a:srgbClr val="CCECFF"/>
                </a:solidFill>
                <a:effectLst>
                  <a:outerShdw blurRad="38100" dist="38100" dir="2700000" algn="tl">
                    <a:srgbClr val="000000">
                      <a:alpha val="43137"/>
                    </a:srgbClr>
                  </a:outerShdw>
                </a:effectLst>
              </a:rPr>
              <a:t>Rahab</a:t>
            </a:r>
          </a:p>
          <a:p>
            <a:pPr algn="r" eaLnBrk="1" hangingPunct="1"/>
            <a:r>
              <a:rPr lang="en-US" altLang="en-US" dirty="0">
                <a:solidFill>
                  <a:srgbClr val="CCECFF"/>
                </a:solidFill>
                <a:effectLst>
                  <a:outerShdw blurRad="38100" dist="38100" dir="2700000" algn="tl">
                    <a:srgbClr val="000000">
                      <a:alpha val="43137"/>
                    </a:srgbClr>
                  </a:outerShdw>
                </a:effectLst>
              </a:rPr>
              <a:t>Tannin</a:t>
            </a:r>
          </a:p>
          <a:p>
            <a:pPr algn="r" eaLnBrk="1" hangingPunct="1"/>
            <a:r>
              <a:rPr lang="en-US" altLang="en-US" dirty="0">
                <a:solidFill>
                  <a:srgbClr val="CCECFF"/>
                </a:solidFill>
                <a:effectLst>
                  <a:outerShdw blurRad="38100" dist="38100" dir="2700000" algn="tl">
                    <a:srgbClr val="000000">
                      <a:alpha val="43137"/>
                    </a:srgbClr>
                  </a:outerShdw>
                </a:effectLst>
              </a:rPr>
              <a:t>Yam</a:t>
            </a:r>
          </a:p>
          <a:p>
            <a:pPr algn="r" eaLnBrk="1" hangingPunct="1"/>
            <a:r>
              <a:rPr lang="en-US" altLang="en-US" dirty="0">
                <a:solidFill>
                  <a:srgbClr val="CCECFF"/>
                </a:solidFill>
                <a:effectLst>
                  <a:outerShdw blurRad="38100" dist="38100" dir="2700000" algn="tl">
                    <a:srgbClr val="000000">
                      <a:alpha val="43137"/>
                    </a:srgbClr>
                  </a:outerShdw>
                </a:effectLst>
              </a:rPr>
              <a:t>Nahar</a:t>
            </a:r>
          </a:p>
          <a:p>
            <a:pPr algn="r" eaLnBrk="1" hangingPunct="1"/>
            <a:r>
              <a:rPr lang="en-US" altLang="en-US" dirty="0" err="1">
                <a:solidFill>
                  <a:srgbClr val="CCECFF"/>
                </a:solidFill>
                <a:effectLst>
                  <a:outerShdw blurRad="38100" dist="38100" dir="2700000" algn="tl">
                    <a:srgbClr val="000000">
                      <a:alpha val="43137"/>
                    </a:srgbClr>
                  </a:outerShdw>
                </a:effectLst>
              </a:rPr>
              <a:t>Nahash</a:t>
            </a:r>
            <a:endParaRPr lang="en-US" altLang="en-US" dirty="0">
              <a:solidFill>
                <a:srgbClr val="CCE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288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9493647-5E01-48B5-9175-E22DBA10D8F6}"/>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Fall of Lucifer?</a:t>
            </a:r>
            <a:r>
              <a:rPr lang="en-US" altLang="en-US"/>
              <a:t> </a:t>
            </a:r>
            <a:r>
              <a:rPr lang="en-US" altLang="en-US" sz="2800"/>
              <a:t>(14:12-15)</a:t>
            </a:r>
            <a:endParaRPr lang="en-US" altLang="en-US"/>
          </a:p>
        </p:txBody>
      </p:sp>
      <p:sp>
        <p:nvSpPr>
          <p:cNvPr id="52228" name="Slide Number Placeholder 1">
            <a:extLst>
              <a:ext uri="{FF2B5EF4-FFF2-40B4-BE49-F238E27FC236}">
                <a16:creationId xmlns:a16="http://schemas.microsoft.com/office/drawing/2014/main" id="{96AB8526-7195-4CF6-BEC0-AD383AEAF1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91A277-2C4E-4F68-A4D3-FAA55216A98E}" type="slidenum">
              <a:rPr lang="en-US" altLang="en-US" smtClean="0">
                <a:solidFill>
                  <a:schemeClr val="tx2"/>
                </a:solidFill>
                <a:latin typeface="Book Antiqua" panose="02040602050305030304" pitchFamily="18" charset="0"/>
              </a:rPr>
              <a:pPr/>
              <a:t>123</a:t>
            </a:fld>
            <a:endParaRPr lang="en-US" altLang="en-US">
              <a:solidFill>
                <a:schemeClr val="tx2"/>
              </a:solidFill>
              <a:latin typeface="Book Antiqua" panose="02040602050305030304" pitchFamily="18" charset="0"/>
            </a:endParaRPr>
          </a:p>
        </p:txBody>
      </p:sp>
      <p:sp>
        <p:nvSpPr>
          <p:cNvPr id="168963" name="Rectangle 3">
            <a:extLst>
              <a:ext uri="{FF2B5EF4-FFF2-40B4-BE49-F238E27FC236}">
                <a16:creationId xmlns:a16="http://schemas.microsoft.com/office/drawing/2014/main" id="{048B0C87-D2C6-4870-9CA6-56A113DB8203}"/>
              </a:ext>
            </a:extLst>
          </p:cNvPr>
          <p:cNvSpPr>
            <a:spLocks noGrp="1"/>
          </p:cNvSpPr>
          <p:nvPr>
            <p:ph type="body" idx="4294967295"/>
          </p:nvPr>
        </p:nvSpPr>
        <p:spPr>
          <a:xfrm>
            <a:off x="1751012" y="1905000"/>
            <a:ext cx="10437813" cy="4724400"/>
          </a:xfrm>
        </p:spPr>
        <p:txBody>
          <a:bodyPr/>
          <a:lstStyle/>
          <a:p>
            <a:pPr>
              <a:lnSpc>
                <a:spcPct val="80000"/>
              </a:lnSpc>
              <a:buFont typeface="Wingdings" panose="05000000000000000000" pitchFamily="2" charset="2"/>
              <a:buNone/>
            </a:pPr>
            <a:r>
              <a:rPr lang="en-US" altLang="en-US" sz="2800" b="1" dirty="0">
                <a:solidFill>
                  <a:srgbClr val="FF0000"/>
                </a:solidFill>
              </a:rPr>
              <a:t>Many interpreters have understood the overthrow of the king of Babylon to be a metaphor for Satan’s downfall.</a:t>
            </a:r>
          </a:p>
          <a:p>
            <a:pPr>
              <a:lnSpc>
                <a:spcPct val="80000"/>
              </a:lnSpc>
            </a:pPr>
            <a:r>
              <a:rPr lang="en-US" altLang="en-US" i="1" dirty="0"/>
              <a:t>The title “Daystar” </a:t>
            </a:r>
            <a:r>
              <a:rPr lang="en-US" altLang="en-US" dirty="0"/>
              <a:t>(</a:t>
            </a:r>
            <a:r>
              <a:rPr lang="en-US" altLang="en-US" dirty="0" err="1">
                <a:latin typeface="HebrewTh" pitchFamily="2" charset="0"/>
              </a:rPr>
              <a:t>lleyhe</a:t>
            </a:r>
            <a:r>
              <a:rPr lang="en-US" altLang="en-US" dirty="0">
                <a:latin typeface="HebrewTh" pitchFamily="2" charset="0"/>
              </a:rPr>
              <a:t> = </a:t>
            </a:r>
            <a:r>
              <a:rPr lang="en-US" altLang="en-US" dirty="0"/>
              <a:t>“</a:t>
            </a:r>
            <a:r>
              <a:rPr lang="en-US" altLang="en-US" i="1" dirty="0"/>
              <a:t>Lucifer,” KJV via the Latin Vulgate) has become a popular title for Satan, though this is the only passage in the Bible that contains the name (14:12).</a:t>
            </a:r>
          </a:p>
          <a:p>
            <a:pPr>
              <a:lnSpc>
                <a:spcPct val="80000"/>
              </a:lnSpc>
            </a:pPr>
            <a:r>
              <a:rPr lang="en-US" altLang="en-US" i="1" dirty="0"/>
              <a:t>In this reading, the attempt to usurp God’s throne (14:13-14) is not only a description of the earthly Babylonian king’s pretensions, it mirrors the dark spiritual power that lies behind him, Satan himself.</a:t>
            </a:r>
          </a:p>
          <a:p>
            <a:pPr>
              <a:lnSpc>
                <a:spcPct val="80000"/>
              </a:lnSpc>
            </a:pPr>
            <a:r>
              <a:rPr lang="en-US" altLang="en-US" i="1" dirty="0"/>
              <a:t>Usually, this reading is coupled with a similar reading of Ezekiel 28.</a:t>
            </a:r>
          </a:p>
        </p:txBody>
      </p:sp>
    </p:spTree>
    <p:extLst>
      <p:ext uri="{BB962C8B-B14F-4D97-AF65-F5344CB8AC3E}">
        <p14:creationId xmlns:p14="http://schemas.microsoft.com/office/powerpoint/2010/main" val="391414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p:cTn id="7" dur="500" fill="hold"/>
                                        <p:tgtEl>
                                          <p:spTgt spid="168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8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8963">
                                            <p:txEl>
                                              <p:pRg st="1" end="1"/>
                                            </p:txEl>
                                          </p:spTgt>
                                        </p:tgtEl>
                                        <p:attrNameLst>
                                          <p:attrName>style.visibility</p:attrName>
                                        </p:attrNameLst>
                                      </p:cBhvr>
                                      <p:to>
                                        <p:strVal val="visible"/>
                                      </p:to>
                                    </p:set>
                                    <p:anim calcmode="lin" valueType="num">
                                      <p:cBhvr additive="base">
                                        <p:cTn id="13" dur="500" fill="hold"/>
                                        <p:tgtEl>
                                          <p:spTgt spid="168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8963">
                                            <p:txEl>
                                              <p:pRg st="2" end="2"/>
                                            </p:txEl>
                                          </p:spTgt>
                                        </p:tgtEl>
                                        <p:attrNameLst>
                                          <p:attrName>style.visibility</p:attrName>
                                        </p:attrNameLst>
                                      </p:cBhvr>
                                      <p:to>
                                        <p:strVal val="visible"/>
                                      </p:to>
                                    </p:set>
                                    <p:anim calcmode="lin" valueType="num">
                                      <p:cBhvr additive="base">
                                        <p:cTn id="19" dur="500" fill="hold"/>
                                        <p:tgtEl>
                                          <p:spTgt spid="168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8963">
                                            <p:txEl>
                                              <p:pRg st="3" end="3"/>
                                            </p:txEl>
                                          </p:spTgt>
                                        </p:tgtEl>
                                        <p:attrNameLst>
                                          <p:attrName>style.visibility</p:attrName>
                                        </p:attrNameLst>
                                      </p:cBhvr>
                                      <p:to>
                                        <p:strVal val="visible"/>
                                      </p:to>
                                    </p:set>
                                    <p:anim calcmode="lin" valueType="num">
                                      <p:cBhvr additive="base">
                                        <p:cTn id="25" dur="500" fill="hold"/>
                                        <p:tgtEl>
                                          <p:spTgt spid="168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89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1E2B3C0D-3284-4975-9EA0-BDA7925EF151}"/>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Restoration</a:t>
            </a:r>
            <a:r>
              <a:rPr lang="en-US" altLang="en-US"/>
              <a:t> </a:t>
            </a:r>
            <a:r>
              <a:rPr lang="en-US" altLang="en-US" sz="2800"/>
              <a:t>(27)</a:t>
            </a:r>
          </a:p>
        </p:txBody>
      </p:sp>
      <p:sp>
        <p:nvSpPr>
          <p:cNvPr id="59396" name="Slide Number Placeholder 1">
            <a:extLst>
              <a:ext uri="{FF2B5EF4-FFF2-40B4-BE49-F238E27FC236}">
                <a16:creationId xmlns:a16="http://schemas.microsoft.com/office/drawing/2014/main" id="{44A70E9A-FCF4-4790-8790-9E3BB44A8A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0BAAF9-8BE4-4B7B-9F10-CACAFAA63714}" type="slidenum">
              <a:rPr lang="en-US" altLang="en-US" smtClean="0">
                <a:solidFill>
                  <a:schemeClr val="tx2"/>
                </a:solidFill>
                <a:latin typeface="Book Antiqua" panose="02040602050305030304" pitchFamily="18" charset="0"/>
              </a:rPr>
              <a:pPr/>
              <a:t>124</a:t>
            </a:fld>
            <a:endParaRPr lang="en-US" altLang="en-US">
              <a:solidFill>
                <a:schemeClr val="tx2"/>
              </a:solidFill>
              <a:latin typeface="Book Antiqua" panose="02040602050305030304" pitchFamily="18" charset="0"/>
            </a:endParaRPr>
          </a:p>
        </p:txBody>
      </p:sp>
      <p:sp>
        <p:nvSpPr>
          <p:cNvPr id="189443" name="Rectangle 3">
            <a:extLst>
              <a:ext uri="{FF2B5EF4-FFF2-40B4-BE49-F238E27FC236}">
                <a16:creationId xmlns:a16="http://schemas.microsoft.com/office/drawing/2014/main" id="{9DC4B2D2-863A-4A7E-88EB-D8EA2AFBF916}"/>
              </a:ext>
            </a:extLst>
          </p:cNvPr>
          <p:cNvSpPr>
            <a:spLocks noGrp="1"/>
          </p:cNvSpPr>
          <p:nvPr>
            <p:ph type="body" idx="4294967295"/>
          </p:nvPr>
        </p:nvSpPr>
        <p:spPr>
          <a:xfrm>
            <a:off x="1522413" y="1828800"/>
            <a:ext cx="10515600" cy="4839477"/>
          </a:xfrm>
        </p:spPr>
        <p:txBody>
          <a:bodyPr/>
          <a:lstStyle/>
          <a:p>
            <a:pPr>
              <a:buFont typeface="Wingdings" panose="05000000000000000000" pitchFamily="2" charset="2"/>
              <a:buNone/>
            </a:pPr>
            <a:r>
              <a:rPr lang="en-US" altLang="en-US" sz="2800" b="1" dirty="0">
                <a:solidFill>
                  <a:srgbClr val="FF0000"/>
                </a:solidFill>
              </a:rPr>
              <a:t>“In that day” (The Day of Yahweh), God will destroy Leviathan, the sea monster (whom John later will call “that old serpent, the devil,” 27:1; Re. 12:9).</a:t>
            </a:r>
          </a:p>
          <a:p>
            <a:r>
              <a:rPr lang="en-US" altLang="en-US" i="1" dirty="0"/>
              <a:t>Israel, the vineyard of the Lord (27:3-4; cf. 5:1ff.), will finally fulfill its destiny to bring blessing to the nations, filling the world with bounty (27:6)!</a:t>
            </a:r>
          </a:p>
          <a:p>
            <a:r>
              <a:rPr lang="en-US" altLang="en-US" i="1" dirty="0"/>
              <a:t>Before blessing, however, will come judgment, war and exile (27:7-11).</a:t>
            </a:r>
          </a:p>
          <a:p>
            <a:r>
              <a:rPr lang="en-US" altLang="en-US" i="1" dirty="0"/>
              <a:t>Finally, at the divine trumpet, the exiles would regather to worship on Mt. Zion (27:13; cf. Mt. 24:31).</a:t>
            </a:r>
          </a:p>
        </p:txBody>
      </p:sp>
    </p:spTree>
    <p:extLst>
      <p:ext uri="{BB962C8B-B14F-4D97-AF65-F5344CB8AC3E}">
        <p14:creationId xmlns:p14="http://schemas.microsoft.com/office/powerpoint/2010/main" val="299906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 calcmode="lin" valueType="num">
                                      <p:cBhvr>
                                        <p:cTn id="7" dur="5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94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9443">
                                            <p:txEl>
                                              <p:pRg st="1" end="1"/>
                                            </p:txEl>
                                          </p:spTgt>
                                        </p:tgtEl>
                                        <p:attrNameLst>
                                          <p:attrName>style.visibility</p:attrName>
                                        </p:attrNameLst>
                                      </p:cBhvr>
                                      <p:to>
                                        <p:strVal val="visible"/>
                                      </p:to>
                                    </p:set>
                                    <p:anim calcmode="lin" valueType="num">
                                      <p:cBhvr additive="base">
                                        <p:cTn id="13" dur="500" fill="hold"/>
                                        <p:tgtEl>
                                          <p:spTgt spid="189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9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9443">
                                            <p:txEl>
                                              <p:pRg st="2" end="2"/>
                                            </p:txEl>
                                          </p:spTgt>
                                        </p:tgtEl>
                                        <p:attrNameLst>
                                          <p:attrName>style.visibility</p:attrName>
                                        </p:attrNameLst>
                                      </p:cBhvr>
                                      <p:to>
                                        <p:strVal val="visible"/>
                                      </p:to>
                                    </p:set>
                                    <p:anim calcmode="lin" valueType="num">
                                      <p:cBhvr additive="base">
                                        <p:cTn id="19" dur="500" fill="hold"/>
                                        <p:tgtEl>
                                          <p:spTgt spid="189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9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9443">
                                            <p:txEl>
                                              <p:pRg st="3" end="3"/>
                                            </p:txEl>
                                          </p:spTgt>
                                        </p:tgtEl>
                                        <p:attrNameLst>
                                          <p:attrName>style.visibility</p:attrName>
                                        </p:attrNameLst>
                                      </p:cBhvr>
                                      <p:to>
                                        <p:strVal val="visible"/>
                                      </p:to>
                                    </p:set>
                                    <p:anim calcmode="lin" valueType="num">
                                      <p:cBhvr additive="base">
                                        <p:cTn id="25" dur="500" fill="hold"/>
                                        <p:tgtEl>
                                          <p:spTgt spid="189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9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a:extLst>
              <a:ext uri="{FF2B5EF4-FFF2-40B4-BE49-F238E27FC236}">
                <a16:creationId xmlns:a16="http://schemas.microsoft.com/office/drawing/2014/main" id="{33A225AB-714B-4131-AC7D-A294DD6FBB54}"/>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“Woe!”</a:t>
            </a:r>
          </a:p>
        </p:txBody>
      </p:sp>
      <p:sp>
        <p:nvSpPr>
          <p:cNvPr id="61445" name="Slide Number Placeholder 1">
            <a:extLst>
              <a:ext uri="{FF2B5EF4-FFF2-40B4-BE49-F238E27FC236}">
                <a16:creationId xmlns:a16="http://schemas.microsoft.com/office/drawing/2014/main" id="{320D9484-F5B8-42AA-A50E-7FD39D7331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4F0509-8BA5-4161-98A8-47C278686478}" type="slidenum">
              <a:rPr lang="en-US" altLang="en-US" smtClean="0">
                <a:solidFill>
                  <a:schemeClr val="tx2"/>
                </a:solidFill>
                <a:latin typeface="Book Antiqua" panose="02040602050305030304" pitchFamily="18" charset="0"/>
              </a:rPr>
              <a:pPr/>
              <a:t>125</a:t>
            </a:fld>
            <a:endParaRPr lang="en-US" altLang="en-US">
              <a:solidFill>
                <a:schemeClr val="tx2"/>
              </a:solidFill>
              <a:latin typeface="Book Antiqua" panose="02040602050305030304" pitchFamily="18" charset="0"/>
            </a:endParaRPr>
          </a:p>
        </p:txBody>
      </p:sp>
      <p:sp>
        <p:nvSpPr>
          <p:cNvPr id="20486" name="Rectangle 6">
            <a:extLst>
              <a:ext uri="{FF2B5EF4-FFF2-40B4-BE49-F238E27FC236}">
                <a16:creationId xmlns:a16="http://schemas.microsoft.com/office/drawing/2014/main" id="{B8205E6B-BFCC-4A89-82ED-DD0ADC5F0002}"/>
              </a:ext>
            </a:extLst>
          </p:cNvPr>
          <p:cNvSpPr>
            <a:spLocks noGrp="1"/>
          </p:cNvSpPr>
          <p:nvPr>
            <p:ph type="body" idx="4294967295"/>
          </p:nvPr>
        </p:nvSpPr>
        <p:spPr>
          <a:xfrm>
            <a:off x="1522412" y="1752600"/>
            <a:ext cx="10666413" cy="3429000"/>
          </a:xfrm>
        </p:spPr>
        <p:txBody>
          <a:bodyPr>
            <a:normAutofit lnSpcReduction="10000"/>
          </a:bodyPr>
          <a:lstStyle/>
          <a:p>
            <a:pPr>
              <a:buFont typeface="Wingdings" panose="05000000000000000000" pitchFamily="2" charset="2"/>
              <a:buNone/>
            </a:pPr>
            <a:r>
              <a:rPr lang="en-US" altLang="en-US" sz="2800" b="1" dirty="0">
                <a:solidFill>
                  <a:srgbClr val="FF0000"/>
                </a:solidFill>
              </a:rPr>
              <a:t>God’s judgment against Israel and Judah is punctuated by a repetitious “woe!”</a:t>
            </a:r>
          </a:p>
          <a:p>
            <a:r>
              <a:rPr lang="en-US" altLang="en-US" i="1" dirty="0"/>
              <a:t>“Woe” to Ephraim/Israel (28:1)</a:t>
            </a:r>
          </a:p>
          <a:p>
            <a:r>
              <a:rPr lang="en-US" altLang="en-US" i="1" dirty="0"/>
              <a:t>“Woe” to Jerusalem/Ariel (29:1)</a:t>
            </a:r>
          </a:p>
          <a:p>
            <a:r>
              <a:rPr lang="en-US" altLang="en-US" i="1" dirty="0"/>
              <a:t>“Woe” to God’s stubborn children (30:1)</a:t>
            </a:r>
          </a:p>
          <a:p>
            <a:r>
              <a:rPr lang="en-US" altLang="en-US" i="1" dirty="0"/>
              <a:t>“Woe” to those who seek help from Egypt (31:1)</a:t>
            </a:r>
          </a:p>
          <a:p>
            <a:r>
              <a:rPr lang="en-US" altLang="en-US" i="1" dirty="0"/>
              <a:t>“Woe” to the Assyrian destroyer (33:1)</a:t>
            </a:r>
          </a:p>
        </p:txBody>
      </p:sp>
      <p:sp>
        <p:nvSpPr>
          <p:cNvPr id="20487" name="Text Box 7">
            <a:extLst>
              <a:ext uri="{FF2B5EF4-FFF2-40B4-BE49-F238E27FC236}">
                <a16:creationId xmlns:a16="http://schemas.microsoft.com/office/drawing/2014/main" id="{DCEEFB67-559F-4309-95AB-3B3A8D9E3335}"/>
              </a:ext>
            </a:extLst>
          </p:cNvPr>
          <p:cNvSpPr txBox="1">
            <a:spLocks noChangeArrowheads="1"/>
          </p:cNvSpPr>
          <p:nvPr/>
        </p:nvSpPr>
        <p:spPr bwMode="auto">
          <a:xfrm>
            <a:off x="-1" y="5257800"/>
            <a:ext cx="12188825" cy="990600"/>
          </a:xfrm>
          <a:prstGeom prst="rect">
            <a:avLst/>
          </a:prstGeom>
          <a:solidFill>
            <a:srgbClr val="2E001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a:solidFill>
                  <a:srgbClr val="FFFF99"/>
                </a:solidFill>
                <a:latin typeface="Agency FB" panose="020B0503020202020204" pitchFamily="34" charset="0"/>
              </a:rPr>
              <a:t>Each nation would suffer judgment, but judgment was not God’s final word. Beyond judgment there was hope for each. Judgment was God’s “strange work” before salvation (28:21).</a:t>
            </a:r>
          </a:p>
        </p:txBody>
      </p:sp>
    </p:spTree>
    <p:extLst>
      <p:ext uri="{BB962C8B-B14F-4D97-AF65-F5344CB8AC3E}">
        <p14:creationId xmlns:p14="http://schemas.microsoft.com/office/powerpoint/2010/main" val="404704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 calcmode="lin" valueType="num">
                                      <p:cBhvr>
                                        <p:cTn id="7" dur="500" fill="hold"/>
                                        <p:tgtEl>
                                          <p:spTgt spid="2048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6">
                                            <p:txEl>
                                              <p:pRg st="1" end="1"/>
                                            </p:txEl>
                                          </p:spTgt>
                                        </p:tgtEl>
                                        <p:attrNameLst>
                                          <p:attrName>style.visibility</p:attrName>
                                        </p:attrNameLst>
                                      </p:cBhvr>
                                      <p:to>
                                        <p:strVal val="visible"/>
                                      </p:to>
                                    </p:set>
                                    <p:anim calcmode="lin" valueType="num">
                                      <p:cBhvr additive="base">
                                        <p:cTn id="13" dur="500" fill="hold"/>
                                        <p:tgtEl>
                                          <p:spTgt spid="2048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86">
                                            <p:txEl>
                                              <p:pRg st="2" end="2"/>
                                            </p:txEl>
                                          </p:spTgt>
                                        </p:tgtEl>
                                        <p:attrNameLst>
                                          <p:attrName>style.visibility</p:attrName>
                                        </p:attrNameLst>
                                      </p:cBhvr>
                                      <p:to>
                                        <p:strVal val="visible"/>
                                      </p:to>
                                    </p:set>
                                    <p:anim calcmode="lin" valueType="num">
                                      <p:cBhvr additive="base">
                                        <p:cTn id="19" dur="500" fill="hold"/>
                                        <p:tgtEl>
                                          <p:spTgt spid="2048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486">
                                            <p:txEl>
                                              <p:pRg st="3" end="3"/>
                                            </p:txEl>
                                          </p:spTgt>
                                        </p:tgtEl>
                                        <p:attrNameLst>
                                          <p:attrName>style.visibility</p:attrName>
                                        </p:attrNameLst>
                                      </p:cBhvr>
                                      <p:to>
                                        <p:strVal val="visible"/>
                                      </p:to>
                                    </p:set>
                                    <p:anim calcmode="lin" valueType="num">
                                      <p:cBhvr additive="base">
                                        <p:cTn id="25" dur="500" fill="hold"/>
                                        <p:tgtEl>
                                          <p:spTgt spid="2048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486">
                                            <p:txEl>
                                              <p:pRg st="4" end="4"/>
                                            </p:txEl>
                                          </p:spTgt>
                                        </p:tgtEl>
                                        <p:attrNameLst>
                                          <p:attrName>style.visibility</p:attrName>
                                        </p:attrNameLst>
                                      </p:cBhvr>
                                      <p:to>
                                        <p:strVal val="visible"/>
                                      </p:to>
                                    </p:set>
                                    <p:anim calcmode="lin" valueType="num">
                                      <p:cBhvr additive="base">
                                        <p:cTn id="31" dur="500" fill="hold"/>
                                        <p:tgtEl>
                                          <p:spTgt spid="2048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486">
                                            <p:txEl>
                                              <p:pRg st="5" end="5"/>
                                            </p:txEl>
                                          </p:spTgt>
                                        </p:tgtEl>
                                        <p:attrNameLst>
                                          <p:attrName>style.visibility</p:attrName>
                                        </p:attrNameLst>
                                      </p:cBhvr>
                                      <p:to>
                                        <p:strVal val="visible"/>
                                      </p:to>
                                    </p:set>
                                    <p:anim calcmode="lin" valueType="num">
                                      <p:cBhvr additive="base">
                                        <p:cTn id="37" dur="500" fill="hold"/>
                                        <p:tgtEl>
                                          <p:spTgt spid="2048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487"/>
                                        </p:tgtEl>
                                        <p:attrNameLst>
                                          <p:attrName>style.visibility</p:attrName>
                                        </p:attrNameLst>
                                      </p:cBhvr>
                                      <p:to>
                                        <p:strVal val="visible"/>
                                      </p:to>
                                    </p:set>
                                    <p:animEffect transition="in" filter="dissolve">
                                      <p:cBhvr>
                                        <p:cTn id="43"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0D0AACB4-4BCD-42B0-9288-6DCA41546445}"/>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Stone in Zion</a:t>
            </a:r>
            <a:r>
              <a:rPr lang="en-US" altLang="en-US"/>
              <a:t> </a:t>
            </a:r>
            <a:r>
              <a:rPr lang="en-US" altLang="en-US" sz="2800"/>
              <a:t>(28:14-29)</a:t>
            </a:r>
          </a:p>
        </p:txBody>
      </p:sp>
      <p:sp>
        <p:nvSpPr>
          <p:cNvPr id="63493" name="Slide Number Placeholder 1">
            <a:extLst>
              <a:ext uri="{FF2B5EF4-FFF2-40B4-BE49-F238E27FC236}">
                <a16:creationId xmlns:a16="http://schemas.microsoft.com/office/drawing/2014/main" id="{666D2103-6D03-41CB-895E-89A9B9AC11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474D6D-59AF-49CA-8508-2F7E18755290}" type="slidenum">
              <a:rPr lang="en-US" altLang="en-US" smtClean="0">
                <a:solidFill>
                  <a:schemeClr val="tx2"/>
                </a:solidFill>
                <a:latin typeface="Book Antiqua" panose="02040602050305030304" pitchFamily="18" charset="0"/>
              </a:rPr>
              <a:pPr/>
              <a:t>126</a:t>
            </a:fld>
            <a:endParaRPr lang="en-US" altLang="en-US">
              <a:solidFill>
                <a:schemeClr val="tx2"/>
              </a:solidFill>
              <a:latin typeface="Book Antiqua" panose="02040602050305030304" pitchFamily="18" charset="0"/>
            </a:endParaRPr>
          </a:p>
        </p:txBody>
      </p:sp>
      <p:sp>
        <p:nvSpPr>
          <p:cNvPr id="194563" name="Rectangle 3">
            <a:extLst>
              <a:ext uri="{FF2B5EF4-FFF2-40B4-BE49-F238E27FC236}">
                <a16:creationId xmlns:a16="http://schemas.microsoft.com/office/drawing/2014/main" id="{00AB695B-7DEC-428D-9A73-4F39801E5476}"/>
              </a:ext>
            </a:extLst>
          </p:cNvPr>
          <p:cNvSpPr>
            <a:spLocks noGrp="1"/>
          </p:cNvSpPr>
          <p:nvPr>
            <p:ph type="body" idx="4294967295"/>
          </p:nvPr>
        </p:nvSpPr>
        <p:spPr>
          <a:xfrm>
            <a:off x="1674813" y="1752600"/>
            <a:ext cx="10210800" cy="3445437"/>
          </a:xfrm>
        </p:spPr>
        <p:txBody>
          <a:bodyPr/>
          <a:lstStyle/>
          <a:p>
            <a:pPr>
              <a:buFont typeface="Wingdings" panose="05000000000000000000" pitchFamily="2" charset="2"/>
              <a:buNone/>
            </a:pPr>
            <a:r>
              <a:rPr lang="en-US" altLang="en-US" sz="2800" b="1" dirty="0">
                <a:solidFill>
                  <a:srgbClr val="FF0000"/>
                </a:solidFill>
              </a:rPr>
              <a:t>In view of the coming judgment and the efforts of Israel to fortify its future by political schemes, Yahweh announced the laying of a cornerstone (28:14-16).</a:t>
            </a:r>
          </a:p>
          <a:p>
            <a:r>
              <a:rPr lang="en-US" altLang="en-US" i="1" dirty="0"/>
              <a:t>Israel’s self-made security would be swept away (28:17-19)!</a:t>
            </a:r>
          </a:p>
          <a:p>
            <a:r>
              <a:rPr lang="en-US" altLang="en-US" i="1" dirty="0"/>
              <a:t>Israel was now in God’s process—his strange therapy—which was as much a divine process as a farmer’s various tasks of plowing, sowing and threshing (28:21-29).</a:t>
            </a:r>
          </a:p>
        </p:txBody>
      </p:sp>
      <p:sp>
        <p:nvSpPr>
          <p:cNvPr id="194564" name="Text Box 4">
            <a:extLst>
              <a:ext uri="{FF2B5EF4-FFF2-40B4-BE49-F238E27FC236}">
                <a16:creationId xmlns:a16="http://schemas.microsoft.com/office/drawing/2014/main" id="{155C1F3F-5955-4688-BC00-223C840D0649}"/>
              </a:ext>
            </a:extLst>
          </p:cNvPr>
          <p:cNvSpPr txBox="1">
            <a:spLocks noChangeArrowheads="1"/>
          </p:cNvSpPr>
          <p:nvPr/>
        </p:nvSpPr>
        <p:spPr bwMode="auto">
          <a:xfrm>
            <a:off x="1" y="5370493"/>
            <a:ext cx="12188824" cy="954107"/>
          </a:xfrm>
          <a:prstGeom prst="rect">
            <a:avLst/>
          </a:prstGeom>
          <a:solidFill>
            <a:srgbClr val="2E001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a:solidFill>
                  <a:srgbClr val="FFFF99"/>
                </a:solidFill>
                <a:latin typeface="Agency FB" panose="020B0503020202020204" pitchFamily="34" charset="0"/>
              </a:rPr>
              <a:t>Of course, it was a deep irony that the promise of security in the Zion stone would be given to the northern nation which had rejected Zion altogether!</a:t>
            </a:r>
          </a:p>
        </p:txBody>
      </p:sp>
    </p:spTree>
    <p:extLst>
      <p:ext uri="{BB962C8B-B14F-4D97-AF65-F5344CB8AC3E}">
        <p14:creationId xmlns:p14="http://schemas.microsoft.com/office/powerpoint/2010/main" val="148337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 calcmode="lin" valueType="num">
                                      <p:cBhvr>
                                        <p:cTn id="7" dur="500" fill="hold"/>
                                        <p:tgtEl>
                                          <p:spTgt spid="194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563">
                                            <p:txEl>
                                              <p:pRg st="1" end="1"/>
                                            </p:txEl>
                                          </p:spTgt>
                                        </p:tgtEl>
                                        <p:attrNameLst>
                                          <p:attrName>style.visibility</p:attrName>
                                        </p:attrNameLst>
                                      </p:cBhvr>
                                      <p:to>
                                        <p:strVal val="visible"/>
                                      </p:to>
                                    </p:set>
                                    <p:anim calcmode="lin" valueType="num">
                                      <p:cBhvr additive="base">
                                        <p:cTn id="13" dur="500" fill="hold"/>
                                        <p:tgtEl>
                                          <p:spTgt spid="194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4563">
                                            <p:txEl>
                                              <p:pRg st="2" end="2"/>
                                            </p:txEl>
                                          </p:spTgt>
                                        </p:tgtEl>
                                        <p:attrNameLst>
                                          <p:attrName>style.visibility</p:attrName>
                                        </p:attrNameLst>
                                      </p:cBhvr>
                                      <p:to>
                                        <p:strVal val="visible"/>
                                      </p:to>
                                    </p:set>
                                    <p:anim calcmode="lin" valueType="num">
                                      <p:cBhvr additive="base">
                                        <p:cTn id="19" dur="500" fill="hold"/>
                                        <p:tgtEl>
                                          <p:spTgt spid="1945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94564"/>
                                        </p:tgtEl>
                                        <p:attrNameLst>
                                          <p:attrName>style.visibility</p:attrName>
                                        </p:attrNameLst>
                                      </p:cBhvr>
                                      <p:to>
                                        <p:strVal val="visible"/>
                                      </p:to>
                                    </p:set>
                                    <p:animEffect transition="in" filter="dissolve">
                                      <p:cBhvr>
                                        <p:cTn id="25" dur="500"/>
                                        <p:tgtEl>
                                          <p:spTgt spid="19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4"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2E0017"/>
        </a:solidFill>
        <a:effectLst/>
      </p:bgPr>
    </p:bg>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CE071B4-B5C8-4026-9BD7-86C9D40448F0}"/>
              </a:ext>
            </a:extLst>
          </p:cNvPr>
          <p:cNvSpPr>
            <a:spLocks noGrp="1" noChangeArrowheads="1"/>
          </p:cNvSpPr>
          <p:nvPr>
            <p:ph type="title"/>
          </p:nvPr>
        </p:nvSpPr>
        <p:spPr bwMode="auto">
          <a:xfrm>
            <a:off x="1560512" y="113923"/>
            <a:ext cx="9144000" cy="85485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solidFill>
                  <a:srgbClr val="FF0000"/>
                </a:solidFill>
                <a:latin typeface="Impact" panose="020B0806030902050204" pitchFamily="34" charset="0"/>
              </a:rPr>
              <a:t>The Zion Stone and the Messiah</a:t>
            </a:r>
          </a:p>
        </p:txBody>
      </p:sp>
      <p:sp>
        <p:nvSpPr>
          <p:cNvPr id="64531" name="Slide Number Placeholder 1">
            <a:extLst>
              <a:ext uri="{FF2B5EF4-FFF2-40B4-BE49-F238E27FC236}">
                <a16:creationId xmlns:a16="http://schemas.microsoft.com/office/drawing/2014/main" id="{D5124283-86A0-4FFE-AF54-D2DC36D4D1B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268D1C-A14B-42D1-BBCE-DA68A2A7679B}" type="slidenum">
              <a:rPr lang="en-US" altLang="en-US" smtClean="0">
                <a:solidFill>
                  <a:schemeClr val="tx2"/>
                </a:solidFill>
                <a:latin typeface="Book Antiqua" panose="02040602050305030304" pitchFamily="18" charset="0"/>
              </a:rPr>
              <a:pPr/>
              <a:t>127</a:t>
            </a:fld>
            <a:endParaRPr lang="en-US" altLang="en-US">
              <a:solidFill>
                <a:schemeClr val="tx2"/>
              </a:solidFill>
              <a:latin typeface="Book Antiqua" panose="02040602050305030304" pitchFamily="18" charset="0"/>
            </a:endParaRPr>
          </a:p>
        </p:txBody>
      </p:sp>
      <p:sp>
        <p:nvSpPr>
          <p:cNvPr id="195587" name="Rectangle 3">
            <a:extLst>
              <a:ext uri="{FF2B5EF4-FFF2-40B4-BE49-F238E27FC236}">
                <a16:creationId xmlns:a16="http://schemas.microsoft.com/office/drawing/2014/main" id="{AE064E67-ADCE-4716-B87F-62C850E1FB55}"/>
              </a:ext>
            </a:extLst>
          </p:cNvPr>
          <p:cNvSpPr>
            <a:spLocks noGrp="1"/>
          </p:cNvSpPr>
          <p:nvPr>
            <p:ph type="body" idx="4294967295"/>
          </p:nvPr>
        </p:nvSpPr>
        <p:spPr>
          <a:xfrm>
            <a:off x="1751012" y="1068790"/>
            <a:ext cx="8763000" cy="990600"/>
          </a:xfrm>
        </p:spPr>
        <p:txBody>
          <a:bodyPr/>
          <a:lstStyle/>
          <a:p>
            <a:pPr algn="ctr">
              <a:lnSpc>
                <a:spcPct val="90000"/>
              </a:lnSpc>
              <a:buFont typeface="Wingdings" panose="05000000000000000000" pitchFamily="2" charset="2"/>
              <a:buNone/>
            </a:pPr>
            <a:r>
              <a:rPr lang="en-US" altLang="en-US" sz="2000" dirty="0">
                <a:solidFill>
                  <a:srgbClr val="FFFF99"/>
                </a:solidFill>
                <a:latin typeface="Eras Demi ITC" panose="020B0805030504020804" pitchFamily="34" charset="0"/>
              </a:rPr>
              <a:t>Embedded in the prediction of the Zion Stone was hope for the future. What was this stone in Zion? New Testament writers were in no doubt—it was the Messiah, Jesus Christ.</a:t>
            </a:r>
          </a:p>
        </p:txBody>
      </p:sp>
      <p:sp>
        <p:nvSpPr>
          <p:cNvPr id="195590" name="Rectangle 6">
            <a:extLst>
              <a:ext uri="{FF2B5EF4-FFF2-40B4-BE49-F238E27FC236}">
                <a16:creationId xmlns:a16="http://schemas.microsoft.com/office/drawing/2014/main" id="{FD306306-91A3-4298-A774-AA4701225D28}"/>
              </a:ext>
            </a:extLst>
          </p:cNvPr>
          <p:cNvSpPr>
            <a:spLocks noChangeArrowheads="1"/>
          </p:cNvSpPr>
          <p:nvPr/>
        </p:nvSpPr>
        <p:spPr bwMode="auto">
          <a:xfrm>
            <a:off x="1827212" y="2743200"/>
            <a:ext cx="2667000" cy="2667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95591" name="Oval 7">
            <a:extLst>
              <a:ext uri="{FF2B5EF4-FFF2-40B4-BE49-F238E27FC236}">
                <a16:creationId xmlns:a16="http://schemas.microsoft.com/office/drawing/2014/main" id="{D3E5039E-82EF-4478-ADD8-3579EDD77C6F}"/>
              </a:ext>
            </a:extLst>
          </p:cNvPr>
          <p:cNvSpPr>
            <a:spLocks noChangeArrowheads="1"/>
          </p:cNvSpPr>
          <p:nvPr/>
        </p:nvSpPr>
        <p:spPr bwMode="auto">
          <a:xfrm>
            <a:off x="1827212" y="4114800"/>
            <a:ext cx="2667000" cy="25908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5596" name="Rectangle 12">
            <a:extLst>
              <a:ext uri="{FF2B5EF4-FFF2-40B4-BE49-F238E27FC236}">
                <a16:creationId xmlns:a16="http://schemas.microsoft.com/office/drawing/2014/main" id="{D713EB6F-53CC-488D-B132-1A0307A6A995}"/>
              </a:ext>
            </a:extLst>
          </p:cNvPr>
          <p:cNvSpPr>
            <a:spLocks noChangeArrowheads="1"/>
          </p:cNvSpPr>
          <p:nvPr/>
        </p:nvSpPr>
        <p:spPr bwMode="auto">
          <a:xfrm>
            <a:off x="4799012" y="2743200"/>
            <a:ext cx="2667000" cy="2667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95597" name="Rectangle 13">
            <a:extLst>
              <a:ext uri="{FF2B5EF4-FFF2-40B4-BE49-F238E27FC236}">
                <a16:creationId xmlns:a16="http://schemas.microsoft.com/office/drawing/2014/main" id="{FDDF8060-8011-440D-839E-84D89B02FE53}"/>
              </a:ext>
            </a:extLst>
          </p:cNvPr>
          <p:cNvSpPr>
            <a:spLocks noChangeArrowheads="1"/>
          </p:cNvSpPr>
          <p:nvPr/>
        </p:nvSpPr>
        <p:spPr bwMode="auto">
          <a:xfrm>
            <a:off x="7770812" y="2743200"/>
            <a:ext cx="2667000" cy="2667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95598" name="Oval 14">
            <a:extLst>
              <a:ext uri="{FF2B5EF4-FFF2-40B4-BE49-F238E27FC236}">
                <a16:creationId xmlns:a16="http://schemas.microsoft.com/office/drawing/2014/main" id="{F5D44633-5842-43FD-900A-E3039DDFC34D}"/>
              </a:ext>
            </a:extLst>
          </p:cNvPr>
          <p:cNvSpPr>
            <a:spLocks noChangeArrowheads="1"/>
          </p:cNvSpPr>
          <p:nvPr/>
        </p:nvSpPr>
        <p:spPr bwMode="auto">
          <a:xfrm>
            <a:off x="4799012" y="4114800"/>
            <a:ext cx="2667000" cy="25908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5599" name="Oval 15">
            <a:extLst>
              <a:ext uri="{FF2B5EF4-FFF2-40B4-BE49-F238E27FC236}">
                <a16:creationId xmlns:a16="http://schemas.microsoft.com/office/drawing/2014/main" id="{E4EE41A5-C26D-44AE-A963-8374DB056977}"/>
              </a:ext>
            </a:extLst>
          </p:cNvPr>
          <p:cNvSpPr>
            <a:spLocks noChangeArrowheads="1"/>
          </p:cNvSpPr>
          <p:nvPr/>
        </p:nvSpPr>
        <p:spPr bwMode="auto">
          <a:xfrm>
            <a:off x="7770812" y="4114800"/>
            <a:ext cx="2667000" cy="25908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5601" name="Text Box 17">
            <a:extLst>
              <a:ext uri="{FF2B5EF4-FFF2-40B4-BE49-F238E27FC236}">
                <a16:creationId xmlns:a16="http://schemas.microsoft.com/office/drawing/2014/main" id="{70A5424F-0593-4575-8A04-84E650ABC4A1}"/>
              </a:ext>
            </a:extLst>
          </p:cNvPr>
          <p:cNvSpPr txBox="1">
            <a:spLocks noChangeArrowheads="1"/>
          </p:cNvSpPr>
          <p:nvPr/>
        </p:nvSpPr>
        <p:spPr bwMode="auto">
          <a:xfrm>
            <a:off x="1903412" y="5208588"/>
            <a:ext cx="2514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10000"/>
              </a:spcBef>
              <a:defRPr/>
            </a:pPr>
            <a:r>
              <a:rPr lang="en-US" altLang="en-US" sz="2400" dirty="0">
                <a:solidFill>
                  <a:srgbClr val="920049"/>
                </a:solidFill>
                <a:effectLst>
                  <a:outerShdw blurRad="38100" dist="38100" dir="2700000" algn="tl">
                    <a:srgbClr val="000000"/>
                  </a:outerShdw>
                </a:effectLst>
                <a:latin typeface="Agency FB" pitchFamily="2" charset="0"/>
              </a:rPr>
              <a:t>THE STONE</a:t>
            </a:r>
          </a:p>
          <a:p>
            <a:pPr algn="ctr" eaLnBrk="1" hangingPunct="1">
              <a:spcBef>
                <a:spcPct val="10000"/>
              </a:spcBef>
              <a:defRPr/>
            </a:pPr>
            <a:r>
              <a:rPr lang="en-US" altLang="en-US" sz="2400" dirty="0">
                <a:solidFill>
                  <a:srgbClr val="920049"/>
                </a:solidFill>
                <a:effectLst>
                  <a:outerShdw blurRad="38100" dist="38100" dir="2700000" algn="tl">
                    <a:srgbClr val="000000"/>
                  </a:outerShdw>
                </a:effectLst>
                <a:latin typeface="Agency FB" pitchFamily="2" charset="0"/>
              </a:rPr>
              <a:t>OF STUMBLING</a:t>
            </a:r>
          </a:p>
          <a:p>
            <a:pPr algn="ctr" eaLnBrk="1" hangingPunct="1">
              <a:spcBef>
                <a:spcPct val="10000"/>
              </a:spcBef>
              <a:defRPr/>
            </a:pPr>
            <a:r>
              <a:rPr lang="en-US" altLang="en-US" sz="2000" dirty="0">
                <a:solidFill>
                  <a:srgbClr val="920049"/>
                </a:solidFill>
                <a:effectLst>
                  <a:outerShdw blurRad="38100" dist="38100" dir="2700000" algn="tl">
                    <a:srgbClr val="000000"/>
                  </a:outerShdw>
                </a:effectLst>
                <a:latin typeface="Arial Narrow" panose="020B0606020202030204" pitchFamily="34" charset="0"/>
              </a:rPr>
              <a:t>(Is. 8:14-15)</a:t>
            </a:r>
          </a:p>
        </p:txBody>
      </p:sp>
      <p:sp>
        <p:nvSpPr>
          <p:cNvPr id="195602" name="Text Box 18">
            <a:extLst>
              <a:ext uri="{FF2B5EF4-FFF2-40B4-BE49-F238E27FC236}">
                <a16:creationId xmlns:a16="http://schemas.microsoft.com/office/drawing/2014/main" id="{2D30BA6A-3FAA-4A22-979A-C61FA3D37782}"/>
              </a:ext>
            </a:extLst>
          </p:cNvPr>
          <p:cNvSpPr txBox="1">
            <a:spLocks noChangeArrowheads="1"/>
          </p:cNvSpPr>
          <p:nvPr/>
        </p:nvSpPr>
        <p:spPr bwMode="auto">
          <a:xfrm>
            <a:off x="4875212" y="5208588"/>
            <a:ext cx="24384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10000"/>
              </a:spcBef>
              <a:defRPr/>
            </a:pPr>
            <a:r>
              <a:rPr lang="en-US" altLang="en-US" sz="2400" dirty="0">
                <a:solidFill>
                  <a:srgbClr val="920049"/>
                </a:solidFill>
                <a:effectLst>
                  <a:outerShdw blurRad="38100" dist="38100" dir="2700000" algn="tl">
                    <a:srgbClr val="000000"/>
                  </a:outerShdw>
                </a:effectLst>
                <a:latin typeface="Agency FB" pitchFamily="2" charset="0"/>
              </a:rPr>
              <a:t>THE STONE</a:t>
            </a:r>
          </a:p>
          <a:p>
            <a:pPr algn="ctr" eaLnBrk="1" hangingPunct="1">
              <a:spcBef>
                <a:spcPct val="10000"/>
              </a:spcBef>
              <a:defRPr/>
            </a:pPr>
            <a:r>
              <a:rPr lang="en-US" altLang="en-US" sz="2400" dirty="0">
                <a:solidFill>
                  <a:srgbClr val="920049"/>
                </a:solidFill>
                <a:effectLst>
                  <a:outerShdw blurRad="38100" dist="38100" dir="2700000" algn="tl">
                    <a:srgbClr val="000000"/>
                  </a:outerShdw>
                </a:effectLst>
                <a:latin typeface="Agency FB" pitchFamily="2" charset="0"/>
              </a:rPr>
              <a:t>OF SECURITY</a:t>
            </a:r>
          </a:p>
          <a:p>
            <a:pPr algn="ctr" eaLnBrk="1" hangingPunct="1">
              <a:spcBef>
                <a:spcPct val="10000"/>
              </a:spcBef>
              <a:defRPr/>
            </a:pPr>
            <a:r>
              <a:rPr lang="en-US" altLang="en-US" sz="2000" dirty="0">
                <a:solidFill>
                  <a:srgbClr val="920049"/>
                </a:solidFill>
                <a:effectLst>
                  <a:outerShdw blurRad="38100" dist="38100" dir="2700000" algn="tl">
                    <a:srgbClr val="000000"/>
                  </a:outerShdw>
                </a:effectLst>
                <a:latin typeface="Arial Narrow" panose="020B0606020202030204" pitchFamily="34" charset="0"/>
              </a:rPr>
              <a:t>(Is. 28:16b)</a:t>
            </a:r>
          </a:p>
        </p:txBody>
      </p:sp>
      <p:sp>
        <p:nvSpPr>
          <p:cNvPr id="195603" name="Text Box 19">
            <a:extLst>
              <a:ext uri="{FF2B5EF4-FFF2-40B4-BE49-F238E27FC236}">
                <a16:creationId xmlns:a16="http://schemas.microsoft.com/office/drawing/2014/main" id="{ECEEE5E5-014C-4A9F-849F-CF6324BAD22C}"/>
              </a:ext>
            </a:extLst>
          </p:cNvPr>
          <p:cNvSpPr txBox="1">
            <a:spLocks noChangeArrowheads="1"/>
          </p:cNvSpPr>
          <p:nvPr/>
        </p:nvSpPr>
        <p:spPr bwMode="auto">
          <a:xfrm>
            <a:off x="7770812" y="5208589"/>
            <a:ext cx="27432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10000"/>
              </a:spcBef>
              <a:defRPr/>
            </a:pPr>
            <a:r>
              <a:rPr lang="en-US" altLang="en-US" sz="2400" dirty="0">
                <a:solidFill>
                  <a:srgbClr val="920049"/>
                </a:solidFill>
                <a:effectLst>
                  <a:outerShdw blurRad="38100" dist="38100" dir="2700000" algn="tl">
                    <a:srgbClr val="000000"/>
                  </a:outerShdw>
                </a:effectLst>
                <a:latin typeface="Agency FB" pitchFamily="2" charset="0"/>
              </a:rPr>
              <a:t>THE CHURCH’S FOUNDATION</a:t>
            </a:r>
          </a:p>
          <a:p>
            <a:pPr algn="ctr" eaLnBrk="1" hangingPunct="1">
              <a:spcBef>
                <a:spcPct val="10000"/>
              </a:spcBef>
              <a:defRPr/>
            </a:pPr>
            <a:r>
              <a:rPr lang="en-US" altLang="en-US" sz="2000" dirty="0">
                <a:solidFill>
                  <a:srgbClr val="920049"/>
                </a:solidFill>
                <a:effectLst>
                  <a:outerShdw blurRad="38100" dist="38100" dir="2700000" algn="tl">
                    <a:srgbClr val="000000"/>
                  </a:outerShdw>
                </a:effectLst>
                <a:latin typeface="Arial Narrow" panose="020B0606020202030204" pitchFamily="34" charset="0"/>
              </a:rPr>
              <a:t>(Is. 28:16a)</a:t>
            </a:r>
          </a:p>
        </p:txBody>
      </p:sp>
      <p:sp>
        <p:nvSpPr>
          <p:cNvPr id="195604" name="Text Box 20">
            <a:extLst>
              <a:ext uri="{FF2B5EF4-FFF2-40B4-BE49-F238E27FC236}">
                <a16:creationId xmlns:a16="http://schemas.microsoft.com/office/drawing/2014/main" id="{BD9F2172-0F58-4D2A-ADDD-DD1B745250AB}"/>
              </a:ext>
            </a:extLst>
          </p:cNvPr>
          <p:cNvSpPr txBox="1">
            <a:spLocks noChangeArrowheads="1"/>
          </p:cNvSpPr>
          <p:nvPr/>
        </p:nvSpPr>
        <p:spPr bwMode="auto">
          <a:xfrm>
            <a:off x="1827212" y="3946526"/>
            <a:ext cx="259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latin typeface="Arial Narrow" panose="020B0606020202030204" pitchFamily="34" charset="0"/>
              </a:rPr>
              <a:t>They stumbled over the stumbling stone… (Ro. 9:32)</a:t>
            </a:r>
          </a:p>
        </p:txBody>
      </p:sp>
      <p:sp>
        <p:nvSpPr>
          <p:cNvPr id="195605" name="Text Box 21">
            <a:extLst>
              <a:ext uri="{FF2B5EF4-FFF2-40B4-BE49-F238E27FC236}">
                <a16:creationId xmlns:a16="http://schemas.microsoft.com/office/drawing/2014/main" id="{0085CB62-D665-4C2E-B7B3-F3E4E57CD63F}"/>
              </a:ext>
            </a:extLst>
          </p:cNvPr>
          <p:cNvSpPr txBox="1">
            <a:spLocks noChangeArrowheads="1"/>
          </p:cNvSpPr>
          <p:nvPr/>
        </p:nvSpPr>
        <p:spPr bwMode="auto">
          <a:xfrm>
            <a:off x="4722812" y="3946526"/>
            <a:ext cx="2819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latin typeface="Arial Narrow" panose="020B0606020202030204" pitchFamily="34" charset="0"/>
              </a:rPr>
              <a:t>Everyone who trusts in him will never be put to shame (Ro. 10:11)</a:t>
            </a:r>
          </a:p>
        </p:txBody>
      </p:sp>
      <p:sp>
        <p:nvSpPr>
          <p:cNvPr id="195606" name="Text Box 22">
            <a:extLst>
              <a:ext uri="{FF2B5EF4-FFF2-40B4-BE49-F238E27FC236}">
                <a16:creationId xmlns:a16="http://schemas.microsoft.com/office/drawing/2014/main" id="{E7C774F5-C20F-4F67-822C-E45CB4D9B671}"/>
              </a:ext>
            </a:extLst>
          </p:cNvPr>
          <p:cNvSpPr txBox="1">
            <a:spLocks noChangeArrowheads="1"/>
          </p:cNvSpPr>
          <p:nvPr/>
        </p:nvSpPr>
        <p:spPr bwMode="auto">
          <a:xfrm>
            <a:off x="7694612" y="3946526"/>
            <a:ext cx="274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latin typeface="Arial Narrow" panose="020B0606020202030204" pitchFamily="34" charset="0"/>
              </a:rPr>
              <a:t>As you come to him, the living stone…you are built into a spiritual house (1 Pe. 4:4-6)</a:t>
            </a:r>
          </a:p>
        </p:txBody>
      </p:sp>
      <p:sp>
        <p:nvSpPr>
          <p:cNvPr id="195611" name="WordArt 27">
            <a:extLst>
              <a:ext uri="{FF2B5EF4-FFF2-40B4-BE49-F238E27FC236}">
                <a16:creationId xmlns:a16="http://schemas.microsoft.com/office/drawing/2014/main" id="{3A75DBEE-F4C2-45A4-83B4-63D0A508CB5E}"/>
              </a:ext>
            </a:extLst>
          </p:cNvPr>
          <p:cNvSpPr>
            <a:spLocks noChangeArrowheads="1" noChangeShapeType="1" noTextEdit="1"/>
          </p:cNvSpPr>
          <p:nvPr/>
        </p:nvSpPr>
        <p:spPr bwMode="auto">
          <a:xfrm>
            <a:off x="8151812" y="2209800"/>
            <a:ext cx="2286000" cy="15240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contourClr>
                <a:srgbClr val="707070"/>
              </a:contour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COMMUNITY</a:t>
            </a:r>
          </a:p>
        </p:txBody>
      </p:sp>
      <p:sp>
        <p:nvSpPr>
          <p:cNvPr id="195612" name="WordArt 28">
            <a:extLst>
              <a:ext uri="{FF2B5EF4-FFF2-40B4-BE49-F238E27FC236}">
                <a16:creationId xmlns:a16="http://schemas.microsoft.com/office/drawing/2014/main" id="{D09A1112-208C-48FF-BFD5-AC879BB2109B}"/>
              </a:ext>
            </a:extLst>
          </p:cNvPr>
          <p:cNvSpPr>
            <a:spLocks noChangeArrowheads="1" noChangeShapeType="1" noTextEdit="1"/>
          </p:cNvSpPr>
          <p:nvPr/>
        </p:nvSpPr>
        <p:spPr bwMode="auto">
          <a:xfrm>
            <a:off x="5332412" y="2147888"/>
            <a:ext cx="1847850" cy="1662112"/>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contourClr>
                <a:srgbClr val="707070"/>
              </a:contour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BELIEVERS</a:t>
            </a:r>
          </a:p>
        </p:txBody>
      </p:sp>
      <p:sp>
        <p:nvSpPr>
          <p:cNvPr id="195613" name="WordArt 29">
            <a:extLst>
              <a:ext uri="{FF2B5EF4-FFF2-40B4-BE49-F238E27FC236}">
                <a16:creationId xmlns:a16="http://schemas.microsoft.com/office/drawing/2014/main" id="{B7C05FB6-252E-423D-BD29-973085C00B78}"/>
              </a:ext>
            </a:extLst>
          </p:cNvPr>
          <p:cNvSpPr>
            <a:spLocks noChangeArrowheads="1" noChangeShapeType="1" noTextEdit="1"/>
          </p:cNvSpPr>
          <p:nvPr/>
        </p:nvSpPr>
        <p:spPr bwMode="auto">
          <a:xfrm>
            <a:off x="2151062" y="2133600"/>
            <a:ext cx="2419350" cy="16002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contourClr>
                <a:srgbClr val="707070"/>
              </a:contour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UNBELIEVERS</a:t>
            </a:r>
          </a:p>
        </p:txBody>
      </p:sp>
    </p:spTree>
    <p:extLst>
      <p:ext uri="{BB962C8B-B14F-4D97-AF65-F5344CB8AC3E}">
        <p14:creationId xmlns:p14="http://schemas.microsoft.com/office/powerpoint/2010/main" val="21631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p:cTn id="7" dur="500" fill="hold"/>
                                        <p:tgtEl>
                                          <p:spTgt spid="195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5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95613"/>
                                        </p:tgtEl>
                                        <p:attrNameLst>
                                          <p:attrName>style.visibility</p:attrName>
                                        </p:attrNameLst>
                                      </p:cBhvr>
                                      <p:to>
                                        <p:strVal val="visible"/>
                                      </p:to>
                                    </p:set>
                                    <p:anim calcmode="lin" valueType="num">
                                      <p:cBhvr>
                                        <p:cTn id="13" dur="500" fill="hold"/>
                                        <p:tgtEl>
                                          <p:spTgt spid="195613"/>
                                        </p:tgtEl>
                                        <p:attrNameLst>
                                          <p:attrName>ppt_w</p:attrName>
                                        </p:attrNameLst>
                                      </p:cBhvr>
                                      <p:tavLst>
                                        <p:tav tm="0">
                                          <p:val>
                                            <p:fltVal val="0"/>
                                          </p:val>
                                        </p:tav>
                                        <p:tav tm="100000">
                                          <p:val>
                                            <p:strVal val="#ppt_w"/>
                                          </p:val>
                                        </p:tav>
                                      </p:tavLst>
                                    </p:anim>
                                    <p:anim calcmode="lin" valueType="num">
                                      <p:cBhvr>
                                        <p:cTn id="14" dur="500" fill="hold"/>
                                        <p:tgtEl>
                                          <p:spTgt spid="19561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95590"/>
                                        </p:tgtEl>
                                        <p:attrNameLst>
                                          <p:attrName>style.visibility</p:attrName>
                                        </p:attrNameLst>
                                      </p:cBhvr>
                                      <p:to>
                                        <p:strVal val="visible"/>
                                      </p:to>
                                    </p:set>
                                    <p:anim calcmode="lin" valueType="num">
                                      <p:cBhvr>
                                        <p:cTn id="17" dur="500" fill="hold"/>
                                        <p:tgtEl>
                                          <p:spTgt spid="195590"/>
                                        </p:tgtEl>
                                        <p:attrNameLst>
                                          <p:attrName>ppt_w</p:attrName>
                                        </p:attrNameLst>
                                      </p:cBhvr>
                                      <p:tavLst>
                                        <p:tav tm="0">
                                          <p:val>
                                            <p:fltVal val="0"/>
                                          </p:val>
                                        </p:tav>
                                        <p:tav tm="100000">
                                          <p:val>
                                            <p:strVal val="#ppt_w"/>
                                          </p:val>
                                        </p:tav>
                                      </p:tavLst>
                                    </p:anim>
                                    <p:anim calcmode="lin" valueType="num">
                                      <p:cBhvr>
                                        <p:cTn id="18" dur="500" fill="hold"/>
                                        <p:tgtEl>
                                          <p:spTgt spid="195590"/>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95591"/>
                                        </p:tgtEl>
                                        <p:attrNameLst>
                                          <p:attrName>style.visibility</p:attrName>
                                        </p:attrNameLst>
                                      </p:cBhvr>
                                      <p:to>
                                        <p:strVal val="visible"/>
                                      </p:to>
                                    </p:set>
                                    <p:anim calcmode="lin" valueType="num">
                                      <p:cBhvr>
                                        <p:cTn id="21" dur="500" fill="hold"/>
                                        <p:tgtEl>
                                          <p:spTgt spid="195591"/>
                                        </p:tgtEl>
                                        <p:attrNameLst>
                                          <p:attrName>ppt_w</p:attrName>
                                        </p:attrNameLst>
                                      </p:cBhvr>
                                      <p:tavLst>
                                        <p:tav tm="0">
                                          <p:val>
                                            <p:fltVal val="0"/>
                                          </p:val>
                                        </p:tav>
                                        <p:tav tm="100000">
                                          <p:val>
                                            <p:strVal val="#ppt_w"/>
                                          </p:val>
                                        </p:tav>
                                      </p:tavLst>
                                    </p:anim>
                                    <p:anim calcmode="lin" valueType="num">
                                      <p:cBhvr>
                                        <p:cTn id="22" dur="500" fill="hold"/>
                                        <p:tgtEl>
                                          <p:spTgt spid="1955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500"/>
                            </p:stCondLst>
                            <p:childTnLst>
                              <p:par>
                                <p:cTn id="24" presetID="23" presetClass="entr" presetSubtype="16" fill="hold" grpId="0" nodeType="afterEffect">
                                  <p:stCondLst>
                                    <p:cond delay="0"/>
                                  </p:stCondLst>
                                  <p:childTnLst>
                                    <p:set>
                                      <p:cBhvr>
                                        <p:cTn id="25" dur="1" fill="hold">
                                          <p:stCondLst>
                                            <p:cond delay="0"/>
                                          </p:stCondLst>
                                        </p:cTn>
                                        <p:tgtEl>
                                          <p:spTgt spid="195604"/>
                                        </p:tgtEl>
                                        <p:attrNameLst>
                                          <p:attrName>style.visibility</p:attrName>
                                        </p:attrNameLst>
                                      </p:cBhvr>
                                      <p:to>
                                        <p:strVal val="visible"/>
                                      </p:to>
                                    </p:set>
                                    <p:anim calcmode="lin" valueType="num">
                                      <p:cBhvr>
                                        <p:cTn id="26" dur="500" fill="hold"/>
                                        <p:tgtEl>
                                          <p:spTgt spid="195604"/>
                                        </p:tgtEl>
                                        <p:attrNameLst>
                                          <p:attrName>ppt_w</p:attrName>
                                        </p:attrNameLst>
                                      </p:cBhvr>
                                      <p:tavLst>
                                        <p:tav tm="0">
                                          <p:val>
                                            <p:fltVal val="0"/>
                                          </p:val>
                                        </p:tav>
                                        <p:tav tm="100000">
                                          <p:val>
                                            <p:strVal val="#ppt_w"/>
                                          </p:val>
                                        </p:tav>
                                      </p:tavLst>
                                    </p:anim>
                                    <p:anim calcmode="lin" valueType="num">
                                      <p:cBhvr>
                                        <p:cTn id="27" dur="500" fill="hold"/>
                                        <p:tgtEl>
                                          <p:spTgt spid="195604"/>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000"/>
                            </p:stCondLst>
                            <p:childTnLst>
                              <p:par>
                                <p:cTn id="29" presetID="23" presetClass="entr" presetSubtype="16" fill="hold" grpId="0" nodeType="afterEffect">
                                  <p:stCondLst>
                                    <p:cond delay="0"/>
                                  </p:stCondLst>
                                  <p:childTnLst>
                                    <p:set>
                                      <p:cBhvr>
                                        <p:cTn id="30" dur="1" fill="hold">
                                          <p:stCondLst>
                                            <p:cond delay="0"/>
                                          </p:stCondLst>
                                        </p:cTn>
                                        <p:tgtEl>
                                          <p:spTgt spid="195601"/>
                                        </p:tgtEl>
                                        <p:attrNameLst>
                                          <p:attrName>style.visibility</p:attrName>
                                        </p:attrNameLst>
                                      </p:cBhvr>
                                      <p:to>
                                        <p:strVal val="visible"/>
                                      </p:to>
                                    </p:set>
                                    <p:anim calcmode="lin" valueType="num">
                                      <p:cBhvr>
                                        <p:cTn id="31" dur="500" fill="hold"/>
                                        <p:tgtEl>
                                          <p:spTgt spid="195601"/>
                                        </p:tgtEl>
                                        <p:attrNameLst>
                                          <p:attrName>ppt_w</p:attrName>
                                        </p:attrNameLst>
                                      </p:cBhvr>
                                      <p:tavLst>
                                        <p:tav tm="0">
                                          <p:val>
                                            <p:fltVal val="0"/>
                                          </p:val>
                                        </p:tav>
                                        <p:tav tm="100000">
                                          <p:val>
                                            <p:strVal val="#ppt_w"/>
                                          </p:val>
                                        </p:tav>
                                      </p:tavLst>
                                    </p:anim>
                                    <p:anim calcmode="lin" valueType="num">
                                      <p:cBhvr>
                                        <p:cTn id="32" dur="500" fill="hold"/>
                                        <p:tgtEl>
                                          <p:spTgt spid="195601"/>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95612"/>
                                        </p:tgtEl>
                                        <p:attrNameLst>
                                          <p:attrName>style.visibility</p:attrName>
                                        </p:attrNameLst>
                                      </p:cBhvr>
                                      <p:to>
                                        <p:strVal val="visible"/>
                                      </p:to>
                                    </p:set>
                                    <p:anim calcmode="lin" valueType="num">
                                      <p:cBhvr>
                                        <p:cTn id="37" dur="500" fill="hold"/>
                                        <p:tgtEl>
                                          <p:spTgt spid="195612"/>
                                        </p:tgtEl>
                                        <p:attrNameLst>
                                          <p:attrName>ppt_w</p:attrName>
                                        </p:attrNameLst>
                                      </p:cBhvr>
                                      <p:tavLst>
                                        <p:tav tm="0">
                                          <p:val>
                                            <p:fltVal val="0"/>
                                          </p:val>
                                        </p:tav>
                                        <p:tav tm="100000">
                                          <p:val>
                                            <p:strVal val="#ppt_w"/>
                                          </p:val>
                                        </p:tav>
                                      </p:tavLst>
                                    </p:anim>
                                    <p:anim calcmode="lin" valueType="num">
                                      <p:cBhvr>
                                        <p:cTn id="38" dur="500" fill="hold"/>
                                        <p:tgtEl>
                                          <p:spTgt spid="195612"/>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95596"/>
                                        </p:tgtEl>
                                        <p:attrNameLst>
                                          <p:attrName>style.visibility</p:attrName>
                                        </p:attrNameLst>
                                      </p:cBhvr>
                                      <p:to>
                                        <p:strVal val="visible"/>
                                      </p:to>
                                    </p:set>
                                    <p:anim calcmode="lin" valueType="num">
                                      <p:cBhvr>
                                        <p:cTn id="41" dur="500" fill="hold"/>
                                        <p:tgtEl>
                                          <p:spTgt spid="195596"/>
                                        </p:tgtEl>
                                        <p:attrNameLst>
                                          <p:attrName>ppt_w</p:attrName>
                                        </p:attrNameLst>
                                      </p:cBhvr>
                                      <p:tavLst>
                                        <p:tav tm="0">
                                          <p:val>
                                            <p:fltVal val="0"/>
                                          </p:val>
                                        </p:tav>
                                        <p:tav tm="100000">
                                          <p:val>
                                            <p:strVal val="#ppt_w"/>
                                          </p:val>
                                        </p:tav>
                                      </p:tavLst>
                                    </p:anim>
                                    <p:anim calcmode="lin" valueType="num">
                                      <p:cBhvr>
                                        <p:cTn id="42" dur="500" fill="hold"/>
                                        <p:tgtEl>
                                          <p:spTgt spid="195596"/>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195598"/>
                                        </p:tgtEl>
                                        <p:attrNameLst>
                                          <p:attrName>style.visibility</p:attrName>
                                        </p:attrNameLst>
                                      </p:cBhvr>
                                      <p:to>
                                        <p:strVal val="visible"/>
                                      </p:to>
                                    </p:set>
                                    <p:anim calcmode="lin" valueType="num">
                                      <p:cBhvr>
                                        <p:cTn id="45" dur="500" fill="hold"/>
                                        <p:tgtEl>
                                          <p:spTgt spid="195598"/>
                                        </p:tgtEl>
                                        <p:attrNameLst>
                                          <p:attrName>ppt_w</p:attrName>
                                        </p:attrNameLst>
                                      </p:cBhvr>
                                      <p:tavLst>
                                        <p:tav tm="0">
                                          <p:val>
                                            <p:fltVal val="0"/>
                                          </p:val>
                                        </p:tav>
                                        <p:tav tm="100000">
                                          <p:val>
                                            <p:strVal val="#ppt_w"/>
                                          </p:val>
                                        </p:tav>
                                      </p:tavLst>
                                    </p:anim>
                                    <p:anim calcmode="lin" valueType="num">
                                      <p:cBhvr>
                                        <p:cTn id="46" dur="500" fill="hold"/>
                                        <p:tgtEl>
                                          <p:spTgt spid="195598"/>
                                        </p:tgtEl>
                                        <p:attrNameLst>
                                          <p:attrName>ppt_h</p:attrName>
                                        </p:attrNameLst>
                                      </p:cBhvr>
                                      <p:tavLst>
                                        <p:tav tm="0">
                                          <p:val>
                                            <p:fltVal val="0"/>
                                          </p:val>
                                        </p:tav>
                                        <p:tav tm="100000">
                                          <p:val>
                                            <p:strVal val="#ppt_h"/>
                                          </p:val>
                                        </p:tav>
                                      </p:tavLst>
                                    </p:anim>
                                  </p:childTnLst>
                                </p:cTn>
                              </p:par>
                            </p:childTnLst>
                          </p:cTn>
                        </p:par>
                        <p:par>
                          <p:cTn id="47" fill="hold" nodeType="afterGroup">
                            <p:stCondLst>
                              <p:cond delay="500"/>
                            </p:stCondLst>
                            <p:childTnLst>
                              <p:par>
                                <p:cTn id="48" presetID="23" presetClass="entr" presetSubtype="16" fill="hold" grpId="0" nodeType="afterEffect">
                                  <p:stCondLst>
                                    <p:cond delay="0"/>
                                  </p:stCondLst>
                                  <p:childTnLst>
                                    <p:set>
                                      <p:cBhvr>
                                        <p:cTn id="49" dur="1" fill="hold">
                                          <p:stCondLst>
                                            <p:cond delay="0"/>
                                          </p:stCondLst>
                                        </p:cTn>
                                        <p:tgtEl>
                                          <p:spTgt spid="195605"/>
                                        </p:tgtEl>
                                        <p:attrNameLst>
                                          <p:attrName>style.visibility</p:attrName>
                                        </p:attrNameLst>
                                      </p:cBhvr>
                                      <p:to>
                                        <p:strVal val="visible"/>
                                      </p:to>
                                    </p:set>
                                    <p:anim calcmode="lin" valueType="num">
                                      <p:cBhvr>
                                        <p:cTn id="50" dur="500" fill="hold"/>
                                        <p:tgtEl>
                                          <p:spTgt spid="195605"/>
                                        </p:tgtEl>
                                        <p:attrNameLst>
                                          <p:attrName>ppt_w</p:attrName>
                                        </p:attrNameLst>
                                      </p:cBhvr>
                                      <p:tavLst>
                                        <p:tav tm="0">
                                          <p:val>
                                            <p:fltVal val="0"/>
                                          </p:val>
                                        </p:tav>
                                        <p:tav tm="100000">
                                          <p:val>
                                            <p:strVal val="#ppt_w"/>
                                          </p:val>
                                        </p:tav>
                                      </p:tavLst>
                                    </p:anim>
                                    <p:anim calcmode="lin" valueType="num">
                                      <p:cBhvr>
                                        <p:cTn id="51" dur="500" fill="hold"/>
                                        <p:tgtEl>
                                          <p:spTgt spid="195605"/>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195602"/>
                                        </p:tgtEl>
                                        <p:attrNameLst>
                                          <p:attrName>style.visibility</p:attrName>
                                        </p:attrNameLst>
                                      </p:cBhvr>
                                      <p:to>
                                        <p:strVal val="visible"/>
                                      </p:to>
                                    </p:set>
                                    <p:anim calcmode="lin" valueType="num">
                                      <p:cBhvr>
                                        <p:cTn id="54" dur="500" fill="hold"/>
                                        <p:tgtEl>
                                          <p:spTgt spid="195602"/>
                                        </p:tgtEl>
                                        <p:attrNameLst>
                                          <p:attrName>ppt_w</p:attrName>
                                        </p:attrNameLst>
                                      </p:cBhvr>
                                      <p:tavLst>
                                        <p:tav tm="0">
                                          <p:val>
                                            <p:fltVal val="0"/>
                                          </p:val>
                                        </p:tav>
                                        <p:tav tm="100000">
                                          <p:val>
                                            <p:strVal val="#ppt_w"/>
                                          </p:val>
                                        </p:tav>
                                      </p:tavLst>
                                    </p:anim>
                                    <p:anim calcmode="lin" valueType="num">
                                      <p:cBhvr>
                                        <p:cTn id="55" dur="500" fill="hold"/>
                                        <p:tgtEl>
                                          <p:spTgt spid="195602"/>
                                        </p:tgtEl>
                                        <p:attrNameLst>
                                          <p:attrName>ppt_h</p:attrName>
                                        </p:attrNameLst>
                                      </p:cBhvr>
                                      <p:tavLst>
                                        <p:tav tm="0">
                                          <p:val>
                                            <p:fltVal val="0"/>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16" fill="hold" nodeType="clickEffect">
                                  <p:stCondLst>
                                    <p:cond delay="0"/>
                                  </p:stCondLst>
                                  <p:childTnLst>
                                    <p:set>
                                      <p:cBhvr>
                                        <p:cTn id="59" dur="1" fill="hold">
                                          <p:stCondLst>
                                            <p:cond delay="0"/>
                                          </p:stCondLst>
                                        </p:cTn>
                                        <p:tgtEl>
                                          <p:spTgt spid="195611"/>
                                        </p:tgtEl>
                                        <p:attrNameLst>
                                          <p:attrName>style.visibility</p:attrName>
                                        </p:attrNameLst>
                                      </p:cBhvr>
                                      <p:to>
                                        <p:strVal val="visible"/>
                                      </p:to>
                                    </p:set>
                                    <p:anim calcmode="lin" valueType="num">
                                      <p:cBhvr>
                                        <p:cTn id="60" dur="500" fill="hold"/>
                                        <p:tgtEl>
                                          <p:spTgt spid="195611"/>
                                        </p:tgtEl>
                                        <p:attrNameLst>
                                          <p:attrName>ppt_w</p:attrName>
                                        </p:attrNameLst>
                                      </p:cBhvr>
                                      <p:tavLst>
                                        <p:tav tm="0">
                                          <p:val>
                                            <p:fltVal val="0"/>
                                          </p:val>
                                        </p:tav>
                                        <p:tav tm="100000">
                                          <p:val>
                                            <p:strVal val="#ppt_w"/>
                                          </p:val>
                                        </p:tav>
                                      </p:tavLst>
                                    </p:anim>
                                    <p:anim calcmode="lin" valueType="num">
                                      <p:cBhvr>
                                        <p:cTn id="61" dur="500" fill="hold"/>
                                        <p:tgtEl>
                                          <p:spTgt spid="195611"/>
                                        </p:tgtEl>
                                        <p:attrNameLst>
                                          <p:attrName>ppt_h</p:attrName>
                                        </p:attrNameLst>
                                      </p:cBhvr>
                                      <p:tavLst>
                                        <p:tav tm="0">
                                          <p:val>
                                            <p:fltVal val="0"/>
                                          </p:val>
                                        </p:tav>
                                        <p:tav tm="100000">
                                          <p:val>
                                            <p:strVal val="#ppt_h"/>
                                          </p:val>
                                        </p:tav>
                                      </p:tavLst>
                                    </p:anim>
                                  </p:childTnLst>
                                </p:cTn>
                              </p:par>
                              <p:par>
                                <p:cTn id="62" presetID="23" presetClass="entr" presetSubtype="16" fill="hold" grpId="0" nodeType="withEffect">
                                  <p:stCondLst>
                                    <p:cond delay="0"/>
                                  </p:stCondLst>
                                  <p:childTnLst>
                                    <p:set>
                                      <p:cBhvr>
                                        <p:cTn id="63" dur="1" fill="hold">
                                          <p:stCondLst>
                                            <p:cond delay="0"/>
                                          </p:stCondLst>
                                        </p:cTn>
                                        <p:tgtEl>
                                          <p:spTgt spid="195597"/>
                                        </p:tgtEl>
                                        <p:attrNameLst>
                                          <p:attrName>style.visibility</p:attrName>
                                        </p:attrNameLst>
                                      </p:cBhvr>
                                      <p:to>
                                        <p:strVal val="visible"/>
                                      </p:to>
                                    </p:set>
                                    <p:anim calcmode="lin" valueType="num">
                                      <p:cBhvr>
                                        <p:cTn id="64" dur="500" fill="hold"/>
                                        <p:tgtEl>
                                          <p:spTgt spid="195597"/>
                                        </p:tgtEl>
                                        <p:attrNameLst>
                                          <p:attrName>ppt_w</p:attrName>
                                        </p:attrNameLst>
                                      </p:cBhvr>
                                      <p:tavLst>
                                        <p:tav tm="0">
                                          <p:val>
                                            <p:fltVal val="0"/>
                                          </p:val>
                                        </p:tav>
                                        <p:tav tm="100000">
                                          <p:val>
                                            <p:strVal val="#ppt_w"/>
                                          </p:val>
                                        </p:tav>
                                      </p:tavLst>
                                    </p:anim>
                                    <p:anim calcmode="lin" valueType="num">
                                      <p:cBhvr>
                                        <p:cTn id="65" dur="500" fill="hold"/>
                                        <p:tgtEl>
                                          <p:spTgt spid="195597"/>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0"/>
                                  </p:stCondLst>
                                  <p:childTnLst>
                                    <p:set>
                                      <p:cBhvr>
                                        <p:cTn id="67" dur="1" fill="hold">
                                          <p:stCondLst>
                                            <p:cond delay="0"/>
                                          </p:stCondLst>
                                        </p:cTn>
                                        <p:tgtEl>
                                          <p:spTgt spid="195599"/>
                                        </p:tgtEl>
                                        <p:attrNameLst>
                                          <p:attrName>style.visibility</p:attrName>
                                        </p:attrNameLst>
                                      </p:cBhvr>
                                      <p:to>
                                        <p:strVal val="visible"/>
                                      </p:to>
                                    </p:set>
                                    <p:anim calcmode="lin" valueType="num">
                                      <p:cBhvr>
                                        <p:cTn id="68" dur="500" fill="hold"/>
                                        <p:tgtEl>
                                          <p:spTgt spid="195599"/>
                                        </p:tgtEl>
                                        <p:attrNameLst>
                                          <p:attrName>ppt_w</p:attrName>
                                        </p:attrNameLst>
                                      </p:cBhvr>
                                      <p:tavLst>
                                        <p:tav tm="0">
                                          <p:val>
                                            <p:fltVal val="0"/>
                                          </p:val>
                                        </p:tav>
                                        <p:tav tm="100000">
                                          <p:val>
                                            <p:strVal val="#ppt_w"/>
                                          </p:val>
                                        </p:tav>
                                      </p:tavLst>
                                    </p:anim>
                                    <p:anim calcmode="lin" valueType="num">
                                      <p:cBhvr>
                                        <p:cTn id="69" dur="500" fill="hold"/>
                                        <p:tgtEl>
                                          <p:spTgt spid="195599"/>
                                        </p:tgtEl>
                                        <p:attrNameLst>
                                          <p:attrName>ppt_h</p:attrName>
                                        </p:attrNameLst>
                                      </p:cBhvr>
                                      <p:tavLst>
                                        <p:tav tm="0">
                                          <p:val>
                                            <p:fltVal val="0"/>
                                          </p:val>
                                        </p:tav>
                                        <p:tav tm="100000">
                                          <p:val>
                                            <p:strVal val="#ppt_h"/>
                                          </p:val>
                                        </p:tav>
                                      </p:tavLst>
                                    </p:anim>
                                  </p:childTnLst>
                                </p:cTn>
                              </p:par>
                            </p:childTnLst>
                          </p:cTn>
                        </p:par>
                        <p:par>
                          <p:cTn id="70" fill="hold" nodeType="afterGroup">
                            <p:stCondLst>
                              <p:cond delay="500"/>
                            </p:stCondLst>
                            <p:childTnLst>
                              <p:par>
                                <p:cTn id="71" presetID="23" presetClass="entr" presetSubtype="16" fill="hold" grpId="0" nodeType="afterEffect">
                                  <p:stCondLst>
                                    <p:cond delay="0"/>
                                  </p:stCondLst>
                                  <p:childTnLst>
                                    <p:set>
                                      <p:cBhvr>
                                        <p:cTn id="72" dur="1" fill="hold">
                                          <p:stCondLst>
                                            <p:cond delay="0"/>
                                          </p:stCondLst>
                                        </p:cTn>
                                        <p:tgtEl>
                                          <p:spTgt spid="195606"/>
                                        </p:tgtEl>
                                        <p:attrNameLst>
                                          <p:attrName>style.visibility</p:attrName>
                                        </p:attrNameLst>
                                      </p:cBhvr>
                                      <p:to>
                                        <p:strVal val="visible"/>
                                      </p:to>
                                    </p:set>
                                    <p:anim calcmode="lin" valueType="num">
                                      <p:cBhvr>
                                        <p:cTn id="73" dur="500" fill="hold"/>
                                        <p:tgtEl>
                                          <p:spTgt spid="195606"/>
                                        </p:tgtEl>
                                        <p:attrNameLst>
                                          <p:attrName>ppt_w</p:attrName>
                                        </p:attrNameLst>
                                      </p:cBhvr>
                                      <p:tavLst>
                                        <p:tav tm="0">
                                          <p:val>
                                            <p:fltVal val="0"/>
                                          </p:val>
                                        </p:tav>
                                        <p:tav tm="100000">
                                          <p:val>
                                            <p:strVal val="#ppt_w"/>
                                          </p:val>
                                        </p:tav>
                                      </p:tavLst>
                                    </p:anim>
                                    <p:anim calcmode="lin" valueType="num">
                                      <p:cBhvr>
                                        <p:cTn id="74" dur="500" fill="hold"/>
                                        <p:tgtEl>
                                          <p:spTgt spid="195606"/>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195603"/>
                                        </p:tgtEl>
                                        <p:attrNameLst>
                                          <p:attrName>style.visibility</p:attrName>
                                        </p:attrNameLst>
                                      </p:cBhvr>
                                      <p:to>
                                        <p:strVal val="visible"/>
                                      </p:to>
                                    </p:set>
                                    <p:anim calcmode="lin" valueType="num">
                                      <p:cBhvr>
                                        <p:cTn id="77" dur="500" fill="hold"/>
                                        <p:tgtEl>
                                          <p:spTgt spid="195603"/>
                                        </p:tgtEl>
                                        <p:attrNameLst>
                                          <p:attrName>ppt_w</p:attrName>
                                        </p:attrNameLst>
                                      </p:cBhvr>
                                      <p:tavLst>
                                        <p:tav tm="0">
                                          <p:val>
                                            <p:fltVal val="0"/>
                                          </p:val>
                                        </p:tav>
                                        <p:tav tm="100000">
                                          <p:val>
                                            <p:strVal val="#ppt_w"/>
                                          </p:val>
                                        </p:tav>
                                      </p:tavLst>
                                    </p:anim>
                                    <p:anim calcmode="lin" valueType="num">
                                      <p:cBhvr>
                                        <p:cTn id="78" dur="500" fill="hold"/>
                                        <p:tgtEl>
                                          <p:spTgt spid="1956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96" grpId="0" animBg="1"/>
      <p:bldP spid="195597" grpId="0" animBg="1"/>
      <p:bldP spid="195601" grpId="0"/>
      <p:bldP spid="195602" grpId="0"/>
      <p:bldP spid="195603" grpId="0"/>
      <p:bldP spid="195604" grpId="0"/>
      <p:bldP spid="195605" grpId="0"/>
      <p:bldP spid="19560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053DB213-ABA8-4B3B-A650-03236C136EA8}"/>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sz="4800">
                <a:latin typeface="Impact" panose="020B0806030902050204" pitchFamily="34" charset="0"/>
              </a:rPr>
              <a:t>Hezekiah and Assyria</a:t>
            </a:r>
          </a:p>
        </p:txBody>
      </p:sp>
      <p:sp>
        <p:nvSpPr>
          <p:cNvPr id="67588" name="Slide Number Placeholder 1">
            <a:extLst>
              <a:ext uri="{FF2B5EF4-FFF2-40B4-BE49-F238E27FC236}">
                <a16:creationId xmlns:a16="http://schemas.microsoft.com/office/drawing/2014/main" id="{B0258CBF-F9E9-4476-B492-C8FEB56F4C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11107A-D323-405F-9C5A-C28CCF8672B9}" type="slidenum">
              <a:rPr lang="en-US" altLang="en-US" smtClean="0">
                <a:solidFill>
                  <a:schemeClr val="tx2"/>
                </a:solidFill>
                <a:latin typeface="Book Antiqua" panose="02040602050305030304" pitchFamily="18" charset="0"/>
              </a:rPr>
              <a:pPr/>
              <a:t>128</a:t>
            </a:fld>
            <a:endParaRPr lang="en-US" altLang="en-US">
              <a:solidFill>
                <a:schemeClr val="tx2"/>
              </a:solidFill>
              <a:latin typeface="Book Antiqua" panose="02040602050305030304" pitchFamily="18" charset="0"/>
            </a:endParaRPr>
          </a:p>
        </p:txBody>
      </p:sp>
      <p:sp>
        <p:nvSpPr>
          <p:cNvPr id="205827" name="Rectangle 3">
            <a:extLst>
              <a:ext uri="{FF2B5EF4-FFF2-40B4-BE49-F238E27FC236}">
                <a16:creationId xmlns:a16="http://schemas.microsoft.com/office/drawing/2014/main" id="{C4C21D70-5E43-436F-BE3D-4917D1F8AD1F}"/>
              </a:ext>
            </a:extLst>
          </p:cNvPr>
          <p:cNvSpPr>
            <a:spLocks noGrp="1"/>
          </p:cNvSpPr>
          <p:nvPr>
            <p:ph type="body" idx="4294967295"/>
          </p:nvPr>
        </p:nvSpPr>
        <p:spPr>
          <a:xfrm>
            <a:off x="1522412" y="1904999"/>
            <a:ext cx="10287000" cy="4633913"/>
          </a:xfrm>
        </p:spPr>
        <p:txBody>
          <a:bodyPr/>
          <a:lstStyle/>
          <a:p>
            <a:pPr>
              <a:buFont typeface="Wingdings" panose="05000000000000000000" pitchFamily="2" charset="2"/>
              <a:buNone/>
            </a:pPr>
            <a:r>
              <a:rPr lang="en-US" altLang="en-US" sz="2800" b="1" dirty="0">
                <a:solidFill>
                  <a:srgbClr val="FF0000"/>
                </a:solidFill>
                <a:latin typeface="Eras Demi ITC" panose="020B0805030504020804" pitchFamily="34" charset="0"/>
              </a:rPr>
              <a:t>In the early years of his reign, Hezekiah was by default under suzerainty to Assyria as established by his father Ahaz.</a:t>
            </a:r>
          </a:p>
          <a:p>
            <a:r>
              <a:rPr lang="en-US" altLang="en-US" i="1" dirty="0">
                <a:latin typeface="Arial" panose="020B0604020202020204" pitchFamily="34" charset="0"/>
              </a:rPr>
              <a:t>Hence, when Assyria brought the northern nation of Israel to an end and penetrated Palestine as far as Ashdod, Judah was left unscathed.</a:t>
            </a:r>
          </a:p>
          <a:p>
            <a:r>
              <a:rPr lang="en-US" altLang="en-US" i="1" dirty="0">
                <a:latin typeface="Arial" panose="020B0604020202020204" pitchFamily="34" charset="0"/>
              </a:rPr>
              <a:t>When Sargon II died (705 BC), however, Hezekiah saw his opportunity to break his </a:t>
            </a:r>
            <a:r>
              <a:rPr lang="en-US" altLang="en-US" i="1" dirty="0" err="1">
                <a:latin typeface="Arial" panose="020B0604020202020204" pitchFamily="34" charset="0"/>
              </a:rPr>
              <a:t>vassalship</a:t>
            </a:r>
            <a:r>
              <a:rPr lang="en-US" altLang="en-US" i="1" dirty="0">
                <a:latin typeface="Arial" panose="020B0604020202020204" pitchFamily="34" charset="0"/>
              </a:rPr>
              <a:t> to Assyria.</a:t>
            </a:r>
          </a:p>
          <a:p>
            <a:r>
              <a:rPr lang="en-US" altLang="en-US" i="1" dirty="0">
                <a:latin typeface="Arial" panose="020B0604020202020204" pitchFamily="34" charset="0"/>
              </a:rPr>
              <a:t>The citizens of </a:t>
            </a:r>
            <a:r>
              <a:rPr lang="en-US" altLang="en-US" i="1" dirty="0" err="1">
                <a:latin typeface="Arial" panose="020B0604020202020204" pitchFamily="34" charset="0"/>
              </a:rPr>
              <a:t>Ekron</a:t>
            </a:r>
            <a:r>
              <a:rPr lang="en-US" altLang="en-US" i="1" dirty="0">
                <a:latin typeface="Arial" panose="020B0604020202020204" pitchFamily="34" charset="0"/>
              </a:rPr>
              <a:t> and other local states joined this rebellion and deposed </a:t>
            </a:r>
            <a:r>
              <a:rPr lang="en-US" altLang="en-US" i="1" dirty="0" err="1">
                <a:latin typeface="Arial" panose="020B0604020202020204" pitchFamily="34" charset="0"/>
              </a:rPr>
              <a:t>Padi</a:t>
            </a:r>
            <a:r>
              <a:rPr lang="en-US" altLang="en-US" i="1" dirty="0">
                <a:latin typeface="Arial" panose="020B0604020202020204" pitchFamily="34" charset="0"/>
              </a:rPr>
              <a:t>, their pro-Assyrian king, delivering him over to Hezekiah for imprisonment.</a:t>
            </a:r>
          </a:p>
        </p:txBody>
      </p:sp>
    </p:spTree>
    <p:extLst>
      <p:ext uri="{BB962C8B-B14F-4D97-AF65-F5344CB8AC3E}">
        <p14:creationId xmlns:p14="http://schemas.microsoft.com/office/powerpoint/2010/main" val="25449527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 calcmode="lin" valueType="num">
                                      <p:cBhvr>
                                        <p:cTn id="7" dur="500" fill="hold"/>
                                        <p:tgtEl>
                                          <p:spTgt spid="205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05827">
                                            <p:txEl>
                                              <p:pRg st="1" end="1"/>
                                            </p:txEl>
                                          </p:spTgt>
                                        </p:tgtEl>
                                        <p:attrNameLst>
                                          <p:attrName>style.visibility</p:attrName>
                                        </p:attrNameLst>
                                      </p:cBhvr>
                                      <p:to>
                                        <p:strVal val="visible"/>
                                      </p:to>
                                    </p:set>
                                    <p:anim calcmode="lin" valueType="num">
                                      <p:cBhvr>
                                        <p:cTn id="13" dur="500" fill="hold"/>
                                        <p:tgtEl>
                                          <p:spTgt spid="2058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058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058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05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05827">
                                            <p:txEl>
                                              <p:pRg st="2" end="2"/>
                                            </p:txEl>
                                          </p:spTgt>
                                        </p:tgtEl>
                                        <p:attrNameLst>
                                          <p:attrName>style.visibility</p:attrName>
                                        </p:attrNameLst>
                                      </p:cBhvr>
                                      <p:to>
                                        <p:strVal val="visible"/>
                                      </p:to>
                                    </p:set>
                                    <p:anim calcmode="lin" valueType="num">
                                      <p:cBhvr>
                                        <p:cTn id="21" dur="500" fill="hold"/>
                                        <p:tgtEl>
                                          <p:spTgt spid="2058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058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058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05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05827">
                                            <p:txEl>
                                              <p:pRg st="3" end="3"/>
                                            </p:txEl>
                                          </p:spTgt>
                                        </p:tgtEl>
                                        <p:attrNameLst>
                                          <p:attrName>style.visibility</p:attrName>
                                        </p:attrNameLst>
                                      </p:cBhvr>
                                      <p:to>
                                        <p:strVal val="visible"/>
                                      </p:to>
                                    </p:set>
                                    <p:anim calcmode="lin" valueType="num">
                                      <p:cBhvr>
                                        <p:cTn id="29" dur="500" fill="hold"/>
                                        <p:tgtEl>
                                          <p:spTgt spid="2058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058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058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058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2E0017"/>
        </a:solidFill>
        <a:effectLst/>
      </p:bgPr>
    </p:bg>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A39B3BE-9CC6-4553-A882-073DEB21BE51}"/>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a:latin typeface="Impact" panose="020B0806030902050204" pitchFamily="34" charset="0"/>
              </a:rPr>
              <a:t>Taylor Prism</a:t>
            </a:r>
          </a:p>
        </p:txBody>
      </p:sp>
      <p:sp>
        <p:nvSpPr>
          <p:cNvPr id="70662" name="Slide Number Placeholder 1">
            <a:extLst>
              <a:ext uri="{FF2B5EF4-FFF2-40B4-BE49-F238E27FC236}">
                <a16:creationId xmlns:a16="http://schemas.microsoft.com/office/drawing/2014/main" id="{C3AABEAF-73BA-484E-A7CD-71B2256D1AB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BB099B-F30D-4994-A068-1DD91E03CF4B}" type="slidenum">
              <a:rPr lang="en-US" altLang="en-US" smtClean="0">
                <a:solidFill>
                  <a:schemeClr val="tx2"/>
                </a:solidFill>
                <a:latin typeface="Book Antiqua" panose="02040602050305030304" pitchFamily="18" charset="0"/>
              </a:rPr>
              <a:pPr/>
              <a:t>129</a:t>
            </a:fld>
            <a:endParaRPr lang="en-US" altLang="en-US">
              <a:solidFill>
                <a:schemeClr val="tx2"/>
              </a:solidFill>
              <a:latin typeface="Book Antiqua" panose="02040602050305030304" pitchFamily="18" charset="0"/>
            </a:endParaRPr>
          </a:p>
        </p:txBody>
      </p:sp>
      <p:sp>
        <p:nvSpPr>
          <p:cNvPr id="70659" name="Rectangle 3">
            <a:extLst>
              <a:ext uri="{FF2B5EF4-FFF2-40B4-BE49-F238E27FC236}">
                <a16:creationId xmlns:a16="http://schemas.microsoft.com/office/drawing/2014/main" id="{ACF98C3C-4A58-4BD1-8CBA-72DBFD6EBB33}"/>
              </a:ext>
            </a:extLst>
          </p:cNvPr>
          <p:cNvSpPr>
            <a:spLocks noGrp="1"/>
          </p:cNvSpPr>
          <p:nvPr>
            <p:ph type="body" sz="half" idx="4294967295"/>
          </p:nvPr>
        </p:nvSpPr>
        <p:spPr>
          <a:xfrm>
            <a:off x="5942012" y="533400"/>
            <a:ext cx="6246813" cy="6096000"/>
          </a:xfrm>
        </p:spPr>
        <p:txBody>
          <a:bodyPr>
            <a:normAutofit/>
          </a:bodyPr>
          <a:lstStyle/>
          <a:p>
            <a:pPr>
              <a:lnSpc>
                <a:spcPct val="80000"/>
              </a:lnSpc>
              <a:buFont typeface="Wingdings" panose="05000000000000000000" pitchFamily="2" charset="2"/>
              <a:buNone/>
            </a:pPr>
            <a:r>
              <a:rPr lang="en-US" altLang="en-US" dirty="0">
                <a:solidFill>
                  <a:srgbClr val="FFC000"/>
                </a:solidFill>
                <a:latin typeface="Arial" panose="020B0604020202020204" pitchFamily="34" charset="0"/>
              </a:rPr>
              <a:t>Sennacherib</a:t>
            </a:r>
            <a:r>
              <a:rPr lang="en-US" altLang="en-US" dirty="0">
                <a:solidFill>
                  <a:srgbClr val="FFC000"/>
                </a:solidFill>
              </a:rPr>
              <a:t>’</a:t>
            </a:r>
            <a:r>
              <a:rPr lang="en-US" altLang="en-US" dirty="0">
                <a:solidFill>
                  <a:srgbClr val="FFC000"/>
                </a:solidFill>
                <a:latin typeface="Arial" panose="020B0604020202020204" pitchFamily="34" charset="0"/>
              </a:rPr>
              <a:t>s invasion of Judah is particularly well documented in Assyrian texts, bas-reliefs and excavation. </a:t>
            </a:r>
          </a:p>
          <a:p>
            <a:pPr>
              <a:lnSpc>
                <a:spcPct val="80000"/>
              </a:lnSpc>
              <a:buFont typeface="Wingdings" panose="05000000000000000000" pitchFamily="2" charset="2"/>
              <a:buNone/>
            </a:pPr>
            <a:r>
              <a:rPr lang="en-US" altLang="en-US" dirty="0">
                <a:solidFill>
                  <a:srgbClr val="FFC000"/>
                </a:solidFill>
                <a:latin typeface="Arial" panose="020B0604020202020204" pitchFamily="34" charset="0"/>
              </a:rPr>
              <a:t>The Taylor Prism, like the Oriental Institute Prism, details his conquest of 46 of Judah</a:t>
            </a:r>
            <a:r>
              <a:rPr lang="en-US" altLang="en-US" dirty="0">
                <a:solidFill>
                  <a:srgbClr val="FFC000"/>
                </a:solidFill>
              </a:rPr>
              <a:t>’</a:t>
            </a:r>
            <a:r>
              <a:rPr lang="en-US" altLang="en-US" dirty="0">
                <a:solidFill>
                  <a:srgbClr val="FFC000"/>
                </a:solidFill>
                <a:latin typeface="Arial" panose="020B0604020202020204" pitchFamily="34" charset="0"/>
              </a:rPr>
              <a:t>s walled cities and </a:t>
            </a:r>
            <a:r>
              <a:rPr lang="en-US" altLang="en-US" dirty="0">
                <a:solidFill>
                  <a:srgbClr val="FFC000"/>
                </a:solidFill>
              </a:rPr>
              <a:t>“</a:t>
            </a:r>
            <a:r>
              <a:rPr lang="en-US" altLang="en-US" dirty="0">
                <a:solidFill>
                  <a:srgbClr val="FFC000"/>
                </a:solidFill>
                <a:latin typeface="Arial" panose="020B0604020202020204" pitchFamily="34" charset="0"/>
              </a:rPr>
              <a:t>countless villages</a:t>
            </a:r>
            <a:r>
              <a:rPr lang="en-US" altLang="en-US" dirty="0">
                <a:solidFill>
                  <a:srgbClr val="FFC000"/>
                </a:solidFill>
              </a:rPr>
              <a:t>”</a:t>
            </a:r>
            <a:r>
              <a:rPr lang="en-US" altLang="en-US" dirty="0">
                <a:solidFill>
                  <a:srgbClr val="FFC000"/>
                </a:solidFill>
                <a:latin typeface="Arial" panose="020B0604020202020204" pitchFamily="34" charset="0"/>
              </a:rPr>
              <a:t>. He also claimed to deport 200,150 people.</a:t>
            </a:r>
          </a:p>
          <a:p>
            <a:pPr>
              <a:lnSpc>
                <a:spcPct val="80000"/>
              </a:lnSpc>
              <a:buFont typeface="Wingdings" panose="05000000000000000000" pitchFamily="2" charset="2"/>
              <a:buNone/>
            </a:pPr>
            <a:r>
              <a:rPr lang="en-US" altLang="en-US" i="1" dirty="0">
                <a:solidFill>
                  <a:srgbClr val="FFC000"/>
                </a:solidFill>
              </a:rPr>
              <a:t>“</a:t>
            </a:r>
            <a:r>
              <a:rPr lang="en-US" altLang="en-US" i="1" dirty="0">
                <a:solidFill>
                  <a:srgbClr val="FFC000"/>
                </a:solidFill>
                <a:latin typeface="Arial" panose="020B0604020202020204" pitchFamily="34" charset="0"/>
              </a:rPr>
              <a:t>Hezekiah I made a prisoner in Jerusalem, his royal residence, like a bird in a cage.</a:t>
            </a:r>
            <a:r>
              <a:rPr lang="en-US" altLang="en-US" i="1" dirty="0">
                <a:solidFill>
                  <a:srgbClr val="FFC000"/>
                </a:solidFill>
              </a:rPr>
              <a:t>”</a:t>
            </a:r>
            <a:endParaRPr lang="en-US" altLang="en-US" i="1" dirty="0">
              <a:solidFill>
                <a:srgbClr val="FFC000"/>
              </a:solidFill>
              <a:latin typeface="Arial" panose="020B0604020202020204" pitchFamily="34" charset="0"/>
            </a:endParaRPr>
          </a:p>
        </p:txBody>
      </p:sp>
      <p:pic>
        <p:nvPicPr>
          <p:cNvPr id="70660" name="Picture 4" descr="AIS46">
            <a:extLst>
              <a:ext uri="{FF2B5EF4-FFF2-40B4-BE49-F238E27FC236}">
                <a16:creationId xmlns:a16="http://schemas.microsoft.com/office/drawing/2014/main" id="{789C294A-BB6E-4012-B763-C6B079D60167}"/>
              </a:ext>
            </a:extLst>
          </p:cNvPr>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t="-394" b="-525"/>
          <a:stretch>
            <a:fillRect/>
          </a:stretch>
        </p:blipFill>
        <p:spPr>
          <a:xfrm>
            <a:off x="1522412" y="34636"/>
            <a:ext cx="4000500" cy="6858000"/>
          </a:xfrm>
        </p:spPr>
      </p:pic>
      <p:sp>
        <p:nvSpPr>
          <p:cNvPr id="70661" name="Text Box 6">
            <a:extLst>
              <a:ext uri="{FF2B5EF4-FFF2-40B4-BE49-F238E27FC236}">
                <a16:creationId xmlns:a16="http://schemas.microsoft.com/office/drawing/2014/main" id="{F9D48D38-E6A9-4AEE-B906-D02CCD2E696C}"/>
              </a:ext>
            </a:extLst>
          </p:cNvPr>
          <p:cNvSpPr txBox="1">
            <a:spLocks noChangeArrowheads="1"/>
          </p:cNvSpPr>
          <p:nvPr/>
        </p:nvSpPr>
        <p:spPr bwMode="auto">
          <a:xfrm>
            <a:off x="5580062" y="623754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a:solidFill>
                  <a:schemeClr val="bg1"/>
                </a:solidFill>
                <a:latin typeface="Arial Narrow" panose="020B0606020202030204" pitchFamily="34" charset="0"/>
              </a:rPr>
              <a:t>British Museum, London</a:t>
            </a:r>
          </a:p>
        </p:txBody>
      </p:sp>
    </p:spTree>
    <p:extLst>
      <p:ext uri="{BB962C8B-B14F-4D97-AF65-F5344CB8AC3E}">
        <p14:creationId xmlns:p14="http://schemas.microsoft.com/office/powerpoint/2010/main" val="37269892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D8813AF-0C19-40D4-8884-41B8DD633687}"/>
              </a:ext>
            </a:extLst>
          </p:cNvPr>
          <p:cNvSpPr>
            <a:spLocks noGrp="1"/>
          </p:cNvSpPr>
          <p:nvPr>
            <p:ph type="title"/>
          </p:nvPr>
        </p:nvSpPr>
        <p:spPr/>
        <p:txBody>
          <a:bodyPr/>
          <a:lstStyle/>
          <a:p>
            <a:pPr algn="ctr" eaLnBrk="1" hangingPunct="1"/>
            <a:r>
              <a:rPr lang="en-US" altLang="en-US" dirty="0">
                <a:solidFill>
                  <a:schemeClr val="accent6">
                    <a:lumMod val="50000"/>
                  </a:schemeClr>
                </a:solidFill>
              </a:rPr>
              <a:t>Covenant Loyalties</a:t>
            </a:r>
          </a:p>
        </p:txBody>
      </p:sp>
      <p:sp>
        <p:nvSpPr>
          <p:cNvPr id="27651" name="Rectangle 3">
            <a:extLst>
              <a:ext uri="{FF2B5EF4-FFF2-40B4-BE49-F238E27FC236}">
                <a16:creationId xmlns:a16="http://schemas.microsoft.com/office/drawing/2014/main" id="{B2C5958D-102A-4B21-A740-656FFCF74981}"/>
              </a:ext>
            </a:extLst>
          </p:cNvPr>
          <p:cNvSpPr>
            <a:spLocks noGrp="1"/>
          </p:cNvSpPr>
          <p:nvPr>
            <p:ph type="body" sz="half" idx="1"/>
          </p:nvPr>
        </p:nvSpPr>
        <p:spPr>
          <a:xfrm>
            <a:off x="1968501" y="1824038"/>
            <a:ext cx="3965575" cy="4881562"/>
          </a:xfrm>
          <a:gradFill rotWithShape="1">
            <a:gsLst>
              <a:gs pos="0">
                <a:schemeClr val="bg2">
                  <a:gamma/>
                  <a:shade val="46275"/>
                  <a:invGamma/>
                </a:schemeClr>
              </a:gs>
              <a:gs pos="50000">
                <a:schemeClr val="bg2"/>
              </a:gs>
              <a:gs pos="100000">
                <a:schemeClr val="bg2">
                  <a:gamma/>
                  <a:shade val="46275"/>
                  <a:invGamma/>
                </a:schemeClr>
              </a:gs>
            </a:gsLst>
            <a:lin ang="5400000" scaled="1"/>
          </a:gradFill>
          <a:ln>
            <a:solidFill>
              <a:schemeClr val="tx1"/>
            </a:solidFill>
            <a:miter lim="800000"/>
            <a:headEnd/>
            <a:tailEnd/>
          </a:ln>
        </p:spPr>
        <p:txBody>
          <a:bodyPr/>
          <a:lstStyle/>
          <a:p>
            <a:pPr eaLnBrk="1" hangingPunct="1">
              <a:buFont typeface="Wingdings 3" panose="05040102010807070707" pitchFamily="18" charset="2"/>
              <a:buNone/>
              <a:defRPr/>
            </a:pPr>
            <a:r>
              <a:rPr lang="en-US" altLang="en-US" sz="3200">
                <a:solidFill>
                  <a:srgbClr val="FFFF66"/>
                </a:solidFill>
                <a:latin typeface="Berlin Sans FB Demi" panose="020B0604020202020204" pitchFamily="34" charset="0"/>
              </a:rPr>
              <a:t>ISRAEL</a:t>
            </a:r>
          </a:p>
          <a:p>
            <a:pPr eaLnBrk="1" hangingPunct="1">
              <a:defRPr/>
            </a:pPr>
            <a:r>
              <a:rPr lang="en-US" altLang="en-US" sz="2800" b="1" i="1">
                <a:latin typeface="Arial Narrow" panose="020B0606020202030204" pitchFamily="34" charset="0"/>
              </a:rPr>
              <a:t>Covenants with Abraham and Moses  were primary</a:t>
            </a:r>
          </a:p>
          <a:p>
            <a:pPr eaLnBrk="1" hangingPunct="1">
              <a:defRPr/>
            </a:pPr>
            <a:r>
              <a:rPr lang="en-US" altLang="en-US" sz="2800" b="1" i="1">
                <a:latin typeface="Arial Narrow" panose="020B0606020202030204" pitchFamily="34" charset="0"/>
              </a:rPr>
              <a:t>Covenant with Moses and its threats of exile were subordinated to the perceived inviolability of the covenant with Abraham</a:t>
            </a:r>
          </a:p>
        </p:txBody>
      </p:sp>
      <p:sp>
        <p:nvSpPr>
          <p:cNvPr id="27652" name="Rectangle 4">
            <a:extLst>
              <a:ext uri="{FF2B5EF4-FFF2-40B4-BE49-F238E27FC236}">
                <a16:creationId xmlns:a16="http://schemas.microsoft.com/office/drawing/2014/main" id="{285586AB-422E-4531-A80A-A6DC98C3F7EB}"/>
              </a:ext>
            </a:extLst>
          </p:cNvPr>
          <p:cNvSpPr>
            <a:spLocks noGrp="1"/>
          </p:cNvSpPr>
          <p:nvPr>
            <p:ph type="body" sz="half" idx="2"/>
          </p:nvPr>
        </p:nvSpPr>
        <p:spPr>
          <a:xfrm>
            <a:off x="6094412" y="1824036"/>
            <a:ext cx="4048125" cy="4881563"/>
          </a:xfrm>
          <a:gradFill rotWithShape="1">
            <a:gsLst>
              <a:gs pos="0">
                <a:schemeClr val="bg2">
                  <a:gamma/>
                  <a:shade val="46275"/>
                  <a:invGamma/>
                </a:schemeClr>
              </a:gs>
              <a:gs pos="50000">
                <a:schemeClr val="bg2"/>
              </a:gs>
              <a:gs pos="100000">
                <a:schemeClr val="bg2">
                  <a:gamma/>
                  <a:shade val="46275"/>
                  <a:invGamma/>
                </a:schemeClr>
              </a:gs>
            </a:gsLst>
            <a:lin ang="5400000" scaled="1"/>
          </a:gradFill>
          <a:ln>
            <a:solidFill>
              <a:schemeClr val="tx1"/>
            </a:solidFill>
            <a:miter lim="800000"/>
            <a:headEnd/>
            <a:tailEnd/>
          </a:ln>
        </p:spPr>
        <p:txBody>
          <a:bodyPr/>
          <a:lstStyle/>
          <a:p>
            <a:pPr eaLnBrk="1" hangingPunct="1">
              <a:buFont typeface="Wingdings 3" panose="05040102010807070707" pitchFamily="18" charset="2"/>
              <a:buNone/>
              <a:defRPr/>
            </a:pPr>
            <a:r>
              <a:rPr lang="en-US" altLang="en-US" sz="3200">
                <a:solidFill>
                  <a:srgbClr val="FFFF66"/>
                </a:solidFill>
                <a:latin typeface="Berlin Sans FB Demi" panose="020B0604020202020204" pitchFamily="34" charset="0"/>
              </a:rPr>
              <a:t>JUDAH</a:t>
            </a:r>
          </a:p>
          <a:p>
            <a:pPr eaLnBrk="1" hangingPunct="1">
              <a:defRPr/>
            </a:pPr>
            <a:r>
              <a:rPr lang="en-US" altLang="en-US" sz="2800" b="1" i="1">
                <a:latin typeface="Arial Narrow" panose="020B0606020202030204" pitchFamily="34" charset="0"/>
              </a:rPr>
              <a:t>Covenant with David was primary</a:t>
            </a:r>
          </a:p>
          <a:p>
            <a:pPr eaLnBrk="1" hangingPunct="1">
              <a:defRPr/>
            </a:pPr>
            <a:r>
              <a:rPr lang="en-US" altLang="en-US" sz="2800" b="1" i="1">
                <a:latin typeface="Arial Narrow" panose="020B0606020202030204" pitchFamily="34" charset="0"/>
              </a:rPr>
              <a:t>Covenant with Moses and its threats of exile were subordinated to the perceived inviolability of the covenants with David and Abraham</a:t>
            </a:r>
          </a:p>
        </p:txBody>
      </p:sp>
    </p:spTree>
    <p:extLst>
      <p:ext uri="{BB962C8B-B14F-4D97-AF65-F5344CB8AC3E}">
        <p14:creationId xmlns:p14="http://schemas.microsoft.com/office/powerpoint/2010/main" val="42173101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7652">
                                            <p:txEl>
                                              <p:pRg st="0" end="0"/>
                                            </p:txEl>
                                          </p:spTgt>
                                        </p:tgtEl>
                                        <p:attrNameLst>
                                          <p:attrName>style.visibility</p:attrName>
                                        </p:attrNameLst>
                                      </p:cBhvr>
                                      <p:to>
                                        <p:strVal val="visible"/>
                                      </p:to>
                                    </p:set>
                                    <p:anim calcmode="lin" valueType="num">
                                      <p:cBhvr>
                                        <p:cTn id="11" dur="500" fill="hold"/>
                                        <p:tgtEl>
                                          <p:spTgt spid="2765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65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7651">
                                            <p:txEl>
                                              <p:pRg st="1" end="1"/>
                                            </p:txEl>
                                          </p:spTgt>
                                        </p:tgtEl>
                                        <p:attrNameLst>
                                          <p:attrName>style.visibility</p:attrName>
                                        </p:attrNameLst>
                                      </p:cBhvr>
                                      <p:to>
                                        <p:strVal val="visible"/>
                                      </p:to>
                                    </p:set>
                                    <p:anim calcmode="lin" valueType="num">
                                      <p:cBhvr additive="base">
                                        <p:cTn id="17"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7652">
                                            <p:txEl>
                                              <p:pRg st="1" end="1"/>
                                            </p:txEl>
                                          </p:spTgt>
                                        </p:tgtEl>
                                        <p:attrNameLst>
                                          <p:attrName>style.visibility</p:attrName>
                                        </p:attrNameLst>
                                      </p:cBhvr>
                                      <p:to>
                                        <p:strVal val="visible"/>
                                      </p:to>
                                    </p:set>
                                    <p:anim calcmode="lin" valueType="num">
                                      <p:cBhvr additive="base">
                                        <p:cTn id="23" dur="5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6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7651">
                                            <p:txEl>
                                              <p:pRg st="2" end="2"/>
                                            </p:txEl>
                                          </p:spTgt>
                                        </p:tgtEl>
                                        <p:attrNameLst>
                                          <p:attrName>style.visibility</p:attrName>
                                        </p:attrNameLst>
                                      </p:cBhvr>
                                      <p:to>
                                        <p:strVal val="visible"/>
                                      </p:to>
                                    </p:set>
                                    <p:anim calcmode="lin" valueType="num">
                                      <p:cBhvr additive="base">
                                        <p:cTn id="2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7652">
                                            <p:txEl>
                                              <p:pRg st="2" end="2"/>
                                            </p:txEl>
                                          </p:spTgt>
                                        </p:tgtEl>
                                        <p:attrNameLst>
                                          <p:attrName>style.visibility</p:attrName>
                                        </p:attrNameLst>
                                      </p:cBhvr>
                                      <p:to>
                                        <p:strVal val="visible"/>
                                      </p:to>
                                    </p:set>
                                    <p:anim calcmode="lin" valueType="num">
                                      <p:cBhvr additive="base">
                                        <p:cTn id="35" dur="500" fill="hold"/>
                                        <p:tgtEl>
                                          <p:spTgt spid="27652">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765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8E1E92C9-DF10-4391-9578-E7E8C214C8CF}"/>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Sennacherib’s Threat</a:t>
            </a:r>
            <a:r>
              <a:rPr lang="en-US" altLang="en-US"/>
              <a:t> </a:t>
            </a:r>
            <a:r>
              <a:rPr lang="en-US" altLang="en-US" sz="2800"/>
              <a:t>(37)</a:t>
            </a:r>
          </a:p>
        </p:txBody>
      </p:sp>
      <p:sp>
        <p:nvSpPr>
          <p:cNvPr id="72708" name="Slide Number Placeholder 1">
            <a:extLst>
              <a:ext uri="{FF2B5EF4-FFF2-40B4-BE49-F238E27FC236}">
                <a16:creationId xmlns:a16="http://schemas.microsoft.com/office/drawing/2014/main" id="{67BCACAE-9646-458A-9732-1EF13BB1B0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C134B8-0332-43AD-8D68-EB1960FA3898}" type="slidenum">
              <a:rPr lang="en-US" altLang="en-US" smtClean="0">
                <a:solidFill>
                  <a:schemeClr val="tx2"/>
                </a:solidFill>
                <a:latin typeface="Book Antiqua" panose="02040602050305030304" pitchFamily="18" charset="0"/>
              </a:rPr>
              <a:pPr/>
              <a:t>130</a:t>
            </a:fld>
            <a:endParaRPr lang="en-US" altLang="en-US">
              <a:solidFill>
                <a:schemeClr val="tx2"/>
              </a:solidFill>
              <a:latin typeface="Book Antiqua" panose="02040602050305030304" pitchFamily="18" charset="0"/>
            </a:endParaRPr>
          </a:p>
        </p:txBody>
      </p:sp>
      <p:sp>
        <p:nvSpPr>
          <p:cNvPr id="216067" name="Rectangle 3">
            <a:extLst>
              <a:ext uri="{FF2B5EF4-FFF2-40B4-BE49-F238E27FC236}">
                <a16:creationId xmlns:a16="http://schemas.microsoft.com/office/drawing/2014/main" id="{934A5784-11D6-41CD-8F96-329B28304C32}"/>
              </a:ext>
            </a:extLst>
          </p:cNvPr>
          <p:cNvSpPr>
            <a:spLocks noGrp="1"/>
          </p:cNvSpPr>
          <p:nvPr>
            <p:ph type="body" idx="4294967295"/>
          </p:nvPr>
        </p:nvSpPr>
        <p:spPr>
          <a:xfrm>
            <a:off x="1522412" y="1828800"/>
            <a:ext cx="10666413" cy="5029200"/>
          </a:xfrm>
        </p:spPr>
        <p:txBody>
          <a:bodyPr/>
          <a:lstStyle/>
          <a:p>
            <a:pPr>
              <a:lnSpc>
                <a:spcPct val="90000"/>
              </a:lnSpc>
              <a:buFont typeface="Wingdings" panose="05000000000000000000" pitchFamily="2" charset="2"/>
              <a:buNone/>
            </a:pPr>
            <a:r>
              <a:rPr lang="en-US" altLang="en-US" sz="2800" b="1" dirty="0">
                <a:solidFill>
                  <a:srgbClr val="FF0000"/>
                </a:solidFill>
              </a:rPr>
              <a:t>The irony of Sennacherib’s threat is that it was delivered at the same place that Hezekiah’s father, Ahaz, had been urged by Isaiah to stand firm in his faith (36:2-3; cf. 7:3).</a:t>
            </a:r>
          </a:p>
          <a:p>
            <a:pPr>
              <a:lnSpc>
                <a:spcPct val="90000"/>
              </a:lnSpc>
            </a:pPr>
            <a:r>
              <a:rPr lang="en-US" altLang="en-US" i="1" dirty="0">
                <a:solidFill>
                  <a:schemeClr val="accent6">
                    <a:lumMod val="50000"/>
                  </a:schemeClr>
                </a:solidFill>
              </a:rPr>
              <a:t>Ahaz had ignored </a:t>
            </a:r>
            <a:r>
              <a:rPr lang="en-US" altLang="en-US" i="1" dirty="0"/>
              <a:t>Isaiah, but Hezekiah would listen.</a:t>
            </a:r>
          </a:p>
          <a:p>
            <a:pPr>
              <a:lnSpc>
                <a:spcPct val="90000"/>
              </a:lnSpc>
            </a:pPr>
            <a:r>
              <a:rPr lang="en-US" altLang="en-US" i="1" dirty="0"/>
              <a:t>In spite of his threats, Sennacherib did not breach Jerusalem’s walls nor conquer the city.</a:t>
            </a:r>
          </a:p>
          <a:p>
            <a:pPr>
              <a:lnSpc>
                <a:spcPct val="90000"/>
              </a:lnSpc>
            </a:pPr>
            <a:r>
              <a:rPr lang="en-US" altLang="en-US" i="1" dirty="0"/>
              <a:t>Hearing a report that </a:t>
            </a:r>
            <a:r>
              <a:rPr lang="en-US" altLang="en-US" i="1" dirty="0" err="1"/>
              <a:t>Tirhakah</a:t>
            </a:r>
            <a:r>
              <a:rPr lang="en-US" altLang="en-US" i="1" dirty="0"/>
              <a:t> of Egypt was mobilizing, and after losing troops in a plague, Sennacherib withdrew (37:36-37).</a:t>
            </a:r>
          </a:p>
        </p:txBody>
      </p:sp>
    </p:spTree>
    <p:extLst>
      <p:ext uri="{BB962C8B-B14F-4D97-AF65-F5344CB8AC3E}">
        <p14:creationId xmlns:p14="http://schemas.microsoft.com/office/powerpoint/2010/main" val="14559953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 calcmode="lin" valueType="num">
                                      <p:cBhvr>
                                        <p:cTn id="7" dur="500" fill="hold"/>
                                        <p:tgtEl>
                                          <p:spTgt spid="216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60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6067">
                                            <p:txEl>
                                              <p:pRg st="1" end="1"/>
                                            </p:txEl>
                                          </p:spTgt>
                                        </p:tgtEl>
                                        <p:attrNameLst>
                                          <p:attrName>style.visibility</p:attrName>
                                        </p:attrNameLst>
                                      </p:cBhvr>
                                      <p:to>
                                        <p:strVal val="visible"/>
                                      </p:to>
                                    </p:set>
                                    <p:anim calcmode="lin" valueType="num">
                                      <p:cBhvr additive="base">
                                        <p:cTn id="13" dur="500" fill="hold"/>
                                        <p:tgtEl>
                                          <p:spTgt spid="216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6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6067">
                                            <p:txEl>
                                              <p:pRg st="2" end="2"/>
                                            </p:txEl>
                                          </p:spTgt>
                                        </p:tgtEl>
                                        <p:attrNameLst>
                                          <p:attrName>style.visibility</p:attrName>
                                        </p:attrNameLst>
                                      </p:cBhvr>
                                      <p:to>
                                        <p:strVal val="visible"/>
                                      </p:to>
                                    </p:set>
                                    <p:anim calcmode="lin" valueType="num">
                                      <p:cBhvr additive="base">
                                        <p:cTn id="19" dur="500" fill="hold"/>
                                        <p:tgtEl>
                                          <p:spTgt spid="216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6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6067">
                                            <p:txEl>
                                              <p:pRg st="3" end="3"/>
                                            </p:txEl>
                                          </p:spTgt>
                                        </p:tgtEl>
                                        <p:attrNameLst>
                                          <p:attrName>style.visibility</p:attrName>
                                        </p:attrNameLst>
                                      </p:cBhvr>
                                      <p:to>
                                        <p:strVal val="visible"/>
                                      </p:to>
                                    </p:set>
                                    <p:anim calcmode="lin" valueType="num">
                                      <p:cBhvr additive="base">
                                        <p:cTn id="25" dur="500" fill="hold"/>
                                        <p:tgtEl>
                                          <p:spTgt spid="2160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60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7653" name="Rectangle 5">
            <a:extLst>
              <a:ext uri="{FF2B5EF4-FFF2-40B4-BE49-F238E27FC236}">
                <a16:creationId xmlns:a16="http://schemas.microsoft.com/office/drawing/2014/main" id="{B7A9C947-95C1-4668-AD02-BE9659ADDADA}"/>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sz="4800">
                <a:latin typeface="Impact" panose="020B0806030902050204" pitchFamily="34" charset="0"/>
              </a:rPr>
              <a:t>The Scholarly Controversy</a:t>
            </a:r>
          </a:p>
        </p:txBody>
      </p:sp>
      <p:sp>
        <p:nvSpPr>
          <p:cNvPr id="76804" name="Slide Number Placeholder 1">
            <a:extLst>
              <a:ext uri="{FF2B5EF4-FFF2-40B4-BE49-F238E27FC236}">
                <a16:creationId xmlns:a16="http://schemas.microsoft.com/office/drawing/2014/main" id="{7100B766-5F64-476A-9D0C-31AF2B21F0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F238CD-F2A0-472F-8966-16A0BEF1D426}" type="slidenum">
              <a:rPr lang="en-US" altLang="en-US" smtClean="0">
                <a:solidFill>
                  <a:schemeClr val="tx2"/>
                </a:solidFill>
                <a:latin typeface="Book Antiqua" panose="02040602050305030304" pitchFamily="18" charset="0"/>
              </a:rPr>
              <a:pPr/>
              <a:t>131</a:t>
            </a:fld>
            <a:endParaRPr lang="en-US" altLang="en-US">
              <a:solidFill>
                <a:schemeClr val="tx2"/>
              </a:solidFill>
              <a:latin typeface="Book Antiqua" panose="02040602050305030304" pitchFamily="18" charset="0"/>
            </a:endParaRPr>
          </a:p>
        </p:txBody>
      </p:sp>
      <p:sp>
        <p:nvSpPr>
          <p:cNvPr id="27654" name="Rectangle 6">
            <a:extLst>
              <a:ext uri="{FF2B5EF4-FFF2-40B4-BE49-F238E27FC236}">
                <a16:creationId xmlns:a16="http://schemas.microsoft.com/office/drawing/2014/main" id="{27C2DF1E-24E1-4ED7-BB2F-559629DFA6F5}"/>
              </a:ext>
            </a:extLst>
          </p:cNvPr>
          <p:cNvSpPr>
            <a:spLocks noGrp="1"/>
          </p:cNvSpPr>
          <p:nvPr>
            <p:ph type="body" idx="4294967295"/>
          </p:nvPr>
        </p:nvSpPr>
        <p:spPr>
          <a:xfrm>
            <a:off x="1674812" y="1743988"/>
            <a:ext cx="9677400" cy="4275812"/>
          </a:xfrm>
        </p:spPr>
        <p:txBody>
          <a:bodyPr/>
          <a:lstStyle/>
          <a:p>
            <a:pPr>
              <a:buFont typeface="Wingdings" panose="05000000000000000000" pitchFamily="2" charset="2"/>
              <a:buNone/>
            </a:pPr>
            <a:r>
              <a:rPr lang="en-US" altLang="en-US" sz="2800" b="1" dirty="0">
                <a:solidFill>
                  <a:srgbClr val="FF0000"/>
                </a:solidFill>
                <a:latin typeface="Eras Demi ITC" panose="020B0805030504020804" pitchFamily="34" charset="0"/>
              </a:rPr>
              <a:t>In the past two centuries, historical-critical scholars have concluded that Isaiah 40-66 was not written by Isaiah of Jerusalem.</a:t>
            </a:r>
          </a:p>
          <a:p>
            <a:r>
              <a:rPr lang="en-US" altLang="en-US" i="1" dirty="0">
                <a:latin typeface="Arial Narrow" panose="020B0606020202030204" pitchFamily="34" charset="0"/>
              </a:rPr>
              <a:t>Typically dubbed “</a:t>
            </a:r>
            <a:r>
              <a:rPr lang="en-US" altLang="en-US" i="1" dirty="0" err="1">
                <a:latin typeface="Arial Narrow" panose="020B0606020202030204" pitchFamily="34" charset="0"/>
              </a:rPr>
              <a:t>Deutero</a:t>
            </a:r>
            <a:r>
              <a:rPr lang="en-US" altLang="en-US" i="1" dirty="0">
                <a:latin typeface="Arial Narrow" panose="020B0606020202030204" pitchFamily="34" charset="0"/>
              </a:rPr>
              <a:t>-Isaiah,” this latter section is believed to have been composed by one or more anonymous authors about two centuries after Isaiah 1-39.</a:t>
            </a:r>
          </a:p>
          <a:p>
            <a:r>
              <a:rPr lang="en-US" altLang="en-US" i="1" dirty="0">
                <a:latin typeface="Arial Narrow" panose="020B0606020202030204" pitchFamily="34" charset="0"/>
              </a:rPr>
              <a:t>Some scholars also argue for “</a:t>
            </a:r>
            <a:r>
              <a:rPr lang="en-US" altLang="en-US" i="1" dirty="0" err="1">
                <a:latin typeface="Arial Narrow" panose="020B0606020202030204" pitchFamily="34" charset="0"/>
              </a:rPr>
              <a:t>Trito</a:t>
            </a:r>
            <a:r>
              <a:rPr lang="en-US" altLang="en-US" i="1" dirty="0">
                <a:latin typeface="Arial Narrow" panose="020B0606020202030204" pitchFamily="34" charset="0"/>
              </a:rPr>
              <a:t>-Isaiah,” chapters 56-66, which are believed to have been composed by yet a different author.</a:t>
            </a:r>
          </a:p>
        </p:txBody>
      </p:sp>
    </p:spTree>
    <p:extLst>
      <p:ext uri="{BB962C8B-B14F-4D97-AF65-F5344CB8AC3E}">
        <p14:creationId xmlns:p14="http://schemas.microsoft.com/office/powerpoint/2010/main" val="164226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p:cTn id="7" dur="500" fill="hold"/>
                                        <p:tgtEl>
                                          <p:spTgt spid="276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54">
                                            <p:txEl>
                                              <p:pRg st="1" end="1"/>
                                            </p:txEl>
                                          </p:spTgt>
                                        </p:tgtEl>
                                        <p:attrNameLst>
                                          <p:attrName>style.visibility</p:attrName>
                                        </p:attrNameLst>
                                      </p:cBhvr>
                                      <p:to>
                                        <p:strVal val="visible"/>
                                      </p:to>
                                    </p:set>
                                    <p:anim calcmode="lin" valueType="num">
                                      <p:cBhvr additive="base">
                                        <p:cTn id="13" dur="500" fill="hold"/>
                                        <p:tgtEl>
                                          <p:spTgt spid="2765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654">
                                            <p:txEl>
                                              <p:pRg st="2" end="2"/>
                                            </p:txEl>
                                          </p:spTgt>
                                        </p:tgtEl>
                                        <p:attrNameLst>
                                          <p:attrName>style.visibility</p:attrName>
                                        </p:attrNameLst>
                                      </p:cBhvr>
                                      <p:to>
                                        <p:strVal val="visible"/>
                                      </p:to>
                                    </p:set>
                                    <p:anim calcmode="lin" valueType="num">
                                      <p:cBhvr additive="base">
                                        <p:cTn id="19"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813E7608-124C-4C3B-98A1-96ED1EA8FC32}"/>
              </a:ext>
            </a:extLst>
          </p:cNvPr>
          <p:cNvSpPr>
            <a:spLocks noGrp="1" noChangeArrowheads="1"/>
          </p:cNvSpPr>
          <p:nvPr>
            <p:ph type="title"/>
          </p:nvPr>
        </p:nvSpPr>
        <p:spPr bwMode="auto">
          <a:xfrm>
            <a:off x="1541607" y="42894"/>
            <a:ext cx="9124806" cy="8309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latin typeface="Impact" panose="020B0806030902050204" pitchFamily="34" charset="0"/>
              </a:rPr>
              <a:t>What is at Issue</a:t>
            </a:r>
          </a:p>
        </p:txBody>
      </p:sp>
      <p:sp>
        <p:nvSpPr>
          <p:cNvPr id="77830" name="Slide Number Placeholder 1">
            <a:extLst>
              <a:ext uri="{FF2B5EF4-FFF2-40B4-BE49-F238E27FC236}">
                <a16:creationId xmlns:a16="http://schemas.microsoft.com/office/drawing/2014/main" id="{CC70666B-9598-424F-974D-71F31899B8F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E1DCB1-54C6-447C-9423-D6D040D5E7A3}" type="slidenum">
              <a:rPr lang="en-US" altLang="en-US" smtClean="0">
                <a:solidFill>
                  <a:schemeClr val="tx2"/>
                </a:solidFill>
                <a:latin typeface="Book Antiqua" panose="02040602050305030304" pitchFamily="18" charset="0"/>
              </a:rPr>
              <a:pPr/>
              <a:t>132</a:t>
            </a:fld>
            <a:endParaRPr lang="en-US" altLang="en-US">
              <a:solidFill>
                <a:schemeClr val="tx2"/>
              </a:solidFill>
              <a:latin typeface="Book Antiqua" panose="02040602050305030304" pitchFamily="18" charset="0"/>
            </a:endParaRPr>
          </a:p>
        </p:txBody>
      </p:sp>
      <p:sp>
        <p:nvSpPr>
          <p:cNvPr id="233476" name="Rectangle 4">
            <a:extLst>
              <a:ext uri="{FF2B5EF4-FFF2-40B4-BE49-F238E27FC236}">
                <a16:creationId xmlns:a16="http://schemas.microsoft.com/office/drawing/2014/main" id="{A7A2E208-CE20-4DA4-8917-E8D4BA24B105}"/>
              </a:ext>
            </a:extLst>
          </p:cNvPr>
          <p:cNvSpPr>
            <a:spLocks noGrp="1"/>
          </p:cNvSpPr>
          <p:nvPr>
            <p:ph type="body" sz="half" idx="4294967295"/>
          </p:nvPr>
        </p:nvSpPr>
        <p:spPr>
          <a:xfrm>
            <a:off x="1541607" y="1030671"/>
            <a:ext cx="4191000" cy="4603750"/>
          </a:xfrm>
          <a:solidFill>
            <a:srgbClr val="2E0017"/>
          </a:solidFill>
          <a:ln w="12700">
            <a:solidFill>
              <a:schemeClr val="tx1"/>
            </a:solidFill>
            <a:miter lim="800000"/>
            <a:headEnd/>
            <a:tailEnd/>
          </a:ln>
        </p:spPr>
        <p:txBody>
          <a:bodyPr>
            <a:normAutofit fontScale="92500" lnSpcReduction="10000"/>
          </a:bodyPr>
          <a:lstStyle/>
          <a:p>
            <a:pPr>
              <a:lnSpc>
                <a:spcPct val="90000"/>
              </a:lnSpc>
              <a:buFont typeface="Wingdings" panose="05000000000000000000" pitchFamily="2" charset="2"/>
              <a:buNone/>
            </a:pPr>
            <a:r>
              <a:rPr lang="en-US" altLang="en-US" sz="3200" dirty="0">
                <a:solidFill>
                  <a:srgbClr val="FFFF00"/>
                </a:solidFill>
                <a:latin typeface="Agency FB" panose="020B0503020202020204" pitchFamily="34" charset="0"/>
              </a:rPr>
              <a:t>Historical-Critical Scholars</a:t>
            </a:r>
          </a:p>
          <a:p>
            <a:pPr>
              <a:lnSpc>
                <a:spcPct val="90000"/>
              </a:lnSpc>
            </a:pPr>
            <a:r>
              <a:rPr lang="en-US" altLang="en-US" i="1" dirty="0">
                <a:solidFill>
                  <a:schemeClr val="bg1"/>
                </a:solidFill>
                <a:latin typeface="Arial Narrow" panose="020B0606020202030204" pitchFamily="34" charset="0"/>
              </a:rPr>
              <a:t>The literary style in chapters 40-66 is quite different than in chapters 1-39.</a:t>
            </a:r>
          </a:p>
          <a:p>
            <a:pPr>
              <a:lnSpc>
                <a:spcPct val="90000"/>
              </a:lnSpc>
            </a:pPr>
            <a:r>
              <a:rPr lang="en-US" altLang="en-US" i="1" dirty="0">
                <a:solidFill>
                  <a:schemeClr val="bg1"/>
                </a:solidFill>
                <a:latin typeface="Arial Narrow" panose="020B0606020202030204" pitchFamily="34" charset="0"/>
              </a:rPr>
              <a:t>The context is post-exilic, two centuries later than Isaiah.</a:t>
            </a:r>
          </a:p>
          <a:p>
            <a:pPr>
              <a:lnSpc>
                <a:spcPct val="90000"/>
              </a:lnSpc>
            </a:pPr>
            <a:r>
              <a:rPr lang="en-US" altLang="en-US" i="1" dirty="0">
                <a:solidFill>
                  <a:schemeClr val="bg1"/>
                </a:solidFill>
                <a:latin typeface="Arial Narrow" panose="020B0606020202030204" pitchFamily="34" charset="0"/>
              </a:rPr>
              <a:t>Several other OT scrolls are composites (e.g., 1 &amp; 2 Kings, 1 &amp; 2 Chronicles, The Twelve).</a:t>
            </a:r>
          </a:p>
          <a:p>
            <a:pPr>
              <a:lnSpc>
                <a:spcPct val="90000"/>
              </a:lnSpc>
            </a:pPr>
            <a:r>
              <a:rPr lang="en-US" altLang="en-US" i="1" dirty="0">
                <a:solidFill>
                  <a:schemeClr val="bg1"/>
                </a:solidFill>
                <a:latin typeface="Arial Narrow" panose="020B0606020202030204" pitchFamily="34" charset="0"/>
              </a:rPr>
              <a:t>NT citations from this section of Isaiah simply use conventional language in referencing Isaiah.</a:t>
            </a:r>
          </a:p>
        </p:txBody>
      </p:sp>
      <p:sp>
        <p:nvSpPr>
          <p:cNvPr id="233477" name="Rectangle 5">
            <a:extLst>
              <a:ext uri="{FF2B5EF4-FFF2-40B4-BE49-F238E27FC236}">
                <a16:creationId xmlns:a16="http://schemas.microsoft.com/office/drawing/2014/main" id="{1ACD59EC-B8AE-411B-8AF4-EECB6D851638}"/>
              </a:ext>
            </a:extLst>
          </p:cNvPr>
          <p:cNvSpPr>
            <a:spLocks noGrp="1"/>
          </p:cNvSpPr>
          <p:nvPr>
            <p:ph type="body" sz="half" idx="4294967295"/>
          </p:nvPr>
        </p:nvSpPr>
        <p:spPr>
          <a:xfrm>
            <a:off x="6156166" y="1051453"/>
            <a:ext cx="4191000" cy="4603750"/>
          </a:xfrm>
          <a:solidFill>
            <a:srgbClr val="920049"/>
          </a:solidFill>
          <a:ln w="12700">
            <a:solidFill>
              <a:schemeClr val="tx1"/>
            </a:solidFill>
            <a:miter lim="800000"/>
            <a:headEnd/>
            <a:tailEnd/>
          </a:ln>
        </p:spPr>
        <p:txBody>
          <a:bodyPr>
            <a:normAutofit lnSpcReduction="10000"/>
          </a:bodyPr>
          <a:lstStyle/>
          <a:p>
            <a:pPr>
              <a:lnSpc>
                <a:spcPct val="90000"/>
              </a:lnSpc>
              <a:buFont typeface="Wingdings" panose="05000000000000000000" pitchFamily="2" charset="2"/>
              <a:buNone/>
            </a:pPr>
            <a:r>
              <a:rPr lang="en-US" altLang="en-US" sz="3200" dirty="0">
                <a:solidFill>
                  <a:srgbClr val="FFFF00"/>
                </a:solidFill>
                <a:latin typeface="Agency FB" panose="020B0503020202020204" pitchFamily="34" charset="0"/>
              </a:rPr>
              <a:t>Conservative Scholars</a:t>
            </a:r>
          </a:p>
          <a:p>
            <a:pPr>
              <a:lnSpc>
                <a:spcPct val="90000"/>
              </a:lnSpc>
            </a:pPr>
            <a:r>
              <a:rPr lang="en-US" altLang="en-US" i="1" dirty="0">
                <a:solidFill>
                  <a:schemeClr val="bg1"/>
                </a:solidFill>
                <a:latin typeface="Arial Narrow" panose="020B0606020202030204" pitchFamily="34" charset="0"/>
              </a:rPr>
              <a:t>There is no textual evidence for two or more sources.</a:t>
            </a:r>
          </a:p>
          <a:p>
            <a:pPr>
              <a:lnSpc>
                <a:spcPct val="90000"/>
              </a:lnSpc>
            </a:pPr>
            <a:r>
              <a:rPr lang="en-US" altLang="en-US" i="1" dirty="0">
                <a:solidFill>
                  <a:schemeClr val="bg1"/>
                </a:solidFill>
                <a:latin typeface="Arial Narrow" panose="020B0606020202030204" pitchFamily="34" charset="0"/>
              </a:rPr>
              <a:t>If Isaiah was a true prophet, a different context is immaterial.</a:t>
            </a:r>
          </a:p>
          <a:p>
            <a:pPr>
              <a:lnSpc>
                <a:spcPct val="90000"/>
              </a:lnSpc>
            </a:pPr>
            <a:r>
              <a:rPr lang="en-US" altLang="en-US" i="1" dirty="0">
                <a:solidFill>
                  <a:schemeClr val="bg1"/>
                </a:solidFill>
                <a:latin typeface="Arial Narrow" panose="020B0606020202030204" pitchFamily="34" charset="0"/>
              </a:rPr>
              <a:t>The OT books that are composites clearly say so—and the Book of Isaiah does not.</a:t>
            </a:r>
          </a:p>
          <a:p>
            <a:pPr>
              <a:lnSpc>
                <a:spcPct val="90000"/>
              </a:lnSpc>
            </a:pPr>
            <a:r>
              <a:rPr lang="en-US" altLang="en-US" i="1" dirty="0">
                <a:solidFill>
                  <a:schemeClr val="bg1"/>
                </a:solidFill>
                <a:latin typeface="Arial Narrow" panose="020B0606020202030204" pitchFamily="34" charset="0"/>
              </a:rPr>
              <a:t>If Jesus said Isaiah said it, then he said it, conventional language notwithstanding.</a:t>
            </a:r>
          </a:p>
        </p:txBody>
      </p:sp>
      <p:sp>
        <p:nvSpPr>
          <p:cNvPr id="233478" name="Text Box 6">
            <a:extLst>
              <a:ext uri="{FF2B5EF4-FFF2-40B4-BE49-F238E27FC236}">
                <a16:creationId xmlns:a16="http://schemas.microsoft.com/office/drawing/2014/main" id="{6DAF7D6C-BA71-4F9B-92E6-3D8C869AA52C}"/>
              </a:ext>
            </a:extLst>
          </p:cNvPr>
          <p:cNvSpPr txBox="1">
            <a:spLocks noChangeArrowheads="1"/>
          </p:cNvSpPr>
          <p:nvPr/>
        </p:nvSpPr>
        <p:spPr bwMode="auto">
          <a:xfrm>
            <a:off x="836612" y="5791200"/>
            <a:ext cx="10515600" cy="83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2400" dirty="0">
                <a:solidFill>
                  <a:schemeClr val="tx2"/>
                </a:solidFill>
                <a:latin typeface="Impact" panose="020B0806030902050204" pitchFamily="34" charset="0"/>
              </a:rPr>
              <a:t>However the question of authorship</a:t>
            </a:r>
            <a:r>
              <a:rPr lang="en-US" altLang="en-US" dirty="0"/>
              <a:t> </a:t>
            </a:r>
            <a:r>
              <a:rPr lang="en-US" altLang="en-US" sz="2400" dirty="0">
                <a:solidFill>
                  <a:schemeClr val="tx2"/>
                </a:solidFill>
                <a:latin typeface="Impact" panose="020B0806030902050204" pitchFamily="34" charset="0"/>
              </a:rPr>
              <a:t>is to be decided</a:t>
            </a:r>
            <a:r>
              <a:rPr lang="en-US" altLang="en-US" dirty="0"/>
              <a:t>, </a:t>
            </a:r>
            <a:r>
              <a:rPr lang="en-US" altLang="en-US" sz="2400" dirty="0">
                <a:solidFill>
                  <a:schemeClr val="tx2"/>
                </a:solidFill>
                <a:latin typeface="Impact" panose="020B0806030902050204" pitchFamily="34" charset="0"/>
              </a:rPr>
              <a:t>scholars agree that Isaiah 40-66 presupposes the Babylonian exile.</a:t>
            </a:r>
          </a:p>
        </p:txBody>
      </p:sp>
    </p:spTree>
    <p:extLst>
      <p:ext uri="{BB962C8B-B14F-4D97-AF65-F5344CB8AC3E}">
        <p14:creationId xmlns:p14="http://schemas.microsoft.com/office/powerpoint/2010/main" val="70799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3476">
                                            <p:bg/>
                                          </p:spTgt>
                                        </p:tgtEl>
                                        <p:attrNameLst>
                                          <p:attrName>style.visibility</p:attrName>
                                        </p:attrNameLst>
                                      </p:cBhvr>
                                      <p:to>
                                        <p:strVal val="visible"/>
                                      </p:to>
                                    </p:set>
                                    <p:animEffect transition="in" filter="dissolve">
                                      <p:cBhvr>
                                        <p:cTn id="7" dur="500"/>
                                        <p:tgtEl>
                                          <p:spTgt spid="23347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3476">
                                            <p:txEl>
                                              <p:pRg st="0" end="0"/>
                                            </p:txEl>
                                          </p:spTgt>
                                        </p:tgtEl>
                                        <p:attrNameLst>
                                          <p:attrName>style.visibility</p:attrName>
                                        </p:attrNameLst>
                                      </p:cBhvr>
                                      <p:to>
                                        <p:strVal val="visible"/>
                                      </p:to>
                                    </p:set>
                                    <p:animEffect transition="in" filter="dissolve">
                                      <p:cBhvr>
                                        <p:cTn id="10" dur="500"/>
                                        <p:tgtEl>
                                          <p:spTgt spid="23347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3476">
                                            <p:txEl>
                                              <p:pRg st="1" end="1"/>
                                            </p:txEl>
                                          </p:spTgt>
                                        </p:tgtEl>
                                        <p:attrNameLst>
                                          <p:attrName>style.visibility</p:attrName>
                                        </p:attrNameLst>
                                      </p:cBhvr>
                                      <p:to>
                                        <p:strVal val="visible"/>
                                      </p:to>
                                    </p:set>
                                    <p:animEffect transition="in" filter="dissolve">
                                      <p:cBhvr>
                                        <p:cTn id="15" dur="500"/>
                                        <p:tgtEl>
                                          <p:spTgt spid="233476">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3476">
                                            <p:txEl>
                                              <p:pRg st="2" end="2"/>
                                            </p:txEl>
                                          </p:spTgt>
                                        </p:tgtEl>
                                        <p:attrNameLst>
                                          <p:attrName>style.visibility</p:attrName>
                                        </p:attrNameLst>
                                      </p:cBhvr>
                                      <p:to>
                                        <p:strVal val="visible"/>
                                      </p:to>
                                    </p:set>
                                    <p:animEffect transition="in" filter="dissolve">
                                      <p:cBhvr>
                                        <p:cTn id="20" dur="500"/>
                                        <p:tgtEl>
                                          <p:spTgt spid="233476">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33476">
                                            <p:txEl>
                                              <p:pRg st="3" end="3"/>
                                            </p:txEl>
                                          </p:spTgt>
                                        </p:tgtEl>
                                        <p:attrNameLst>
                                          <p:attrName>style.visibility</p:attrName>
                                        </p:attrNameLst>
                                      </p:cBhvr>
                                      <p:to>
                                        <p:strVal val="visible"/>
                                      </p:to>
                                    </p:set>
                                    <p:animEffect transition="in" filter="dissolve">
                                      <p:cBhvr>
                                        <p:cTn id="25" dur="500"/>
                                        <p:tgtEl>
                                          <p:spTgt spid="233476">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33476">
                                            <p:txEl>
                                              <p:pRg st="4" end="4"/>
                                            </p:txEl>
                                          </p:spTgt>
                                        </p:tgtEl>
                                        <p:attrNameLst>
                                          <p:attrName>style.visibility</p:attrName>
                                        </p:attrNameLst>
                                      </p:cBhvr>
                                      <p:to>
                                        <p:strVal val="visible"/>
                                      </p:to>
                                    </p:set>
                                    <p:animEffect transition="in" filter="dissolve">
                                      <p:cBhvr>
                                        <p:cTn id="30" dur="500"/>
                                        <p:tgtEl>
                                          <p:spTgt spid="233476">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33477">
                                            <p:bg/>
                                          </p:spTgt>
                                        </p:tgtEl>
                                        <p:attrNameLst>
                                          <p:attrName>style.visibility</p:attrName>
                                        </p:attrNameLst>
                                      </p:cBhvr>
                                      <p:to>
                                        <p:strVal val="visible"/>
                                      </p:to>
                                    </p:set>
                                    <p:animEffect transition="in" filter="dissolve">
                                      <p:cBhvr>
                                        <p:cTn id="35" dur="500"/>
                                        <p:tgtEl>
                                          <p:spTgt spid="233477">
                                            <p:bg/>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3477">
                                            <p:txEl>
                                              <p:pRg st="0" end="0"/>
                                            </p:txEl>
                                          </p:spTgt>
                                        </p:tgtEl>
                                        <p:attrNameLst>
                                          <p:attrName>style.visibility</p:attrName>
                                        </p:attrNameLst>
                                      </p:cBhvr>
                                      <p:to>
                                        <p:strVal val="visible"/>
                                      </p:to>
                                    </p:set>
                                    <p:animEffect transition="in" filter="dissolve">
                                      <p:cBhvr>
                                        <p:cTn id="38" dur="500"/>
                                        <p:tgtEl>
                                          <p:spTgt spid="233477">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33477">
                                            <p:txEl>
                                              <p:pRg st="1" end="1"/>
                                            </p:txEl>
                                          </p:spTgt>
                                        </p:tgtEl>
                                        <p:attrNameLst>
                                          <p:attrName>style.visibility</p:attrName>
                                        </p:attrNameLst>
                                      </p:cBhvr>
                                      <p:to>
                                        <p:strVal val="visible"/>
                                      </p:to>
                                    </p:set>
                                    <p:anim calcmode="lin" valueType="num">
                                      <p:cBhvr>
                                        <p:cTn id="43" dur="500" fill="hold"/>
                                        <p:tgtEl>
                                          <p:spTgt spid="233477">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23347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233477">
                                            <p:txEl>
                                              <p:pRg st="2" end="2"/>
                                            </p:txEl>
                                          </p:spTgt>
                                        </p:tgtEl>
                                        <p:attrNameLst>
                                          <p:attrName>style.visibility</p:attrName>
                                        </p:attrNameLst>
                                      </p:cBhvr>
                                      <p:to>
                                        <p:strVal val="visible"/>
                                      </p:to>
                                    </p:set>
                                    <p:anim calcmode="lin" valueType="num">
                                      <p:cBhvr>
                                        <p:cTn id="49" dur="500" fill="hold"/>
                                        <p:tgtEl>
                                          <p:spTgt spid="233477">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3347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233477">
                                            <p:txEl>
                                              <p:pRg st="3" end="3"/>
                                            </p:txEl>
                                          </p:spTgt>
                                        </p:tgtEl>
                                        <p:attrNameLst>
                                          <p:attrName>style.visibility</p:attrName>
                                        </p:attrNameLst>
                                      </p:cBhvr>
                                      <p:to>
                                        <p:strVal val="visible"/>
                                      </p:to>
                                    </p:set>
                                    <p:anim calcmode="lin" valueType="num">
                                      <p:cBhvr>
                                        <p:cTn id="55" dur="500" fill="hold"/>
                                        <p:tgtEl>
                                          <p:spTgt spid="233477">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23347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233477">
                                            <p:txEl>
                                              <p:pRg st="4" end="4"/>
                                            </p:txEl>
                                          </p:spTgt>
                                        </p:tgtEl>
                                        <p:attrNameLst>
                                          <p:attrName>style.visibility</p:attrName>
                                        </p:attrNameLst>
                                      </p:cBhvr>
                                      <p:to>
                                        <p:strVal val="visible"/>
                                      </p:to>
                                    </p:set>
                                    <p:anim calcmode="lin" valueType="num">
                                      <p:cBhvr>
                                        <p:cTn id="61" dur="500" fill="hold"/>
                                        <p:tgtEl>
                                          <p:spTgt spid="233477">
                                            <p:txEl>
                                              <p:pRg st="4" end="4"/>
                                            </p:txEl>
                                          </p:spTgt>
                                        </p:tgtEl>
                                        <p:attrNameLst>
                                          <p:attrName>ppt_w</p:attrName>
                                        </p:attrNameLst>
                                      </p:cBhvr>
                                      <p:tavLst>
                                        <p:tav tm="0">
                                          <p:val>
                                            <p:fltVal val="0"/>
                                          </p:val>
                                        </p:tav>
                                        <p:tav tm="100000">
                                          <p:val>
                                            <p:strVal val="#ppt_w"/>
                                          </p:val>
                                        </p:tav>
                                      </p:tavLst>
                                    </p:anim>
                                    <p:anim calcmode="lin" valueType="num">
                                      <p:cBhvr>
                                        <p:cTn id="62" dur="500" fill="hold"/>
                                        <p:tgtEl>
                                          <p:spTgt spid="23347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nodeType="clickEffect">
                                  <p:stCondLst>
                                    <p:cond delay="0"/>
                                  </p:stCondLst>
                                  <p:childTnLst>
                                    <p:set>
                                      <p:cBhvr>
                                        <p:cTn id="66" dur="1" fill="hold">
                                          <p:stCondLst>
                                            <p:cond delay="0"/>
                                          </p:stCondLst>
                                        </p:cTn>
                                        <p:tgtEl>
                                          <p:spTgt spid="233478">
                                            <p:txEl>
                                              <p:pRg st="0" end="0"/>
                                            </p:txEl>
                                          </p:spTgt>
                                        </p:tgtEl>
                                        <p:attrNameLst>
                                          <p:attrName>style.visibility</p:attrName>
                                        </p:attrNameLst>
                                      </p:cBhvr>
                                      <p:to>
                                        <p:strVal val="visible"/>
                                      </p:to>
                                    </p:set>
                                    <p:anim calcmode="lin" valueType="num">
                                      <p:cBhvr>
                                        <p:cTn id="67" dur="500" fill="hold"/>
                                        <p:tgtEl>
                                          <p:spTgt spid="233478">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3347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uiExpand="1" build="p" animBg="1"/>
      <p:bldP spid="233477" grpId="0" uiExpand="1"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718B02AC-8FFC-43FB-ACD7-52B2B8E7A644}"/>
              </a:ext>
            </a:extLst>
          </p:cNvPr>
          <p:cNvSpPr>
            <a:spLocks noGrp="1" noChangeArrowheads="1"/>
          </p:cNvSpPr>
          <p:nvPr>
            <p:ph type="title"/>
          </p:nvPr>
        </p:nvSpPr>
        <p:spPr bwMode="auto">
          <a:xfrm>
            <a:off x="0" y="113522"/>
            <a:ext cx="8761412" cy="125807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latin typeface="Impact" panose="020B0806030902050204" pitchFamily="34" charset="0"/>
              </a:rPr>
              <a:t>The New Historical Situation</a:t>
            </a:r>
          </a:p>
        </p:txBody>
      </p:sp>
      <p:sp>
        <p:nvSpPr>
          <p:cNvPr id="78853" name="Slide Number Placeholder 1">
            <a:extLst>
              <a:ext uri="{FF2B5EF4-FFF2-40B4-BE49-F238E27FC236}">
                <a16:creationId xmlns:a16="http://schemas.microsoft.com/office/drawing/2014/main" id="{8C75240F-BC00-44BD-AA1D-0EA3B296EA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B178145-BD76-4920-8527-9D179B989449}" type="slidenum">
              <a:rPr lang="en-US" altLang="en-US" smtClean="0">
                <a:solidFill>
                  <a:schemeClr val="tx2"/>
                </a:solidFill>
                <a:latin typeface="Book Antiqua" panose="02040602050305030304" pitchFamily="18" charset="0"/>
              </a:rPr>
              <a:pPr/>
              <a:t>133</a:t>
            </a:fld>
            <a:endParaRPr lang="en-US" altLang="en-US">
              <a:solidFill>
                <a:schemeClr val="tx2"/>
              </a:solidFill>
              <a:latin typeface="Book Antiqua" panose="02040602050305030304" pitchFamily="18" charset="0"/>
            </a:endParaRPr>
          </a:p>
        </p:txBody>
      </p:sp>
      <p:sp>
        <p:nvSpPr>
          <p:cNvPr id="235523" name="Rectangle 3">
            <a:extLst>
              <a:ext uri="{FF2B5EF4-FFF2-40B4-BE49-F238E27FC236}">
                <a16:creationId xmlns:a16="http://schemas.microsoft.com/office/drawing/2014/main" id="{1664F399-87ED-4505-BE1C-0830598344D8}"/>
              </a:ext>
            </a:extLst>
          </p:cNvPr>
          <p:cNvSpPr>
            <a:spLocks noGrp="1"/>
          </p:cNvSpPr>
          <p:nvPr>
            <p:ph type="body" idx="4294967295"/>
          </p:nvPr>
        </p:nvSpPr>
        <p:spPr>
          <a:xfrm>
            <a:off x="1674812" y="1752600"/>
            <a:ext cx="10514013" cy="4038600"/>
          </a:xfrm>
        </p:spPr>
        <p:txBody>
          <a:bodyPr>
            <a:normAutofit fontScale="92500" lnSpcReduction="20000"/>
          </a:bodyPr>
          <a:lstStyle/>
          <a:p>
            <a:pPr>
              <a:lnSpc>
                <a:spcPct val="90000"/>
              </a:lnSpc>
              <a:buFont typeface="Wingdings" panose="05000000000000000000" pitchFamily="2" charset="2"/>
              <a:buNone/>
            </a:pPr>
            <a:r>
              <a:rPr lang="en-US" altLang="en-US" sz="3000" dirty="0">
                <a:solidFill>
                  <a:srgbClr val="FF0000"/>
                </a:solidFill>
                <a:latin typeface="Eras Demi ITC" panose="020B0805030504020804" pitchFamily="34" charset="0"/>
              </a:rPr>
              <a:t>Beginning in Isaiah 40:1, the oracles implicitly assume that the exile has occurred and is now nearly over.</a:t>
            </a:r>
          </a:p>
          <a:p>
            <a:pPr>
              <a:lnSpc>
                <a:spcPct val="90000"/>
              </a:lnSpc>
            </a:pPr>
            <a:r>
              <a:rPr lang="en-US" altLang="en-US" sz="2600" i="1" dirty="0">
                <a:latin typeface="Arial Narrow" panose="020B0606020202030204" pitchFamily="34" charset="0"/>
              </a:rPr>
              <a:t>In chapters 1-39 the enemy is clearly Assyria, while Jerusalem and Judah are still surviving politically and the kings of David’s family still reign.</a:t>
            </a:r>
          </a:p>
          <a:p>
            <a:pPr>
              <a:lnSpc>
                <a:spcPct val="90000"/>
              </a:lnSpc>
            </a:pPr>
            <a:r>
              <a:rPr lang="en-US" altLang="en-US" sz="2600" i="1" dirty="0">
                <a:latin typeface="Arial Narrow" panose="020B0606020202030204" pitchFamily="34" charset="0"/>
              </a:rPr>
              <a:t>In chapters 40 and following, Jerusalem is in ruins (40:1-2; 44:26-28; 49:14-23; 64:10). The temple has been destroyed (63:18; 64:11). The only references to David now seem to be in the distant future (55:3-5).</a:t>
            </a:r>
          </a:p>
          <a:p>
            <a:pPr>
              <a:lnSpc>
                <a:spcPct val="90000"/>
              </a:lnSpc>
            </a:pPr>
            <a:r>
              <a:rPr lang="en-US" altLang="en-US" sz="2600" i="1" dirty="0">
                <a:latin typeface="Arial Narrow" panose="020B0606020202030204" pitchFamily="34" charset="0"/>
              </a:rPr>
              <a:t>Some oracles seem to be direct responses to statements and complaints by the exiles themselves (40:27; 45:9-13; 49:14).</a:t>
            </a:r>
          </a:p>
          <a:p>
            <a:pPr>
              <a:lnSpc>
                <a:spcPct val="90000"/>
              </a:lnSpc>
            </a:pPr>
            <a:r>
              <a:rPr lang="en-US" altLang="en-US" sz="2600" i="1" dirty="0">
                <a:latin typeface="Arial Narrow" panose="020B0606020202030204" pitchFamily="34" charset="0"/>
              </a:rPr>
              <a:t>A third world power, Persia, is anticipated. It’s leader is already identifiable as Cyrus, the Great (44:28; 45:1, 13).</a:t>
            </a:r>
            <a:endParaRPr lang="en-US" altLang="en-US" sz="2600" dirty="0"/>
          </a:p>
        </p:txBody>
      </p:sp>
      <p:sp>
        <p:nvSpPr>
          <p:cNvPr id="235524" name="Text Box 4">
            <a:extLst>
              <a:ext uri="{FF2B5EF4-FFF2-40B4-BE49-F238E27FC236}">
                <a16:creationId xmlns:a16="http://schemas.microsoft.com/office/drawing/2014/main" id="{3C9354CA-EF3D-464E-B98B-BF6FED9CD918}"/>
              </a:ext>
            </a:extLst>
          </p:cNvPr>
          <p:cNvSpPr txBox="1">
            <a:spLocks noChangeArrowheads="1"/>
          </p:cNvSpPr>
          <p:nvPr/>
        </p:nvSpPr>
        <p:spPr bwMode="auto">
          <a:xfrm>
            <a:off x="-1" y="5791200"/>
            <a:ext cx="12188825" cy="1066800"/>
          </a:xfrm>
          <a:prstGeom prst="rect">
            <a:avLst/>
          </a:prstGeom>
          <a:solidFill>
            <a:srgbClr val="92004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FFFF99"/>
                </a:solidFill>
                <a:latin typeface="Agency FB" panose="020B0503020202020204" pitchFamily="34" charset="0"/>
              </a:rPr>
              <a:t>Hence, the exile is not something that is going to happen; it is something that has already happened.</a:t>
            </a:r>
          </a:p>
        </p:txBody>
      </p:sp>
    </p:spTree>
    <p:extLst>
      <p:ext uri="{BB962C8B-B14F-4D97-AF65-F5344CB8AC3E}">
        <p14:creationId xmlns:p14="http://schemas.microsoft.com/office/powerpoint/2010/main" val="10994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23">
                                            <p:txEl>
                                              <p:pRg st="1" end="1"/>
                                            </p:txEl>
                                          </p:spTgt>
                                        </p:tgtEl>
                                        <p:attrNameLst>
                                          <p:attrName>style.visibility</p:attrName>
                                        </p:attrNameLst>
                                      </p:cBhvr>
                                      <p:to>
                                        <p:strVal val="visible"/>
                                      </p:to>
                                    </p:set>
                                    <p:anim calcmode="lin" valueType="num">
                                      <p:cBhvr additive="base">
                                        <p:cTn id="13" dur="500" fill="hold"/>
                                        <p:tgtEl>
                                          <p:spTgt spid="2355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23">
                                            <p:txEl>
                                              <p:pRg st="2" end="2"/>
                                            </p:txEl>
                                          </p:spTgt>
                                        </p:tgtEl>
                                        <p:attrNameLst>
                                          <p:attrName>style.visibility</p:attrName>
                                        </p:attrNameLst>
                                      </p:cBhvr>
                                      <p:to>
                                        <p:strVal val="visible"/>
                                      </p:to>
                                    </p:set>
                                    <p:anim calcmode="lin" valueType="num">
                                      <p:cBhvr additive="base">
                                        <p:cTn id="19" dur="500" fill="hold"/>
                                        <p:tgtEl>
                                          <p:spTgt spid="2355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5523">
                                            <p:txEl>
                                              <p:pRg st="3" end="3"/>
                                            </p:txEl>
                                          </p:spTgt>
                                        </p:tgtEl>
                                        <p:attrNameLst>
                                          <p:attrName>style.visibility</p:attrName>
                                        </p:attrNameLst>
                                      </p:cBhvr>
                                      <p:to>
                                        <p:strVal val="visible"/>
                                      </p:to>
                                    </p:set>
                                    <p:anim calcmode="lin" valueType="num">
                                      <p:cBhvr additive="base">
                                        <p:cTn id="25" dur="500" fill="hold"/>
                                        <p:tgtEl>
                                          <p:spTgt spid="2355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5523">
                                            <p:txEl>
                                              <p:pRg st="4" end="4"/>
                                            </p:txEl>
                                          </p:spTgt>
                                        </p:tgtEl>
                                        <p:attrNameLst>
                                          <p:attrName>style.visibility</p:attrName>
                                        </p:attrNameLst>
                                      </p:cBhvr>
                                      <p:to>
                                        <p:strVal val="visible"/>
                                      </p:to>
                                    </p:set>
                                    <p:anim calcmode="lin" valueType="num">
                                      <p:cBhvr additive="base">
                                        <p:cTn id="31" dur="500" fill="hold"/>
                                        <p:tgtEl>
                                          <p:spTgt spid="2355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235524"/>
                                        </p:tgtEl>
                                        <p:attrNameLst>
                                          <p:attrName>style.visibility</p:attrName>
                                        </p:attrNameLst>
                                      </p:cBhvr>
                                      <p:to>
                                        <p:strVal val="visible"/>
                                      </p:to>
                                    </p:set>
                                    <p:animEffect transition="in" filter="randombar(vertical)">
                                      <p:cBhvr>
                                        <p:cTn id="37" dur="500"/>
                                        <p:tgtEl>
                                          <p:spTgt spid="235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49AF1AC8-2639-4F20-B669-FAE7A13FABEF}"/>
              </a:ext>
            </a:extLst>
          </p:cNvPr>
          <p:cNvSpPr txBox="1">
            <a:spLocks noChangeArrowheads="1"/>
          </p:cNvSpPr>
          <p:nvPr/>
        </p:nvSpPr>
        <p:spPr bwMode="auto">
          <a:xfrm>
            <a:off x="1674812" y="381000"/>
            <a:ext cx="883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a:solidFill>
                  <a:schemeClr val="hlink"/>
                </a:solidFill>
                <a:effectLst>
                  <a:outerShdw blurRad="38100" dist="38100" dir="2700000" algn="tl">
                    <a:srgbClr val="000000">
                      <a:alpha val="43137"/>
                    </a:srgbClr>
                  </a:outerShdw>
                </a:effectLst>
              </a:rPr>
              <a:t>The Jews in the Babylonian/Persian Empires</a:t>
            </a:r>
          </a:p>
        </p:txBody>
      </p:sp>
      <p:sp>
        <p:nvSpPr>
          <p:cNvPr id="79886" name="Slide Number Placeholder 1">
            <a:extLst>
              <a:ext uri="{FF2B5EF4-FFF2-40B4-BE49-F238E27FC236}">
                <a16:creationId xmlns:a16="http://schemas.microsoft.com/office/drawing/2014/main" id="{017408F9-D58F-41EF-AC15-4F41111039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ECBA7C-9315-4059-8AFE-FDAEA100F5C9}" type="slidenum">
              <a:rPr lang="en-US" altLang="en-US" smtClean="0">
                <a:solidFill>
                  <a:schemeClr val="tx2"/>
                </a:solidFill>
                <a:latin typeface="Book Antiqua" panose="02040602050305030304" pitchFamily="18" charset="0"/>
              </a:rPr>
              <a:pPr/>
              <a:t>134</a:t>
            </a:fld>
            <a:endParaRPr lang="en-US" altLang="en-US">
              <a:solidFill>
                <a:schemeClr val="tx2"/>
              </a:solidFill>
              <a:latin typeface="Book Antiqua" panose="02040602050305030304" pitchFamily="18" charset="0"/>
            </a:endParaRPr>
          </a:p>
        </p:txBody>
      </p:sp>
      <p:pic>
        <p:nvPicPr>
          <p:cNvPr id="79875" name="Picture 3" descr="Achaemenid_Empire_Map[1]">
            <a:extLst>
              <a:ext uri="{FF2B5EF4-FFF2-40B4-BE49-F238E27FC236}">
                <a16:creationId xmlns:a16="http://schemas.microsoft.com/office/drawing/2014/main" id="{BED802CD-341E-4DA4-B7B0-69D0DD408D91}"/>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1522412" y="1683905"/>
            <a:ext cx="9144000" cy="5035550"/>
          </a:xfrm>
        </p:spPr>
      </p:pic>
      <p:sp>
        <p:nvSpPr>
          <p:cNvPr id="250885" name="Oval 5">
            <a:extLst>
              <a:ext uri="{FF2B5EF4-FFF2-40B4-BE49-F238E27FC236}">
                <a16:creationId xmlns:a16="http://schemas.microsoft.com/office/drawing/2014/main" id="{85A9833D-B1F2-41E8-892E-67311240501B}"/>
              </a:ext>
            </a:extLst>
          </p:cNvPr>
          <p:cNvSpPr>
            <a:spLocks noChangeArrowheads="1"/>
          </p:cNvSpPr>
          <p:nvPr/>
        </p:nvSpPr>
        <p:spPr bwMode="auto">
          <a:xfrm>
            <a:off x="5027612" y="3962400"/>
            <a:ext cx="990600" cy="990600"/>
          </a:xfrm>
          <a:prstGeom prst="ellipse">
            <a:avLst/>
          </a:prstGeom>
          <a:gradFill rotWithShape="1">
            <a:gsLst>
              <a:gs pos="0">
                <a:srgbClr val="FF0000">
                  <a:gamma/>
                  <a:shade val="46275"/>
                  <a:invGamma/>
                  <a:alpha val="45000"/>
                </a:srgbClr>
              </a:gs>
              <a:gs pos="50000">
                <a:srgbClr val="FF0000">
                  <a:alpha val="46001"/>
                </a:srgbClr>
              </a:gs>
              <a:gs pos="100000">
                <a:srgbClr val="FF0000">
                  <a:gamma/>
                  <a:shade val="46275"/>
                  <a:invGamma/>
                  <a:alpha val="45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0886" name="Oval 6">
            <a:extLst>
              <a:ext uri="{FF2B5EF4-FFF2-40B4-BE49-F238E27FC236}">
                <a16:creationId xmlns:a16="http://schemas.microsoft.com/office/drawing/2014/main" id="{421A289F-94BE-48FC-BB19-BA539DA75FD9}"/>
              </a:ext>
            </a:extLst>
          </p:cNvPr>
          <p:cNvSpPr>
            <a:spLocks noChangeArrowheads="1"/>
          </p:cNvSpPr>
          <p:nvPr/>
        </p:nvSpPr>
        <p:spPr bwMode="auto">
          <a:xfrm>
            <a:off x="2894012" y="5867400"/>
            <a:ext cx="457200" cy="457200"/>
          </a:xfrm>
          <a:prstGeom prst="ellipse">
            <a:avLst/>
          </a:prstGeom>
          <a:gradFill rotWithShape="1">
            <a:gsLst>
              <a:gs pos="0">
                <a:srgbClr val="FF0000">
                  <a:gamma/>
                  <a:shade val="46275"/>
                  <a:invGamma/>
                  <a:alpha val="45000"/>
                </a:srgbClr>
              </a:gs>
              <a:gs pos="50000">
                <a:srgbClr val="FF0000">
                  <a:alpha val="46001"/>
                </a:srgbClr>
              </a:gs>
              <a:gs pos="100000">
                <a:srgbClr val="FF0000">
                  <a:gamma/>
                  <a:shade val="46275"/>
                  <a:invGamma/>
                  <a:alpha val="45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9882" name="Text Box 7">
            <a:extLst>
              <a:ext uri="{FF2B5EF4-FFF2-40B4-BE49-F238E27FC236}">
                <a16:creationId xmlns:a16="http://schemas.microsoft.com/office/drawing/2014/main" id="{89F1EBD6-E026-4DCA-9E16-A44F65B3D287}"/>
              </a:ext>
            </a:extLst>
          </p:cNvPr>
          <p:cNvSpPr txBox="1">
            <a:spLocks noChangeArrowheads="1"/>
          </p:cNvSpPr>
          <p:nvPr/>
        </p:nvSpPr>
        <p:spPr bwMode="auto">
          <a:xfrm>
            <a:off x="2817812" y="1004888"/>
            <a:ext cx="701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a:latin typeface="Tahoma" panose="020B0604030504040204" pitchFamily="34" charset="0"/>
              </a:rPr>
              <a:t>	     </a:t>
            </a:r>
            <a:r>
              <a:rPr lang="en-US" altLang="en-US" b="1">
                <a:latin typeface="Tahoma" panose="020B0604030504040204" pitchFamily="34" charset="0"/>
              </a:rPr>
              <a:t>Jewish settlements (ca. 539 BC)</a:t>
            </a:r>
          </a:p>
        </p:txBody>
      </p:sp>
      <p:sp>
        <p:nvSpPr>
          <p:cNvPr id="250888" name="Oval 8">
            <a:extLst>
              <a:ext uri="{FF2B5EF4-FFF2-40B4-BE49-F238E27FC236}">
                <a16:creationId xmlns:a16="http://schemas.microsoft.com/office/drawing/2014/main" id="{F84546C0-B911-4E5B-A3E2-1D31E5AE3DB3}"/>
              </a:ext>
            </a:extLst>
          </p:cNvPr>
          <p:cNvSpPr>
            <a:spLocks noChangeArrowheads="1"/>
          </p:cNvSpPr>
          <p:nvPr/>
        </p:nvSpPr>
        <p:spPr bwMode="auto">
          <a:xfrm>
            <a:off x="3808412" y="1066800"/>
            <a:ext cx="228600" cy="228600"/>
          </a:xfrm>
          <a:prstGeom prst="ellipse">
            <a:avLst/>
          </a:prstGeom>
          <a:gradFill rotWithShape="1">
            <a:gsLst>
              <a:gs pos="0">
                <a:srgbClr val="FF9966">
                  <a:gamma/>
                  <a:shade val="46275"/>
                  <a:invGamma/>
                  <a:alpha val="69000"/>
                </a:srgbClr>
              </a:gs>
              <a:gs pos="50000">
                <a:srgbClr val="FF9966">
                  <a:alpha val="70000"/>
                </a:srgbClr>
              </a:gs>
              <a:gs pos="100000">
                <a:srgbClr val="FF9966">
                  <a:gamma/>
                  <a:shade val="46275"/>
                  <a:invGamma/>
                  <a:alpha val="69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Tree>
    <p:extLst>
      <p:ext uri="{BB962C8B-B14F-4D97-AF65-F5344CB8AC3E}">
        <p14:creationId xmlns:p14="http://schemas.microsoft.com/office/powerpoint/2010/main" val="1414167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50885"/>
                                        </p:tgtEl>
                                        <p:attrNameLst>
                                          <p:attrName>style.visibility</p:attrName>
                                        </p:attrNameLst>
                                      </p:cBhvr>
                                      <p:to>
                                        <p:strVal val="visible"/>
                                      </p:to>
                                    </p:set>
                                    <p:animEffect transition="in" filter="fade">
                                      <p:cBhvr>
                                        <p:cTn id="7" dur="770" decel="100000"/>
                                        <p:tgtEl>
                                          <p:spTgt spid="250885"/>
                                        </p:tgtEl>
                                      </p:cBhvr>
                                    </p:animEffect>
                                    <p:animScale>
                                      <p:cBhvr>
                                        <p:cTn id="8" dur="770" decel="100000"/>
                                        <p:tgtEl>
                                          <p:spTgt spid="250885"/>
                                        </p:tgtEl>
                                      </p:cBhvr>
                                      <p:from x="10000" y="10000"/>
                                      <p:to x="200000" y="450000"/>
                                    </p:animScale>
                                    <p:animScale>
                                      <p:cBhvr>
                                        <p:cTn id="9" dur="1230" accel="100000" fill="hold">
                                          <p:stCondLst>
                                            <p:cond delay="770"/>
                                          </p:stCondLst>
                                        </p:cTn>
                                        <p:tgtEl>
                                          <p:spTgt spid="250885"/>
                                        </p:tgtEl>
                                      </p:cBhvr>
                                      <p:from x="200000" y="450000"/>
                                      <p:to x="100000" y="100000"/>
                                    </p:animScale>
                                    <p:set>
                                      <p:cBhvr>
                                        <p:cTn id="10" dur="770" fill="hold"/>
                                        <p:tgtEl>
                                          <p:spTgt spid="250885"/>
                                        </p:tgtEl>
                                        <p:attrNameLst>
                                          <p:attrName>ppt_x</p:attrName>
                                        </p:attrNameLst>
                                      </p:cBhvr>
                                      <p:to>
                                        <p:strVal val="(0.5)"/>
                                      </p:to>
                                    </p:set>
                                    <p:anim from="(0.5)" to="(#ppt_x)" calcmode="lin" valueType="num">
                                      <p:cBhvr>
                                        <p:cTn id="11" dur="1230" accel="100000" fill="hold">
                                          <p:stCondLst>
                                            <p:cond delay="770"/>
                                          </p:stCondLst>
                                        </p:cTn>
                                        <p:tgtEl>
                                          <p:spTgt spid="250885"/>
                                        </p:tgtEl>
                                        <p:attrNameLst>
                                          <p:attrName>ppt_x</p:attrName>
                                        </p:attrNameLst>
                                      </p:cBhvr>
                                    </p:anim>
                                    <p:set>
                                      <p:cBhvr>
                                        <p:cTn id="12" dur="770" fill="hold"/>
                                        <p:tgtEl>
                                          <p:spTgt spid="250885"/>
                                        </p:tgtEl>
                                        <p:attrNameLst>
                                          <p:attrName>ppt_y</p:attrName>
                                        </p:attrNameLst>
                                      </p:cBhvr>
                                      <p:to>
                                        <p:strVal val="(#ppt_y+0.4)"/>
                                      </p:to>
                                    </p:set>
                                    <p:anim from="(#ppt_y+0.4)" to="(#ppt_y)" calcmode="lin" valueType="num">
                                      <p:cBhvr>
                                        <p:cTn id="13" dur="1230" accel="100000" fill="hold">
                                          <p:stCondLst>
                                            <p:cond delay="770"/>
                                          </p:stCondLst>
                                        </p:cTn>
                                        <p:tgtEl>
                                          <p:spTgt spid="25088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250886"/>
                                        </p:tgtEl>
                                        <p:attrNameLst>
                                          <p:attrName>style.visibility</p:attrName>
                                        </p:attrNameLst>
                                      </p:cBhvr>
                                      <p:to>
                                        <p:strVal val="visible"/>
                                      </p:to>
                                    </p:set>
                                    <p:animEffect transition="in" filter="fade">
                                      <p:cBhvr>
                                        <p:cTn id="18" dur="770" decel="100000"/>
                                        <p:tgtEl>
                                          <p:spTgt spid="250886"/>
                                        </p:tgtEl>
                                      </p:cBhvr>
                                    </p:animEffect>
                                    <p:animScale>
                                      <p:cBhvr>
                                        <p:cTn id="19" dur="770" decel="100000"/>
                                        <p:tgtEl>
                                          <p:spTgt spid="250886"/>
                                        </p:tgtEl>
                                      </p:cBhvr>
                                      <p:from x="10000" y="10000"/>
                                      <p:to x="200000" y="450000"/>
                                    </p:animScale>
                                    <p:animScale>
                                      <p:cBhvr>
                                        <p:cTn id="20" dur="1230" accel="100000" fill="hold">
                                          <p:stCondLst>
                                            <p:cond delay="770"/>
                                          </p:stCondLst>
                                        </p:cTn>
                                        <p:tgtEl>
                                          <p:spTgt spid="250886"/>
                                        </p:tgtEl>
                                      </p:cBhvr>
                                      <p:from x="200000" y="450000"/>
                                      <p:to x="100000" y="100000"/>
                                    </p:animScale>
                                    <p:set>
                                      <p:cBhvr>
                                        <p:cTn id="21" dur="770" fill="hold"/>
                                        <p:tgtEl>
                                          <p:spTgt spid="250886"/>
                                        </p:tgtEl>
                                        <p:attrNameLst>
                                          <p:attrName>ppt_x</p:attrName>
                                        </p:attrNameLst>
                                      </p:cBhvr>
                                      <p:to>
                                        <p:strVal val="(0.5)"/>
                                      </p:to>
                                    </p:set>
                                    <p:anim from="(0.5)" to="(#ppt_x)" calcmode="lin" valueType="num">
                                      <p:cBhvr>
                                        <p:cTn id="22" dur="1230" accel="100000" fill="hold">
                                          <p:stCondLst>
                                            <p:cond delay="770"/>
                                          </p:stCondLst>
                                        </p:cTn>
                                        <p:tgtEl>
                                          <p:spTgt spid="250886"/>
                                        </p:tgtEl>
                                        <p:attrNameLst>
                                          <p:attrName>ppt_x</p:attrName>
                                        </p:attrNameLst>
                                      </p:cBhvr>
                                    </p:anim>
                                    <p:set>
                                      <p:cBhvr>
                                        <p:cTn id="23" dur="770" fill="hold"/>
                                        <p:tgtEl>
                                          <p:spTgt spid="250886"/>
                                        </p:tgtEl>
                                        <p:attrNameLst>
                                          <p:attrName>ppt_y</p:attrName>
                                        </p:attrNameLst>
                                      </p:cBhvr>
                                      <p:to>
                                        <p:strVal val="(#ppt_y+0.4)"/>
                                      </p:to>
                                    </p:set>
                                    <p:anim from="(#ppt_y+0.4)" to="(#ppt_y)" calcmode="lin" valueType="num">
                                      <p:cBhvr>
                                        <p:cTn id="24" dur="1230" accel="100000" fill="hold">
                                          <p:stCondLst>
                                            <p:cond delay="770"/>
                                          </p:stCondLst>
                                        </p:cTn>
                                        <p:tgtEl>
                                          <p:spTgt spid="25088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4" name="Rectangle 4">
            <a:extLst>
              <a:ext uri="{FF2B5EF4-FFF2-40B4-BE49-F238E27FC236}">
                <a16:creationId xmlns:a16="http://schemas.microsoft.com/office/drawing/2014/main" id="{A07DCAE1-6210-4507-9799-6F7635E16409}"/>
              </a:ext>
            </a:extLst>
          </p:cNvPr>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Comfort to the Exiles</a:t>
            </a:r>
            <a:r>
              <a:rPr lang="en-US" altLang="en-US"/>
              <a:t> </a:t>
            </a:r>
            <a:r>
              <a:rPr lang="en-US" altLang="en-US" sz="2800">
                <a:latin typeface="Arial" panose="020B0604020202020204" pitchFamily="34" charset="0"/>
              </a:rPr>
              <a:t>(40:1-2)</a:t>
            </a:r>
          </a:p>
        </p:txBody>
      </p:sp>
      <p:sp>
        <p:nvSpPr>
          <p:cNvPr id="82948" name="Slide Number Placeholder 1">
            <a:extLst>
              <a:ext uri="{FF2B5EF4-FFF2-40B4-BE49-F238E27FC236}">
                <a16:creationId xmlns:a16="http://schemas.microsoft.com/office/drawing/2014/main" id="{ADAC2D39-6092-433D-9D40-374070A976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48E652-3E44-4510-A70F-99DF4FCE3E38}" type="slidenum">
              <a:rPr lang="en-US" altLang="en-US" smtClean="0">
                <a:solidFill>
                  <a:schemeClr val="tx2"/>
                </a:solidFill>
                <a:latin typeface="Book Antiqua" panose="02040602050305030304" pitchFamily="18" charset="0"/>
              </a:rPr>
              <a:pPr/>
              <a:t>135</a:t>
            </a:fld>
            <a:endParaRPr lang="en-US" altLang="en-US">
              <a:solidFill>
                <a:schemeClr val="tx2"/>
              </a:solidFill>
              <a:latin typeface="Book Antiqua" panose="02040602050305030304" pitchFamily="18" charset="0"/>
            </a:endParaRPr>
          </a:p>
        </p:txBody>
      </p:sp>
      <p:sp>
        <p:nvSpPr>
          <p:cNvPr id="271363" name="Rectangle 3">
            <a:extLst>
              <a:ext uri="{FF2B5EF4-FFF2-40B4-BE49-F238E27FC236}">
                <a16:creationId xmlns:a16="http://schemas.microsoft.com/office/drawing/2014/main" id="{387FC1B0-974D-421E-8CA3-03804220200A}"/>
              </a:ext>
            </a:extLst>
          </p:cNvPr>
          <p:cNvSpPr>
            <a:spLocks noGrp="1"/>
          </p:cNvSpPr>
          <p:nvPr>
            <p:ph type="body" idx="4294967295"/>
          </p:nvPr>
        </p:nvSpPr>
        <p:spPr>
          <a:xfrm>
            <a:off x="1598612" y="1752600"/>
            <a:ext cx="10287000" cy="5486400"/>
          </a:xfrm>
        </p:spPr>
        <p:txBody>
          <a:bodyPr/>
          <a:lstStyle/>
          <a:p>
            <a:pPr>
              <a:lnSpc>
                <a:spcPct val="90000"/>
              </a:lnSpc>
              <a:buFont typeface="Wingdings" panose="05000000000000000000" pitchFamily="2" charset="2"/>
              <a:buNone/>
            </a:pPr>
            <a:r>
              <a:rPr lang="en-US" altLang="en-US" sz="2800" b="1" dirty="0">
                <a:solidFill>
                  <a:srgbClr val="FF0000"/>
                </a:solidFill>
              </a:rPr>
              <a:t>God’s message of comfort was directed toward the last vestiges of Jewish national life, the desolated Jerusalem now in ruins.</a:t>
            </a:r>
          </a:p>
          <a:p>
            <a:pPr>
              <a:lnSpc>
                <a:spcPct val="90000"/>
              </a:lnSpc>
            </a:pPr>
            <a:r>
              <a:rPr lang="en-US" altLang="en-US" i="1" dirty="0"/>
              <a:t>All the towns of Judah had been crushed by the Babylonian war machine, but Jerusalem had been particularly hard hit with the burning of every major building, including Solomon’s temple, as well as the deportation of most of its citizens (cf. 2 Kg. 25:8-11).</a:t>
            </a:r>
          </a:p>
          <a:p>
            <a:pPr>
              <a:lnSpc>
                <a:spcPct val="90000"/>
              </a:lnSpc>
            </a:pPr>
            <a:r>
              <a:rPr lang="en-US" altLang="en-US" i="1" dirty="0"/>
              <a:t>This horrific judgment was now at an end.</a:t>
            </a:r>
          </a:p>
          <a:p>
            <a:pPr>
              <a:lnSpc>
                <a:spcPct val="90000"/>
              </a:lnSpc>
            </a:pPr>
            <a:r>
              <a:rPr lang="en-US" altLang="en-US" i="1" dirty="0"/>
              <a:t>The Deuteronomic penalty for Jerusalem’s sin had been discharged (cf. Dt. 28:64-68).</a:t>
            </a:r>
          </a:p>
          <a:p>
            <a:pPr>
              <a:lnSpc>
                <a:spcPct val="90000"/>
              </a:lnSpc>
            </a:pPr>
            <a:r>
              <a:rPr lang="en-US" altLang="en-US" i="1" dirty="0"/>
              <a:t>Now, there was hope for restoration (cf. Dt. 30:1-10; cf. 2 Chr. 6:36-39).</a:t>
            </a:r>
          </a:p>
        </p:txBody>
      </p:sp>
    </p:spTree>
    <p:extLst>
      <p:ext uri="{BB962C8B-B14F-4D97-AF65-F5344CB8AC3E}">
        <p14:creationId xmlns:p14="http://schemas.microsoft.com/office/powerpoint/2010/main" val="38163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 calcmode="lin" valueType="num">
                                      <p:cBhvr>
                                        <p:cTn id="7" dur="500" fill="hold"/>
                                        <p:tgtEl>
                                          <p:spTgt spid="2713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13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3">
                                            <p:txEl>
                                              <p:pRg st="1" end="1"/>
                                            </p:txEl>
                                          </p:spTgt>
                                        </p:tgtEl>
                                        <p:attrNameLst>
                                          <p:attrName>style.visibility</p:attrName>
                                        </p:attrNameLst>
                                      </p:cBhvr>
                                      <p:to>
                                        <p:strVal val="visible"/>
                                      </p:to>
                                    </p:set>
                                    <p:anim calcmode="lin" valueType="num">
                                      <p:cBhvr additive="base">
                                        <p:cTn id="13" dur="500" fill="hold"/>
                                        <p:tgtEl>
                                          <p:spTgt spid="271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3">
                                            <p:txEl>
                                              <p:pRg st="2" end="2"/>
                                            </p:txEl>
                                          </p:spTgt>
                                        </p:tgtEl>
                                        <p:attrNameLst>
                                          <p:attrName>style.visibility</p:attrName>
                                        </p:attrNameLst>
                                      </p:cBhvr>
                                      <p:to>
                                        <p:strVal val="visible"/>
                                      </p:to>
                                    </p:set>
                                    <p:anim calcmode="lin" valueType="num">
                                      <p:cBhvr additive="base">
                                        <p:cTn id="19" dur="500" fill="hold"/>
                                        <p:tgtEl>
                                          <p:spTgt spid="271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1363">
                                            <p:txEl>
                                              <p:pRg st="3" end="3"/>
                                            </p:txEl>
                                          </p:spTgt>
                                        </p:tgtEl>
                                        <p:attrNameLst>
                                          <p:attrName>style.visibility</p:attrName>
                                        </p:attrNameLst>
                                      </p:cBhvr>
                                      <p:to>
                                        <p:strVal val="visible"/>
                                      </p:to>
                                    </p:set>
                                    <p:anim calcmode="lin" valueType="num">
                                      <p:cBhvr additive="base">
                                        <p:cTn id="25" dur="500" fill="hold"/>
                                        <p:tgtEl>
                                          <p:spTgt spid="271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1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1363">
                                            <p:txEl>
                                              <p:pRg st="4" end="4"/>
                                            </p:txEl>
                                          </p:spTgt>
                                        </p:tgtEl>
                                        <p:attrNameLst>
                                          <p:attrName>style.visibility</p:attrName>
                                        </p:attrNameLst>
                                      </p:cBhvr>
                                      <p:to>
                                        <p:strVal val="visible"/>
                                      </p:to>
                                    </p:set>
                                    <p:anim calcmode="lin" valueType="num">
                                      <p:cBhvr additive="base">
                                        <p:cTn id="31" dur="500" fill="hold"/>
                                        <p:tgtEl>
                                          <p:spTgt spid="271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1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6" name="Rectangle 4">
            <a:extLst>
              <a:ext uri="{FF2B5EF4-FFF2-40B4-BE49-F238E27FC236}">
                <a16:creationId xmlns:a16="http://schemas.microsoft.com/office/drawing/2014/main" id="{03A6CF1D-640E-4619-A0CD-21E2403F78B7}"/>
              </a:ext>
            </a:extLst>
          </p:cNvPr>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Voice in the Desert</a:t>
            </a:r>
            <a:r>
              <a:rPr lang="en-US" altLang="en-US"/>
              <a:t> </a:t>
            </a:r>
            <a:r>
              <a:rPr lang="en-US" altLang="en-US" sz="2800">
                <a:latin typeface="Arial" panose="020B0604020202020204" pitchFamily="34" charset="0"/>
              </a:rPr>
              <a:t>(40:3-5)</a:t>
            </a:r>
          </a:p>
        </p:txBody>
      </p:sp>
      <p:sp>
        <p:nvSpPr>
          <p:cNvPr id="83972" name="Slide Number Placeholder 1">
            <a:extLst>
              <a:ext uri="{FF2B5EF4-FFF2-40B4-BE49-F238E27FC236}">
                <a16:creationId xmlns:a16="http://schemas.microsoft.com/office/drawing/2014/main" id="{E3C54C97-92DD-4CCE-8A03-E47C5D30AA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90A336E-5CAA-4CF3-AC8E-A9DA36E195AB}" type="slidenum">
              <a:rPr lang="en-US" altLang="en-US" smtClean="0">
                <a:solidFill>
                  <a:schemeClr val="tx2"/>
                </a:solidFill>
                <a:latin typeface="Book Antiqua" panose="02040602050305030304" pitchFamily="18" charset="0"/>
              </a:rPr>
              <a:pPr/>
              <a:t>136</a:t>
            </a:fld>
            <a:endParaRPr lang="en-US" altLang="en-US">
              <a:solidFill>
                <a:schemeClr val="tx2"/>
              </a:solidFill>
              <a:latin typeface="Book Antiqua" panose="02040602050305030304" pitchFamily="18" charset="0"/>
            </a:endParaRPr>
          </a:p>
        </p:txBody>
      </p:sp>
      <p:sp>
        <p:nvSpPr>
          <p:cNvPr id="269315" name="Rectangle 3">
            <a:extLst>
              <a:ext uri="{FF2B5EF4-FFF2-40B4-BE49-F238E27FC236}">
                <a16:creationId xmlns:a16="http://schemas.microsoft.com/office/drawing/2014/main" id="{C7DBC025-6943-4156-861D-4EC207D58E25}"/>
              </a:ext>
            </a:extLst>
          </p:cNvPr>
          <p:cNvSpPr>
            <a:spLocks noGrp="1"/>
          </p:cNvSpPr>
          <p:nvPr>
            <p:ph type="body" idx="4294967295"/>
          </p:nvPr>
        </p:nvSpPr>
        <p:spPr>
          <a:xfrm>
            <a:off x="1534678" y="1676400"/>
            <a:ext cx="10122333" cy="5185843"/>
          </a:xfrm>
        </p:spPr>
        <p:txBody>
          <a:bodyPr/>
          <a:lstStyle/>
          <a:p>
            <a:pPr>
              <a:lnSpc>
                <a:spcPct val="90000"/>
              </a:lnSpc>
              <a:buFont typeface="Wingdings" panose="05000000000000000000" pitchFamily="2" charset="2"/>
              <a:buNone/>
            </a:pPr>
            <a:r>
              <a:rPr lang="en-US" altLang="en-US" sz="2800" b="1" dirty="0">
                <a:solidFill>
                  <a:srgbClr val="FF0000"/>
                </a:solidFill>
              </a:rPr>
              <a:t>A voice was now calling from the great desert that separated Babylon from Jerusalem.</a:t>
            </a:r>
          </a:p>
          <a:p>
            <a:pPr>
              <a:lnSpc>
                <a:spcPct val="90000"/>
              </a:lnSpc>
            </a:pPr>
            <a:r>
              <a:rPr lang="en-US" altLang="en-US" i="1" dirty="0"/>
              <a:t>A returning highway would be built so that once more God could inhabit his holy city.</a:t>
            </a:r>
          </a:p>
          <a:p>
            <a:pPr>
              <a:lnSpc>
                <a:spcPct val="90000"/>
              </a:lnSpc>
            </a:pPr>
            <a:r>
              <a:rPr lang="en-US" altLang="en-US" i="1" dirty="0"/>
              <a:t>No doubt this “highway” recalled the exodus from Egypt, but it also may allude to the Persian Royal Highway built from Susa to Sardis.</a:t>
            </a:r>
          </a:p>
          <a:p>
            <a:pPr>
              <a:lnSpc>
                <a:spcPct val="90000"/>
              </a:lnSpc>
            </a:pPr>
            <a:r>
              <a:rPr lang="en-US" altLang="en-US" i="1" dirty="0"/>
              <a:t>Yahweh’s glory, which had abandoned the temple prior to its destruction (cf. </a:t>
            </a:r>
            <a:r>
              <a:rPr lang="en-US" altLang="en-US" i="1" dirty="0" err="1"/>
              <a:t>Eze</a:t>
            </a:r>
            <a:r>
              <a:rPr lang="en-US" altLang="en-US" i="1" dirty="0"/>
              <a:t>. 10), now would return and be revealed to the nations.</a:t>
            </a:r>
          </a:p>
        </p:txBody>
      </p:sp>
    </p:spTree>
    <p:extLst>
      <p:ext uri="{BB962C8B-B14F-4D97-AF65-F5344CB8AC3E}">
        <p14:creationId xmlns:p14="http://schemas.microsoft.com/office/powerpoint/2010/main" val="39485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p:cTn id="7" dur="500" fill="hold"/>
                                        <p:tgtEl>
                                          <p:spTgt spid="269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9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9315">
                                            <p:txEl>
                                              <p:pRg st="1" end="1"/>
                                            </p:txEl>
                                          </p:spTgt>
                                        </p:tgtEl>
                                        <p:attrNameLst>
                                          <p:attrName>style.visibility</p:attrName>
                                        </p:attrNameLst>
                                      </p:cBhvr>
                                      <p:to>
                                        <p:strVal val="visible"/>
                                      </p:to>
                                    </p:set>
                                    <p:anim calcmode="lin" valueType="num">
                                      <p:cBhvr additive="base">
                                        <p:cTn id="13" dur="500" fill="hold"/>
                                        <p:tgtEl>
                                          <p:spTgt spid="269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9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9315">
                                            <p:txEl>
                                              <p:pRg st="2" end="2"/>
                                            </p:txEl>
                                          </p:spTgt>
                                        </p:tgtEl>
                                        <p:attrNameLst>
                                          <p:attrName>style.visibility</p:attrName>
                                        </p:attrNameLst>
                                      </p:cBhvr>
                                      <p:to>
                                        <p:strVal val="visible"/>
                                      </p:to>
                                    </p:set>
                                    <p:anim calcmode="lin" valueType="num">
                                      <p:cBhvr additive="base">
                                        <p:cTn id="19" dur="500" fill="hold"/>
                                        <p:tgtEl>
                                          <p:spTgt spid="269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9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9315">
                                            <p:txEl>
                                              <p:pRg st="3" end="3"/>
                                            </p:txEl>
                                          </p:spTgt>
                                        </p:tgtEl>
                                        <p:attrNameLst>
                                          <p:attrName>style.visibility</p:attrName>
                                        </p:attrNameLst>
                                      </p:cBhvr>
                                      <p:to>
                                        <p:strVal val="visible"/>
                                      </p:to>
                                    </p:set>
                                    <p:anim calcmode="lin" valueType="num">
                                      <p:cBhvr additive="base">
                                        <p:cTn id="25" dur="500" fill="hold"/>
                                        <p:tgtEl>
                                          <p:spTgt spid="269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9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48320CD7-5EDF-406E-BECF-347020949DBD}"/>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Second Voice</a:t>
            </a:r>
            <a:r>
              <a:rPr lang="en-US" altLang="en-US"/>
              <a:t> </a:t>
            </a:r>
            <a:r>
              <a:rPr lang="en-US" altLang="en-US" sz="2800">
                <a:latin typeface="Arial" panose="020B0604020202020204" pitchFamily="34" charset="0"/>
              </a:rPr>
              <a:t>(40:6-8)</a:t>
            </a:r>
          </a:p>
        </p:txBody>
      </p:sp>
      <p:sp>
        <p:nvSpPr>
          <p:cNvPr id="84996" name="Slide Number Placeholder 1">
            <a:extLst>
              <a:ext uri="{FF2B5EF4-FFF2-40B4-BE49-F238E27FC236}">
                <a16:creationId xmlns:a16="http://schemas.microsoft.com/office/drawing/2014/main" id="{8DD5228C-439A-45E0-8953-7D4D6D5B535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3447AC-C0FB-47B2-99C3-D35F25995FBB}" type="slidenum">
              <a:rPr lang="en-US" altLang="en-US" smtClean="0">
                <a:solidFill>
                  <a:schemeClr val="tx2"/>
                </a:solidFill>
                <a:latin typeface="Book Antiqua" panose="02040602050305030304" pitchFamily="18" charset="0"/>
              </a:rPr>
              <a:pPr/>
              <a:t>137</a:t>
            </a:fld>
            <a:endParaRPr lang="en-US" altLang="en-US">
              <a:solidFill>
                <a:schemeClr val="tx2"/>
              </a:solidFill>
              <a:latin typeface="Book Antiqua" panose="02040602050305030304" pitchFamily="18" charset="0"/>
            </a:endParaRPr>
          </a:p>
        </p:txBody>
      </p:sp>
      <p:sp>
        <p:nvSpPr>
          <p:cNvPr id="273411" name="Rectangle 3">
            <a:extLst>
              <a:ext uri="{FF2B5EF4-FFF2-40B4-BE49-F238E27FC236}">
                <a16:creationId xmlns:a16="http://schemas.microsoft.com/office/drawing/2014/main" id="{778A85CB-A571-4F9D-8921-2E1DCC55F141}"/>
              </a:ext>
            </a:extLst>
          </p:cNvPr>
          <p:cNvSpPr>
            <a:spLocks noGrp="1"/>
          </p:cNvSpPr>
          <p:nvPr>
            <p:ph type="body" idx="4294967295"/>
          </p:nvPr>
        </p:nvSpPr>
        <p:spPr>
          <a:xfrm>
            <a:off x="1522412" y="1825682"/>
            <a:ext cx="9677399" cy="4595215"/>
          </a:xfrm>
        </p:spPr>
        <p:txBody>
          <a:bodyPr/>
          <a:lstStyle/>
          <a:p>
            <a:pPr>
              <a:buFont typeface="Wingdings" panose="05000000000000000000" pitchFamily="2" charset="2"/>
              <a:buNone/>
            </a:pPr>
            <a:r>
              <a:rPr lang="en-US" altLang="en-US" sz="2800" b="1" dirty="0">
                <a:solidFill>
                  <a:srgbClr val="FF0000"/>
                </a:solidFill>
              </a:rPr>
              <a:t>A second voice now sharply contrasts the transitory nature of human life with the enduring Word of God.</a:t>
            </a:r>
          </a:p>
          <a:p>
            <a:r>
              <a:rPr lang="en-US" altLang="en-US" i="1" dirty="0"/>
              <a:t>If the nation of Judah had wilted like grass before the divine breath of judgment, the promises of God stand without wavering!</a:t>
            </a:r>
          </a:p>
          <a:p>
            <a:r>
              <a:rPr lang="en-US" altLang="en-US" i="1" dirty="0"/>
              <a:t>Only God’s faithful promises could stand firm through the ravages of history.</a:t>
            </a:r>
          </a:p>
        </p:txBody>
      </p:sp>
    </p:spTree>
    <p:extLst>
      <p:ext uri="{BB962C8B-B14F-4D97-AF65-F5344CB8AC3E}">
        <p14:creationId xmlns:p14="http://schemas.microsoft.com/office/powerpoint/2010/main" val="28903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3411">
                                            <p:txEl>
                                              <p:pRg st="0" end="0"/>
                                            </p:txEl>
                                          </p:spTgt>
                                        </p:tgtEl>
                                        <p:attrNameLst>
                                          <p:attrName>style.visibility</p:attrName>
                                        </p:attrNameLst>
                                      </p:cBhvr>
                                      <p:to>
                                        <p:strVal val="visible"/>
                                      </p:to>
                                    </p:set>
                                    <p:anim calcmode="lin" valueType="num">
                                      <p:cBhvr>
                                        <p:cTn id="7" dur="500" fill="hold"/>
                                        <p:tgtEl>
                                          <p:spTgt spid="273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3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3411">
                                            <p:txEl>
                                              <p:pRg st="1" end="1"/>
                                            </p:txEl>
                                          </p:spTgt>
                                        </p:tgtEl>
                                        <p:attrNameLst>
                                          <p:attrName>style.visibility</p:attrName>
                                        </p:attrNameLst>
                                      </p:cBhvr>
                                      <p:to>
                                        <p:strVal val="visible"/>
                                      </p:to>
                                    </p:set>
                                    <p:anim calcmode="lin" valueType="num">
                                      <p:cBhvr additive="base">
                                        <p:cTn id="13" dur="500" fill="hold"/>
                                        <p:tgtEl>
                                          <p:spTgt spid="273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3411">
                                            <p:txEl>
                                              <p:pRg st="2" end="2"/>
                                            </p:txEl>
                                          </p:spTgt>
                                        </p:tgtEl>
                                        <p:attrNameLst>
                                          <p:attrName>style.visibility</p:attrName>
                                        </p:attrNameLst>
                                      </p:cBhvr>
                                      <p:to>
                                        <p:strVal val="visible"/>
                                      </p:to>
                                    </p:set>
                                    <p:anim calcmode="lin" valueType="num">
                                      <p:cBhvr additive="base">
                                        <p:cTn id="19" dur="500" fill="hold"/>
                                        <p:tgtEl>
                                          <p:spTgt spid="273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D5F77CB5-6014-4443-A013-F501B9028B78}"/>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dirty="0"/>
              <a:t>Good News from the Mountain </a:t>
            </a:r>
            <a:r>
              <a:rPr lang="en-US" altLang="en-US" sz="2800" dirty="0">
                <a:latin typeface="Arial" panose="020B0604020202020204" pitchFamily="34" charset="0"/>
              </a:rPr>
              <a:t>(40:9-11)</a:t>
            </a:r>
          </a:p>
        </p:txBody>
      </p:sp>
      <p:sp>
        <p:nvSpPr>
          <p:cNvPr id="86020" name="Slide Number Placeholder 1">
            <a:extLst>
              <a:ext uri="{FF2B5EF4-FFF2-40B4-BE49-F238E27FC236}">
                <a16:creationId xmlns:a16="http://schemas.microsoft.com/office/drawing/2014/main" id="{35BA4D75-A999-4F53-8E47-8C3F14A69F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E4EA0E-4669-419A-B88E-4AF21E3925E4}" type="slidenum">
              <a:rPr lang="en-US" altLang="en-US" smtClean="0">
                <a:solidFill>
                  <a:schemeClr val="tx2"/>
                </a:solidFill>
                <a:latin typeface="Book Antiqua" panose="02040602050305030304" pitchFamily="18" charset="0"/>
              </a:rPr>
              <a:pPr/>
              <a:t>138</a:t>
            </a:fld>
            <a:endParaRPr lang="en-US" altLang="en-US">
              <a:solidFill>
                <a:schemeClr val="tx2"/>
              </a:solidFill>
              <a:latin typeface="Book Antiqua" panose="02040602050305030304" pitchFamily="18" charset="0"/>
            </a:endParaRPr>
          </a:p>
        </p:txBody>
      </p:sp>
      <p:sp>
        <p:nvSpPr>
          <p:cNvPr id="274435" name="Rectangle 3">
            <a:extLst>
              <a:ext uri="{FF2B5EF4-FFF2-40B4-BE49-F238E27FC236}">
                <a16:creationId xmlns:a16="http://schemas.microsoft.com/office/drawing/2014/main" id="{ED581AD9-6BF3-49A4-A1AF-F91BB89BC56B}"/>
              </a:ext>
            </a:extLst>
          </p:cNvPr>
          <p:cNvSpPr>
            <a:spLocks noGrp="1"/>
          </p:cNvSpPr>
          <p:nvPr>
            <p:ph type="body" idx="4294967295"/>
          </p:nvPr>
        </p:nvSpPr>
        <p:spPr>
          <a:xfrm>
            <a:off x="1674812" y="1743988"/>
            <a:ext cx="10058400" cy="4676910"/>
          </a:xfrm>
        </p:spPr>
        <p:txBody>
          <a:bodyPr/>
          <a:lstStyle/>
          <a:p>
            <a:pPr>
              <a:buFont typeface="Wingdings" panose="05000000000000000000" pitchFamily="2" charset="2"/>
              <a:buNone/>
            </a:pPr>
            <a:r>
              <a:rPr lang="en-US" altLang="en-US" sz="2800" b="1" dirty="0">
                <a:solidFill>
                  <a:srgbClr val="FF0000"/>
                </a:solidFill>
              </a:rPr>
              <a:t>The good news (gospel) of God was to be shouted to the towns of Judah and the city of Jerusalem!</a:t>
            </a:r>
          </a:p>
          <a:p>
            <a:r>
              <a:rPr lang="en-US" altLang="en-US" i="1" dirty="0"/>
              <a:t>God was coming!</a:t>
            </a:r>
          </a:p>
          <a:p>
            <a:r>
              <a:rPr lang="en-US" altLang="en-US" i="1" dirty="0"/>
              <a:t>Previously, he had come against Jerusalem as a Man of War; now he would come as a tender Shepherd and Savior!</a:t>
            </a:r>
          </a:p>
          <a:p>
            <a:endParaRPr lang="en-US" altLang="en-US" i="1" dirty="0"/>
          </a:p>
        </p:txBody>
      </p:sp>
    </p:spTree>
    <p:extLst>
      <p:ext uri="{BB962C8B-B14F-4D97-AF65-F5344CB8AC3E}">
        <p14:creationId xmlns:p14="http://schemas.microsoft.com/office/powerpoint/2010/main" val="359346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anim calcmode="lin" valueType="num">
                                      <p:cBhvr>
                                        <p:cTn id="7" dur="500" fill="hold"/>
                                        <p:tgtEl>
                                          <p:spTgt spid="274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44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4435">
                                            <p:txEl>
                                              <p:pRg st="1" end="1"/>
                                            </p:txEl>
                                          </p:spTgt>
                                        </p:tgtEl>
                                        <p:attrNameLst>
                                          <p:attrName>style.visibility</p:attrName>
                                        </p:attrNameLst>
                                      </p:cBhvr>
                                      <p:to>
                                        <p:strVal val="visible"/>
                                      </p:to>
                                    </p:set>
                                    <p:anim calcmode="lin" valueType="num">
                                      <p:cBhvr additive="base">
                                        <p:cTn id="13" dur="500" fill="hold"/>
                                        <p:tgtEl>
                                          <p:spTgt spid="274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4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4435">
                                            <p:txEl>
                                              <p:pRg st="2" end="2"/>
                                            </p:txEl>
                                          </p:spTgt>
                                        </p:tgtEl>
                                        <p:attrNameLst>
                                          <p:attrName>style.visibility</p:attrName>
                                        </p:attrNameLst>
                                      </p:cBhvr>
                                      <p:to>
                                        <p:strVal val="visible"/>
                                      </p:to>
                                    </p:set>
                                    <p:anim calcmode="lin" valueType="num">
                                      <p:cBhvr additive="base">
                                        <p:cTn id="19" dur="500" fill="hold"/>
                                        <p:tgtEl>
                                          <p:spTgt spid="274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4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37A0C037-AC4D-47C4-8F15-FCBFDC2FFDD8}"/>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Incomparable Greatness of Yahweh</a:t>
            </a:r>
            <a:r>
              <a:rPr lang="en-US" altLang="en-US"/>
              <a:t> </a:t>
            </a:r>
            <a:r>
              <a:rPr lang="en-US" altLang="en-US" sz="2800">
                <a:latin typeface="Arial" panose="020B0604020202020204" pitchFamily="34" charset="0"/>
              </a:rPr>
              <a:t>(40:12-26)</a:t>
            </a:r>
          </a:p>
        </p:txBody>
      </p:sp>
      <p:sp>
        <p:nvSpPr>
          <p:cNvPr id="89092" name="Slide Number Placeholder 1">
            <a:extLst>
              <a:ext uri="{FF2B5EF4-FFF2-40B4-BE49-F238E27FC236}">
                <a16:creationId xmlns:a16="http://schemas.microsoft.com/office/drawing/2014/main" id="{5B026046-F8E1-40C4-A0B0-E38CE52395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616D184-F9A9-4F32-955B-CA30527BC02C}" type="slidenum">
              <a:rPr lang="en-US" altLang="en-US" smtClean="0">
                <a:solidFill>
                  <a:schemeClr val="tx2"/>
                </a:solidFill>
                <a:latin typeface="Book Antiqua" panose="02040602050305030304" pitchFamily="18" charset="0"/>
              </a:rPr>
              <a:pPr/>
              <a:t>139</a:t>
            </a:fld>
            <a:endParaRPr lang="en-US" altLang="en-US">
              <a:solidFill>
                <a:schemeClr val="tx2"/>
              </a:solidFill>
              <a:latin typeface="Book Antiqua" panose="02040602050305030304" pitchFamily="18" charset="0"/>
            </a:endParaRPr>
          </a:p>
        </p:txBody>
      </p:sp>
      <p:sp>
        <p:nvSpPr>
          <p:cNvPr id="277507" name="Rectangle 3">
            <a:extLst>
              <a:ext uri="{FF2B5EF4-FFF2-40B4-BE49-F238E27FC236}">
                <a16:creationId xmlns:a16="http://schemas.microsoft.com/office/drawing/2014/main" id="{D64B3B7F-2448-4B40-95AD-4E881E07EBCE}"/>
              </a:ext>
            </a:extLst>
          </p:cNvPr>
          <p:cNvSpPr>
            <a:spLocks noGrp="1"/>
          </p:cNvSpPr>
          <p:nvPr>
            <p:ph type="body" idx="4294967295"/>
          </p:nvPr>
        </p:nvSpPr>
        <p:spPr>
          <a:xfrm>
            <a:off x="1674812" y="1676400"/>
            <a:ext cx="9296400" cy="4862513"/>
          </a:xfrm>
        </p:spPr>
        <p:txBody>
          <a:bodyPr/>
          <a:lstStyle/>
          <a:p>
            <a:pPr>
              <a:buFont typeface="Wingdings" panose="05000000000000000000" pitchFamily="2" charset="2"/>
              <a:buNone/>
            </a:pPr>
            <a:r>
              <a:rPr lang="en-US" altLang="en-US" sz="2800" b="1" dirty="0">
                <a:solidFill>
                  <a:srgbClr val="FF0000"/>
                </a:solidFill>
              </a:rPr>
              <a:t>The opening consolation is followed by an extended description of Yahweh’s sovereignty.</a:t>
            </a:r>
          </a:p>
          <a:p>
            <a:r>
              <a:rPr lang="en-US" altLang="en-US" i="1" dirty="0"/>
              <a:t>A series of rhetorical questions, reminiscent of the questions God asked Job, emphasize the mind and craftsmanship of God as the Creator of the universe.</a:t>
            </a:r>
          </a:p>
          <a:p>
            <a:r>
              <a:rPr lang="en-US" altLang="en-US" i="1" dirty="0"/>
              <a:t>The nations are no more than dust upon the balance scales.</a:t>
            </a:r>
          </a:p>
        </p:txBody>
      </p:sp>
    </p:spTree>
    <p:extLst>
      <p:ext uri="{BB962C8B-B14F-4D97-AF65-F5344CB8AC3E}">
        <p14:creationId xmlns:p14="http://schemas.microsoft.com/office/powerpoint/2010/main" val="364445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 calcmode="lin" valueType="num">
                                      <p:cBhvr>
                                        <p:cTn id="7" dur="500" fill="hold"/>
                                        <p:tgtEl>
                                          <p:spTgt spid="277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75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7507">
                                            <p:txEl>
                                              <p:pRg st="1" end="1"/>
                                            </p:txEl>
                                          </p:spTgt>
                                        </p:tgtEl>
                                        <p:attrNameLst>
                                          <p:attrName>style.visibility</p:attrName>
                                        </p:attrNameLst>
                                      </p:cBhvr>
                                      <p:to>
                                        <p:strVal val="visible"/>
                                      </p:to>
                                    </p:set>
                                    <p:anim calcmode="lin" valueType="num">
                                      <p:cBhvr additive="base">
                                        <p:cTn id="13" dur="500" fill="hold"/>
                                        <p:tgtEl>
                                          <p:spTgt spid="277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7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7507">
                                            <p:txEl>
                                              <p:pRg st="2" end="2"/>
                                            </p:txEl>
                                          </p:spTgt>
                                        </p:tgtEl>
                                        <p:attrNameLst>
                                          <p:attrName>style.visibility</p:attrName>
                                        </p:attrNameLst>
                                      </p:cBhvr>
                                      <p:to>
                                        <p:strVal val="visible"/>
                                      </p:to>
                                    </p:set>
                                    <p:anim calcmode="lin" valueType="num">
                                      <p:cBhvr additive="base">
                                        <p:cTn id="19" dur="500" fill="hold"/>
                                        <p:tgtEl>
                                          <p:spTgt spid="277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7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7BF17D2-39D3-4170-B647-CC8859F86173}"/>
              </a:ext>
            </a:extLst>
          </p:cNvPr>
          <p:cNvSpPr>
            <a:spLocks noGrp="1"/>
          </p:cNvSpPr>
          <p:nvPr>
            <p:ph type="body" idx="1"/>
          </p:nvPr>
        </p:nvSpPr>
        <p:spPr>
          <a:xfrm>
            <a:off x="912812" y="1828800"/>
            <a:ext cx="10439399" cy="2703512"/>
          </a:xfrm>
        </p:spPr>
        <p:txBody>
          <a:bodyPr/>
          <a:lstStyle/>
          <a:p>
            <a:pPr>
              <a:buFont typeface="Wingdings 3" panose="05040102010807070707" pitchFamily="18" charset="2"/>
              <a:buNone/>
            </a:pPr>
            <a:r>
              <a:rPr lang="en-US" altLang="en-US" sz="3200" b="1" dirty="0">
                <a:solidFill>
                  <a:srgbClr val="C00000"/>
                </a:solidFill>
              </a:rPr>
              <a:t>In spite of the north’s secession, however, Amos does not castigate the northerners for political reasons, but rather, for their violation of the covenant with Moses—the very covenant they championed!</a:t>
            </a:r>
          </a:p>
        </p:txBody>
      </p:sp>
      <p:sp>
        <p:nvSpPr>
          <p:cNvPr id="55300" name="Text Box 4">
            <a:extLst>
              <a:ext uri="{FF2B5EF4-FFF2-40B4-BE49-F238E27FC236}">
                <a16:creationId xmlns:a16="http://schemas.microsoft.com/office/drawing/2014/main" id="{B8874464-4CB2-40D4-BA57-6A4C82722EF0}"/>
              </a:ext>
            </a:extLst>
          </p:cNvPr>
          <p:cNvSpPr txBox="1">
            <a:spLocks noChangeArrowheads="1"/>
          </p:cNvSpPr>
          <p:nvPr/>
        </p:nvSpPr>
        <p:spPr bwMode="auto">
          <a:xfrm>
            <a:off x="1903413" y="4618039"/>
            <a:ext cx="8366125" cy="1565275"/>
          </a:xfrm>
          <a:prstGeom prst="rect">
            <a:avLst/>
          </a:prstGeom>
          <a:gradFill rotWithShape="1">
            <a:gsLst>
              <a:gs pos="0">
                <a:schemeClr val="bg2">
                  <a:gamma/>
                  <a:shade val="46275"/>
                  <a:invGamma/>
                </a:schemeClr>
              </a:gs>
              <a:gs pos="50000">
                <a:schemeClr val="bg2"/>
              </a:gs>
              <a:gs pos="100000">
                <a:schemeClr val="bg2">
                  <a:gamma/>
                  <a:shade val="46275"/>
                  <a:invGamma/>
                </a:schemeClr>
              </a:gs>
            </a:gsLst>
            <a:lin ang="2700000" scaled="1"/>
          </a:gradFill>
          <a:ln w="12700">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i="1" dirty="0">
                <a:latin typeface="Century Gothic" panose="020B0502020202020204" pitchFamily="34" charset="0"/>
              </a:rPr>
              <a:t>Amos would certainly have agreed with St. Paul, when he wrote: “For it is not those who hear the law who are righteous in God’s sight, but it is those who obey the law who will be declared righteous” (Ro. 2:13)</a:t>
            </a:r>
          </a:p>
        </p:txBody>
      </p:sp>
    </p:spTree>
    <p:extLst>
      <p:ext uri="{BB962C8B-B14F-4D97-AF65-F5344CB8AC3E}">
        <p14:creationId xmlns:p14="http://schemas.microsoft.com/office/powerpoint/2010/main" val="349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5973B38A-DEFF-4EEB-A22E-D91E445392BB}"/>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b="1" dirty="0">
                <a:latin typeface="ACTION" pitchFamily="2" charset="2"/>
              </a:rPr>
              <a:t>Who is Truly God?</a:t>
            </a:r>
          </a:p>
        </p:txBody>
      </p:sp>
      <p:sp>
        <p:nvSpPr>
          <p:cNvPr id="90116" name="Slide Number Placeholder 1">
            <a:extLst>
              <a:ext uri="{FF2B5EF4-FFF2-40B4-BE49-F238E27FC236}">
                <a16:creationId xmlns:a16="http://schemas.microsoft.com/office/drawing/2014/main" id="{A9BA96A5-E5DE-42DF-9AF1-4CFE6F41D7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5810D6-E194-4A6D-B8F8-6BD99EE19D1F}" type="slidenum">
              <a:rPr lang="en-US" altLang="en-US" smtClean="0">
                <a:solidFill>
                  <a:schemeClr val="tx2"/>
                </a:solidFill>
                <a:latin typeface="Book Antiqua" panose="02040602050305030304" pitchFamily="18" charset="0"/>
              </a:rPr>
              <a:pPr/>
              <a:t>140</a:t>
            </a:fld>
            <a:endParaRPr lang="en-US" altLang="en-US">
              <a:solidFill>
                <a:schemeClr val="tx2"/>
              </a:solidFill>
              <a:latin typeface="Book Antiqua" panose="02040602050305030304" pitchFamily="18" charset="0"/>
            </a:endParaRPr>
          </a:p>
        </p:txBody>
      </p:sp>
      <p:sp>
        <p:nvSpPr>
          <p:cNvPr id="278531" name="Rectangle 3">
            <a:extLst>
              <a:ext uri="{FF2B5EF4-FFF2-40B4-BE49-F238E27FC236}">
                <a16:creationId xmlns:a16="http://schemas.microsoft.com/office/drawing/2014/main" id="{05034350-C457-4673-9803-DD196692D29C}"/>
              </a:ext>
            </a:extLst>
          </p:cNvPr>
          <p:cNvSpPr>
            <a:spLocks noGrp="1"/>
          </p:cNvSpPr>
          <p:nvPr>
            <p:ph type="body" idx="4294967295"/>
          </p:nvPr>
        </p:nvSpPr>
        <p:spPr>
          <a:xfrm>
            <a:off x="2055812" y="1565333"/>
            <a:ext cx="8077200" cy="4832350"/>
          </a:xfrm>
        </p:spPr>
        <p:txBody>
          <a:bodyPr/>
          <a:lstStyle/>
          <a:p>
            <a:pPr>
              <a:lnSpc>
                <a:spcPct val="90000"/>
              </a:lnSpc>
              <a:buFont typeface="Wingdings" panose="05000000000000000000" pitchFamily="2" charset="2"/>
              <a:buNone/>
            </a:pPr>
            <a:r>
              <a:rPr lang="en-US" altLang="en-US" sz="2800" dirty="0">
                <a:solidFill>
                  <a:srgbClr val="FF0000"/>
                </a:solidFill>
                <a:latin typeface="Eras Demi ITC" panose="020B0805030504020804" pitchFamily="34" charset="0"/>
              </a:rPr>
              <a:t>Central to all these oracles is the fundamental question, “Who is really God?”</a:t>
            </a:r>
          </a:p>
          <a:p>
            <a:pPr>
              <a:lnSpc>
                <a:spcPct val="90000"/>
              </a:lnSpc>
            </a:pPr>
            <a:r>
              <a:rPr lang="en-US" altLang="en-US" i="1" dirty="0">
                <a:latin typeface="Arial Narrow" panose="020B0606020202030204" pitchFamily="34" charset="0"/>
              </a:rPr>
              <a:t>All war in the ancient Near East was religious war, and when a nation conquered another nation, their boast was that their patron gods were more powerful than those of the defeated enemy.</a:t>
            </a:r>
          </a:p>
          <a:p>
            <a:pPr>
              <a:lnSpc>
                <a:spcPct val="90000"/>
              </a:lnSpc>
            </a:pPr>
            <a:r>
              <a:rPr lang="en-US" altLang="en-US" i="1" dirty="0">
                <a:latin typeface="Arial Narrow" panose="020B0606020202030204" pitchFamily="34" charset="0"/>
              </a:rPr>
              <a:t>How would the people of Judah respond to this claim, since Yahweh’s temple had been burned to the ground and his people deported to Babylon?</a:t>
            </a:r>
          </a:p>
          <a:p>
            <a:pPr>
              <a:lnSpc>
                <a:spcPct val="90000"/>
              </a:lnSpc>
            </a:pPr>
            <a:r>
              <a:rPr lang="en-US" altLang="en-US" i="1" dirty="0">
                <a:latin typeface="Arial Narrow" panose="020B0606020202030204" pitchFamily="34" charset="0"/>
              </a:rPr>
              <a:t>In Babylon, they would encounter the sophisticated mythologies and religions of Mesopotamia, and by comparison, Yahweh and his ruined temple must have seemed provincial and weak.</a:t>
            </a:r>
          </a:p>
        </p:txBody>
      </p:sp>
    </p:spTree>
    <p:extLst>
      <p:ext uri="{BB962C8B-B14F-4D97-AF65-F5344CB8AC3E}">
        <p14:creationId xmlns:p14="http://schemas.microsoft.com/office/powerpoint/2010/main" val="18497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 calcmode="lin" valueType="num">
                                      <p:cBhvr>
                                        <p:cTn id="7" dur="500" fill="hold"/>
                                        <p:tgtEl>
                                          <p:spTgt spid="278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85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8531">
                                            <p:txEl>
                                              <p:pRg st="1" end="1"/>
                                            </p:txEl>
                                          </p:spTgt>
                                        </p:tgtEl>
                                        <p:attrNameLst>
                                          <p:attrName>style.visibility</p:attrName>
                                        </p:attrNameLst>
                                      </p:cBhvr>
                                      <p:to>
                                        <p:strVal val="visible"/>
                                      </p:to>
                                    </p:set>
                                    <p:anim calcmode="lin" valueType="num">
                                      <p:cBhvr additive="base">
                                        <p:cTn id="13" dur="500" fill="hold"/>
                                        <p:tgtEl>
                                          <p:spTgt spid="278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8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8531">
                                            <p:txEl>
                                              <p:pRg st="2" end="2"/>
                                            </p:txEl>
                                          </p:spTgt>
                                        </p:tgtEl>
                                        <p:attrNameLst>
                                          <p:attrName>style.visibility</p:attrName>
                                        </p:attrNameLst>
                                      </p:cBhvr>
                                      <p:to>
                                        <p:strVal val="visible"/>
                                      </p:to>
                                    </p:set>
                                    <p:anim calcmode="lin" valueType="num">
                                      <p:cBhvr additive="base">
                                        <p:cTn id="19" dur="500" fill="hold"/>
                                        <p:tgtEl>
                                          <p:spTgt spid="278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8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8531">
                                            <p:txEl>
                                              <p:pRg st="3" end="3"/>
                                            </p:txEl>
                                          </p:spTgt>
                                        </p:tgtEl>
                                        <p:attrNameLst>
                                          <p:attrName>style.visibility</p:attrName>
                                        </p:attrNameLst>
                                      </p:cBhvr>
                                      <p:to>
                                        <p:strVal val="visible"/>
                                      </p:to>
                                    </p:set>
                                    <p:anim calcmode="lin" valueType="num">
                                      <p:cBhvr additive="base">
                                        <p:cTn id="25" dur="500" fill="hold"/>
                                        <p:tgtEl>
                                          <p:spTgt spid="278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85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D00E632E-80E7-4551-9248-3D60EE52B384}"/>
              </a:ext>
            </a:extLst>
          </p:cNvPr>
          <p:cNvSpPr>
            <a:spLocks noGrp="1" noChangeArrowheads="1"/>
          </p:cNvSpPr>
          <p:nvPr>
            <p:ph type="title"/>
          </p:nvPr>
        </p:nvSpPr>
        <p:spPr bwMode="auto">
          <a:xfrm>
            <a:off x="836612" y="609600"/>
            <a:ext cx="4129246" cy="83975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latin typeface="ACTION" pitchFamily="2" charset="2"/>
              </a:rPr>
              <a:t>Holy Sarcasm</a:t>
            </a:r>
          </a:p>
        </p:txBody>
      </p:sp>
      <p:sp>
        <p:nvSpPr>
          <p:cNvPr id="91141" name="Slide Number Placeholder 1">
            <a:extLst>
              <a:ext uri="{FF2B5EF4-FFF2-40B4-BE49-F238E27FC236}">
                <a16:creationId xmlns:a16="http://schemas.microsoft.com/office/drawing/2014/main" id="{467F352A-B0D6-4969-98B0-A21AE6DA80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879100-90F3-4360-B656-5DD60AE97334}" type="slidenum">
              <a:rPr lang="en-US" altLang="en-US" smtClean="0">
                <a:solidFill>
                  <a:schemeClr val="tx2"/>
                </a:solidFill>
                <a:latin typeface="Book Antiqua" panose="02040602050305030304" pitchFamily="18" charset="0"/>
              </a:rPr>
              <a:pPr/>
              <a:t>141</a:t>
            </a:fld>
            <a:endParaRPr lang="en-US" altLang="en-US">
              <a:solidFill>
                <a:schemeClr val="tx2"/>
              </a:solidFill>
              <a:latin typeface="Book Antiqua" panose="02040602050305030304" pitchFamily="18" charset="0"/>
            </a:endParaRPr>
          </a:p>
        </p:txBody>
      </p:sp>
      <p:sp>
        <p:nvSpPr>
          <p:cNvPr id="287747" name="Rectangle 3">
            <a:extLst>
              <a:ext uri="{FF2B5EF4-FFF2-40B4-BE49-F238E27FC236}">
                <a16:creationId xmlns:a16="http://schemas.microsoft.com/office/drawing/2014/main" id="{867886FD-6FF3-4AE6-9A83-F33524431B36}"/>
              </a:ext>
            </a:extLst>
          </p:cNvPr>
          <p:cNvSpPr>
            <a:spLocks noGrp="1"/>
          </p:cNvSpPr>
          <p:nvPr>
            <p:ph type="body" idx="4294967295"/>
          </p:nvPr>
        </p:nvSpPr>
        <p:spPr>
          <a:xfrm>
            <a:off x="1598612" y="1905000"/>
            <a:ext cx="10666412" cy="2743200"/>
          </a:xfrm>
        </p:spPr>
        <p:txBody>
          <a:bodyPr/>
          <a:lstStyle/>
          <a:p>
            <a:pPr>
              <a:buFont typeface="Wingdings" panose="05000000000000000000" pitchFamily="2" charset="2"/>
              <a:buNone/>
            </a:pPr>
            <a:r>
              <a:rPr lang="en-US" altLang="en-US" sz="2800" dirty="0">
                <a:solidFill>
                  <a:srgbClr val="FF0000"/>
                </a:solidFill>
                <a:latin typeface="Eras Demi ITC" panose="020B0805030504020804" pitchFamily="34" charset="0"/>
              </a:rPr>
              <a:t>In Babylonian temples, it was believed that the gods were present in the form of images.</a:t>
            </a:r>
          </a:p>
          <a:p>
            <a:r>
              <a:rPr lang="en-US" altLang="en-US" i="1" dirty="0">
                <a:latin typeface="Arial Narrow" panose="020B0606020202030204" pitchFamily="34" charset="0"/>
              </a:rPr>
              <a:t>The idols were dressed, served food twice a day, their mouths were washed and a curtain was drawn in front of the image while he “ate.”</a:t>
            </a:r>
          </a:p>
          <a:p>
            <a:r>
              <a:rPr lang="en-US" altLang="en-US" i="1" dirty="0">
                <a:latin typeface="Arial Narrow" panose="020B0606020202030204" pitchFamily="34" charset="0"/>
              </a:rPr>
              <a:t>Though people were conscious that images were humanly constructed, they believed that at night these idols became the instruments of the deities.</a:t>
            </a:r>
          </a:p>
        </p:txBody>
      </p:sp>
      <p:sp>
        <p:nvSpPr>
          <p:cNvPr id="287748" name="Text Box 4">
            <a:extLst>
              <a:ext uri="{FF2B5EF4-FFF2-40B4-BE49-F238E27FC236}">
                <a16:creationId xmlns:a16="http://schemas.microsoft.com/office/drawing/2014/main" id="{F3206947-0DD5-4387-AB39-DC38FDB43F99}"/>
              </a:ext>
            </a:extLst>
          </p:cNvPr>
          <p:cNvSpPr txBox="1">
            <a:spLocks noChangeArrowheads="1"/>
          </p:cNvSpPr>
          <p:nvPr/>
        </p:nvSpPr>
        <p:spPr bwMode="auto">
          <a:xfrm>
            <a:off x="227012" y="4648200"/>
            <a:ext cx="11658600" cy="1384995"/>
          </a:xfrm>
          <a:prstGeom prst="rect">
            <a:avLst/>
          </a:prstGeom>
          <a:solidFill>
            <a:srgbClr val="001932"/>
          </a:solidFill>
          <a:ln w="12700">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FFFF66"/>
                </a:solidFill>
                <a:effectLst>
                  <a:outerShdw blurRad="38100" dist="38100" dir="2700000" algn="tl">
                    <a:srgbClr val="000000"/>
                  </a:outerShdw>
                </a:effectLst>
                <a:latin typeface="Agency FB" pitchFamily="2" charset="0"/>
              </a:rPr>
              <a:t>With biting sarcasm, Isaiah contrasts these pagan idols with Yahweh who reigns supreme over the whole universe. Even the heavenly bodies, which the Babylonians conceived as gods, were nothing more than part of the created order.</a:t>
            </a:r>
          </a:p>
        </p:txBody>
      </p:sp>
    </p:spTree>
    <p:extLst>
      <p:ext uri="{BB962C8B-B14F-4D97-AF65-F5344CB8AC3E}">
        <p14:creationId xmlns:p14="http://schemas.microsoft.com/office/powerpoint/2010/main" val="300620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 calcmode="lin" valueType="num">
                                      <p:cBhvr>
                                        <p:cTn id="7" dur="500" fill="hold"/>
                                        <p:tgtEl>
                                          <p:spTgt spid="287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7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7747">
                                            <p:txEl>
                                              <p:pRg st="1" end="1"/>
                                            </p:txEl>
                                          </p:spTgt>
                                        </p:tgtEl>
                                        <p:attrNameLst>
                                          <p:attrName>style.visibility</p:attrName>
                                        </p:attrNameLst>
                                      </p:cBhvr>
                                      <p:to>
                                        <p:strVal val="visible"/>
                                      </p:to>
                                    </p:set>
                                    <p:anim calcmode="lin" valueType="num">
                                      <p:cBhvr additive="base">
                                        <p:cTn id="13" dur="500" fill="hold"/>
                                        <p:tgtEl>
                                          <p:spTgt spid="287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7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7747">
                                            <p:txEl>
                                              <p:pRg st="2" end="2"/>
                                            </p:txEl>
                                          </p:spTgt>
                                        </p:tgtEl>
                                        <p:attrNameLst>
                                          <p:attrName>style.visibility</p:attrName>
                                        </p:attrNameLst>
                                      </p:cBhvr>
                                      <p:to>
                                        <p:strVal val="visible"/>
                                      </p:to>
                                    </p:set>
                                    <p:anim calcmode="lin" valueType="num">
                                      <p:cBhvr additive="base">
                                        <p:cTn id="19" dur="5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7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87748"/>
                                        </p:tgtEl>
                                        <p:attrNameLst>
                                          <p:attrName>style.visibility</p:attrName>
                                        </p:attrNameLst>
                                      </p:cBhvr>
                                      <p:to>
                                        <p:strVal val="visible"/>
                                      </p:to>
                                    </p:set>
                                    <p:animEffect transition="in" filter="dissolve">
                                      <p:cBhvr>
                                        <p:cTn id="25" dur="500"/>
                                        <p:tgtEl>
                                          <p:spTgt spid="287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8DCCCE22-DE68-4D3D-AC67-0C52126ED84E}"/>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Inquiry</a:t>
            </a:r>
            <a:r>
              <a:rPr lang="en-US" altLang="en-US"/>
              <a:t> </a:t>
            </a:r>
            <a:r>
              <a:rPr lang="en-US" altLang="en-US" sz="2800">
                <a:latin typeface="Arial" panose="020B0604020202020204" pitchFamily="34" charset="0"/>
              </a:rPr>
              <a:t>(41:2-4)</a:t>
            </a:r>
          </a:p>
        </p:txBody>
      </p:sp>
      <p:sp>
        <p:nvSpPr>
          <p:cNvPr id="92164" name="Slide Number Placeholder 1">
            <a:extLst>
              <a:ext uri="{FF2B5EF4-FFF2-40B4-BE49-F238E27FC236}">
                <a16:creationId xmlns:a16="http://schemas.microsoft.com/office/drawing/2014/main" id="{6D9485DB-97D7-4A74-95EA-DB3B6767E0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FAB0D8-377A-4492-B431-01E3A1069316}" type="slidenum">
              <a:rPr lang="en-US" altLang="en-US" smtClean="0">
                <a:solidFill>
                  <a:schemeClr val="tx2"/>
                </a:solidFill>
                <a:latin typeface="Book Antiqua" panose="02040602050305030304" pitchFamily="18" charset="0"/>
              </a:rPr>
              <a:pPr/>
              <a:t>142</a:t>
            </a:fld>
            <a:endParaRPr lang="en-US" altLang="en-US">
              <a:solidFill>
                <a:schemeClr val="tx2"/>
              </a:solidFill>
              <a:latin typeface="Book Antiqua" panose="02040602050305030304" pitchFamily="18" charset="0"/>
            </a:endParaRPr>
          </a:p>
        </p:txBody>
      </p:sp>
      <p:sp>
        <p:nvSpPr>
          <p:cNvPr id="290819" name="Rectangle 3">
            <a:extLst>
              <a:ext uri="{FF2B5EF4-FFF2-40B4-BE49-F238E27FC236}">
                <a16:creationId xmlns:a16="http://schemas.microsoft.com/office/drawing/2014/main" id="{F137D0A7-26B3-4FDB-9CE8-B8A70204E6F5}"/>
              </a:ext>
            </a:extLst>
          </p:cNvPr>
          <p:cNvSpPr>
            <a:spLocks noGrp="1"/>
          </p:cNvSpPr>
          <p:nvPr>
            <p:ph type="body" idx="4294967295"/>
          </p:nvPr>
        </p:nvSpPr>
        <p:spPr>
          <a:xfrm>
            <a:off x="1522413" y="1828800"/>
            <a:ext cx="10363200" cy="4800600"/>
          </a:xfrm>
        </p:spPr>
        <p:txBody>
          <a:bodyPr>
            <a:normAutofit/>
          </a:bodyPr>
          <a:lstStyle/>
          <a:p>
            <a:pPr>
              <a:lnSpc>
                <a:spcPct val="90000"/>
              </a:lnSpc>
              <a:buFont typeface="Wingdings" panose="05000000000000000000" pitchFamily="2" charset="2"/>
              <a:buNone/>
            </a:pPr>
            <a:r>
              <a:rPr lang="en-US" altLang="en-US" sz="2800" b="1" dirty="0">
                <a:solidFill>
                  <a:srgbClr val="FF0000"/>
                </a:solidFill>
              </a:rPr>
              <a:t>God’s interrogation of the nations concerns whether or not they can fathom his future purposes.</a:t>
            </a:r>
          </a:p>
          <a:p>
            <a:pPr>
              <a:lnSpc>
                <a:spcPct val="90000"/>
              </a:lnSpc>
            </a:pPr>
            <a:r>
              <a:rPr lang="en-US" altLang="en-US" i="1" dirty="0"/>
              <a:t>The next significant event would be someone from the east to whom God would hand over the nations of the Babylonian world (41:2b-3).</a:t>
            </a:r>
          </a:p>
          <a:p>
            <a:pPr>
              <a:lnSpc>
                <a:spcPct val="90000"/>
              </a:lnSpc>
            </a:pPr>
            <a:r>
              <a:rPr lang="en-US" altLang="en-US" i="1" dirty="0"/>
              <a:t>Though presently he is unnamed (he will be named in 45:1), God will stir him up and call him into divine service (41:2a, 25).</a:t>
            </a:r>
          </a:p>
          <a:p>
            <a:pPr>
              <a:lnSpc>
                <a:spcPct val="90000"/>
              </a:lnSpc>
            </a:pPr>
            <a:r>
              <a:rPr lang="en-US" altLang="en-US" i="1" dirty="0"/>
              <a:t>No one—certainly not the Babylonians—could have foreseen the rise of Cyrus, the Persian!</a:t>
            </a:r>
          </a:p>
          <a:p>
            <a:pPr>
              <a:lnSpc>
                <a:spcPct val="90000"/>
              </a:lnSpc>
            </a:pPr>
            <a:r>
              <a:rPr lang="en-US" altLang="en-US" i="1" dirty="0"/>
              <a:t>Only Yahweh, who controls all things from beginning to end, could know the full range of future events (41:4)!</a:t>
            </a:r>
          </a:p>
        </p:txBody>
      </p:sp>
    </p:spTree>
    <p:extLst>
      <p:ext uri="{BB962C8B-B14F-4D97-AF65-F5344CB8AC3E}">
        <p14:creationId xmlns:p14="http://schemas.microsoft.com/office/powerpoint/2010/main" val="233716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anim calcmode="lin" valueType="num">
                                      <p:cBhvr>
                                        <p:cTn id="7" dur="500" fill="hold"/>
                                        <p:tgtEl>
                                          <p:spTgt spid="290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0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0819">
                                            <p:txEl>
                                              <p:pRg st="1" end="1"/>
                                            </p:txEl>
                                          </p:spTgt>
                                        </p:tgtEl>
                                        <p:attrNameLst>
                                          <p:attrName>style.visibility</p:attrName>
                                        </p:attrNameLst>
                                      </p:cBhvr>
                                      <p:to>
                                        <p:strVal val="visible"/>
                                      </p:to>
                                    </p:set>
                                    <p:anim calcmode="lin" valueType="num">
                                      <p:cBhvr additive="base">
                                        <p:cTn id="13" dur="500" fill="hold"/>
                                        <p:tgtEl>
                                          <p:spTgt spid="290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0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0819">
                                            <p:txEl>
                                              <p:pRg st="2" end="2"/>
                                            </p:txEl>
                                          </p:spTgt>
                                        </p:tgtEl>
                                        <p:attrNameLst>
                                          <p:attrName>style.visibility</p:attrName>
                                        </p:attrNameLst>
                                      </p:cBhvr>
                                      <p:to>
                                        <p:strVal val="visible"/>
                                      </p:to>
                                    </p:set>
                                    <p:anim calcmode="lin" valueType="num">
                                      <p:cBhvr additive="base">
                                        <p:cTn id="19" dur="500" fill="hold"/>
                                        <p:tgtEl>
                                          <p:spTgt spid="290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0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0819">
                                            <p:txEl>
                                              <p:pRg st="3" end="3"/>
                                            </p:txEl>
                                          </p:spTgt>
                                        </p:tgtEl>
                                        <p:attrNameLst>
                                          <p:attrName>style.visibility</p:attrName>
                                        </p:attrNameLst>
                                      </p:cBhvr>
                                      <p:to>
                                        <p:strVal val="visible"/>
                                      </p:to>
                                    </p:set>
                                    <p:anim calcmode="lin" valueType="num">
                                      <p:cBhvr additive="base">
                                        <p:cTn id="25" dur="500" fill="hold"/>
                                        <p:tgtEl>
                                          <p:spTgt spid="290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0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90819">
                                            <p:txEl>
                                              <p:pRg st="4" end="4"/>
                                            </p:txEl>
                                          </p:spTgt>
                                        </p:tgtEl>
                                        <p:attrNameLst>
                                          <p:attrName>style.visibility</p:attrName>
                                        </p:attrNameLst>
                                      </p:cBhvr>
                                      <p:to>
                                        <p:strVal val="visible"/>
                                      </p:to>
                                    </p:set>
                                    <p:anim calcmode="lin" valueType="num">
                                      <p:cBhvr additive="base">
                                        <p:cTn id="31" dur="500" fill="hold"/>
                                        <p:tgtEl>
                                          <p:spTgt spid="2908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08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ABFCB5CC-B140-4E50-B51F-CE8ED6BD06BB}"/>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First Evidence</a:t>
            </a:r>
            <a:r>
              <a:rPr lang="en-US" altLang="en-US"/>
              <a:t> </a:t>
            </a:r>
            <a:r>
              <a:rPr lang="en-US" altLang="en-US" sz="2800">
                <a:latin typeface="Arial" panose="020B0604020202020204" pitchFamily="34" charset="0"/>
              </a:rPr>
              <a:t>(41:5-7)</a:t>
            </a:r>
          </a:p>
        </p:txBody>
      </p:sp>
      <p:sp>
        <p:nvSpPr>
          <p:cNvPr id="93188" name="Slide Number Placeholder 1">
            <a:extLst>
              <a:ext uri="{FF2B5EF4-FFF2-40B4-BE49-F238E27FC236}">
                <a16:creationId xmlns:a16="http://schemas.microsoft.com/office/drawing/2014/main" id="{5208A4AC-5040-4933-86F5-95EF6CEEB9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0F8A7-03E3-4649-ABCD-6D64DDA699FC}" type="slidenum">
              <a:rPr lang="en-US" altLang="en-US" smtClean="0">
                <a:solidFill>
                  <a:schemeClr val="tx2"/>
                </a:solidFill>
                <a:latin typeface="Book Antiqua" panose="02040602050305030304" pitchFamily="18" charset="0"/>
              </a:rPr>
              <a:pPr/>
              <a:t>143</a:t>
            </a:fld>
            <a:endParaRPr lang="en-US" altLang="en-US">
              <a:solidFill>
                <a:schemeClr val="tx2"/>
              </a:solidFill>
              <a:latin typeface="Book Antiqua" panose="02040602050305030304" pitchFamily="18" charset="0"/>
            </a:endParaRPr>
          </a:p>
        </p:txBody>
      </p:sp>
      <p:sp>
        <p:nvSpPr>
          <p:cNvPr id="291843" name="Rectangle 3">
            <a:extLst>
              <a:ext uri="{FF2B5EF4-FFF2-40B4-BE49-F238E27FC236}">
                <a16:creationId xmlns:a16="http://schemas.microsoft.com/office/drawing/2014/main" id="{2121F671-5B28-432F-B7FD-0F352C7728E6}"/>
              </a:ext>
            </a:extLst>
          </p:cNvPr>
          <p:cNvSpPr>
            <a:spLocks noGrp="1"/>
          </p:cNvSpPr>
          <p:nvPr>
            <p:ph type="body" idx="4294967295"/>
          </p:nvPr>
        </p:nvSpPr>
        <p:spPr>
          <a:xfrm>
            <a:off x="1522412" y="1752600"/>
            <a:ext cx="9829799" cy="4272443"/>
          </a:xfrm>
        </p:spPr>
        <p:txBody>
          <a:bodyPr/>
          <a:lstStyle/>
          <a:p>
            <a:pPr>
              <a:buFont typeface="Wingdings" panose="05000000000000000000" pitchFamily="2" charset="2"/>
              <a:buNone/>
            </a:pPr>
            <a:r>
              <a:rPr lang="en-US" altLang="en-US" sz="2800" b="1" dirty="0">
                <a:solidFill>
                  <a:srgbClr val="FF0000"/>
                </a:solidFill>
              </a:rPr>
              <a:t>The initial evidence that Cyrus was coming already had occurred in his advance to the Anatolian coast in the winter of 547 BC.</a:t>
            </a:r>
          </a:p>
          <a:p>
            <a:r>
              <a:rPr lang="en-US" altLang="en-US" i="1" dirty="0"/>
              <a:t>Those in the Aegean Islands had seen him and were banding together for defense (41:5-6).</a:t>
            </a:r>
          </a:p>
          <a:p>
            <a:r>
              <a:rPr lang="en-US" altLang="en-US" i="1" dirty="0"/>
              <a:t>Frantically, they were multiplying their pagan idols in the hopes of warding off Cyrus’ encroaching military threat (41:7).</a:t>
            </a:r>
          </a:p>
          <a:p>
            <a:endParaRPr lang="en-US" altLang="en-US" i="1" dirty="0"/>
          </a:p>
        </p:txBody>
      </p:sp>
    </p:spTree>
    <p:extLst>
      <p:ext uri="{BB962C8B-B14F-4D97-AF65-F5344CB8AC3E}">
        <p14:creationId xmlns:p14="http://schemas.microsoft.com/office/powerpoint/2010/main" val="90863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 calcmode="lin" valueType="num">
                                      <p:cBhvr>
                                        <p:cTn id="7" dur="500" fill="hold"/>
                                        <p:tgtEl>
                                          <p:spTgt spid="291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1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1843">
                                            <p:txEl>
                                              <p:pRg st="1" end="1"/>
                                            </p:txEl>
                                          </p:spTgt>
                                        </p:tgtEl>
                                        <p:attrNameLst>
                                          <p:attrName>style.visibility</p:attrName>
                                        </p:attrNameLst>
                                      </p:cBhvr>
                                      <p:to>
                                        <p:strVal val="visible"/>
                                      </p:to>
                                    </p:set>
                                    <p:anim calcmode="lin" valueType="num">
                                      <p:cBhvr additive="base">
                                        <p:cTn id="13" dur="500" fill="hold"/>
                                        <p:tgtEl>
                                          <p:spTgt spid="291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1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1843">
                                            <p:txEl>
                                              <p:pRg st="2" end="2"/>
                                            </p:txEl>
                                          </p:spTgt>
                                        </p:tgtEl>
                                        <p:attrNameLst>
                                          <p:attrName>style.visibility</p:attrName>
                                        </p:attrNameLst>
                                      </p:cBhvr>
                                      <p:to>
                                        <p:strVal val="visible"/>
                                      </p:to>
                                    </p:set>
                                    <p:anim calcmode="lin" valueType="num">
                                      <p:cBhvr additive="base">
                                        <p:cTn id="19" dur="500" fill="hold"/>
                                        <p:tgtEl>
                                          <p:spTgt spid="291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18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BA19-819F-482B-AC0F-2CB08B86AE61}"/>
              </a:ext>
            </a:extLst>
          </p:cNvPr>
          <p:cNvSpPr>
            <a:spLocks noGrp="1"/>
          </p:cNvSpPr>
          <p:nvPr>
            <p:ph type="title"/>
          </p:nvPr>
        </p:nvSpPr>
        <p:spPr/>
        <p:txBody>
          <a:bodyPr/>
          <a:lstStyle/>
          <a:p>
            <a:endParaRPr lang="en-US" dirty="0"/>
          </a:p>
        </p:txBody>
      </p:sp>
      <p:pic>
        <p:nvPicPr>
          <p:cNvPr id="94210" name="Picture 5" descr="800px-Median_Empire[1]">
            <a:extLst>
              <a:ext uri="{FF2B5EF4-FFF2-40B4-BE49-F238E27FC236}">
                <a16:creationId xmlns:a16="http://schemas.microsoft.com/office/drawing/2014/main" id="{EC17DD86-93A1-4757-B89F-7DED21C917C9}"/>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0" y="0"/>
            <a:ext cx="9144000" cy="5145088"/>
          </a:xfrm>
        </p:spPr>
      </p:pic>
      <p:sp>
        <p:nvSpPr>
          <p:cNvPr id="366598" name="AutoShape 6">
            <a:extLst>
              <a:ext uri="{FF2B5EF4-FFF2-40B4-BE49-F238E27FC236}">
                <a16:creationId xmlns:a16="http://schemas.microsoft.com/office/drawing/2014/main" id="{3EEFC4CD-6E63-4965-AFB6-AFB3C380D502}"/>
              </a:ext>
            </a:extLst>
          </p:cNvPr>
          <p:cNvSpPr>
            <a:spLocks noChangeArrowheads="1"/>
          </p:cNvSpPr>
          <p:nvPr/>
        </p:nvSpPr>
        <p:spPr bwMode="auto">
          <a:xfrm rot="13420902">
            <a:off x="5713412" y="1905000"/>
            <a:ext cx="2514600" cy="1143000"/>
          </a:xfrm>
          <a:prstGeom prst="curvedUpArrow">
            <a:avLst>
              <a:gd name="adj1" fmla="val 44000"/>
              <a:gd name="adj2" fmla="val 88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6599" name="AutoShape 7">
            <a:extLst>
              <a:ext uri="{FF2B5EF4-FFF2-40B4-BE49-F238E27FC236}">
                <a16:creationId xmlns:a16="http://schemas.microsoft.com/office/drawing/2014/main" id="{F1232BFE-CC00-4722-B7D8-319DEF6395A7}"/>
              </a:ext>
            </a:extLst>
          </p:cNvPr>
          <p:cNvSpPr>
            <a:spLocks noChangeArrowheads="1"/>
          </p:cNvSpPr>
          <p:nvPr/>
        </p:nvSpPr>
        <p:spPr bwMode="auto">
          <a:xfrm rot="11899281">
            <a:off x="2132012" y="685801"/>
            <a:ext cx="3962400" cy="1147763"/>
          </a:xfrm>
          <a:prstGeom prst="curvedUpArrow">
            <a:avLst>
              <a:gd name="adj1" fmla="val 69046"/>
              <a:gd name="adj2" fmla="val 138091"/>
              <a:gd name="adj3" fmla="val 33333"/>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4213" name="Text Box 8">
            <a:extLst>
              <a:ext uri="{FF2B5EF4-FFF2-40B4-BE49-F238E27FC236}">
                <a16:creationId xmlns:a16="http://schemas.microsoft.com/office/drawing/2014/main" id="{BC06C43A-2864-4378-AFFA-E9516BC69DFB}"/>
              </a:ext>
            </a:extLst>
          </p:cNvPr>
          <p:cNvSpPr txBox="1">
            <a:spLocks noChangeArrowheads="1"/>
          </p:cNvSpPr>
          <p:nvPr/>
        </p:nvSpPr>
        <p:spPr bwMode="auto">
          <a:xfrm>
            <a:off x="1827212" y="5237197"/>
            <a:ext cx="8686800" cy="1590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t>CYRUS’ ADVANCES</a:t>
            </a:r>
          </a:p>
          <a:p>
            <a:pPr eaLnBrk="1" hangingPunct="1">
              <a:spcBef>
                <a:spcPct val="50000"/>
              </a:spcBef>
            </a:pPr>
            <a:r>
              <a:rPr lang="en-US" altLang="en-US" sz="2400" i="1" dirty="0">
                <a:latin typeface="Arial Narrow" panose="020B0606020202030204" pitchFamily="34" charset="0"/>
              </a:rPr>
              <a:t>Against the Medes (550 BC)		Northeast Iran (546-540 BC)</a:t>
            </a:r>
          </a:p>
          <a:p>
            <a:pPr eaLnBrk="1" hangingPunct="1">
              <a:spcBef>
                <a:spcPct val="50000"/>
              </a:spcBef>
            </a:pPr>
            <a:r>
              <a:rPr lang="en-US" altLang="en-US" sz="2400" i="1" dirty="0">
                <a:latin typeface="Arial Narrow" panose="020B0606020202030204" pitchFamily="34" charset="0"/>
              </a:rPr>
              <a:t>Against Lydia (547 BC)			Against Babylon (539 BC)</a:t>
            </a:r>
          </a:p>
        </p:txBody>
      </p:sp>
      <p:sp>
        <p:nvSpPr>
          <p:cNvPr id="366602" name="AutoShape 10">
            <a:extLst>
              <a:ext uri="{FF2B5EF4-FFF2-40B4-BE49-F238E27FC236}">
                <a16:creationId xmlns:a16="http://schemas.microsoft.com/office/drawing/2014/main" id="{F51FB849-7322-4172-9027-063F04D0FA1F}"/>
              </a:ext>
            </a:extLst>
          </p:cNvPr>
          <p:cNvSpPr>
            <a:spLocks noChangeArrowheads="1"/>
          </p:cNvSpPr>
          <p:nvPr/>
        </p:nvSpPr>
        <p:spPr bwMode="auto">
          <a:xfrm rot="17610674">
            <a:off x="7237412" y="2743200"/>
            <a:ext cx="2514600" cy="1143000"/>
          </a:xfrm>
          <a:prstGeom prst="curvedUpArrow">
            <a:avLst>
              <a:gd name="adj1" fmla="val 44000"/>
              <a:gd name="adj2" fmla="val 88000"/>
              <a:gd name="adj3" fmla="val 33333"/>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6603" name="AutoShape 11">
            <a:extLst>
              <a:ext uri="{FF2B5EF4-FFF2-40B4-BE49-F238E27FC236}">
                <a16:creationId xmlns:a16="http://schemas.microsoft.com/office/drawing/2014/main" id="{81BA4B29-2EA5-415D-9214-03F5FA55CF4F}"/>
              </a:ext>
            </a:extLst>
          </p:cNvPr>
          <p:cNvSpPr>
            <a:spLocks noChangeArrowheads="1"/>
          </p:cNvSpPr>
          <p:nvPr/>
        </p:nvSpPr>
        <p:spPr bwMode="auto">
          <a:xfrm rot="12077226">
            <a:off x="5654675" y="2679700"/>
            <a:ext cx="2038350" cy="984250"/>
          </a:xfrm>
          <a:prstGeom prst="curvedUpArrow">
            <a:avLst>
              <a:gd name="adj1" fmla="val 41419"/>
              <a:gd name="adj2" fmla="val 82839"/>
              <a:gd name="adj3" fmla="val 33333"/>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4216" name="AutoShape 12">
            <a:extLst>
              <a:ext uri="{FF2B5EF4-FFF2-40B4-BE49-F238E27FC236}">
                <a16:creationId xmlns:a16="http://schemas.microsoft.com/office/drawing/2014/main" id="{78D1D50D-D0D1-49C4-98AC-7F8A60B565DA}"/>
              </a:ext>
            </a:extLst>
          </p:cNvPr>
          <p:cNvSpPr>
            <a:spLocks noChangeArrowheads="1"/>
          </p:cNvSpPr>
          <p:nvPr/>
        </p:nvSpPr>
        <p:spPr bwMode="auto">
          <a:xfrm>
            <a:off x="5103812" y="5791200"/>
            <a:ext cx="533400" cy="457200"/>
          </a:xfrm>
          <a:prstGeom prst="righ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4217" name="AutoShape 13">
            <a:extLst>
              <a:ext uri="{FF2B5EF4-FFF2-40B4-BE49-F238E27FC236}">
                <a16:creationId xmlns:a16="http://schemas.microsoft.com/office/drawing/2014/main" id="{84215290-BBEE-401E-A51D-D5814627A397}"/>
              </a:ext>
            </a:extLst>
          </p:cNvPr>
          <p:cNvSpPr>
            <a:spLocks noChangeArrowheads="1"/>
          </p:cNvSpPr>
          <p:nvPr/>
        </p:nvSpPr>
        <p:spPr bwMode="auto">
          <a:xfrm>
            <a:off x="4570412" y="6324600"/>
            <a:ext cx="533400" cy="457200"/>
          </a:xfrm>
          <a:prstGeom prst="rightArrow">
            <a:avLst>
              <a:gd name="adj1" fmla="val 50000"/>
              <a:gd name="adj2" fmla="val 29167"/>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3300"/>
              </a:solidFill>
            </a:endParaRPr>
          </a:p>
        </p:txBody>
      </p:sp>
      <p:sp>
        <p:nvSpPr>
          <p:cNvPr id="94218" name="AutoShape 14">
            <a:extLst>
              <a:ext uri="{FF2B5EF4-FFF2-40B4-BE49-F238E27FC236}">
                <a16:creationId xmlns:a16="http://schemas.microsoft.com/office/drawing/2014/main" id="{207ACA86-63E7-46F7-9AA0-2D9C7DF4EF45}"/>
              </a:ext>
            </a:extLst>
          </p:cNvPr>
          <p:cNvSpPr>
            <a:spLocks noChangeArrowheads="1"/>
          </p:cNvSpPr>
          <p:nvPr/>
        </p:nvSpPr>
        <p:spPr bwMode="auto">
          <a:xfrm>
            <a:off x="9752012" y="5791200"/>
            <a:ext cx="533400" cy="457200"/>
          </a:xfrm>
          <a:prstGeom prst="rightArrow">
            <a:avLst>
              <a:gd name="adj1" fmla="val 50000"/>
              <a:gd name="adj2" fmla="val 29167"/>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4219" name="AutoShape 15">
            <a:extLst>
              <a:ext uri="{FF2B5EF4-FFF2-40B4-BE49-F238E27FC236}">
                <a16:creationId xmlns:a16="http://schemas.microsoft.com/office/drawing/2014/main" id="{EC5F56F4-5AC2-45EB-AEF1-187E5361FF30}"/>
              </a:ext>
            </a:extLst>
          </p:cNvPr>
          <p:cNvSpPr>
            <a:spLocks noChangeArrowheads="1"/>
          </p:cNvSpPr>
          <p:nvPr/>
        </p:nvSpPr>
        <p:spPr bwMode="auto">
          <a:xfrm>
            <a:off x="9447212" y="6324600"/>
            <a:ext cx="533400" cy="457200"/>
          </a:xfrm>
          <a:prstGeom prst="rightArrow">
            <a:avLst>
              <a:gd name="adj1" fmla="val 50000"/>
              <a:gd name="adj2" fmla="val 29167"/>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983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66598"/>
                                        </p:tgtEl>
                                        <p:attrNameLst>
                                          <p:attrName>style.visibility</p:attrName>
                                        </p:attrNameLst>
                                      </p:cBhvr>
                                      <p:to>
                                        <p:strVal val="visible"/>
                                      </p:to>
                                    </p:set>
                                    <p:animEffect transition="in" filter="wipe(down)">
                                      <p:cBhvr>
                                        <p:cTn id="7" dur="1000"/>
                                        <p:tgtEl>
                                          <p:spTgt spid="3665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66599"/>
                                        </p:tgtEl>
                                        <p:attrNameLst>
                                          <p:attrName>style.visibility</p:attrName>
                                        </p:attrNameLst>
                                      </p:cBhvr>
                                      <p:to>
                                        <p:strVal val="visible"/>
                                      </p:to>
                                    </p:set>
                                    <p:animEffect transition="in" filter="wipe(down)">
                                      <p:cBhvr>
                                        <p:cTn id="12" dur="1000"/>
                                        <p:tgtEl>
                                          <p:spTgt spid="3665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66602"/>
                                        </p:tgtEl>
                                        <p:attrNameLst>
                                          <p:attrName>style.visibility</p:attrName>
                                        </p:attrNameLst>
                                      </p:cBhvr>
                                      <p:to>
                                        <p:strVal val="visible"/>
                                      </p:to>
                                    </p:set>
                                    <p:animEffect transition="in" filter="wipe(down)">
                                      <p:cBhvr>
                                        <p:cTn id="17" dur="1000"/>
                                        <p:tgtEl>
                                          <p:spTgt spid="3666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66603"/>
                                        </p:tgtEl>
                                        <p:attrNameLst>
                                          <p:attrName>style.visibility</p:attrName>
                                        </p:attrNameLst>
                                      </p:cBhvr>
                                      <p:to>
                                        <p:strVal val="visible"/>
                                      </p:to>
                                    </p:set>
                                    <p:animEffect transition="in" filter="wipe(down)">
                                      <p:cBhvr>
                                        <p:cTn id="22" dur="1000"/>
                                        <p:tgtEl>
                                          <p:spTgt spid="366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CC436245-8475-4261-B08C-46B6AF4CC653}"/>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Israel, Yahweh’s Servant</a:t>
            </a:r>
            <a:r>
              <a:rPr lang="en-US" altLang="en-US"/>
              <a:t> </a:t>
            </a:r>
            <a:r>
              <a:rPr lang="en-US" altLang="en-US" sz="2800">
                <a:latin typeface="Arial" panose="020B0604020202020204" pitchFamily="34" charset="0"/>
              </a:rPr>
              <a:t>(41:8-20)</a:t>
            </a:r>
          </a:p>
        </p:txBody>
      </p:sp>
      <p:sp>
        <p:nvSpPr>
          <p:cNvPr id="95236" name="Slide Number Placeholder 1">
            <a:extLst>
              <a:ext uri="{FF2B5EF4-FFF2-40B4-BE49-F238E27FC236}">
                <a16:creationId xmlns:a16="http://schemas.microsoft.com/office/drawing/2014/main" id="{8FB608FA-80C6-44AB-8294-DADBD60C5C9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332E50-9A38-4FCD-B830-9938A6EA91B8}" type="slidenum">
              <a:rPr lang="en-US" altLang="en-US" smtClean="0">
                <a:solidFill>
                  <a:schemeClr val="tx2"/>
                </a:solidFill>
                <a:latin typeface="Book Antiqua" panose="02040602050305030304" pitchFamily="18" charset="0"/>
              </a:rPr>
              <a:pPr/>
              <a:t>145</a:t>
            </a:fld>
            <a:endParaRPr lang="en-US" altLang="en-US">
              <a:solidFill>
                <a:schemeClr val="tx2"/>
              </a:solidFill>
              <a:latin typeface="Book Antiqua" panose="02040602050305030304" pitchFamily="18" charset="0"/>
            </a:endParaRPr>
          </a:p>
        </p:txBody>
      </p:sp>
      <p:sp>
        <p:nvSpPr>
          <p:cNvPr id="293891" name="Rectangle 3">
            <a:extLst>
              <a:ext uri="{FF2B5EF4-FFF2-40B4-BE49-F238E27FC236}">
                <a16:creationId xmlns:a16="http://schemas.microsoft.com/office/drawing/2014/main" id="{31370B56-A749-48AC-9B6B-C5695659FFC5}"/>
              </a:ext>
            </a:extLst>
          </p:cNvPr>
          <p:cNvSpPr>
            <a:spLocks noGrp="1"/>
          </p:cNvSpPr>
          <p:nvPr>
            <p:ph type="body" idx="4294967295"/>
          </p:nvPr>
        </p:nvSpPr>
        <p:spPr>
          <a:xfrm>
            <a:off x="1569720" y="1905000"/>
            <a:ext cx="9325292" cy="5105400"/>
          </a:xfrm>
        </p:spPr>
        <p:txBody>
          <a:bodyPr/>
          <a:lstStyle/>
          <a:p>
            <a:pPr>
              <a:lnSpc>
                <a:spcPct val="90000"/>
              </a:lnSpc>
              <a:buFont typeface="Wingdings" panose="05000000000000000000" pitchFamily="2" charset="2"/>
              <a:buNone/>
            </a:pPr>
            <a:r>
              <a:rPr lang="en-US" altLang="en-US" sz="2800" b="1" dirty="0">
                <a:solidFill>
                  <a:srgbClr val="FF0000"/>
                </a:solidFill>
              </a:rPr>
              <a:t>Yahweh’s deeper purpose in history would now become clear.</a:t>
            </a:r>
          </a:p>
          <a:p>
            <a:pPr>
              <a:lnSpc>
                <a:spcPct val="90000"/>
              </a:lnSpc>
            </a:pPr>
            <a:r>
              <a:rPr lang="en-US" altLang="en-US" i="1" dirty="0"/>
              <a:t>Exile was not God’s final word for Israel.</a:t>
            </a:r>
          </a:p>
          <a:p>
            <a:pPr>
              <a:lnSpc>
                <a:spcPct val="90000"/>
              </a:lnSpc>
            </a:pPr>
            <a:r>
              <a:rPr lang="en-US" altLang="en-US" i="1" dirty="0"/>
              <a:t>Israel remained the chosen people of Yahweh, the descendants of Abraham, and God had chosen Israel from the ends of the earth to be his servant—to serve his profound divine purpose (cf. Ge. 12:3; 26:2-5; Ex. 19:3-6).</a:t>
            </a:r>
          </a:p>
        </p:txBody>
      </p:sp>
    </p:spTree>
    <p:extLst>
      <p:ext uri="{BB962C8B-B14F-4D97-AF65-F5344CB8AC3E}">
        <p14:creationId xmlns:p14="http://schemas.microsoft.com/office/powerpoint/2010/main" val="11967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 calcmode="lin" valueType="num">
                                      <p:cBhvr>
                                        <p:cTn id="7" dur="500" fill="hold"/>
                                        <p:tgtEl>
                                          <p:spTgt spid="293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38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3891">
                                            <p:txEl>
                                              <p:pRg st="1" end="1"/>
                                            </p:txEl>
                                          </p:spTgt>
                                        </p:tgtEl>
                                        <p:attrNameLst>
                                          <p:attrName>style.visibility</p:attrName>
                                        </p:attrNameLst>
                                      </p:cBhvr>
                                      <p:to>
                                        <p:strVal val="visible"/>
                                      </p:to>
                                    </p:set>
                                    <p:anim calcmode="lin" valueType="num">
                                      <p:cBhvr additive="base">
                                        <p:cTn id="13" dur="500" fill="hold"/>
                                        <p:tgtEl>
                                          <p:spTgt spid="293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3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3891">
                                            <p:txEl>
                                              <p:pRg st="2" end="2"/>
                                            </p:txEl>
                                          </p:spTgt>
                                        </p:tgtEl>
                                        <p:attrNameLst>
                                          <p:attrName>style.visibility</p:attrName>
                                        </p:attrNameLst>
                                      </p:cBhvr>
                                      <p:to>
                                        <p:strVal val="visible"/>
                                      </p:to>
                                    </p:set>
                                    <p:anim calcmode="lin" valueType="num">
                                      <p:cBhvr additive="base">
                                        <p:cTn id="19" dur="500" fill="hold"/>
                                        <p:tgtEl>
                                          <p:spTgt spid="293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BD0EE950-E51D-46CE-A796-A53AD2890533}"/>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a:latin typeface="ACTION" pitchFamily="2" charset="2"/>
              </a:rPr>
              <a:t>The Metaphor of the Servant</a:t>
            </a:r>
          </a:p>
        </p:txBody>
      </p:sp>
      <p:sp>
        <p:nvSpPr>
          <p:cNvPr id="96263" name="Slide Number Placeholder 1">
            <a:extLst>
              <a:ext uri="{FF2B5EF4-FFF2-40B4-BE49-F238E27FC236}">
                <a16:creationId xmlns:a16="http://schemas.microsoft.com/office/drawing/2014/main" id="{131D31C4-D656-46C5-8DF2-FE73CCA690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8A3412-EA7B-4807-B031-E122C3B00060}" type="slidenum">
              <a:rPr lang="en-US" altLang="en-US" smtClean="0">
                <a:solidFill>
                  <a:schemeClr val="tx2"/>
                </a:solidFill>
                <a:latin typeface="Book Antiqua" panose="02040602050305030304" pitchFamily="18" charset="0"/>
              </a:rPr>
              <a:pPr/>
              <a:t>146</a:t>
            </a:fld>
            <a:endParaRPr lang="en-US" altLang="en-US">
              <a:solidFill>
                <a:schemeClr val="tx2"/>
              </a:solidFill>
              <a:latin typeface="Book Antiqua" panose="02040602050305030304" pitchFamily="18" charset="0"/>
            </a:endParaRPr>
          </a:p>
        </p:txBody>
      </p:sp>
      <p:sp>
        <p:nvSpPr>
          <p:cNvPr id="294915" name="Rectangle 3">
            <a:extLst>
              <a:ext uri="{FF2B5EF4-FFF2-40B4-BE49-F238E27FC236}">
                <a16:creationId xmlns:a16="http://schemas.microsoft.com/office/drawing/2014/main" id="{58C380C1-88B6-41D2-9047-92D0A6614CDD}"/>
              </a:ext>
            </a:extLst>
          </p:cNvPr>
          <p:cNvSpPr>
            <a:spLocks noGrp="1"/>
          </p:cNvSpPr>
          <p:nvPr>
            <p:ph type="body" idx="4294967295"/>
          </p:nvPr>
        </p:nvSpPr>
        <p:spPr>
          <a:xfrm>
            <a:off x="608012" y="1981200"/>
            <a:ext cx="11580813" cy="3428999"/>
          </a:xfrm>
        </p:spPr>
        <p:txBody>
          <a:bodyPr/>
          <a:lstStyle/>
          <a:p>
            <a:pPr>
              <a:buFont typeface="Wingdings" panose="05000000000000000000" pitchFamily="2" charset="2"/>
              <a:buNone/>
            </a:pPr>
            <a:r>
              <a:rPr lang="en-US" altLang="en-US" sz="2800" dirty="0">
                <a:solidFill>
                  <a:srgbClr val="FF0000"/>
                </a:solidFill>
                <a:latin typeface="Eras Demi ITC" panose="020B0805030504020804" pitchFamily="34" charset="0"/>
              </a:rPr>
              <a:t>The acclamation, “Israel, my servant” (41:8) is very much like the ancient acclamation, “Israel is my firstborn son” (Ex. 4:22-23).</a:t>
            </a:r>
          </a:p>
          <a:p>
            <a:r>
              <a:rPr lang="en-US" altLang="en-US" i="1" dirty="0">
                <a:latin typeface="Arial Narrow" panose="020B0606020202030204" pitchFamily="34" charset="0"/>
              </a:rPr>
              <a:t>Such expressions are collective metaphors, a Hebraic figure of corporate personality in which “the one” can represent “the many.”</a:t>
            </a:r>
          </a:p>
          <a:p>
            <a:r>
              <a:rPr lang="en-US" altLang="en-US" i="1" dirty="0">
                <a:latin typeface="Arial Narrow" panose="020B0606020202030204" pitchFamily="34" charset="0"/>
              </a:rPr>
              <a:t>Later, the metaphor will be reversed in which “the many” can be represented by “the one,” and the figure of Yahweh’s Servant will refer to an individual who represents the whole, even to the point of turning the Israelites back to God and becoming a light for the nations of the whole world (cf. 49:5-6; 52:13-15).</a:t>
            </a:r>
          </a:p>
        </p:txBody>
      </p:sp>
      <p:sp>
        <p:nvSpPr>
          <p:cNvPr id="294916" name="Text Box 4">
            <a:extLst>
              <a:ext uri="{FF2B5EF4-FFF2-40B4-BE49-F238E27FC236}">
                <a16:creationId xmlns:a16="http://schemas.microsoft.com/office/drawing/2014/main" id="{7AB0C248-1B27-41D8-9B9C-69D4F0E41EEF}"/>
              </a:ext>
            </a:extLst>
          </p:cNvPr>
          <p:cNvSpPr txBox="1">
            <a:spLocks noChangeArrowheads="1"/>
          </p:cNvSpPr>
          <p:nvPr/>
        </p:nvSpPr>
        <p:spPr bwMode="auto">
          <a:xfrm>
            <a:off x="1522412" y="5486400"/>
            <a:ext cx="9144000" cy="1066800"/>
          </a:xfrm>
          <a:prstGeom prst="rect">
            <a:avLst/>
          </a:prstGeom>
          <a:solidFill>
            <a:srgbClr val="00193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spcAft>
                <a:spcPct val="10000"/>
              </a:spcAft>
            </a:pPr>
            <a:r>
              <a:rPr lang="en-US" altLang="en-US" sz="3200">
                <a:solidFill>
                  <a:srgbClr val="FFFF66"/>
                </a:solidFill>
                <a:latin typeface="Agency FB" panose="020B0503020202020204" pitchFamily="34" charset="0"/>
              </a:rPr>
              <a:t>Both the metaphors of “the son” and the “the servant” come to be embodied in God’s perfect Son and Servant, Jesus Christ!</a:t>
            </a:r>
          </a:p>
        </p:txBody>
      </p:sp>
      <p:sp>
        <p:nvSpPr>
          <p:cNvPr id="294917" name="Line 5">
            <a:extLst>
              <a:ext uri="{FF2B5EF4-FFF2-40B4-BE49-F238E27FC236}">
                <a16:creationId xmlns:a16="http://schemas.microsoft.com/office/drawing/2014/main" id="{E7053C78-B0EA-4B6F-AB82-B9FE93A9A35C}"/>
              </a:ext>
            </a:extLst>
          </p:cNvPr>
          <p:cNvSpPr>
            <a:spLocks noChangeShapeType="1"/>
          </p:cNvSpPr>
          <p:nvPr/>
        </p:nvSpPr>
        <p:spPr bwMode="auto">
          <a:xfrm>
            <a:off x="1522412" y="5486400"/>
            <a:ext cx="9144000" cy="0"/>
          </a:xfrm>
          <a:prstGeom prst="line">
            <a:avLst/>
          </a:prstGeom>
          <a:noFill/>
          <a:ln w="952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918" name="Line 6">
            <a:extLst>
              <a:ext uri="{FF2B5EF4-FFF2-40B4-BE49-F238E27FC236}">
                <a16:creationId xmlns:a16="http://schemas.microsoft.com/office/drawing/2014/main" id="{90831238-AA75-4FE6-A576-3AFDD77E900B}"/>
              </a:ext>
            </a:extLst>
          </p:cNvPr>
          <p:cNvSpPr>
            <a:spLocks noChangeShapeType="1"/>
          </p:cNvSpPr>
          <p:nvPr/>
        </p:nvSpPr>
        <p:spPr bwMode="auto">
          <a:xfrm>
            <a:off x="1522412" y="6553200"/>
            <a:ext cx="9144000" cy="0"/>
          </a:xfrm>
          <a:prstGeom prst="line">
            <a:avLst/>
          </a:prstGeom>
          <a:noFill/>
          <a:ln w="952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3215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4915">
                                            <p:txEl>
                                              <p:pRg st="0" end="0"/>
                                            </p:txEl>
                                          </p:spTgt>
                                        </p:tgtEl>
                                        <p:attrNameLst>
                                          <p:attrName>style.visibility</p:attrName>
                                        </p:attrNameLst>
                                      </p:cBhvr>
                                      <p:to>
                                        <p:strVal val="visible"/>
                                      </p:to>
                                    </p:set>
                                    <p:anim calcmode="lin" valueType="num">
                                      <p:cBhvr>
                                        <p:cTn id="7" dur="500" fill="hold"/>
                                        <p:tgtEl>
                                          <p:spTgt spid="294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4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4915">
                                            <p:txEl>
                                              <p:pRg st="1" end="1"/>
                                            </p:txEl>
                                          </p:spTgt>
                                        </p:tgtEl>
                                        <p:attrNameLst>
                                          <p:attrName>style.visibility</p:attrName>
                                        </p:attrNameLst>
                                      </p:cBhvr>
                                      <p:to>
                                        <p:strVal val="visible"/>
                                      </p:to>
                                    </p:set>
                                    <p:anim calcmode="lin" valueType="num">
                                      <p:cBhvr additive="base">
                                        <p:cTn id="13" dur="500" fill="hold"/>
                                        <p:tgtEl>
                                          <p:spTgt spid="294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4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4915">
                                            <p:txEl>
                                              <p:pRg st="2" end="2"/>
                                            </p:txEl>
                                          </p:spTgt>
                                        </p:tgtEl>
                                        <p:attrNameLst>
                                          <p:attrName>style.visibility</p:attrName>
                                        </p:attrNameLst>
                                      </p:cBhvr>
                                      <p:to>
                                        <p:strVal val="visible"/>
                                      </p:to>
                                    </p:set>
                                    <p:anim calcmode="lin" valueType="num">
                                      <p:cBhvr additive="base">
                                        <p:cTn id="19" dur="500" fill="hold"/>
                                        <p:tgtEl>
                                          <p:spTgt spid="294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4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94916"/>
                                        </p:tgtEl>
                                        <p:attrNameLst>
                                          <p:attrName>style.visibility</p:attrName>
                                        </p:attrNameLst>
                                      </p:cBhvr>
                                      <p:to>
                                        <p:strVal val="visible"/>
                                      </p:to>
                                    </p:set>
                                    <p:animEffect transition="in" filter="dissolve">
                                      <p:cBhvr>
                                        <p:cTn id="25" dur="500"/>
                                        <p:tgtEl>
                                          <p:spTgt spid="294916"/>
                                        </p:tgtEl>
                                      </p:cBhvr>
                                    </p:animEffect>
                                  </p:childTnLst>
                                </p:cTn>
                              </p:par>
                              <p:par>
                                <p:cTn id="26" presetID="9" presetClass="entr" presetSubtype="0" fill="hold" nodeType="withEffect">
                                  <p:stCondLst>
                                    <p:cond delay="0"/>
                                  </p:stCondLst>
                                  <p:childTnLst>
                                    <p:set>
                                      <p:cBhvr>
                                        <p:cTn id="27" dur="1" fill="hold">
                                          <p:stCondLst>
                                            <p:cond delay="0"/>
                                          </p:stCondLst>
                                        </p:cTn>
                                        <p:tgtEl>
                                          <p:spTgt spid="294917"/>
                                        </p:tgtEl>
                                        <p:attrNameLst>
                                          <p:attrName>style.visibility</p:attrName>
                                        </p:attrNameLst>
                                      </p:cBhvr>
                                      <p:to>
                                        <p:strVal val="visible"/>
                                      </p:to>
                                    </p:set>
                                    <p:animEffect transition="in" filter="dissolve">
                                      <p:cBhvr>
                                        <p:cTn id="28" dur="500"/>
                                        <p:tgtEl>
                                          <p:spTgt spid="294917"/>
                                        </p:tgtEl>
                                      </p:cBhvr>
                                    </p:animEffect>
                                  </p:childTnLst>
                                </p:cTn>
                              </p:par>
                              <p:par>
                                <p:cTn id="29" presetID="9" presetClass="entr" presetSubtype="0" fill="hold" nodeType="withEffect">
                                  <p:stCondLst>
                                    <p:cond delay="0"/>
                                  </p:stCondLst>
                                  <p:childTnLst>
                                    <p:set>
                                      <p:cBhvr>
                                        <p:cTn id="30" dur="1" fill="hold">
                                          <p:stCondLst>
                                            <p:cond delay="0"/>
                                          </p:stCondLst>
                                        </p:cTn>
                                        <p:tgtEl>
                                          <p:spTgt spid="294918"/>
                                        </p:tgtEl>
                                        <p:attrNameLst>
                                          <p:attrName>style.visibility</p:attrName>
                                        </p:attrNameLst>
                                      </p:cBhvr>
                                      <p:to>
                                        <p:strVal val="visible"/>
                                      </p:to>
                                    </p:set>
                                    <p:animEffect transition="in" filter="dissolve">
                                      <p:cBhvr>
                                        <p:cTn id="31" dur="500"/>
                                        <p:tgtEl>
                                          <p:spTgt spid="294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32998ED6-640D-4302-AFFF-01D4379A9B84}"/>
              </a:ext>
            </a:extLst>
          </p:cNvPr>
          <p:cNvSpPr>
            <a:spLocks noGrp="1" noChangeArrowheads="1"/>
          </p:cNvSpPr>
          <p:nvPr>
            <p:ph type="title"/>
          </p:nvPr>
        </p:nvSpPr>
        <p:spPr bwMode="auto">
          <a:xfrm>
            <a:off x="1522413" y="0"/>
            <a:ext cx="9067799" cy="72467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solidFill>
                  <a:srgbClr val="002060"/>
                </a:solidFill>
                <a:latin typeface="ACTION" pitchFamily="2" charset="2"/>
              </a:rPr>
              <a:t>The Songs of the Servant</a:t>
            </a:r>
          </a:p>
        </p:txBody>
      </p:sp>
      <p:sp>
        <p:nvSpPr>
          <p:cNvPr id="297988" name="Rectangle 4">
            <a:extLst>
              <a:ext uri="{FF2B5EF4-FFF2-40B4-BE49-F238E27FC236}">
                <a16:creationId xmlns:a16="http://schemas.microsoft.com/office/drawing/2014/main" id="{215C0BE3-E62E-4E30-B857-3180BA53852B}"/>
              </a:ext>
            </a:extLst>
          </p:cNvPr>
          <p:cNvSpPr>
            <a:spLocks noGrp="1"/>
          </p:cNvSpPr>
          <p:nvPr>
            <p:ph type="body" sz="half" idx="4294967295"/>
          </p:nvPr>
        </p:nvSpPr>
        <p:spPr>
          <a:xfrm>
            <a:off x="350116" y="2119745"/>
            <a:ext cx="2696296" cy="4572000"/>
          </a:xfrm>
          <a:solidFill>
            <a:srgbClr val="800000"/>
          </a:solidFill>
          <a:ln w="12700">
            <a:solidFill>
              <a:schemeClr val="tx1"/>
            </a:solidFill>
            <a:miter lim="800000"/>
            <a:headEnd/>
            <a:tailEnd/>
          </a:ln>
        </p:spPr>
        <p:txBody>
          <a:bodyPr>
            <a:normAutofit lnSpcReduction="10000"/>
          </a:bodyPr>
          <a:lstStyle/>
          <a:p>
            <a:pPr>
              <a:lnSpc>
                <a:spcPct val="110000"/>
              </a:lnSpc>
              <a:buFont typeface="Wingdings" panose="05000000000000000000" pitchFamily="2" charset="2"/>
              <a:buNone/>
              <a:defRPr/>
            </a:pPr>
            <a:r>
              <a:rPr lang="en-US" altLang="en-US" sz="3600" dirty="0">
                <a:solidFill>
                  <a:srgbClr val="FFFF99"/>
                </a:solidFill>
                <a:effectLst>
                  <a:outerShdw blurRad="38100" dist="38100" dir="2700000" algn="tl">
                    <a:srgbClr val="000000"/>
                  </a:outerShdw>
                </a:effectLst>
                <a:latin typeface="Haettenschweiler" pitchFamily="34" charset="0"/>
              </a:rPr>
              <a:t>Mission</a:t>
            </a:r>
          </a:p>
          <a:p>
            <a:pPr>
              <a:lnSpc>
                <a:spcPct val="100000"/>
              </a:lnSpc>
              <a:spcBef>
                <a:spcPts val="0"/>
              </a:spcBef>
              <a:buFont typeface="Wingdings" panose="05000000000000000000" pitchFamily="2" charset="2"/>
              <a:buNone/>
              <a:defRPr/>
            </a:pPr>
            <a:r>
              <a:rPr lang="en-US" altLang="en-US" sz="3600" dirty="0">
                <a:solidFill>
                  <a:srgbClr val="FFFF99"/>
                </a:solidFill>
                <a:effectLst>
                  <a:outerShdw blurRad="38100" dist="38100" dir="2700000" algn="tl">
                    <a:srgbClr val="000000"/>
                  </a:outerShdw>
                </a:effectLst>
                <a:latin typeface="Haettenschweiler" pitchFamily="34" charset="0"/>
              </a:rPr>
              <a:t>42:1-4</a:t>
            </a:r>
          </a:p>
          <a:p>
            <a:pPr>
              <a:lnSpc>
                <a:spcPct val="90000"/>
              </a:lnSpc>
              <a:defRPr/>
            </a:pPr>
            <a:r>
              <a:rPr lang="en-US" altLang="en-US" i="1" dirty="0">
                <a:solidFill>
                  <a:schemeClr val="bg1"/>
                </a:solidFill>
                <a:latin typeface="Arial Narrow" panose="020B0606020202030204" pitchFamily="34" charset="0"/>
              </a:rPr>
              <a:t>Justice to the nations</a:t>
            </a:r>
          </a:p>
          <a:p>
            <a:pPr>
              <a:lnSpc>
                <a:spcPct val="90000"/>
              </a:lnSpc>
              <a:defRPr/>
            </a:pPr>
            <a:r>
              <a:rPr lang="en-US" altLang="en-US" i="1" dirty="0">
                <a:solidFill>
                  <a:schemeClr val="bg1"/>
                </a:solidFill>
                <a:latin typeface="Arial Narrow" panose="020B0606020202030204" pitchFamily="34" charset="0"/>
              </a:rPr>
              <a:t>Endowed with the Spirit</a:t>
            </a:r>
          </a:p>
          <a:p>
            <a:pPr>
              <a:lnSpc>
                <a:spcPct val="90000"/>
              </a:lnSpc>
              <a:defRPr/>
            </a:pPr>
            <a:r>
              <a:rPr lang="en-US" altLang="en-US" i="1" dirty="0">
                <a:solidFill>
                  <a:schemeClr val="bg1"/>
                </a:solidFill>
                <a:latin typeface="Arial Narrow" panose="020B0606020202030204" pitchFamily="34" charset="0"/>
              </a:rPr>
              <a:t>Gracious to the weak</a:t>
            </a:r>
          </a:p>
          <a:p>
            <a:pPr>
              <a:lnSpc>
                <a:spcPct val="90000"/>
              </a:lnSpc>
              <a:defRPr/>
            </a:pPr>
            <a:r>
              <a:rPr lang="en-US" altLang="en-US" i="1" dirty="0">
                <a:solidFill>
                  <a:schemeClr val="bg1"/>
                </a:solidFill>
                <a:latin typeface="Arial Narrow" panose="020B0606020202030204" pitchFamily="34" charset="0"/>
              </a:rPr>
              <a:t>Determined to succeed</a:t>
            </a:r>
          </a:p>
        </p:txBody>
      </p:sp>
      <p:sp>
        <p:nvSpPr>
          <p:cNvPr id="297989" name="Rectangle 5">
            <a:extLst>
              <a:ext uri="{FF2B5EF4-FFF2-40B4-BE49-F238E27FC236}">
                <a16:creationId xmlns:a16="http://schemas.microsoft.com/office/drawing/2014/main" id="{66E80F41-AE01-4A61-B64A-6B3E133CF340}"/>
              </a:ext>
            </a:extLst>
          </p:cNvPr>
          <p:cNvSpPr>
            <a:spLocks noGrp="1"/>
          </p:cNvSpPr>
          <p:nvPr>
            <p:ph type="body" sz="half" idx="4294967295"/>
          </p:nvPr>
        </p:nvSpPr>
        <p:spPr>
          <a:xfrm>
            <a:off x="9100851" y="2133600"/>
            <a:ext cx="2708561" cy="4551218"/>
          </a:xfrm>
          <a:solidFill>
            <a:srgbClr val="C00000"/>
          </a:solidFill>
          <a:ln w="12700">
            <a:solidFill>
              <a:schemeClr val="tx1"/>
            </a:solidFill>
            <a:miter lim="800000"/>
            <a:headEnd/>
            <a:tailEnd/>
          </a:ln>
        </p:spPr>
        <p:txBody>
          <a:bodyPr>
            <a:normAutofit/>
          </a:bodyPr>
          <a:lstStyle/>
          <a:p>
            <a:pPr>
              <a:lnSpc>
                <a:spcPct val="100000"/>
              </a:lnSpc>
              <a:spcBef>
                <a:spcPts val="0"/>
              </a:spcBef>
              <a:buFont typeface="Wingdings" panose="05000000000000000000" pitchFamily="2" charset="2"/>
              <a:buNone/>
              <a:defRPr/>
            </a:pPr>
            <a:r>
              <a:rPr lang="en-US" altLang="en-US" sz="3600" dirty="0">
                <a:solidFill>
                  <a:srgbClr val="FFFF99"/>
                </a:solidFill>
                <a:effectLst>
                  <a:outerShdw blurRad="38100" dist="38100" dir="2700000" algn="tl">
                    <a:srgbClr val="000000"/>
                  </a:outerShdw>
                </a:effectLst>
                <a:latin typeface="Haettenschweiler" pitchFamily="34" charset="0"/>
              </a:rPr>
              <a:t>Submission</a:t>
            </a:r>
          </a:p>
          <a:p>
            <a:pPr>
              <a:lnSpc>
                <a:spcPct val="100000"/>
              </a:lnSpc>
              <a:spcBef>
                <a:spcPts val="0"/>
              </a:spcBef>
              <a:buFont typeface="Wingdings" panose="05000000000000000000" pitchFamily="2" charset="2"/>
              <a:buNone/>
              <a:defRPr/>
            </a:pPr>
            <a:r>
              <a:rPr lang="en-US" altLang="en-US" sz="3600" dirty="0">
                <a:solidFill>
                  <a:srgbClr val="FFFF99"/>
                </a:solidFill>
                <a:effectLst>
                  <a:outerShdw blurRad="38100" dist="38100" dir="2700000" algn="tl">
                    <a:srgbClr val="000000"/>
                  </a:outerShdw>
                </a:effectLst>
                <a:latin typeface="Haettenschweiler" pitchFamily="34" charset="0"/>
              </a:rPr>
              <a:t>50:4-9</a:t>
            </a:r>
          </a:p>
          <a:p>
            <a:pPr>
              <a:lnSpc>
                <a:spcPct val="90000"/>
              </a:lnSpc>
              <a:defRPr/>
            </a:pPr>
            <a:r>
              <a:rPr lang="en-US" altLang="en-US" i="1" dirty="0">
                <a:solidFill>
                  <a:schemeClr val="bg1"/>
                </a:solidFill>
                <a:latin typeface="Arial Narrow" panose="020B0606020202030204" pitchFamily="34" charset="0"/>
              </a:rPr>
              <a:t>Completely faithful</a:t>
            </a:r>
          </a:p>
          <a:p>
            <a:pPr>
              <a:lnSpc>
                <a:spcPct val="90000"/>
              </a:lnSpc>
              <a:defRPr/>
            </a:pPr>
            <a:r>
              <a:rPr lang="en-US" altLang="en-US" i="1" dirty="0">
                <a:solidFill>
                  <a:schemeClr val="bg1"/>
                </a:solidFill>
                <a:latin typeface="Arial Narrow" panose="020B0606020202030204" pitchFamily="34" charset="0"/>
              </a:rPr>
              <a:t>Willing to suffer</a:t>
            </a:r>
          </a:p>
          <a:p>
            <a:pPr>
              <a:lnSpc>
                <a:spcPct val="90000"/>
              </a:lnSpc>
              <a:defRPr/>
            </a:pPr>
            <a:r>
              <a:rPr lang="en-US" altLang="en-US" i="1" dirty="0">
                <a:solidFill>
                  <a:schemeClr val="bg1"/>
                </a:solidFill>
                <a:latin typeface="Arial Narrow" panose="020B0606020202030204" pitchFamily="34" charset="0"/>
              </a:rPr>
              <a:t>Determined to endure</a:t>
            </a:r>
          </a:p>
          <a:p>
            <a:pPr>
              <a:lnSpc>
                <a:spcPct val="90000"/>
              </a:lnSpc>
              <a:defRPr/>
            </a:pPr>
            <a:r>
              <a:rPr lang="en-US" altLang="en-US" i="1" dirty="0">
                <a:solidFill>
                  <a:schemeClr val="bg1"/>
                </a:solidFill>
                <a:latin typeface="Arial Narrow" panose="020B0606020202030204" pitchFamily="34" charset="0"/>
              </a:rPr>
              <a:t>Vindicated at last by Yahweh</a:t>
            </a:r>
          </a:p>
        </p:txBody>
      </p:sp>
      <p:sp>
        <p:nvSpPr>
          <p:cNvPr id="297990" name="Rectangle 6">
            <a:extLst>
              <a:ext uri="{FF2B5EF4-FFF2-40B4-BE49-F238E27FC236}">
                <a16:creationId xmlns:a16="http://schemas.microsoft.com/office/drawing/2014/main" id="{FC8C1439-D98D-4D5C-A7E4-B2B45D6DD276}"/>
              </a:ext>
            </a:extLst>
          </p:cNvPr>
          <p:cNvSpPr>
            <a:spLocks/>
          </p:cNvSpPr>
          <p:nvPr/>
        </p:nvSpPr>
        <p:spPr bwMode="auto">
          <a:xfrm>
            <a:off x="3233450" y="2133600"/>
            <a:ext cx="2708562" cy="4572000"/>
          </a:xfrm>
          <a:prstGeom prst="rect">
            <a:avLst/>
          </a:prstGeom>
          <a:solidFill>
            <a:srgbClr val="990000"/>
          </a:solidFill>
          <a:ln w="12700">
            <a:solidFill>
              <a:schemeClr val="tx1"/>
            </a:solidFill>
            <a:miter lim="800000"/>
            <a:headEnd/>
            <a:tailEnd/>
          </a:ln>
        </p:spPr>
        <p:txBody>
          <a:bodyPr/>
          <a:lstStyle>
            <a:lvl1pPr marL="411163" indent="-342900" eaLnBrk="0" hangingPunct="0">
              <a:spcBef>
                <a:spcPts val="700"/>
              </a:spcBef>
              <a:buClr>
                <a:schemeClr val="tx2"/>
              </a:buClr>
              <a:buSzPct val="95000"/>
              <a:buFont typeface="Wingdings" panose="05000000000000000000" pitchFamily="2" charset="2"/>
              <a:buChar char=""/>
              <a:defRPr sz="2600">
                <a:solidFill>
                  <a:schemeClr val="tx1"/>
                </a:solidFill>
                <a:latin typeface="Book Antiqua" panose="02040602050305030304" pitchFamily="18" charset="0"/>
              </a:defRPr>
            </a:lvl1pPr>
            <a:lvl2pPr marL="739775" indent="-285750" eaLnBrk="0" hangingPunct="0">
              <a:spcBef>
                <a:spcPct val="20000"/>
              </a:spcBef>
              <a:buClr>
                <a:schemeClr val="accent2"/>
              </a:buClr>
              <a:buSzPct val="90000"/>
              <a:buFont typeface="Wingdings" panose="05000000000000000000" pitchFamily="2" charset="2"/>
              <a:buChar char=""/>
              <a:defRPr sz="2200">
                <a:solidFill>
                  <a:schemeClr val="tx1"/>
                </a:solidFill>
                <a:latin typeface="Book Antiqua" panose="02040602050305030304" pitchFamily="18" charset="0"/>
              </a:defRPr>
            </a:lvl2pPr>
            <a:lvl3pPr marL="995363" indent="-228600" eaLnBrk="0" hangingPunct="0">
              <a:spcBef>
                <a:spcPct val="20000"/>
              </a:spcBef>
              <a:buClr>
                <a:schemeClr val="accent2"/>
              </a:buClr>
              <a:buFont typeface="Wingdings 2" panose="05020102010507070707" pitchFamily="18" charset="2"/>
              <a:buChar char=""/>
              <a:defRPr sz="2000">
                <a:solidFill>
                  <a:schemeClr val="tx1"/>
                </a:solidFill>
                <a:latin typeface="Book Antiqua" panose="02040602050305030304" pitchFamily="18" charset="0"/>
              </a:defRPr>
            </a:lvl3pPr>
            <a:lvl4pPr marL="1260475" indent="-228600" eaLnBrk="0" hangingPunct="0">
              <a:spcBef>
                <a:spcPct val="20000"/>
              </a:spcBef>
              <a:buClr>
                <a:srgbClr val="FEB80A"/>
              </a:buClr>
              <a:buFont typeface="Wingdings 3" panose="05040102010807070707" pitchFamily="18" charset="2"/>
              <a:buChar char=""/>
              <a:defRPr sz="2000">
                <a:solidFill>
                  <a:schemeClr val="tx1"/>
                </a:solidFill>
                <a:latin typeface="Book Antiqua" panose="02040602050305030304" pitchFamily="18" charset="0"/>
              </a:defRPr>
            </a:lvl4pPr>
            <a:lvl5pPr marL="1481138" indent="-209550" eaLnBrk="0" hangingPunct="0">
              <a:spcBef>
                <a:spcPct val="20000"/>
              </a:spcBef>
              <a:buClr>
                <a:srgbClr val="FEB80A"/>
              </a:buClr>
              <a:buFont typeface="Wingdings 2" panose="05020102010507070707" pitchFamily="18" charset="2"/>
              <a:buChar char=""/>
              <a:defRPr>
                <a:solidFill>
                  <a:schemeClr val="tx1"/>
                </a:solidFill>
                <a:latin typeface="Book Antiqua" panose="02040602050305030304" pitchFamily="18" charset="0"/>
              </a:defRPr>
            </a:lvl5pPr>
            <a:lvl6pPr marL="19383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6pPr>
            <a:lvl7pPr marL="23955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7pPr>
            <a:lvl8pPr marL="28527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8pPr>
            <a:lvl9pPr marL="33099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9pPr>
          </a:lstStyle>
          <a:p>
            <a:pPr>
              <a:spcBef>
                <a:spcPts val="0"/>
              </a:spcBef>
              <a:buFont typeface="Wingdings" panose="05000000000000000000" pitchFamily="2" charset="2"/>
              <a:buNone/>
              <a:defRPr/>
            </a:pPr>
            <a:r>
              <a:rPr lang="en-US" altLang="en-US" sz="3600" dirty="0">
                <a:solidFill>
                  <a:srgbClr val="FFFF99"/>
                </a:solidFill>
                <a:effectLst>
                  <a:outerShdw blurRad="38100" dist="38100" dir="2700000" algn="tl">
                    <a:srgbClr val="000000"/>
                  </a:outerShdw>
                </a:effectLst>
                <a:latin typeface="Haettenschweiler" pitchFamily="34" charset="0"/>
              </a:rPr>
              <a:t>Call</a:t>
            </a:r>
          </a:p>
          <a:p>
            <a:pPr>
              <a:spcBef>
                <a:spcPts val="0"/>
              </a:spcBef>
              <a:buFont typeface="Wingdings" panose="05000000000000000000" pitchFamily="2" charset="2"/>
              <a:buNone/>
              <a:defRPr/>
            </a:pPr>
            <a:r>
              <a:rPr lang="en-US" altLang="en-US" sz="3600" dirty="0">
                <a:solidFill>
                  <a:srgbClr val="FFFF99"/>
                </a:solidFill>
                <a:effectLst>
                  <a:outerShdw blurRad="38100" dist="38100" dir="2700000" algn="tl">
                    <a:srgbClr val="000000"/>
                  </a:outerShdw>
                </a:effectLst>
                <a:latin typeface="Haettenschweiler" pitchFamily="34" charset="0"/>
              </a:rPr>
              <a:t>49:1-6</a:t>
            </a:r>
          </a:p>
          <a:p>
            <a:pPr>
              <a:lnSpc>
                <a:spcPct val="90000"/>
              </a:lnSpc>
              <a:defRPr/>
            </a:pPr>
            <a:r>
              <a:rPr lang="en-US" altLang="en-US" sz="2400" i="1" dirty="0">
                <a:solidFill>
                  <a:schemeClr val="bg1"/>
                </a:solidFill>
                <a:latin typeface="Arial Narrow" panose="020B0606020202030204" pitchFamily="34" charset="0"/>
              </a:rPr>
              <a:t>Chosen before birth</a:t>
            </a:r>
          </a:p>
          <a:p>
            <a:pPr>
              <a:lnSpc>
                <a:spcPct val="90000"/>
              </a:lnSpc>
              <a:defRPr/>
            </a:pPr>
            <a:r>
              <a:rPr lang="en-US" altLang="en-US" sz="2400" i="1" dirty="0">
                <a:solidFill>
                  <a:schemeClr val="bg1"/>
                </a:solidFill>
                <a:latin typeface="Arial Narrow" panose="020B0606020202030204" pitchFamily="34" charset="0"/>
              </a:rPr>
              <a:t>Hidden in God’s purpose</a:t>
            </a:r>
          </a:p>
          <a:p>
            <a:pPr>
              <a:lnSpc>
                <a:spcPct val="90000"/>
              </a:lnSpc>
              <a:defRPr/>
            </a:pPr>
            <a:r>
              <a:rPr lang="en-US" altLang="en-US" sz="2400" i="1" dirty="0">
                <a:solidFill>
                  <a:schemeClr val="bg1"/>
                </a:solidFill>
                <a:latin typeface="Arial Narrow" panose="020B0606020202030204" pitchFamily="34" charset="0"/>
              </a:rPr>
              <a:t>Destined for glory</a:t>
            </a:r>
          </a:p>
          <a:p>
            <a:pPr>
              <a:lnSpc>
                <a:spcPct val="90000"/>
              </a:lnSpc>
              <a:defRPr/>
            </a:pPr>
            <a:r>
              <a:rPr lang="en-US" altLang="en-US" sz="2400" i="1" dirty="0">
                <a:solidFill>
                  <a:schemeClr val="bg1"/>
                </a:solidFill>
                <a:latin typeface="Arial Narrow" panose="020B0606020202030204" pitchFamily="34" charset="0"/>
              </a:rPr>
              <a:t>A light for the nations</a:t>
            </a:r>
          </a:p>
        </p:txBody>
      </p:sp>
      <p:sp>
        <p:nvSpPr>
          <p:cNvPr id="297991" name="Rectangle 7">
            <a:extLst>
              <a:ext uri="{FF2B5EF4-FFF2-40B4-BE49-F238E27FC236}">
                <a16:creationId xmlns:a16="http://schemas.microsoft.com/office/drawing/2014/main" id="{E28864DF-C59E-484C-8ADB-5C48F395C1F4}"/>
              </a:ext>
            </a:extLst>
          </p:cNvPr>
          <p:cNvSpPr>
            <a:spLocks/>
          </p:cNvSpPr>
          <p:nvPr/>
        </p:nvSpPr>
        <p:spPr bwMode="auto">
          <a:xfrm>
            <a:off x="6170612" y="2133600"/>
            <a:ext cx="2708563" cy="4572000"/>
          </a:xfrm>
          <a:prstGeom prst="rect">
            <a:avLst/>
          </a:prstGeom>
          <a:solidFill>
            <a:srgbClr val="EE0000"/>
          </a:solidFill>
          <a:ln w="12700">
            <a:solidFill>
              <a:schemeClr val="tx1"/>
            </a:solidFill>
            <a:miter lim="800000"/>
            <a:headEnd/>
            <a:tailEnd/>
          </a:ln>
        </p:spPr>
        <p:txBody>
          <a:bodyPr/>
          <a:lstStyle>
            <a:lvl1pPr marL="411163" indent="-342900" eaLnBrk="0" hangingPunct="0">
              <a:spcBef>
                <a:spcPts val="700"/>
              </a:spcBef>
              <a:buClr>
                <a:schemeClr val="tx2"/>
              </a:buClr>
              <a:buSzPct val="95000"/>
              <a:buFont typeface="Wingdings" panose="05000000000000000000" pitchFamily="2" charset="2"/>
              <a:buChar char=""/>
              <a:defRPr sz="2600">
                <a:solidFill>
                  <a:schemeClr val="tx1"/>
                </a:solidFill>
                <a:latin typeface="Book Antiqua" panose="02040602050305030304" pitchFamily="18" charset="0"/>
              </a:defRPr>
            </a:lvl1pPr>
            <a:lvl2pPr marL="739775" indent="-285750" eaLnBrk="0" hangingPunct="0">
              <a:spcBef>
                <a:spcPct val="20000"/>
              </a:spcBef>
              <a:buClr>
                <a:schemeClr val="accent2"/>
              </a:buClr>
              <a:buSzPct val="90000"/>
              <a:buFont typeface="Wingdings" panose="05000000000000000000" pitchFamily="2" charset="2"/>
              <a:buChar char=""/>
              <a:defRPr sz="2200">
                <a:solidFill>
                  <a:schemeClr val="tx1"/>
                </a:solidFill>
                <a:latin typeface="Book Antiqua" panose="02040602050305030304" pitchFamily="18" charset="0"/>
              </a:defRPr>
            </a:lvl2pPr>
            <a:lvl3pPr marL="995363" indent="-228600" eaLnBrk="0" hangingPunct="0">
              <a:spcBef>
                <a:spcPct val="20000"/>
              </a:spcBef>
              <a:buClr>
                <a:schemeClr val="accent2"/>
              </a:buClr>
              <a:buFont typeface="Wingdings 2" panose="05020102010507070707" pitchFamily="18" charset="2"/>
              <a:buChar char=""/>
              <a:defRPr sz="2000">
                <a:solidFill>
                  <a:schemeClr val="tx1"/>
                </a:solidFill>
                <a:latin typeface="Book Antiqua" panose="02040602050305030304" pitchFamily="18" charset="0"/>
              </a:defRPr>
            </a:lvl3pPr>
            <a:lvl4pPr marL="1260475" indent="-228600" eaLnBrk="0" hangingPunct="0">
              <a:spcBef>
                <a:spcPct val="20000"/>
              </a:spcBef>
              <a:buClr>
                <a:srgbClr val="FEB80A"/>
              </a:buClr>
              <a:buFont typeface="Wingdings 3" panose="05040102010807070707" pitchFamily="18" charset="2"/>
              <a:buChar char=""/>
              <a:defRPr sz="2000">
                <a:solidFill>
                  <a:schemeClr val="tx1"/>
                </a:solidFill>
                <a:latin typeface="Book Antiqua" panose="02040602050305030304" pitchFamily="18" charset="0"/>
              </a:defRPr>
            </a:lvl4pPr>
            <a:lvl5pPr marL="1481138" indent="-209550" eaLnBrk="0" hangingPunct="0">
              <a:spcBef>
                <a:spcPct val="20000"/>
              </a:spcBef>
              <a:buClr>
                <a:srgbClr val="FEB80A"/>
              </a:buClr>
              <a:buFont typeface="Wingdings 2" panose="05020102010507070707" pitchFamily="18" charset="2"/>
              <a:buChar char=""/>
              <a:defRPr>
                <a:solidFill>
                  <a:schemeClr val="tx1"/>
                </a:solidFill>
                <a:latin typeface="Book Antiqua" panose="02040602050305030304" pitchFamily="18" charset="0"/>
              </a:defRPr>
            </a:lvl5pPr>
            <a:lvl6pPr marL="19383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6pPr>
            <a:lvl7pPr marL="23955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7pPr>
            <a:lvl8pPr marL="28527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8pPr>
            <a:lvl9pPr marL="33099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9pPr>
          </a:lstStyle>
          <a:p>
            <a:pPr>
              <a:spcBef>
                <a:spcPts val="0"/>
              </a:spcBef>
              <a:buFont typeface="Wingdings" panose="05000000000000000000" pitchFamily="2" charset="2"/>
              <a:buNone/>
              <a:defRPr/>
            </a:pPr>
            <a:r>
              <a:rPr lang="en-US" altLang="en-US" sz="3600" dirty="0">
                <a:solidFill>
                  <a:srgbClr val="FFFF99"/>
                </a:solidFill>
                <a:effectLst>
                  <a:outerShdw blurRad="38100" dist="38100" dir="2700000" algn="tl">
                    <a:srgbClr val="000000"/>
                  </a:outerShdw>
                </a:effectLst>
                <a:latin typeface="Haettenschweiler" pitchFamily="34" charset="0"/>
              </a:rPr>
              <a:t>Humiliation</a:t>
            </a:r>
          </a:p>
          <a:p>
            <a:pPr>
              <a:spcBef>
                <a:spcPts val="0"/>
              </a:spcBef>
              <a:buFont typeface="Wingdings" panose="05000000000000000000" pitchFamily="2" charset="2"/>
              <a:buNone/>
              <a:defRPr/>
            </a:pPr>
            <a:r>
              <a:rPr lang="en-US" altLang="en-US" sz="3600" dirty="0">
                <a:solidFill>
                  <a:srgbClr val="FFFF99"/>
                </a:solidFill>
                <a:effectLst>
                  <a:outerShdw blurRad="38100" dist="38100" dir="2700000" algn="tl">
                    <a:srgbClr val="000000"/>
                  </a:outerShdw>
                </a:effectLst>
                <a:latin typeface="Haettenschweiler" pitchFamily="34" charset="0"/>
              </a:rPr>
              <a:t>52:13—53:12</a:t>
            </a:r>
          </a:p>
          <a:p>
            <a:pPr>
              <a:defRPr/>
            </a:pPr>
            <a:r>
              <a:rPr lang="en-US" altLang="en-US" sz="2400" i="1" dirty="0">
                <a:solidFill>
                  <a:schemeClr val="bg1"/>
                </a:solidFill>
                <a:latin typeface="Arial Narrow" panose="020B0606020202030204" pitchFamily="34" charset="0"/>
              </a:rPr>
              <a:t>Despised and rejected</a:t>
            </a:r>
          </a:p>
          <a:p>
            <a:pPr>
              <a:defRPr/>
            </a:pPr>
            <a:r>
              <a:rPr lang="en-US" altLang="en-US" sz="2400" i="1" dirty="0">
                <a:solidFill>
                  <a:schemeClr val="bg1"/>
                </a:solidFill>
                <a:latin typeface="Arial Narrow" panose="020B0606020202030204" pitchFamily="34" charset="0"/>
              </a:rPr>
              <a:t>Suffers innocently &amp; vicariously</a:t>
            </a:r>
          </a:p>
          <a:p>
            <a:pPr>
              <a:defRPr/>
            </a:pPr>
            <a:r>
              <a:rPr lang="en-US" altLang="en-US" sz="2400" i="1" dirty="0">
                <a:solidFill>
                  <a:schemeClr val="bg1"/>
                </a:solidFill>
                <a:latin typeface="Arial Narrow" panose="020B0606020202030204" pitchFamily="34" charset="0"/>
              </a:rPr>
              <a:t>Bears the sin of many</a:t>
            </a:r>
          </a:p>
          <a:p>
            <a:pPr>
              <a:defRPr/>
            </a:pPr>
            <a:r>
              <a:rPr lang="en-US" altLang="en-US" sz="2400" i="1" dirty="0">
                <a:solidFill>
                  <a:schemeClr val="bg1"/>
                </a:solidFill>
                <a:latin typeface="Arial Narrow" panose="020B0606020202030204" pitchFamily="34" charset="0"/>
              </a:rPr>
              <a:t>Victorious!</a:t>
            </a:r>
          </a:p>
        </p:txBody>
      </p:sp>
      <p:sp>
        <p:nvSpPr>
          <p:cNvPr id="297992" name="Text Box 8">
            <a:extLst>
              <a:ext uri="{FF2B5EF4-FFF2-40B4-BE49-F238E27FC236}">
                <a16:creationId xmlns:a16="http://schemas.microsoft.com/office/drawing/2014/main" id="{1E9A7106-7E9E-43A9-971C-1C952DA59952}"/>
              </a:ext>
            </a:extLst>
          </p:cNvPr>
          <p:cNvSpPr txBox="1">
            <a:spLocks noChangeArrowheads="1"/>
          </p:cNvSpPr>
          <p:nvPr/>
        </p:nvSpPr>
        <p:spPr bwMode="auto">
          <a:xfrm>
            <a:off x="150812" y="685800"/>
            <a:ext cx="1181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dirty="0"/>
              <a:t>Beginning in 42:1, the reader encounters the first of what has come to be called the four Servant Songs, poetic declarations about Yahweh’s special purpose for his servant.</a:t>
            </a:r>
          </a:p>
        </p:txBody>
      </p:sp>
    </p:spTree>
    <p:extLst>
      <p:ext uri="{BB962C8B-B14F-4D97-AF65-F5344CB8AC3E}">
        <p14:creationId xmlns:p14="http://schemas.microsoft.com/office/powerpoint/2010/main" val="141968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5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9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97988">
                                            <p:bg/>
                                          </p:spTgt>
                                        </p:tgtEl>
                                        <p:attrNameLst>
                                          <p:attrName>style.visibility</p:attrName>
                                        </p:attrNameLst>
                                      </p:cBhvr>
                                      <p:to>
                                        <p:strVal val="visible"/>
                                      </p:to>
                                    </p:set>
                                    <p:animEffect transition="in" filter="dissolve">
                                      <p:cBhvr>
                                        <p:cTn id="13" dur="500"/>
                                        <p:tgtEl>
                                          <p:spTgt spid="297988">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7988">
                                            <p:txEl>
                                              <p:pRg st="0" end="0"/>
                                            </p:txEl>
                                          </p:spTgt>
                                        </p:tgtEl>
                                        <p:attrNameLst>
                                          <p:attrName>style.visibility</p:attrName>
                                        </p:attrNameLst>
                                      </p:cBhvr>
                                      <p:to>
                                        <p:strVal val="visible"/>
                                      </p:to>
                                    </p:set>
                                    <p:animEffect transition="in" filter="dissolve">
                                      <p:cBhvr>
                                        <p:cTn id="16" dur="500"/>
                                        <p:tgtEl>
                                          <p:spTgt spid="297988">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7988">
                                            <p:txEl>
                                              <p:pRg st="1" end="1"/>
                                            </p:txEl>
                                          </p:spTgt>
                                        </p:tgtEl>
                                        <p:attrNameLst>
                                          <p:attrName>style.visibility</p:attrName>
                                        </p:attrNameLst>
                                      </p:cBhvr>
                                      <p:to>
                                        <p:strVal val="visible"/>
                                      </p:to>
                                    </p:set>
                                    <p:animEffect transition="in" filter="dissolve">
                                      <p:cBhvr>
                                        <p:cTn id="19" dur="500"/>
                                        <p:tgtEl>
                                          <p:spTgt spid="297988">
                                            <p:txEl>
                                              <p:pRg st="1" end="1"/>
                                            </p:txEl>
                                          </p:spTgt>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297990">
                                            <p:bg/>
                                          </p:spTgt>
                                        </p:tgtEl>
                                        <p:attrNameLst>
                                          <p:attrName>style.visibility</p:attrName>
                                        </p:attrNameLst>
                                      </p:cBhvr>
                                      <p:to>
                                        <p:strVal val="visible"/>
                                      </p:to>
                                    </p:set>
                                    <p:animEffect transition="in" filter="dissolve">
                                      <p:cBhvr>
                                        <p:cTn id="23" dur="500"/>
                                        <p:tgtEl>
                                          <p:spTgt spid="297990">
                                            <p:bg/>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97990">
                                            <p:txEl>
                                              <p:pRg st="0" end="0"/>
                                            </p:txEl>
                                          </p:spTgt>
                                        </p:tgtEl>
                                        <p:attrNameLst>
                                          <p:attrName>style.visibility</p:attrName>
                                        </p:attrNameLst>
                                      </p:cBhvr>
                                      <p:to>
                                        <p:strVal val="visible"/>
                                      </p:to>
                                    </p:set>
                                    <p:animEffect transition="in" filter="dissolve">
                                      <p:cBhvr>
                                        <p:cTn id="26" dur="500"/>
                                        <p:tgtEl>
                                          <p:spTgt spid="297990">
                                            <p:txEl>
                                              <p:pRg st="0" end="0"/>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97990">
                                            <p:txEl>
                                              <p:pRg st="1" end="1"/>
                                            </p:txEl>
                                          </p:spTgt>
                                        </p:tgtEl>
                                        <p:attrNameLst>
                                          <p:attrName>style.visibility</p:attrName>
                                        </p:attrNameLst>
                                      </p:cBhvr>
                                      <p:to>
                                        <p:strVal val="visible"/>
                                      </p:to>
                                    </p:set>
                                    <p:animEffect transition="in" filter="dissolve">
                                      <p:cBhvr>
                                        <p:cTn id="29" dur="500"/>
                                        <p:tgtEl>
                                          <p:spTgt spid="297990">
                                            <p:txEl>
                                              <p:pRg st="1" end="1"/>
                                            </p:txEl>
                                          </p:spTgt>
                                        </p:tgtEl>
                                      </p:cBhvr>
                                    </p:animEffect>
                                  </p:childTnLst>
                                </p:cTn>
                              </p:par>
                            </p:childTnLst>
                          </p:cTn>
                        </p:par>
                        <p:par>
                          <p:cTn id="30" fill="hold" nodeType="after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297989">
                                            <p:bg/>
                                          </p:spTgt>
                                        </p:tgtEl>
                                        <p:attrNameLst>
                                          <p:attrName>style.visibility</p:attrName>
                                        </p:attrNameLst>
                                      </p:cBhvr>
                                      <p:to>
                                        <p:strVal val="visible"/>
                                      </p:to>
                                    </p:set>
                                    <p:animEffect transition="in" filter="dissolve">
                                      <p:cBhvr>
                                        <p:cTn id="33" dur="500"/>
                                        <p:tgtEl>
                                          <p:spTgt spid="297989">
                                            <p:bg/>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97989">
                                            <p:txEl>
                                              <p:pRg st="0" end="0"/>
                                            </p:txEl>
                                          </p:spTgt>
                                        </p:tgtEl>
                                        <p:attrNameLst>
                                          <p:attrName>style.visibility</p:attrName>
                                        </p:attrNameLst>
                                      </p:cBhvr>
                                      <p:to>
                                        <p:strVal val="visible"/>
                                      </p:to>
                                    </p:set>
                                    <p:animEffect transition="in" filter="dissolve">
                                      <p:cBhvr>
                                        <p:cTn id="36" dur="500"/>
                                        <p:tgtEl>
                                          <p:spTgt spid="297989">
                                            <p:txEl>
                                              <p:pRg st="0" end="0"/>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97989">
                                            <p:txEl>
                                              <p:pRg st="1" end="1"/>
                                            </p:txEl>
                                          </p:spTgt>
                                        </p:tgtEl>
                                        <p:attrNameLst>
                                          <p:attrName>style.visibility</p:attrName>
                                        </p:attrNameLst>
                                      </p:cBhvr>
                                      <p:to>
                                        <p:strVal val="visible"/>
                                      </p:to>
                                    </p:set>
                                    <p:animEffect transition="in" filter="dissolve">
                                      <p:cBhvr>
                                        <p:cTn id="39" dur="500"/>
                                        <p:tgtEl>
                                          <p:spTgt spid="297989">
                                            <p:txEl>
                                              <p:pRg st="1" end="1"/>
                                            </p:txEl>
                                          </p:spTgt>
                                        </p:tgtEl>
                                      </p:cBhvr>
                                    </p:animEffect>
                                  </p:childTnLst>
                                </p:cTn>
                              </p:par>
                            </p:childTnLst>
                          </p:cTn>
                        </p:par>
                        <p:par>
                          <p:cTn id="40" fill="hold" nodeType="afterGroup">
                            <p:stCondLst>
                              <p:cond delay="1500"/>
                            </p:stCondLst>
                            <p:childTnLst>
                              <p:par>
                                <p:cTn id="41" presetID="9" presetClass="entr" presetSubtype="0" fill="hold" grpId="0" nodeType="afterEffect">
                                  <p:stCondLst>
                                    <p:cond delay="0"/>
                                  </p:stCondLst>
                                  <p:childTnLst>
                                    <p:set>
                                      <p:cBhvr>
                                        <p:cTn id="42" dur="1" fill="hold">
                                          <p:stCondLst>
                                            <p:cond delay="0"/>
                                          </p:stCondLst>
                                        </p:cTn>
                                        <p:tgtEl>
                                          <p:spTgt spid="297991">
                                            <p:bg/>
                                          </p:spTgt>
                                        </p:tgtEl>
                                        <p:attrNameLst>
                                          <p:attrName>style.visibility</p:attrName>
                                        </p:attrNameLst>
                                      </p:cBhvr>
                                      <p:to>
                                        <p:strVal val="visible"/>
                                      </p:to>
                                    </p:set>
                                    <p:animEffect transition="in" filter="dissolve">
                                      <p:cBhvr>
                                        <p:cTn id="43" dur="500"/>
                                        <p:tgtEl>
                                          <p:spTgt spid="297991">
                                            <p:bg/>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97991">
                                            <p:txEl>
                                              <p:pRg st="0" end="0"/>
                                            </p:txEl>
                                          </p:spTgt>
                                        </p:tgtEl>
                                        <p:attrNameLst>
                                          <p:attrName>style.visibility</p:attrName>
                                        </p:attrNameLst>
                                      </p:cBhvr>
                                      <p:to>
                                        <p:strVal val="visible"/>
                                      </p:to>
                                    </p:set>
                                    <p:animEffect transition="in" filter="dissolve">
                                      <p:cBhvr>
                                        <p:cTn id="46" dur="500"/>
                                        <p:tgtEl>
                                          <p:spTgt spid="297991">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97991">
                                            <p:txEl>
                                              <p:pRg st="1" end="1"/>
                                            </p:txEl>
                                          </p:spTgt>
                                        </p:tgtEl>
                                        <p:attrNameLst>
                                          <p:attrName>style.visibility</p:attrName>
                                        </p:attrNameLst>
                                      </p:cBhvr>
                                      <p:to>
                                        <p:strVal val="visible"/>
                                      </p:to>
                                    </p:set>
                                    <p:animEffect transition="in" filter="dissolve">
                                      <p:cBhvr>
                                        <p:cTn id="49" dur="500"/>
                                        <p:tgtEl>
                                          <p:spTgt spid="297991">
                                            <p:txEl>
                                              <p:pRg st="1" end="1"/>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297988">
                                            <p:txEl>
                                              <p:pRg st="2" end="2"/>
                                            </p:txEl>
                                          </p:spTgt>
                                        </p:tgtEl>
                                        <p:attrNameLst>
                                          <p:attrName>style.visibility</p:attrName>
                                        </p:attrNameLst>
                                      </p:cBhvr>
                                      <p:to>
                                        <p:strVal val="visible"/>
                                      </p:to>
                                    </p:set>
                                    <p:anim calcmode="lin" valueType="num">
                                      <p:cBhvr additive="base">
                                        <p:cTn id="54" dur="500" fill="hold"/>
                                        <p:tgtEl>
                                          <p:spTgt spid="297988">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979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297988">
                                            <p:txEl>
                                              <p:pRg st="3" end="3"/>
                                            </p:txEl>
                                          </p:spTgt>
                                        </p:tgtEl>
                                        <p:attrNameLst>
                                          <p:attrName>style.visibility</p:attrName>
                                        </p:attrNameLst>
                                      </p:cBhvr>
                                      <p:to>
                                        <p:strVal val="visible"/>
                                      </p:to>
                                    </p:set>
                                    <p:anim calcmode="lin" valueType="num">
                                      <p:cBhvr additive="base">
                                        <p:cTn id="60" dur="500" fill="hold"/>
                                        <p:tgtEl>
                                          <p:spTgt spid="297988">
                                            <p:txEl>
                                              <p:pRg st="3" end="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979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p:cTn id="65" dur="1" fill="hold">
                                          <p:stCondLst>
                                            <p:cond delay="0"/>
                                          </p:stCondLst>
                                        </p:cTn>
                                        <p:tgtEl>
                                          <p:spTgt spid="297988">
                                            <p:txEl>
                                              <p:pRg st="4" end="4"/>
                                            </p:txEl>
                                          </p:spTgt>
                                        </p:tgtEl>
                                        <p:attrNameLst>
                                          <p:attrName>style.visibility</p:attrName>
                                        </p:attrNameLst>
                                      </p:cBhvr>
                                      <p:to>
                                        <p:strVal val="visible"/>
                                      </p:to>
                                    </p:set>
                                    <p:anim calcmode="lin" valueType="num">
                                      <p:cBhvr additive="base">
                                        <p:cTn id="66" dur="500" fill="hold"/>
                                        <p:tgtEl>
                                          <p:spTgt spid="297988">
                                            <p:txEl>
                                              <p:pRg st="4" end="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979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297988">
                                            <p:txEl>
                                              <p:pRg st="5" end="5"/>
                                            </p:txEl>
                                          </p:spTgt>
                                        </p:tgtEl>
                                        <p:attrNameLst>
                                          <p:attrName>style.visibility</p:attrName>
                                        </p:attrNameLst>
                                      </p:cBhvr>
                                      <p:to>
                                        <p:strVal val="visible"/>
                                      </p:to>
                                    </p:set>
                                    <p:anim calcmode="lin" valueType="num">
                                      <p:cBhvr additive="base">
                                        <p:cTn id="72" dur="500" fill="hold"/>
                                        <p:tgtEl>
                                          <p:spTgt spid="297988">
                                            <p:txEl>
                                              <p:pRg st="5" end="5"/>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979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p:cTn id="77" dur="1" fill="hold">
                                          <p:stCondLst>
                                            <p:cond delay="0"/>
                                          </p:stCondLst>
                                        </p:cTn>
                                        <p:tgtEl>
                                          <p:spTgt spid="297990">
                                            <p:txEl>
                                              <p:pRg st="2" end="2"/>
                                            </p:txEl>
                                          </p:spTgt>
                                        </p:tgtEl>
                                        <p:attrNameLst>
                                          <p:attrName>style.visibility</p:attrName>
                                        </p:attrNameLst>
                                      </p:cBhvr>
                                      <p:to>
                                        <p:strVal val="visible"/>
                                      </p:to>
                                    </p:set>
                                    <p:anim calcmode="lin" valueType="num">
                                      <p:cBhvr additive="base">
                                        <p:cTn id="78" dur="500" fill="hold"/>
                                        <p:tgtEl>
                                          <p:spTgt spid="297990">
                                            <p:txEl>
                                              <p:pRg st="2" end="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979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nodeType="clickEffect">
                                  <p:stCondLst>
                                    <p:cond delay="0"/>
                                  </p:stCondLst>
                                  <p:childTnLst>
                                    <p:set>
                                      <p:cBhvr>
                                        <p:cTn id="83" dur="1" fill="hold">
                                          <p:stCondLst>
                                            <p:cond delay="0"/>
                                          </p:stCondLst>
                                        </p:cTn>
                                        <p:tgtEl>
                                          <p:spTgt spid="297990">
                                            <p:txEl>
                                              <p:pRg st="3" end="3"/>
                                            </p:txEl>
                                          </p:spTgt>
                                        </p:tgtEl>
                                        <p:attrNameLst>
                                          <p:attrName>style.visibility</p:attrName>
                                        </p:attrNameLst>
                                      </p:cBhvr>
                                      <p:to>
                                        <p:strVal val="visible"/>
                                      </p:to>
                                    </p:set>
                                    <p:anim calcmode="lin" valueType="num">
                                      <p:cBhvr additive="base">
                                        <p:cTn id="84" dur="500" fill="hold"/>
                                        <p:tgtEl>
                                          <p:spTgt spid="297990">
                                            <p:txEl>
                                              <p:pRg st="3" end="3"/>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979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nodeType="clickEffect">
                                  <p:stCondLst>
                                    <p:cond delay="0"/>
                                  </p:stCondLst>
                                  <p:childTnLst>
                                    <p:set>
                                      <p:cBhvr>
                                        <p:cTn id="89" dur="1" fill="hold">
                                          <p:stCondLst>
                                            <p:cond delay="0"/>
                                          </p:stCondLst>
                                        </p:cTn>
                                        <p:tgtEl>
                                          <p:spTgt spid="297990">
                                            <p:txEl>
                                              <p:pRg st="4" end="4"/>
                                            </p:txEl>
                                          </p:spTgt>
                                        </p:tgtEl>
                                        <p:attrNameLst>
                                          <p:attrName>style.visibility</p:attrName>
                                        </p:attrNameLst>
                                      </p:cBhvr>
                                      <p:to>
                                        <p:strVal val="visible"/>
                                      </p:to>
                                    </p:set>
                                    <p:anim calcmode="lin" valueType="num">
                                      <p:cBhvr additive="base">
                                        <p:cTn id="90" dur="500" fill="hold"/>
                                        <p:tgtEl>
                                          <p:spTgt spid="297990">
                                            <p:txEl>
                                              <p:pRg st="4" end="4"/>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979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nodeType="clickEffect">
                                  <p:stCondLst>
                                    <p:cond delay="0"/>
                                  </p:stCondLst>
                                  <p:childTnLst>
                                    <p:set>
                                      <p:cBhvr>
                                        <p:cTn id="95" dur="1" fill="hold">
                                          <p:stCondLst>
                                            <p:cond delay="0"/>
                                          </p:stCondLst>
                                        </p:cTn>
                                        <p:tgtEl>
                                          <p:spTgt spid="297990">
                                            <p:txEl>
                                              <p:pRg st="5" end="5"/>
                                            </p:txEl>
                                          </p:spTgt>
                                        </p:tgtEl>
                                        <p:attrNameLst>
                                          <p:attrName>style.visibility</p:attrName>
                                        </p:attrNameLst>
                                      </p:cBhvr>
                                      <p:to>
                                        <p:strVal val="visible"/>
                                      </p:to>
                                    </p:set>
                                    <p:anim calcmode="lin" valueType="num">
                                      <p:cBhvr additive="base">
                                        <p:cTn id="96" dur="500" fill="hold"/>
                                        <p:tgtEl>
                                          <p:spTgt spid="297990">
                                            <p:txEl>
                                              <p:pRg st="5" end="5"/>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9799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nodeType="clickEffect">
                                  <p:stCondLst>
                                    <p:cond delay="0"/>
                                  </p:stCondLst>
                                  <p:childTnLst>
                                    <p:set>
                                      <p:cBhvr>
                                        <p:cTn id="101" dur="1" fill="hold">
                                          <p:stCondLst>
                                            <p:cond delay="0"/>
                                          </p:stCondLst>
                                        </p:cTn>
                                        <p:tgtEl>
                                          <p:spTgt spid="297989">
                                            <p:txEl>
                                              <p:pRg st="2" end="2"/>
                                            </p:txEl>
                                          </p:spTgt>
                                        </p:tgtEl>
                                        <p:attrNameLst>
                                          <p:attrName>style.visibility</p:attrName>
                                        </p:attrNameLst>
                                      </p:cBhvr>
                                      <p:to>
                                        <p:strVal val="visible"/>
                                      </p:to>
                                    </p:set>
                                    <p:anim calcmode="lin" valueType="num">
                                      <p:cBhvr additive="base">
                                        <p:cTn id="102" dur="500" fill="hold"/>
                                        <p:tgtEl>
                                          <p:spTgt spid="297989">
                                            <p:txEl>
                                              <p:pRg st="2" end="2"/>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2979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nodeType="clickEffect">
                                  <p:stCondLst>
                                    <p:cond delay="0"/>
                                  </p:stCondLst>
                                  <p:childTnLst>
                                    <p:set>
                                      <p:cBhvr>
                                        <p:cTn id="107" dur="1" fill="hold">
                                          <p:stCondLst>
                                            <p:cond delay="0"/>
                                          </p:stCondLst>
                                        </p:cTn>
                                        <p:tgtEl>
                                          <p:spTgt spid="297989">
                                            <p:txEl>
                                              <p:pRg st="3" end="3"/>
                                            </p:txEl>
                                          </p:spTgt>
                                        </p:tgtEl>
                                        <p:attrNameLst>
                                          <p:attrName>style.visibility</p:attrName>
                                        </p:attrNameLst>
                                      </p:cBhvr>
                                      <p:to>
                                        <p:strVal val="visible"/>
                                      </p:to>
                                    </p:set>
                                    <p:anim calcmode="lin" valueType="num">
                                      <p:cBhvr additive="base">
                                        <p:cTn id="108" dur="500" fill="hold"/>
                                        <p:tgtEl>
                                          <p:spTgt spid="297989">
                                            <p:txEl>
                                              <p:pRg st="3" end="3"/>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2979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nodeType="clickEffect">
                                  <p:stCondLst>
                                    <p:cond delay="0"/>
                                  </p:stCondLst>
                                  <p:childTnLst>
                                    <p:set>
                                      <p:cBhvr>
                                        <p:cTn id="113" dur="1" fill="hold">
                                          <p:stCondLst>
                                            <p:cond delay="0"/>
                                          </p:stCondLst>
                                        </p:cTn>
                                        <p:tgtEl>
                                          <p:spTgt spid="297989">
                                            <p:txEl>
                                              <p:pRg st="4" end="4"/>
                                            </p:txEl>
                                          </p:spTgt>
                                        </p:tgtEl>
                                        <p:attrNameLst>
                                          <p:attrName>style.visibility</p:attrName>
                                        </p:attrNameLst>
                                      </p:cBhvr>
                                      <p:to>
                                        <p:strVal val="visible"/>
                                      </p:to>
                                    </p:set>
                                    <p:anim calcmode="lin" valueType="num">
                                      <p:cBhvr additive="base">
                                        <p:cTn id="114" dur="500" fill="hold"/>
                                        <p:tgtEl>
                                          <p:spTgt spid="297989">
                                            <p:txEl>
                                              <p:pRg st="4" end="4"/>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2979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nodeType="clickEffect">
                                  <p:stCondLst>
                                    <p:cond delay="0"/>
                                  </p:stCondLst>
                                  <p:childTnLst>
                                    <p:set>
                                      <p:cBhvr>
                                        <p:cTn id="119" dur="1" fill="hold">
                                          <p:stCondLst>
                                            <p:cond delay="0"/>
                                          </p:stCondLst>
                                        </p:cTn>
                                        <p:tgtEl>
                                          <p:spTgt spid="297989">
                                            <p:txEl>
                                              <p:pRg st="5" end="5"/>
                                            </p:txEl>
                                          </p:spTgt>
                                        </p:tgtEl>
                                        <p:attrNameLst>
                                          <p:attrName>style.visibility</p:attrName>
                                        </p:attrNameLst>
                                      </p:cBhvr>
                                      <p:to>
                                        <p:strVal val="visible"/>
                                      </p:to>
                                    </p:set>
                                    <p:anim calcmode="lin" valueType="num">
                                      <p:cBhvr additive="base">
                                        <p:cTn id="120" dur="500" fill="hold"/>
                                        <p:tgtEl>
                                          <p:spTgt spid="297989">
                                            <p:txEl>
                                              <p:pRg st="5" end="5"/>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29798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nodeType="clickEffect">
                                  <p:stCondLst>
                                    <p:cond delay="0"/>
                                  </p:stCondLst>
                                  <p:childTnLst>
                                    <p:set>
                                      <p:cBhvr>
                                        <p:cTn id="125" dur="1" fill="hold">
                                          <p:stCondLst>
                                            <p:cond delay="0"/>
                                          </p:stCondLst>
                                        </p:cTn>
                                        <p:tgtEl>
                                          <p:spTgt spid="297991">
                                            <p:txEl>
                                              <p:pRg st="2" end="2"/>
                                            </p:txEl>
                                          </p:spTgt>
                                        </p:tgtEl>
                                        <p:attrNameLst>
                                          <p:attrName>style.visibility</p:attrName>
                                        </p:attrNameLst>
                                      </p:cBhvr>
                                      <p:to>
                                        <p:strVal val="visible"/>
                                      </p:to>
                                    </p:set>
                                    <p:anim calcmode="lin" valueType="num">
                                      <p:cBhvr additive="base">
                                        <p:cTn id="126" dur="500" fill="hold"/>
                                        <p:tgtEl>
                                          <p:spTgt spid="297991">
                                            <p:txEl>
                                              <p:pRg st="2" end="2"/>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2979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nodeType="clickEffect">
                                  <p:stCondLst>
                                    <p:cond delay="0"/>
                                  </p:stCondLst>
                                  <p:childTnLst>
                                    <p:set>
                                      <p:cBhvr>
                                        <p:cTn id="131" dur="1" fill="hold">
                                          <p:stCondLst>
                                            <p:cond delay="0"/>
                                          </p:stCondLst>
                                        </p:cTn>
                                        <p:tgtEl>
                                          <p:spTgt spid="297991">
                                            <p:txEl>
                                              <p:pRg st="3" end="3"/>
                                            </p:txEl>
                                          </p:spTgt>
                                        </p:tgtEl>
                                        <p:attrNameLst>
                                          <p:attrName>style.visibility</p:attrName>
                                        </p:attrNameLst>
                                      </p:cBhvr>
                                      <p:to>
                                        <p:strVal val="visible"/>
                                      </p:to>
                                    </p:set>
                                    <p:anim calcmode="lin" valueType="num">
                                      <p:cBhvr additive="base">
                                        <p:cTn id="132" dur="500" fill="hold"/>
                                        <p:tgtEl>
                                          <p:spTgt spid="297991">
                                            <p:txEl>
                                              <p:pRg st="3" end="3"/>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2979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nodeType="clickEffect">
                                  <p:stCondLst>
                                    <p:cond delay="0"/>
                                  </p:stCondLst>
                                  <p:childTnLst>
                                    <p:set>
                                      <p:cBhvr>
                                        <p:cTn id="137" dur="1" fill="hold">
                                          <p:stCondLst>
                                            <p:cond delay="0"/>
                                          </p:stCondLst>
                                        </p:cTn>
                                        <p:tgtEl>
                                          <p:spTgt spid="297991">
                                            <p:txEl>
                                              <p:pRg st="4" end="4"/>
                                            </p:txEl>
                                          </p:spTgt>
                                        </p:tgtEl>
                                        <p:attrNameLst>
                                          <p:attrName>style.visibility</p:attrName>
                                        </p:attrNameLst>
                                      </p:cBhvr>
                                      <p:to>
                                        <p:strVal val="visible"/>
                                      </p:to>
                                    </p:set>
                                    <p:anim calcmode="lin" valueType="num">
                                      <p:cBhvr additive="base">
                                        <p:cTn id="138" dur="500" fill="hold"/>
                                        <p:tgtEl>
                                          <p:spTgt spid="297991">
                                            <p:txEl>
                                              <p:pRg st="4" end="4"/>
                                            </p:txEl>
                                          </p:spTgt>
                                        </p:tgtEl>
                                        <p:attrNameLst>
                                          <p:attrName>ppt_x</p:attrName>
                                        </p:attrNameLst>
                                      </p:cBhvr>
                                      <p:tavLst>
                                        <p:tav tm="0">
                                          <p:val>
                                            <p:strVal val="#ppt_x"/>
                                          </p:val>
                                        </p:tav>
                                        <p:tav tm="100000">
                                          <p:val>
                                            <p:strVal val="#ppt_x"/>
                                          </p:val>
                                        </p:tav>
                                      </p:tavLst>
                                    </p:anim>
                                    <p:anim calcmode="lin" valueType="num">
                                      <p:cBhvr additive="base">
                                        <p:cTn id="139" dur="500" fill="hold"/>
                                        <p:tgtEl>
                                          <p:spTgt spid="2979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nodeType="clickEffect">
                                  <p:stCondLst>
                                    <p:cond delay="0"/>
                                  </p:stCondLst>
                                  <p:childTnLst>
                                    <p:set>
                                      <p:cBhvr>
                                        <p:cTn id="143" dur="1" fill="hold">
                                          <p:stCondLst>
                                            <p:cond delay="0"/>
                                          </p:stCondLst>
                                        </p:cTn>
                                        <p:tgtEl>
                                          <p:spTgt spid="297991">
                                            <p:txEl>
                                              <p:pRg st="5" end="5"/>
                                            </p:txEl>
                                          </p:spTgt>
                                        </p:tgtEl>
                                        <p:attrNameLst>
                                          <p:attrName>style.visibility</p:attrName>
                                        </p:attrNameLst>
                                      </p:cBhvr>
                                      <p:to>
                                        <p:strVal val="visible"/>
                                      </p:to>
                                    </p:set>
                                    <p:anim calcmode="lin" valueType="num">
                                      <p:cBhvr additive="base">
                                        <p:cTn id="144" dur="500" fill="hold"/>
                                        <p:tgtEl>
                                          <p:spTgt spid="297991">
                                            <p:txEl>
                                              <p:pRg st="5" end="5"/>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2979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8" grpId="0" uiExpand="1" build="p" animBg="1"/>
      <p:bldP spid="297989" grpId="0" uiExpand="1" build="p" animBg="1"/>
      <p:bldP spid="297990" grpId="0" uiExpand="1" build="allAtOnce" animBg="1"/>
      <p:bldP spid="297991" grpId="0" uiExpand="1" build="allAtOnce"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BDA04D76-FDF2-4FF6-B26C-7542ED0D6101}"/>
              </a:ext>
            </a:extLst>
          </p:cNvPr>
          <p:cNvSpPr>
            <a:spLocks noGrp="1" noChangeArrowheads="1"/>
          </p:cNvSpPr>
          <p:nvPr>
            <p:ph type="title"/>
          </p:nvPr>
        </p:nvSpPr>
        <p:spPr bwMode="auto">
          <a:xfrm>
            <a:off x="1522413" y="0"/>
            <a:ext cx="9144000" cy="114455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b="1" dirty="0">
                <a:latin typeface="ACTION" pitchFamily="2" charset="2"/>
              </a:rPr>
              <a:t>Who is Yahweh`s Servant?</a:t>
            </a:r>
          </a:p>
        </p:txBody>
      </p:sp>
      <p:sp>
        <p:nvSpPr>
          <p:cNvPr id="300035" name="Rectangle 3">
            <a:extLst>
              <a:ext uri="{FF2B5EF4-FFF2-40B4-BE49-F238E27FC236}">
                <a16:creationId xmlns:a16="http://schemas.microsoft.com/office/drawing/2014/main" id="{A9C0C505-9F1E-4F2F-86AC-588F42CBD928}"/>
              </a:ext>
            </a:extLst>
          </p:cNvPr>
          <p:cNvSpPr>
            <a:spLocks noGrp="1"/>
          </p:cNvSpPr>
          <p:nvPr>
            <p:ph type="body" idx="4294967295"/>
          </p:nvPr>
        </p:nvSpPr>
        <p:spPr>
          <a:xfrm>
            <a:off x="570705" y="1334279"/>
            <a:ext cx="11047413" cy="4990321"/>
          </a:xfrm>
        </p:spPr>
        <p:txBody>
          <a:bodyPr/>
          <a:lstStyle/>
          <a:p>
            <a:pPr>
              <a:lnSpc>
                <a:spcPct val="90000"/>
              </a:lnSpc>
              <a:buFont typeface="Wingdings" panose="05000000000000000000" pitchFamily="2" charset="2"/>
              <a:buNone/>
            </a:pPr>
            <a:r>
              <a:rPr lang="en-US" altLang="en-US" sz="2800" dirty="0">
                <a:solidFill>
                  <a:schemeClr val="accent5">
                    <a:lumMod val="50000"/>
                  </a:schemeClr>
                </a:solidFill>
              </a:rPr>
              <a:t>As the servant metaphor fluctuates between a collective figure for the nation of Israel and an individual figure with a mission both to the nation of Israel and to the nations of the world, the intriguing question arises, which was so eloquently voiced by the Ethiopian eunuch in the New Testament: “Who is the prophet talking about” (Ac. 8:34a)?</a:t>
            </a:r>
          </a:p>
          <a:p>
            <a:pPr>
              <a:lnSpc>
                <a:spcPct val="90000"/>
              </a:lnSpc>
              <a:buFont typeface="Wingdings" panose="05000000000000000000" pitchFamily="2" charset="2"/>
              <a:buNone/>
            </a:pPr>
            <a:r>
              <a:rPr lang="en-US" altLang="en-US" sz="2800" dirty="0">
                <a:solidFill>
                  <a:schemeClr val="accent5">
                    <a:lumMod val="50000"/>
                  </a:schemeClr>
                </a:solidFill>
              </a:rPr>
              <a:t>Christians have never been in doubt!</a:t>
            </a:r>
            <a:r>
              <a:rPr lang="en-US" altLang="en-US" sz="2800" i="1" dirty="0">
                <a:solidFill>
                  <a:schemeClr val="accent5">
                    <a:lumMod val="50000"/>
                  </a:schemeClr>
                </a:solidFill>
              </a:rPr>
              <a:t> Philip opened his mouth, and beginning with this Scripture he told him the good news </a:t>
            </a:r>
            <a:r>
              <a:rPr lang="en-US" altLang="en-US" i="1" dirty="0">
                <a:solidFill>
                  <a:srgbClr val="FFFF99"/>
                </a:solidFill>
              </a:rPr>
              <a:t>about Jesus </a:t>
            </a:r>
            <a:r>
              <a:rPr lang="en-US" altLang="en-US" dirty="0">
                <a:solidFill>
                  <a:srgbClr val="FFFF99"/>
                </a:solidFill>
              </a:rPr>
              <a:t>(Ac. 8:35)!</a:t>
            </a:r>
          </a:p>
        </p:txBody>
      </p:sp>
    </p:spTree>
    <p:extLst>
      <p:ext uri="{BB962C8B-B14F-4D97-AF65-F5344CB8AC3E}">
        <p14:creationId xmlns:p14="http://schemas.microsoft.com/office/powerpoint/2010/main" val="305416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 calcmode="lin" valueType="num">
                                      <p:cBhvr>
                                        <p:cTn id="7" dur="500" fill="hold"/>
                                        <p:tgtEl>
                                          <p:spTgt spid="300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0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00035">
                                            <p:txEl>
                                              <p:pRg st="1" end="1"/>
                                            </p:txEl>
                                          </p:spTgt>
                                        </p:tgtEl>
                                        <p:attrNameLst>
                                          <p:attrName>style.visibility</p:attrName>
                                        </p:attrNameLst>
                                      </p:cBhvr>
                                      <p:to>
                                        <p:strVal val="visible"/>
                                      </p:to>
                                    </p:set>
                                    <p:anim calcmode="lin" valueType="num">
                                      <p:cBhvr>
                                        <p:cTn id="13" dur="500" fill="hold"/>
                                        <p:tgtEl>
                                          <p:spTgt spid="30003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0003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EC185310-B4CE-4336-B13B-F291C0D07997}"/>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Mission of the Servant</a:t>
            </a:r>
            <a:r>
              <a:rPr lang="en-US" altLang="en-US"/>
              <a:t> </a:t>
            </a:r>
            <a:r>
              <a:rPr lang="en-US" altLang="en-US" sz="2400">
                <a:latin typeface="Arial" panose="020B0604020202020204" pitchFamily="34" charset="0"/>
              </a:rPr>
              <a:t>(42:1-8)</a:t>
            </a:r>
          </a:p>
        </p:txBody>
      </p:sp>
      <p:sp>
        <p:nvSpPr>
          <p:cNvPr id="301059" name="Rectangle 3">
            <a:extLst>
              <a:ext uri="{FF2B5EF4-FFF2-40B4-BE49-F238E27FC236}">
                <a16:creationId xmlns:a16="http://schemas.microsoft.com/office/drawing/2014/main" id="{F8571A2B-7882-481B-9DE4-44697AB07564}"/>
              </a:ext>
            </a:extLst>
          </p:cNvPr>
          <p:cNvSpPr>
            <a:spLocks noGrp="1"/>
          </p:cNvSpPr>
          <p:nvPr>
            <p:ph type="body" idx="4294967295"/>
          </p:nvPr>
        </p:nvSpPr>
        <p:spPr>
          <a:xfrm>
            <a:off x="1522412" y="1676422"/>
            <a:ext cx="9829800" cy="3962378"/>
          </a:xfrm>
        </p:spPr>
        <p:txBody>
          <a:bodyPr/>
          <a:lstStyle/>
          <a:p>
            <a:pPr>
              <a:buFont typeface="Wingdings" panose="05000000000000000000" pitchFamily="2" charset="2"/>
              <a:buNone/>
            </a:pPr>
            <a:r>
              <a:rPr lang="en-US" altLang="en-US" sz="2800" b="1" dirty="0">
                <a:solidFill>
                  <a:srgbClr val="FF0000"/>
                </a:solidFill>
              </a:rPr>
              <a:t>The task of Yahweh’s servant had been clearly set forth.</a:t>
            </a:r>
          </a:p>
          <a:p>
            <a:r>
              <a:rPr lang="en-US" altLang="en-US" i="1" dirty="0"/>
              <a:t>As the bearer of the Spirit, the </a:t>
            </a:r>
            <a:r>
              <a:rPr lang="en-US" altLang="en-US" i="1" dirty="0" err="1"/>
              <a:t>Ebed</a:t>
            </a:r>
            <a:r>
              <a:rPr lang="en-US" altLang="en-US" i="1" dirty="0"/>
              <a:t>-Yahweh (= Servant of the Lord) was destined to bring justice to the nations (42:1-4).</a:t>
            </a:r>
          </a:p>
          <a:p>
            <a:r>
              <a:rPr lang="en-US" altLang="en-US" i="1" dirty="0"/>
              <a:t>He was called to rescue those perishing in darkness (42:5-8).</a:t>
            </a:r>
          </a:p>
          <a:p>
            <a:r>
              <a:rPr lang="en-US" altLang="en-US" i="1" dirty="0"/>
              <a:t>The description of this mission links God’s promise to Abraham—that his posterity would bless the nations (Ge. 12:3; cf. 26:2-5)—with the commission of Israel to be a kingdom of priests, ostensibly to the world (Ex. 19:5-6).</a:t>
            </a:r>
          </a:p>
        </p:txBody>
      </p:sp>
      <p:sp>
        <p:nvSpPr>
          <p:cNvPr id="301060" name="Text Box 4">
            <a:extLst>
              <a:ext uri="{FF2B5EF4-FFF2-40B4-BE49-F238E27FC236}">
                <a16:creationId xmlns:a16="http://schemas.microsoft.com/office/drawing/2014/main" id="{C54E47FC-91CD-44A8-BA0D-9BBE3EB392C2}"/>
              </a:ext>
            </a:extLst>
          </p:cNvPr>
          <p:cNvSpPr txBox="1">
            <a:spLocks noChangeArrowheads="1"/>
          </p:cNvSpPr>
          <p:nvPr/>
        </p:nvSpPr>
        <p:spPr bwMode="auto">
          <a:xfrm>
            <a:off x="150812" y="5408644"/>
            <a:ext cx="11887200" cy="1077218"/>
          </a:xfrm>
          <a:prstGeom prst="rect">
            <a:avLst/>
          </a:prstGeom>
          <a:solidFill>
            <a:srgbClr val="001D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rgbClr val="FFCC66"/>
                </a:solidFill>
                <a:latin typeface="Impact" panose="020B0806030902050204" pitchFamily="34" charset="0"/>
              </a:rPr>
              <a:t>Because of repeated covenant violation, the ideal embodied in this mission had never been realized.</a:t>
            </a:r>
          </a:p>
        </p:txBody>
      </p:sp>
      <p:sp>
        <p:nvSpPr>
          <p:cNvPr id="301062" name="Line 6">
            <a:extLst>
              <a:ext uri="{FF2B5EF4-FFF2-40B4-BE49-F238E27FC236}">
                <a16:creationId xmlns:a16="http://schemas.microsoft.com/office/drawing/2014/main" id="{CEB60D39-3F66-4C70-9451-7786C25A09BD}"/>
              </a:ext>
            </a:extLst>
          </p:cNvPr>
          <p:cNvSpPr>
            <a:spLocks noChangeShapeType="1"/>
          </p:cNvSpPr>
          <p:nvPr/>
        </p:nvSpPr>
        <p:spPr bwMode="auto">
          <a:xfrm>
            <a:off x="1522412" y="6553200"/>
            <a:ext cx="9144000" cy="0"/>
          </a:xfrm>
          <a:prstGeom prst="line">
            <a:avLst/>
          </a:prstGeom>
          <a:noFill/>
          <a:ln w="38100">
            <a:solidFill>
              <a:srgbClr val="FF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7203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1059">
                                            <p:txEl>
                                              <p:pRg st="0" end="0"/>
                                            </p:txEl>
                                          </p:spTgt>
                                        </p:tgtEl>
                                        <p:attrNameLst>
                                          <p:attrName>style.visibility</p:attrName>
                                        </p:attrNameLst>
                                      </p:cBhvr>
                                      <p:to>
                                        <p:strVal val="visible"/>
                                      </p:to>
                                    </p:set>
                                    <p:anim calcmode="lin" valueType="num">
                                      <p:cBhvr>
                                        <p:cTn id="7" dur="500" fill="hold"/>
                                        <p:tgtEl>
                                          <p:spTgt spid="301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10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1059">
                                            <p:txEl>
                                              <p:pRg st="1" end="1"/>
                                            </p:txEl>
                                          </p:spTgt>
                                        </p:tgtEl>
                                        <p:attrNameLst>
                                          <p:attrName>style.visibility</p:attrName>
                                        </p:attrNameLst>
                                      </p:cBhvr>
                                      <p:to>
                                        <p:strVal val="visible"/>
                                      </p:to>
                                    </p:set>
                                    <p:anim calcmode="lin" valueType="num">
                                      <p:cBhvr additive="base">
                                        <p:cTn id="13" dur="500" fill="hold"/>
                                        <p:tgtEl>
                                          <p:spTgt spid="301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1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1059">
                                            <p:txEl>
                                              <p:pRg st="2" end="2"/>
                                            </p:txEl>
                                          </p:spTgt>
                                        </p:tgtEl>
                                        <p:attrNameLst>
                                          <p:attrName>style.visibility</p:attrName>
                                        </p:attrNameLst>
                                      </p:cBhvr>
                                      <p:to>
                                        <p:strVal val="visible"/>
                                      </p:to>
                                    </p:set>
                                    <p:anim calcmode="lin" valueType="num">
                                      <p:cBhvr additive="base">
                                        <p:cTn id="19" dur="500" fill="hold"/>
                                        <p:tgtEl>
                                          <p:spTgt spid="301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1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1059">
                                            <p:txEl>
                                              <p:pRg st="3" end="3"/>
                                            </p:txEl>
                                          </p:spTgt>
                                        </p:tgtEl>
                                        <p:attrNameLst>
                                          <p:attrName>style.visibility</p:attrName>
                                        </p:attrNameLst>
                                      </p:cBhvr>
                                      <p:to>
                                        <p:strVal val="visible"/>
                                      </p:to>
                                    </p:set>
                                    <p:anim calcmode="lin" valueType="num">
                                      <p:cBhvr additive="base">
                                        <p:cTn id="25" dur="500" fill="hold"/>
                                        <p:tgtEl>
                                          <p:spTgt spid="301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01060"/>
                                        </p:tgtEl>
                                        <p:attrNameLst>
                                          <p:attrName>style.visibility</p:attrName>
                                        </p:attrNameLst>
                                      </p:cBhvr>
                                      <p:to>
                                        <p:strVal val="visible"/>
                                      </p:to>
                                    </p:set>
                                    <p:animEffect transition="in" filter="dissolve">
                                      <p:cBhvr>
                                        <p:cTn id="31" dur="500"/>
                                        <p:tgtEl>
                                          <p:spTgt spid="301060"/>
                                        </p:tgtEl>
                                      </p:cBhvr>
                                    </p:animEffect>
                                  </p:childTnLst>
                                </p:cTn>
                              </p:par>
                              <p:par>
                                <p:cTn id="32" presetID="9" presetClass="entr" presetSubtype="0" fill="hold" nodeType="withEffect">
                                  <p:stCondLst>
                                    <p:cond delay="0"/>
                                  </p:stCondLst>
                                  <p:childTnLst>
                                    <p:set>
                                      <p:cBhvr>
                                        <p:cTn id="33" dur="1" fill="hold">
                                          <p:stCondLst>
                                            <p:cond delay="0"/>
                                          </p:stCondLst>
                                        </p:cTn>
                                        <p:tgtEl>
                                          <p:spTgt spid="301062"/>
                                        </p:tgtEl>
                                        <p:attrNameLst>
                                          <p:attrName>style.visibility</p:attrName>
                                        </p:attrNameLst>
                                      </p:cBhvr>
                                      <p:to>
                                        <p:strVal val="visible"/>
                                      </p:to>
                                    </p:set>
                                    <p:animEffect transition="in" filter="dissolve">
                                      <p:cBhvr>
                                        <p:cTn id="34" dur="500"/>
                                        <p:tgtEl>
                                          <p:spTgt spid="30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24B9D70-9D3C-422B-86B8-D1509A9BB6CB}"/>
              </a:ext>
            </a:extLst>
          </p:cNvPr>
          <p:cNvSpPr>
            <a:spLocks noGrp="1"/>
          </p:cNvSpPr>
          <p:nvPr>
            <p:ph type="title"/>
          </p:nvPr>
        </p:nvSpPr>
        <p:spPr>
          <a:xfrm>
            <a:off x="2349501" y="233189"/>
            <a:ext cx="8431211" cy="1143000"/>
          </a:xfrm>
        </p:spPr>
        <p:txBody>
          <a:bodyPr/>
          <a:lstStyle/>
          <a:p>
            <a:r>
              <a:rPr lang="en-US" altLang="en-US" sz="4400" dirty="0">
                <a:solidFill>
                  <a:schemeClr val="accent6">
                    <a:lumMod val="50000"/>
                  </a:schemeClr>
                </a:solidFill>
              </a:rPr>
              <a:t>The Humanitarian Law of Moses</a:t>
            </a:r>
          </a:p>
        </p:txBody>
      </p:sp>
      <p:sp>
        <p:nvSpPr>
          <p:cNvPr id="56323" name="Rectangle 3">
            <a:extLst>
              <a:ext uri="{FF2B5EF4-FFF2-40B4-BE49-F238E27FC236}">
                <a16:creationId xmlns:a16="http://schemas.microsoft.com/office/drawing/2014/main" id="{6A6685A9-E3D1-414C-903D-56681B4A2BF0}"/>
              </a:ext>
            </a:extLst>
          </p:cNvPr>
          <p:cNvSpPr>
            <a:spLocks noGrp="1"/>
          </p:cNvSpPr>
          <p:nvPr>
            <p:ph type="body" idx="1"/>
          </p:nvPr>
        </p:nvSpPr>
        <p:spPr>
          <a:xfrm>
            <a:off x="2349501" y="2295525"/>
            <a:ext cx="8774111" cy="4329286"/>
          </a:xfrm>
        </p:spPr>
        <p:txBody>
          <a:bodyPr/>
          <a:lstStyle/>
          <a:p>
            <a:pPr>
              <a:buFont typeface="Wingdings 3" panose="05040102010807070707" pitchFamily="18" charset="2"/>
              <a:buNone/>
            </a:pPr>
            <a:r>
              <a:rPr lang="en-US" altLang="en-US" sz="2800" b="1" dirty="0">
                <a:solidFill>
                  <a:srgbClr val="C00000"/>
                </a:solidFill>
              </a:rPr>
              <a:t>In particular, Amos concentrates on the aspects of social justice embedded in the law of Moses.</a:t>
            </a:r>
          </a:p>
          <a:p>
            <a:r>
              <a:rPr lang="en-US" altLang="en-US" i="1" dirty="0"/>
              <a:t>Justice in business practices (Dt. 25:13-16)</a:t>
            </a:r>
          </a:p>
          <a:p>
            <a:r>
              <a:rPr lang="en-US" altLang="en-US" i="1" dirty="0"/>
              <a:t>Justice in the courts (Dt. 16:18-20)</a:t>
            </a:r>
          </a:p>
          <a:p>
            <a:r>
              <a:rPr lang="en-US" altLang="en-US" i="1" dirty="0"/>
              <a:t>Justice for those who were economically disadvantaged (Dt. 23:19, 24-25; 24:10-13, 17-18)</a:t>
            </a:r>
          </a:p>
          <a:p>
            <a:r>
              <a:rPr lang="en-US" altLang="en-US" i="1" dirty="0"/>
              <a:t>Justice toward workers (Dt. 24:14-15)</a:t>
            </a:r>
          </a:p>
        </p:txBody>
      </p:sp>
    </p:spTree>
    <p:extLst>
      <p:ext uri="{BB962C8B-B14F-4D97-AF65-F5344CB8AC3E}">
        <p14:creationId xmlns:p14="http://schemas.microsoft.com/office/powerpoint/2010/main" val="53551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p:cTn id="7" dur="500" fill="hold"/>
                                        <p:tgtEl>
                                          <p:spTgt spid="563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3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6323">
                                            <p:txEl>
                                              <p:pRg st="4" end="4"/>
                                            </p:txEl>
                                          </p:spTgt>
                                        </p:tgtEl>
                                        <p:attrNameLst>
                                          <p:attrName>style.visibility</p:attrName>
                                        </p:attrNameLst>
                                      </p:cBhvr>
                                      <p:to>
                                        <p:strVal val="visible"/>
                                      </p:to>
                                    </p:set>
                                    <p:anim calcmode="lin" valueType="num">
                                      <p:cBhvr additive="base">
                                        <p:cTn id="31"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63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3BEB4874-7768-4610-B225-C7CC6A4EFFA8}"/>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Failed Servant</a:t>
            </a:r>
            <a:r>
              <a:rPr lang="en-US" altLang="en-US"/>
              <a:t> </a:t>
            </a:r>
            <a:r>
              <a:rPr lang="en-US" altLang="en-US" sz="2800">
                <a:latin typeface="Arial" panose="020B0604020202020204" pitchFamily="34" charset="0"/>
              </a:rPr>
              <a:t>(42:18-25)</a:t>
            </a:r>
          </a:p>
        </p:txBody>
      </p:sp>
      <p:sp>
        <p:nvSpPr>
          <p:cNvPr id="101380" name="Slide Number Placeholder 1">
            <a:extLst>
              <a:ext uri="{FF2B5EF4-FFF2-40B4-BE49-F238E27FC236}">
                <a16:creationId xmlns:a16="http://schemas.microsoft.com/office/drawing/2014/main" id="{4302EC04-7D75-4A87-8C03-A72A4A0098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E80246-2E2B-481B-8779-8AAE2720C3E0}" type="slidenum">
              <a:rPr lang="en-US" altLang="en-US" smtClean="0">
                <a:solidFill>
                  <a:schemeClr val="tx2"/>
                </a:solidFill>
                <a:latin typeface="Book Antiqua" panose="02040602050305030304" pitchFamily="18" charset="0"/>
              </a:rPr>
              <a:pPr/>
              <a:t>150</a:t>
            </a:fld>
            <a:endParaRPr lang="en-US" altLang="en-US">
              <a:solidFill>
                <a:schemeClr val="tx2"/>
              </a:solidFill>
              <a:latin typeface="Book Antiqua" panose="02040602050305030304" pitchFamily="18" charset="0"/>
            </a:endParaRPr>
          </a:p>
        </p:txBody>
      </p:sp>
      <p:sp>
        <p:nvSpPr>
          <p:cNvPr id="302083" name="Rectangle 3">
            <a:extLst>
              <a:ext uri="{FF2B5EF4-FFF2-40B4-BE49-F238E27FC236}">
                <a16:creationId xmlns:a16="http://schemas.microsoft.com/office/drawing/2014/main" id="{5298F9BB-CF82-4881-9818-54EBF7DEFBDA}"/>
              </a:ext>
            </a:extLst>
          </p:cNvPr>
          <p:cNvSpPr>
            <a:spLocks noGrp="1"/>
          </p:cNvSpPr>
          <p:nvPr>
            <p:ph type="body" idx="4294967295"/>
          </p:nvPr>
        </p:nvSpPr>
        <p:spPr>
          <a:xfrm>
            <a:off x="1522412" y="1778624"/>
            <a:ext cx="10134599" cy="4164976"/>
          </a:xfrm>
        </p:spPr>
        <p:txBody>
          <a:bodyPr/>
          <a:lstStyle/>
          <a:p>
            <a:pPr>
              <a:buFont typeface="Wingdings" panose="05000000000000000000" pitchFamily="2" charset="2"/>
              <a:buNone/>
            </a:pPr>
            <a:r>
              <a:rPr lang="en-US" altLang="en-US" sz="2800" b="1" dirty="0">
                <a:solidFill>
                  <a:srgbClr val="FF0000"/>
                </a:solidFill>
              </a:rPr>
              <a:t>As the servant who failed in God’s mission, Israel’s national life ended in exile.</a:t>
            </a:r>
          </a:p>
          <a:p>
            <a:r>
              <a:rPr lang="en-US" altLang="en-US" i="1" dirty="0"/>
              <a:t>Blind to God’s larger purpose, both northern and southern Israel failed terribly (2 Kg. 17:7-23; </a:t>
            </a:r>
            <a:r>
              <a:rPr lang="en-US" altLang="en-US" i="1" dirty="0" err="1"/>
              <a:t>Eze</a:t>
            </a:r>
            <a:r>
              <a:rPr lang="en-US" altLang="en-US" i="1" dirty="0"/>
              <a:t>. 24:1-14).</a:t>
            </a:r>
          </a:p>
          <a:p>
            <a:r>
              <a:rPr lang="en-US" altLang="en-US" i="1" dirty="0"/>
              <a:t>The exile came as a judgment from God himself, when Israel simply refused to hear his longsuffering call.</a:t>
            </a:r>
          </a:p>
        </p:txBody>
      </p:sp>
    </p:spTree>
    <p:extLst>
      <p:ext uri="{BB962C8B-B14F-4D97-AF65-F5344CB8AC3E}">
        <p14:creationId xmlns:p14="http://schemas.microsoft.com/office/powerpoint/2010/main" val="191383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anim calcmode="lin" valueType="num">
                                      <p:cBhvr>
                                        <p:cTn id="7" dur="500" fill="hold"/>
                                        <p:tgtEl>
                                          <p:spTgt spid="302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2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2083">
                                            <p:txEl>
                                              <p:pRg st="1" end="1"/>
                                            </p:txEl>
                                          </p:spTgt>
                                        </p:tgtEl>
                                        <p:attrNameLst>
                                          <p:attrName>style.visibility</p:attrName>
                                        </p:attrNameLst>
                                      </p:cBhvr>
                                      <p:to>
                                        <p:strVal val="visible"/>
                                      </p:to>
                                    </p:set>
                                    <p:anim calcmode="lin" valueType="num">
                                      <p:cBhvr additive="base">
                                        <p:cTn id="13" dur="500" fill="hold"/>
                                        <p:tgtEl>
                                          <p:spTgt spid="302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2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2083">
                                            <p:txEl>
                                              <p:pRg st="2" end="2"/>
                                            </p:txEl>
                                          </p:spTgt>
                                        </p:tgtEl>
                                        <p:attrNameLst>
                                          <p:attrName>style.visibility</p:attrName>
                                        </p:attrNameLst>
                                      </p:cBhvr>
                                      <p:to>
                                        <p:strVal val="visible"/>
                                      </p:to>
                                    </p:set>
                                    <p:anim calcmode="lin" valueType="num">
                                      <p:cBhvr additive="base">
                                        <p:cTn id="19" dur="500" fill="hold"/>
                                        <p:tgtEl>
                                          <p:spTgt spid="302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20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64DE2353-0630-4895-903C-0C3CF47193B1}"/>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Creator-Savior</a:t>
            </a:r>
            <a:r>
              <a:rPr lang="en-US" altLang="en-US"/>
              <a:t> </a:t>
            </a:r>
            <a:r>
              <a:rPr lang="en-US" altLang="en-US" sz="2800">
                <a:latin typeface="Arial" panose="020B0604020202020204" pitchFamily="34" charset="0"/>
              </a:rPr>
              <a:t>(43:1-13)</a:t>
            </a:r>
          </a:p>
        </p:txBody>
      </p:sp>
      <p:sp>
        <p:nvSpPr>
          <p:cNvPr id="102404" name="Slide Number Placeholder 1">
            <a:extLst>
              <a:ext uri="{FF2B5EF4-FFF2-40B4-BE49-F238E27FC236}">
                <a16:creationId xmlns:a16="http://schemas.microsoft.com/office/drawing/2014/main" id="{C422E035-26DD-4806-9FBE-A96123E057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C1AE56-8971-47F1-8F61-BC92E08B1581}" type="slidenum">
              <a:rPr lang="en-US" altLang="en-US" smtClean="0">
                <a:solidFill>
                  <a:schemeClr val="tx2"/>
                </a:solidFill>
                <a:latin typeface="Book Antiqua" panose="02040602050305030304" pitchFamily="18" charset="0"/>
              </a:rPr>
              <a:pPr/>
              <a:t>151</a:t>
            </a:fld>
            <a:endParaRPr lang="en-US" altLang="en-US">
              <a:solidFill>
                <a:schemeClr val="tx2"/>
              </a:solidFill>
              <a:latin typeface="Book Antiqua" panose="02040602050305030304" pitchFamily="18" charset="0"/>
            </a:endParaRPr>
          </a:p>
        </p:txBody>
      </p:sp>
      <p:sp>
        <p:nvSpPr>
          <p:cNvPr id="303107" name="Rectangle 3">
            <a:extLst>
              <a:ext uri="{FF2B5EF4-FFF2-40B4-BE49-F238E27FC236}">
                <a16:creationId xmlns:a16="http://schemas.microsoft.com/office/drawing/2014/main" id="{BF233419-E57A-4992-B45B-044C9971EB12}"/>
              </a:ext>
            </a:extLst>
          </p:cNvPr>
          <p:cNvSpPr>
            <a:spLocks noGrp="1"/>
          </p:cNvSpPr>
          <p:nvPr>
            <p:ph type="body" idx="4294967295"/>
          </p:nvPr>
        </p:nvSpPr>
        <p:spPr>
          <a:xfrm>
            <a:off x="1598612" y="1743988"/>
            <a:ext cx="10058400" cy="4352012"/>
          </a:xfrm>
        </p:spPr>
        <p:txBody>
          <a:bodyPr/>
          <a:lstStyle/>
          <a:p>
            <a:pPr>
              <a:lnSpc>
                <a:spcPct val="90000"/>
              </a:lnSpc>
              <a:buFont typeface="Wingdings" panose="05000000000000000000" pitchFamily="2" charset="2"/>
              <a:buNone/>
            </a:pPr>
            <a:r>
              <a:rPr lang="en-US" altLang="en-US" sz="2800" b="1" dirty="0">
                <a:solidFill>
                  <a:srgbClr val="FF0000"/>
                </a:solidFill>
              </a:rPr>
              <a:t>Israel’s failure, however, did not mean the failure of God.</a:t>
            </a:r>
          </a:p>
          <a:p>
            <a:pPr>
              <a:lnSpc>
                <a:spcPct val="90000"/>
              </a:lnSpc>
            </a:pPr>
            <a:r>
              <a:rPr lang="en-US" altLang="en-US" i="1" dirty="0"/>
              <a:t>A remnant had been promised the hope of return (cf. 10:20-21).</a:t>
            </a:r>
          </a:p>
          <a:p>
            <a:pPr>
              <a:lnSpc>
                <a:spcPct val="90000"/>
              </a:lnSpc>
            </a:pPr>
            <a:r>
              <a:rPr lang="en-US" altLang="en-US" i="1" dirty="0"/>
              <a:t>The present holocaust of suffering was not final, for Yahweh had created, redeemed, named and accepted Israel as his own.</a:t>
            </a:r>
          </a:p>
          <a:p>
            <a:pPr>
              <a:lnSpc>
                <a:spcPct val="90000"/>
              </a:lnSpc>
            </a:pPr>
            <a:r>
              <a:rPr lang="en-US" altLang="en-US" i="1" dirty="0"/>
              <a:t>In the end, he would regather the exiles from all directions, even in their spiritual blindness, to be court witnesses of Yahweh’s sovereignty, glory and grace.</a:t>
            </a:r>
          </a:p>
        </p:txBody>
      </p:sp>
    </p:spTree>
    <p:extLst>
      <p:ext uri="{BB962C8B-B14F-4D97-AF65-F5344CB8AC3E}">
        <p14:creationId xmlns:p14="http://schemas.microsoft.com/office/powerpoint/2010/main" val="342692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 calcmode="lin" valueType="num">
                                      <p:cBhvr>
                                        <p:cTn id="7" dur="500" fill="hold"/>
                                        <p:tgtEl>
                                          <p:spTgt spid="303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31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3107">
                                            <p:txEl>
                                              <p:pRg st="1" end="1"/>
                                            </p:txEl>
                                          </p:spTgt>
                                        </p:tgtEl>
                                        <p:attrNameLst>
                                          <p:attrName>style.visibility</p:attrName>
                                        </p:attrNameLst>
                                      </p:cBhvr>
                                      <p:to>
                                        <p:strVal val="visible"/>
                                      </p:to>
                                    </p:set>
                                    <p:anim calcmode="lin" valueType="num">
                                      <p:cBhvr additive="base">
                                        <p:cTn id="13" dur="500" fill="hold"/>
                                        <p:tgtEl>
                                          <p:spTgt spid="303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3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3107">
                                            <p:txEl>
                                              <p:pRg st="2" end="2"/>
                                            </p:txEl>
                                          </p:spTgt>
                                        </p:tgtEl>
                                        <p:attrNameLst>
                                          <p:attrName>style.visibility</p:attrName>
                                        </p:attrNameLst>
                                      </p:cBhvr>
                                      <p:to>
                                        <p:strVal val="visible"/>
                                      </p:to>
                                    </p:set>
                                    <p:anim calcmode="lin" valueType="num">
                                      <p:cBhvr additive="base">
                                        <p:cTn id="19" dur="500" fill="hold"/>
                                        <p:tgtEl>
                                          <p:spTgt spid="303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3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3107">
                                            <p:txEl>
                                              <p:pRg st="3" end="3"/>
                                            </p:txEl>
                                          </p:spTgt>
                                        </p:tgtEl>
                                        <p:attrNameLst>
                                          <p:attrName>style.visibility</p:attrName>
                                        </p:attrNameLst>
                                      </p:cBhvr>
                                      <p:to>
                                        <p:strVal val="visible"/>
                                      </p:to>
                                    </p:set>
                                    <p:anim calcmode="lin" valueType="num">
                                      <p:cBhvr additive="base">
                                        <p:cTn id="25" dur="500" fill="hold"/>
                                        <p:tgtEl>
                                          <p:spTgt spid="3031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31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8E31FC69-2832-41DE-807F-F17785E98AE9}"/>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Promise of the Spirit</a:t>
            </a:r>
            <a:r>
              <a:rPr lang="en-US" altLang="en-US"/>
              <a:t> </a:t>
            </a:r>
            <a:r>
              <a:rPr lang="en-US" altLang="en-US" sz="2800">
                <a:latin typeface="Arial" panose="020B0604020202020204" pitchFamily="34" charset="0"/>
              </a:rPr>
              <a:t>(44:1-5)</a:t>
            </a:r>
          </a:p>
        </p:txBody>
      </p:sp>
      <p:sp>
        <p:nvSpPr>
          <p:cNvPr id="104452" name="Slide Number Placeholder 1">
            <a:extLst>
              <a:ext uri="{FF2B5EF4-FFF2-40B4-BE49-F238E27FC236}">
                <a16:creationId xmlns:a16="http://schemas.microsoft.com/office/drawing/2014/main" id="{05394519-02CE-47D8-ABF1-AF60FD35E1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DB0A0A-4BEF-4ACB-B4B2-DB627F207660}" type="slidenum">
              <a:rPr lang="en-US" altLang="en-US" smtClean="0">
                <a:solidFill>
                  <a:schemeClr val="tx2"/>
                </a:solidFill>
                <a:latin typeface="Book Antiqua" panose="02040602050305030304" pitchFamily="18" charset="0"/>
              </a:rPr>
              <a:pPr/>
              <a:t>152</a:t>
            </a:fld>
            <a:endParaRPr lang="en-US" altLang="en-US">
              <a:solidFill>
                <a:schemeClr val="tx2"/>
              </a:solidFill>
              <a:latin typeface="Book Antiqua" panose="02040602050305030304" pitchFamily="18" charset="0"/>
            </a:endParaRPr>
          </a:p>
        </p:txBody>
      </p:sp>
      <p:sp>
        <p:nvSpPr>
          <p:cNvPr id="33798" name="Rectangle 6">
            <a:extLst>
              <a:ext uri="{FF2B5EF4-FFF2-40B4-BE49-F238E27FC236}">
                <a16:creationId xmlns:a16="http://schemas.microsoft.com/office/drawing/2014/main" id="{77AA6015-B4EF-4454-B2F3-7611C1B324B6}"/>
              </a:ext>
            </a:extLst>
          </p:cNvPr>
          <p:cNvSpPr>
            <a:spLocks noGrp="1"/>
          </p:cNvSpPr>
          <p:nvPr>
            <p:ph type="body" idx="4294967295"/>
          </p:nvPr>
        </p:nvSpPr>
        <p:spPr>
          <a:xfrm>
            <a:off x="1522412" y="1828800"/>
            <a:ext cx="10058400" cy="4682404"/>
          </a:xfrm>
        </p:spPr>
        <p:txBody>
          <a:bodyPr/>
          <a:lstStyle/>
          <a:p>
            <a:pPr>
              <a:buFont typeface="Wingdings" panose="05000000000000000000" pitchFamily="2" charset="2"/>
              <a:buNone/>
            </a:pPr>
            <a:r>
              <a:rPr lang="en-US" altLang="en-US" sz="2800" b="1" dirty="0">
                <a:solidFill>
                  <a:srgbClr val="FF0000"/>
                </a:solidFill>
              </a:rPr>
              <a:t>Though Israel, Yahweh’s servant, had failed terribly, God promised to blot out her sins. This was the first step in the “new thing” God would do.</a:t>
            </a:r>
          </a:p>
          <a:p>
            <a:r>
              <a:rPr lang="en-US" altLang="en-US" i="1" dirty="0"/>
              <a:t>This promise of the life-giving Spirit must be viewed against the background of its removal from the temple (cf. </a:t>
            </a:r>
            <a:r>
              <a:rPr lang="en-US" altLang="en-US" i="1" dirty="0" err="1"/>
              <a:t>Eze</a:t>
            </a:r>
            <a:r>
              <a:rPr lang="en-US" altLang="en-US" i="1" dirty="0"/>
              <a:t>. 10).</a:t>
            </a:r>
          </a:p>
          <a:p>
            <a:r>
              <a:rPr lang="en-US" altLang="en-US" i="1" dirty="0"/>
              <a:t>If the Spirit had departed, it also would return (cf. </a:t>
            </a:r>
            <a:r>
              <a:rPr lang="en-US" altLang="en-US" i="1" dirty="0" err="1"/>
              <a:t>Eze</a:t>
            </a:r>
            <a:r>
              <a:rPr lang="en-US" altLang="en-US" i="1" dirty="0"/>
              <a:t>. 11:18-20; 36:24-28; 37:14; 39:29), like water on parched soil!</a:t>
            </a:r>
          </a:p>
          <a:p>
            <a:r>
              <a:rPr lang="en-US" altLang="en-US" i="1" dirty="0"/>
              <a:t>The root of Israel was not dead, and the refreshing rain of the Spirit would revive the people again!</a:t>
            </a:r>
          </a:p>
        </p:txBody>
      </p:sp>
    </p:spTree>
    <p:extLst>
      <p:ext uri="{BB962C8B-B14F-4D97-AF65-F5344CB8AC3E}">
        <p14:creationId xmlns:p14="http://schemas.microsoft.com/office/powerpoint/2010/main" val="238418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anim calcmode="lin" valueType="num">
                                      <p:cBhvr>
                                        <p:cTn id="7" dur="500" fill="hold"/>
                                        <p:tgtEl>
                                          <p:spTgt spid="337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798">
                                            <p:txEl>
                                              <p:pRg st="1" end="1"/>
                                            </p:txEl>
                                          </p:spTgt>
                                        </p:tgtEl>
                                        <p:attrNameLst>
                                          <p:attrName>style.visibility</p:attrName>
                                        </p:attrNameLst>
                                      </p:cBhvr>
                                      <p:to>
                                        <p:strVal val="visible"/>
                                      </p:to>
                                    </p:set>
                                    <p:anim calcmode="lin" valueType="num">
                                      <p:cBhvr additive="base">
                                        <p:cTn id="13" dur="500" fill="hold"/>
                                        <p:tgtEl>
                                          <p:spTgt spid="3379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798">
                                            <p:txEl>
                                              <p:pRg st="2" end="2"/>
                                            </p:txEl>
                                          </p:spTgt>
                                        </p:tgtEl>
                                        <p:attrNameLst>
                                          <p:attrName>style.visibility</p:attrName>
                                        </p:attrNameLst>
                                      </p:cBhvr>
                                      <p:to>
                                        <p:strVal val="visible"/>
                                      </p:to>
                                    </p:set>
                                    <p:anim calcmode="lin" valueType="num">
                                      <p:cBhvr additive="base">
                                        <p:cTn id="19" dur="500" fill="hold"/>
                                        <p:tgtEl>
                                          <p:spTgt spid="3379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798">
                                            <p:txEl>
                                              <p:pRg st="3" end="3"/>
                                            </p:txEl>
                                          </p:spTgt>
                                        </p:tgtEl>
                                        <p:attrNameLst>
                                          <p:attrName>style.visibility</p:attrName>
                                        </p:attrNameLst>
                                      </p:cBhvr>
                                      <p:to>
                                        <p:strVal val="visible"/>
                                      </p:to>
                                    </p:set>
                                    <p:anim calcmode="lin" valueType="num">
                                      <p:cBhvr additive="base">
                                        <p:cTn id="25" dur="500" fill="hold"/>
                                        <p:tgtEl>
                                          <p:spTgt spid="3379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A4F32A38-DC40-455D-8CE9-C943DCCEB69F}"/>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Servant Redeemed</a:t>
            </a:r>
            <a:r>
              <a:rPr lang="en-US" altLang="en-US"/>
              <a:t> </a:t>
            </a:r>
            <a:r>
              <a:rPr lang="en-US" altLang="en-US" sz="2800">
                <a:latin typeface="Arial" panose="020B0604020202020204" pitchFamily="34" charset="0"/>
              </a:rPr>
              <a:t>(44:21-23)</a:t>
            </a:r>
          </a:p>
        </p:txBody>
      </p:sp>
      <p:sp>
        <p:nvSpPr>
          <p:cNvPr id="105476" name="Slide Number Placeholder 1">
            <a:extLst>
              <a:ext uri="{FF2B5EF4-FFF2-40B4-BE49-F238E27FC236}">
                <a16:creationId xmlns:a16="http://schemas.microsoft.com/office/drawing/2014/main" id="{303BEC34-B567-411C-9F50-16E61FF4237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BE7058F-E394-420F-A003-77E94472B821}" type="slidenum">
              <a:rPr lang="en-US" altLang="en-US" smtClean="0">
                <a:solidFill>
                  <a:schemeClr val="tx2"/>
                </a:solidFill>
                <a:latin typeface="Book Antiqua" panose="02040602050305030304" pitchFamily="18" charset="0"/>
              </a:rPr>
              <a:pPr/>
              <a:t>153</a:t>
            </a:fld>
            <a:endParaRPr lang="en-US" altLang="en-US">
              <a:solidFill>
                <a:schemeClr val="tx2"/>
              </a:solidFill>
              <a:latin typeface="Book Antiqua" panose="02040602050305030304" pitchFamily="18" charset="0"/>
            </a:endParaRPr>
          </a:p>
        </p:txBody>
      </p:sp>
      <p:sp>
        <p:nvSpPr>
          <p:cNvPr id="309251" name="Rectangle 3">
            <a:extLst>
              <a:ext uri="{FF2B5EF4-FFF2-40B4-BE49-F238E27FC236}">
                <a16:creationId xmlns:a16="http://schemas.microsoft.com/office/drawing/2014/main" id="{07AE06F3-A9DF-4ECC-BE56-73470B3DC5CB}"/>
              </a:ext>
            </a:extLst>
          </p:cNvPr>
          <p:cNvSpPr>
            <a:spLocks noGrp="1"/>
          </p:cNvSpPr>
          <p:nvPr>
            <p:ph type="body" idx="4294967295"/>
          </p:nvPr>
        </p:nvSpPr>
        <p:spPr>
          <a:xfrm>
            <a:off x="1674812" y="1828800"/>
            <a:ext cx="9753600" cy="4887970"/>
          </a:xfrm>
        </p:spPr>
        <p:txBody>
          <a:bodyPr/>
          <a:lstStyle/>
          <a:p>
            <a:pPr>
              <a:lnSpc>
                <a:spcPct val="90000"/>
              </a:lnSpc>
              <a:buFont typeface="Wingdings" panose="05000000000000000000" pitchFamily="2" charset="2"/>
              <a:buNone/>
            </a:pPr>
            <a:r>
              <a:rPr lang="en-US" altLang="en-US" sz="2800" b="1" dirty="0">
                <a:solidFill>
                  <a:srgbClr val="FF0000"/>
                </a:solidFill>
              </a:rPr>
              <a:t>In the midst of pagan Babylon, Israel must continually bear in mind that she is remembered by Yahweh!</a:t>
            </a:r>
          </a:p>
          <a:p>
            <a:pPr>
              <a:lnSpc>
                <a:spcPct val="90000"/>
              </a:lnSpc>
            </a:pPr>
            <a:r>
              <a:rPr lang="en-US" altLang="en-US" i="1" dirty="0"/>
              <a:t>As one created to be his servant, she would be redeemed and forgiven, even though she had failed.</a:t>
            </a:r>
          </a:p>
          <a:p>
            <a:pPr>
              <a:lnSpc>
                <a:spcPct val="90000"/>
              </a:lnSpc>
            </a:pPr>
            <a:r>
              <a:rPr lang="en-US" altLang="en-US" i="1" dirty="0"/>
              <a:t>Jeremiah had predicted that God would forgive Israel’s sins (cf. </a:t>
            </a:r>
            <a:r>
              <a:rPr lang="en-US" altLang="en-US" i="1" dirty="0" err="1"/>
              <a:t>Je</a:t>
            </a:r>
            <a:r>
              <a:rPr lang="en-US" altLang="en-US" i="1" dirty="0"/>
              <a:t>. 31:34), and he would do this very thing!</a:t>
            </a:r>
          </a:p>
          <a:p>
            <a:pPr>
              <a:lnSpc>
                <a:spcPct val="90000"/>
              </a:lnSpc>
            </a:pPr>
            <a:r>
              <a:rPr lang="en-US" altLang="en-US" i="1" dirty="0"/>
              <a:t>Indeed, Yahweh would not wait for Israel’s initiative to repent, for he had himself created conditions whereby she could repent.</a:t>
            </a:r>
          </a:p>
        </p:txBody>
      </p:sp>
    </p:spTree>
    <p:extLst>
      <p:ext uri="{BB962C8B-B14F-4D97-AF65-F5344CB8AC3E}">
        <p14:creationId xmlns:p14="http://schemas.microsoft.com/office/powerpoint/2010/main" val="332896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9251">
                                            <p:txEl>
                                              <p:pRg st="1" end="1"/>
                                            </p:txEl>
                                          </p:spTgt>
                                        </p:tgtEl>
                                        <p:attrNameLst>
                                          <p:attrName>style.visibility</p:attrName>
                                        </p:attrNameLst>
                                      </p:cBhvr>
                                      <p:to>
                                        <p:strVal val="visible"/>
                                      </p:to>
                                    </p:set>
                                    <p:anim calcmode="lin" valueType="num">
                                      <p:cBhvr additive="base">
                                        <p:cTn id="13" dur="500" fill="hold"/>
                                        <p:tgtEl>
                                          <p:spTgt spid="309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9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9251">
                                            <p:txEl>
                                              <p:pRg st="2" end="2"/>
                                            </p:txEl>
                                          </p:spTgt>
                                        </p:tgtEl>
                                        <p:attrNameLst>
                                          <p:attrName>style.visibility</p:attrName>
                                        </p:attrNameLst>
                                      </p:cBhvr>
                                      <p:to>
                                        <p:strVal val="visible"/>
                                      </p:to>
                                    </p:set>
                                    <p:anim calcmode="lin" valueType="num">
                                      <p:cBhvr additive="base">
                                        <p:cTn id="19" dur="500" fill="hold"/>
                                        <p:tgtEl>
                                          <p:spTgt spid="309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9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9251">
                                            <p:txEl>
                                              <p:pRg st="3" end="3"/>
                                            </p:txEl>
                                          </p:spTgt>
                                        </p:tgtEl>
                                        <p:attrNameLst>
                                          <p:attrName>style.visibility</p:attrName>
                                        </p:attrNameLst>
                                      </p:cBhvr>
                                      <p:to>
                                        <p:strVal val="visible"/>
                                      </p:to>
                                    </p:set>
                                    <p:anim calcmode="lin" valueType="num">
                                      <p:cBhvr additive="base">
                                        <p:cTn id="25" dur="500" fill="hold"/>
                                        <p:tgtEl>
                                          <p:spTgt spid="3092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92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1D3A"/>
        </a:solidFill>
        <a:effectLst/>
      </p:bgPr>
    </p:bg>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C4061591-8FC9-43B6-AA9A-9DC8E9303777}"/>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fontScale="90000"/>
          </a:bodyPr>
          <a:lstStyle/>
          <a:p>
            <a:pPr algn="ctr">
              <a:defRPr/>
            </a:pPr>
            <a:r>
              <a:rPr lang="en-US" altLang="en-US" sz="4400" dirty="0">
                <a:solidFill>
                  <a:srgbClr val="00B0F0"/>
                </a:solidFill>
                <a:latin typeface="ACTION" pitchFamily="2" charset="2"/>
              </a:rPr>
              <a:t>Messianic Allusions</a:t>
            </a:r>
            <a:br>
              <a:rPr lang="en-US" altLang="en-US" sz="4400" dirty="0">
                <a:solidFill>
                  <a:srgbClr val="00B0F0"/>
                </a:solidFill>
                <a:latin typeface="ACTION" pitchFamily="2" charset="2"/>
              </a:rPr>
            </a:br>
            <a:r>
              <a:rPr lang="en-US" altLang="en-US" sz="2400" i="1" dirty="0">
                <a:solidFill>
                  <a:srgbClr val="00B0F0"/>
                </a:solidFill>
                <a:latin typeface="Comic Sans MS" panose="030F0702030302020204" pitchFamily="66" charset="0"/>
              </a:rPr>
              <a:t>The messianic overtones of Isaiah are clearly echoed and quoted in New Testament passages about the coming of Christ</a:t>
            </a:r>
            <a:endParaRPr lang="en-US" altLang="en-US" sz="4400" dirty="0">
              <a:solidFill>
                <a:srgbClr val="00B0F0"/>
              </a:solidFill>
              <a:latin typeface="ACTION" pitchFamily="2" charset="2"/>
            </a:endParaRPr>
          </a:p>
        </p:txBody>
      </p:sp>
      <p:sp>
        <p:nvSpPr>
          <p:cNvPr id="311299" name="Rectangle 3">
            <a:extLst>
              <a:ext uri="{FF2B5EF4-FFF2-40B4-BE49-F238E27FC236}">
                <a16:creationId xmlns:a16="http://schemas.microsoft.com/office/drawing/2014/main" id="{2F316D96-6214-4D1D-96AD-292B7B6949FE}"/>
              </a:ext>
            </a:extLst>
          </p:cNvPr>
          <p:cNvSpPr>
            <a:spLocks noGrp="1"/>
          </p:cNvSpPr>
          <p:nvPr>
            <p:ph type="body" sz="half" idx="4294967295"/>
          </p:nvPr>
        </p:nvSpPr>
        <p:spPr>
          <a:xfrm>
            <a:off x="379410" y="1752600"/>
            <a:ext cx="5410202" cy="4038600"/>
          </a:xfrm>
          <a:solidFill>
            <a:schemeClr val="tx2">
              <a:lumMod val="95000"/>
              <a:lumOff val="5000"/>
            </a:schemeClr>
          </a:solidFill>
          <a:ln w="12700">
            <a:solidFill>
              <a:schemeClr val="tx1"/>
            </a:solidFill>
            <a:miter lim="800000"/>
            <a:headEnd/>
            <a:tailEnd/>
          </a:ln>
        </p:spPr>
        <p:txBody>
          <a:bodyPr>
            <a:normAutofit/>
          </a:bodyPr>
          <a:lstStyle/>
          <a:p>
            <a:pPr>
              <a:buFont typeface="Wingdings" panose="05000000000000000000" pitchFamily="2" charset="2"/>
              <a:buNone/>
            </a:pPr>
            <a:r>
              <a:rPr lang="en-US" altLang="en-US" b="1" dirty="0">
                <a:solidFill>
                  <a:srgbClr val="FFC000"/>
                </a:solidFill>
                <a:latin typeface="Arial Narrow" panose="020B0606020202030204" pitchFamily="34" charset="0"/>
              </a:rPr>
              <a:t>40:1</a:t>
            </a:r>
            <a:r>
              <a:rPr lang="en-US" altLang="en-US" b="1" dirty="0">
                <a:latin typeface="Arial Narrow" panose="020B0606020202030204" pitchFamily="34" charset="0"/>
              </a:rPr>
              <a:t> </a:t>
            </a:r>
            <a:r>
              <a:rPr lang="en-US" altLang="en-US" b="1" dirty="0">
                <a:solidFill>
                  <a:srgbClr val="FFFF99"/>
                </a:solidFill>
                <a:latin typeface="Arial Narrow" panose="020B0606020202030204" pitchFamily="34" charset="0"/>
              </a:rPr>
              <a:t>Comfort, my people…</a:t>
            </a:r>
          </a:p>
          <a:p>
            <a:pPr>
              <a:buFont typeface="Wingdings" panose="05000000000000000000" pitchFamily="2" charset="2"/>
              <a:buNone/>
            </a:pPr>
            <a:r>
              <a:rPr lang="en-US" altLang="en-US" b="1" dirty="0">
                <a:solidFill>
                  <a:srgbClr val="FFC000"/>
                </a:solidFill>
                <a:latin typeface="Arial Narrow" panose="020B0606020202030204" pitchFamily="34" charset="0"/>
              </a:rPr>
              <a:t>40:3 </a:t>
            </a:r>
            <a:r>
              <a:rPr lang="en-US" altLang="en-US" b="1" dirty="0">
                <a:solidFill>
                  <a:srgbClr val="FFFF99"/>
                </a:solidFill>
                <a:latin typeface="Arial Narrow" panose="020B0606020202030204" pitchFamily="34" charset="0"/>
              </a:rPr>
              <a:t>Prepare the way for the LORD…</a:t>
            </a:r>
          </a:p>
          <a:p>
            <a:pPr>
              <a:buFont typeface="Wingdings" panose="05000000000000000000" pitchFamily="2" charset="2"/>
              <a:buNone/>
            </a:pPr>
            <a:r>
              <a:rPr lang="en-US" altLang="en-US" b="1" dirty="0">
                <a:solidFill>
                  <a:srgbClr val="FFC000"/>
                </a:solidFill>
                <a:latin typeface="Arial Narrow" panose="020B0606020202030204" pitchFamily="34" charset="0"/>
              </a:rPr>
              <a:t>40:11</a:t>
            </a:r>
            <a:r>
              <a:rPr lang="en-US" altLang="en-US" b="1" dirty="0">
                <a:latin typeface="Arial Narrow" panose="020B0606020202030204" pitchFamily="34" charset="0"/>
              </a:rPr>
              <a:t> </a:t>
            </a:r>
            <a:r>
              <a:rPr lang="en-US" altLang="en-US" b="1" dirty="0">
                <a:solidFill>
                  <a:srgbClr val="FFFF99"/>
                </a:solidFill>
                <a:latin typeface="Arial Narrow" panose="020B0606020202030204" pitchFamily="34" charset="0"/>
              </a:rPr>
              <a:t>He tends his flock like a shepherd…</a:t>
            </a:r>
          </a:p>
          <a:p>
            <a:pPr>
              <a:buFont typeface="Wingdings" panose="05000000000000000000" pitchFamily="2" charset="2"/>
              <a:buNone/>
            </a:pPr>
            <a:r>
              <a:rPr lang="en-US" altLang="en-US" b="1" dirty="0">
                <a:solidFill>
                  <a:srgbClr val="FFC000"/>
                </a:solidFill>
                <a:latin typeface="Arial Narrow" panose="020B0606020202030204" pitchFamily="34" charset="0"/>
              </a:rPr>
              <a:t>41:4</a:t>
            </a:r>
            <a:r>
              <a:rPr lang="en-US" altLang="en-US" b="1" dirty="0">
                <a:latin typeface="Arial Narrow" panose="020B0606020202030204" pitchFamily="34" charset="0"/>
              </a:rPr>
              <a:t> </a:t>
            </a:r>
            <a:r>
              <a:rPr lang="en-US" altLang="en-US" b="1" dirty="0">
                <a:solidFill>
                  <a:srgbClr val="FFFF99"/>
                </a:solidFill>
                <a:latin typeface="Arial Narrow" panose="020B0606020202030204" pitchFamily="34" charset="0"/>
              </a:rPr>
              <a:t>I am…the first and…the last (cf. 44:6)</a:t>
            </a:r>
          </a:p>
          <a:p>
            <a:pPr>
              <a:buFont typeface="Wingdings" panose="05000000000000000000" pitchFamily="2" charset="2"/>
              <a:buNone/>
            </a:pPr>
            <a:r>
              <a:rPr lang="en-US" altLang="en-US" b="1" dirty="0">
                <a:solidFill>
                  <a:srgbClr val="FFC000"/>
                </a:solidFill>
                <a:latin typeface="Arial Narrow" panose="020B0606020202030204" pitchFamily="34" charset="0"/>
              </a:rPr>
              <a:t>42:1-4</a:t>
            </a:r>
            <a:r>
              <a:rPr lang="en-US" altLang="en-US" b="1" dirty="0">
                <a:latin typeface="Arial Narrow" panose="020B0606020202030204" pitchFamily="34" charset="0"/>
              </a:rPr>
              <a:t> </a:t>
            </a:r>
            <a:r>
              <a:rPr lang="en-US" altLang="en-US" b="1" dirty="0">
                <a:solidFill>
                  <a:srgbClr val="FFFF99"/>
                </a:solidFill>
                <a:latin typeface="Arial Narrow" panose="020B0606020202030204" pitchFamily="34" charset="0"/>
              </a:rPr>
              <a:t>Here is my servant…</a:t>
            </a:r>
          </a:p>
          <a:p>
            <a:pPr>
              <a:buFont typeface="Wingdings" panose="05000000000000000000" pitchFamily="2" charset="2"/>
              <a:buNone/>
            </a:pPr>
            <a:r>
              <a:rPr lang="en-US" altLang="en-US" b="1" dirty="0">
                <a:solidFill>
                  <a:srgbClr val="FFC000"/>
                </a:solidFill>
                <a:latin typeface="Arial Narrow" panose="020B0606020202030204" pitchFamily="34" charset="0"/>
              </a:rPr>
              <a:t>42:6 </a:t>
            </a:r>
            <a:r>
              <a:rPr lang="en-US" altLang="en-US" b="1" dirty="0">
                <a:solidFill>
                  <a:srgbClr val="FFFF99"/>
                </a:solidFill>
                <a:latin typeface="Arial Narrow" panose="020B0606020202030204" pitchFamily="34" charset="0"/>
              </a:rPr>
              <a:t>A light for the Gentiles…</a:t>
            </a:r>
          </a:p>
          <a:p>
            <a:pPr>
              <a:buFont typeface="Wingdings" panose="05000000000000000000" pitchFamily="2" charset="2"/>
              <a:buNone/>
            </a:pPr>
            <a:r>
              <a:rPr lang="en-US" altLang="en-US" b="1" dirty="0">
                <a:solidFill>
                  <a:srgbClr val="FFC000"/>
                </a:solidFill>
                <a:latin typeface="Arial Narrow" panose="020B0606020202030204" pitchFamily="34" charset="0"/>
              </a:rPr>
              <a:t>43:21</a:t>
            </a:r>
            <a:r>
              <a:rPr lang="en-US" altLang="en-US" b="1" dirty="0">
                <a:latin typeface="Arial Narrow" panose="020B0606020202030204" pitchFamily="34" charset="0"/>
              </a:rPr>
              <a:t> </a:t>
            </a:r>
            <a:r>
              <a:rPr lang="en-US" altLang="en-US" b="1" dirty="0">
                <a:solidFill>
                  <a:srgbClr val="FFFF99"/>
                </a:solidFill>
                <a:latin typeface="Arial Narrow" panose="020B0606020202030204" pitchFamily="34" charset="0"/>
              </a:rPr>
              <a:t>That they may proclaim my praise.</a:t>
            </a:r>
          </a:p>
          <a:p>
            <a:pPr>
              <a:buFont typeface="Wingdings" panose="05000000000000000000" pitchFamily="2" charset="2"/>
              <a:buNone/>
            </a:pPr>
            <a:endParaRPr lang="en-US" altLang="en-US" sz="2000" b="1" dirty="0">
              <a:latin typeface="Arial Narrow" panose="020B0606020202030204" pitchFamily="34" charset="0"/>
            </a:endParaRPr>
          </a:p>
        </p:txBody>
      </p:sp>
      <p:sp>
        <p:nvSpPr>
          <p:cNvPr id="311300" name="Rectangle 4">
            <a:extLst>
              <a:ext uri="{FF2B5EF4-FFF2-40B4-BE49-F238E27FC236}">
                <a16:creationId xmlns:a16="http://schemas.microsoft.com/office/drawing/2014/main" id="{8A7F6988-F44E-4AA0-ACC3-D58B1CD56288}"/>
              </a:ext>
            </a:extLst>
          </p:cNvPr>
          <p:cNvSpPr>
            <a:spLocks noGrp="1"/>
          </p:cNvSpPr>
          <p:nvPr>
            <p:ph type="body" sz="half" idx="4294967295"/>
          </p:nvPr>
        </p:nvSpPr>
        <p:spPr>
          <a:xfrm>
            <a:off x="6094411" y="1752600"/>
            <a:ext cx="5715003" cy="4038600"/>
          </a:xfrm>
          <a:solidFill>
            <a:srgbClr val="006699"/>
          </a:solidFill>
          <a:ln w="12700">
            <a:solidFill>
              <a:schemeClr val="tx1"/>
            </a:solidFill>
            <a:miter lim="800000"/>
            <a:headEnd/>
            <a:tailEnd/>
          </a:ln>
        </p:spPr>
        <p:txBody>
          <a:bodyPr>
            <a:normAutofit/>
          </a:bodyPr>
          <a:lstStyle/>
          <a:p>
            <a:pPr>
              <a:buFont typeface="Wingdings" panose="05000000000000000000" pitchFamily="2" charset="2"/>
              <a:buNone/>
            </a:pPr>
            <a:r>
              <a:rPr lang="en-US" altLang="en-US" b="1" dirty="0">
                <a:solidFill>
                  <a:srgbClr val="FFFF99"/>
                </a:solidFill>
                <a:latin typeface="Arial Narrow" panose="020B0606020202030204" pitchFamily="34" charset="0"/>
              </a:rPr>
              <a:t>Waiting for the consolation…</a:t>
            </a:r>
            <a:r>
              <a:rPr lang="en-US" altLang="en-US" b="1" dirty="0">
                <a:latin typeface="Arial Narrow" panose="020B0606020202030204" pitchFamily="34" charset="0"/>
              </a:rPr>
              <a:t> </a:t>
            </a:r>
            <a:r>
              <a:rPr lang="en-US" altLang="en-US" b="1" dirty="0">
                <a:solidFill>
                  <a:srgbClr val="FFC000"/>
                </a:solidFill>
                <a:latin typeface="Arial Narrow" panose="020B0606020202030204" pitchFamily="34" charset="0"/>
              </a:rPr>
              <a:t>(Lk. 2:25)</a:t>
            </a:r>
          </a:p>
          <a:p>
            <a:pPr>
              <a:buFont typeface="Wingdings" panose="05000000000000000000" pitchFamily="2" charset="2"/>
              <a:buNone/>
            </a:pPr>
            <a:r>
              <a:rPr lang="en-US" altLang="en-US" b="1" dirty="0">
                <a:solidFill>
                  <a:srgbClr val="FFFF99"/>
                </a:solidFill>
                <a:latin typeface="Arial Narrow" panose="020B0606020202030204" pitchFamily="34" charset="0"/>
              </a:rPr>
              <a:t>Prepare the way for the Lord…</a:t>
            </a:r>
            <a:r>
              <a:rPr lang="en-US" altLang="en-US" b="1" dirty="0">
                <a:latin typeface="Arial Narrow" panose="020B0606020202030204" pitchFamily="34" charset="0"/>
              </a:rPr>
              <a:t> </a:t>
            </a:r>
            <a:r>
              <a:rPr lang="en-US" altLang="en-US" b="1" dirty="0">
                <a:solidFill>
                  <a:srgbClr val="FFC000"/>
                </a:solidFill>
                <a:latin typeface="Arial Narrow" panose="020B0606020202030204" pitchFamily="34" charset="0"/>
              </a:rPr>
              <a:t>(Mt. 3:3)</a:t>
            </a:r>
          </a:p>
          <a:p>
            <a:pPr>
              <a:buFont typeface="Wingdings" panose="05000000000000000000" pitchFamily="2" charset="2"/>
              <a:buNone/>
            </a:pPr>
            <a:r>
              <a:rPr lang="en-US" altLang="en-US" b="1" dirty="0">
                <a:solidFill>
                  <a:srgbClr val="FFFF99"/>
                </a:solidFill>
                <a:latin typeface="Arial Narrow" panose="020B0606020202030204" pitchFamily="34" charset="0"/>
              </a:rPr>
              <a:t>I am the Good Shepherd…</a:t>
            </a:r>
            <a:r>
              <a:rPr lang="en-US" altLang="en-US" b="1" dirty="0">
                <a:latin typeface="Arial Narrow" panose="020B0606020202030204" pitchFamily="34" charset="0"/>
              </a:rPr>
              <a:t> </a:t>
            </a:r>
            <a:r>
              <a:rPr lang="en-US" altLang="en-US" b="1" dirty="0">
                <a:solidFill>
                  <a:srgbClr val="FFC000"/>
                </a:solidFill>
                <a:latin typeface="Arial Narrow" panose="020B0606020202030204" pitchFamily="34" charset="0"/>
              </a:rPr>
              <a:t>(Jn. 10:11)</a:t>
            </a:r>
          </a:p>
          <a:p>
            <a:pPr>
              <a:buFont typeface="Wingdings" panose="05000000000000000000" pitchFamily="2" charset="2"/>
              <a:buNone/>
            </a:pPr>
            <a:r>
              <a:rPr lang="en-US" altLang="en-US" b="1" dirty="0">
                <a:solidFill>
                  <a:srgbClr val="FFFF99"/>
                </a:solidFill>
                <a:latin typeface="Arial Narrow" panose="020B0606020202030204" pitchFamily="34" charset="0"/>
              </a:rPr>
              <a:t>I am the First and the Last</a:t>
            </a:r>
            <a:r>
              <a:rPr lang="en-US" altLang="en-US" b="1" dirty="0">
                <a:latin typeface="Arial Narrow" panose="020B0606020202030204" pitchFamily="34" charset="0"/>
              </a:rPr>
              <a:t> </a:t>
            </a:r>
            <a:r>
              <a:rPr lang="en-US" altLang="en-US" b="1" dirty="0">
                <a:solidFill>
                  <a:srgbClr val="FFC000"/>
                </a:solidFill>
                <a:latin typeface="Arial Narrow" panose="020B0606020202030204" pitchFamily="34" charset="0"/>
              </a:rPr>
              <a:t>(Rv. 1:17)</a:t>
            </a:r>
          </a:p>
          <a:p>
            <a:pPr>
              <a:buFont typeface="Wingdings" panose="05000000000000000000" pitchFamily="2" charset="2"/>
              <a:buNone/>
            </a:pPr>
            <a:r>
              <a:rPr lang="en-US" altLang="en-US" b="1" dirty="0">
                <a:solidFill>
                  <a:srgbClr val="FFFF99"/>
                </a:solidFill>
                <a:latin typeface="Arial Narrow" panose="020B0606020202030204" pitchFamily="34" charset="0"/>
              </a:rPr>
              <a:t>Here is my servant…</a:t>
            </a:r>
            <a:r>
              <a:rPr lang="en-US" altLang="en-US" b="1" dirty="0">
                <a:latin typeface="Arial Narrow" panose="020B0606020202030204" pitchFamily="34" charset="0"/>
              </a:rPr>
              <a:t> </a:t>
            </a:r>
            <a:r>
              <a:rPr lang="en-US" altLang="en-US" b="1" dirty="0">
                <a:solidFill>
                  <a:srgbClr val="FFC000"/>
                </a:solidFill>
                <a:latin typeface="Arial Narrow" panose="020B0606020202030204" pitchFamily="34" charset="0"/>
              </a:rPr>
              <a:t>(Mt. 12:18-22)</a:t>
            </a:r>
          </a:p>
          <a:p>
            <a:pPr>
              <a:buFont typeface="Wingdings" panose="05000000000000000000" pitchFamily="2" charset="2"/>
              <a:buNone/>
            </a:pPr>
            <a:r>
              <a:rPr lang="en-US" altLang="en-US" b="1" dirty="0">
                <a:solidFill>
                  <a:srgbClr val="FFFF99"/>
                </a:solidFill>
                <a:latin typeface="Arial Narrow" panose="020B0606020202030204" pitchFamily="34" charset="0"/>
              </a:rPr>
              <a:t>A light for the Gentiles…</a:t>
            </a:r>
            <a:r>
              <a:rPr lang="en-US" altLang="en-US" b="1" dirty="0">
                <a:latin typeface="Arial Narrow" panose="020B0606020202030204" pitchFamily="34" charset="0"/>
              </a:rPr>
              <a:t> </a:t>
            </a:r>
            <a:r>
              <a:rPr lang="en-US" altLang="en-US" b="1" dirty="0">
                <a:solidFill>
                  <a:srgbClr val="FFC000"/>
                </a:solidFill>
                <a:latin typeface="Arial Narrow" panose="020B0606020202030204" pitchFamily="34" charset="0"/>
              </a:rPr>
              <a:t>(Lk. 2:32)</a:t>
            </a:r>
          </a:p>
          <a:p>
            <a:pPr>
              <a:buFont typeface="Wingdings" panose="05000000000000000000" pitchFamily="2" charset="2"/>
              <a:buNone/>
            </a:pPr>
            <a:r>
              <a:rPr lang="en-US" altLang="en-US" b="1" dirty="0">
                <a:solidFill>
                  <a:srgbClr val="FFFF99"/>
                </a:solidFill>
                <a:latin typeface="Arial Narrow" panose="020B0606020202030204" pitchFamily="34" charset="0"/>
              </a:rPr>
              <a:t>That you may declare his praises</a:t>
            </a:r>
            <a:r>
              <a:rPr lang="en-US" altLang="en-US" b="1" dirty="0">
                <a:latin typeface="Arial Narrow" panose="020B0606020202030204" pitchFamily="34" charset="0"/>
              </a:rPr>
              <a:t> </a:t>
            </a:r>
            <a:r>
              <a:rPr lang="en-US" altLang="en-US" b="1" dirty="0">
                <a:solidFill>
                  <a:srgbClr val="FFC000"/>
                </a:solidFill>
                <a:latin typeface="Arial Narrow" panose="020B0606020202030204" pitchFamily="34" charset="0"/>
              </a:rPr>
              <a:t>(1 </a:t>
            </a:r>
            <a:r>
              <a:rPr lang="en-US" altLang="en-US" b="1" dirty="0" err="1">
                <a:solidFill>
                  <a:srgbClr val="FFC000"/>
                </a:solidFill>
                <a:latin typeface="Arial Narrow" panose="020B0606020202030204" pitchFamily="34" charset="0"/>
              </a:rPr>
              <a:t>Pe</a:t>
            </a:r>
            <a:r>
              <a:rPr lang="en-US" altLang="en-US" b="1" dirty="0">
                <a:solidFill>
                  <a:srgbClr val="FFC000"/>
                </a:solidFill>
                <a:latin typeface="Arial Narrow" panose="020B0606020202030204" pitchFamily="34" charset="0"/>
              </a:rPr>
              <a:t>. 2:9)</a:t>
            </a:r>
          </a:p>
        </p:txBody>
      </p:sp>
    </p:spTree>
    <p:extLst>
      <p:ext uri="{BB962C8B-B14F-4D97-AF65-F5344CB8AC3E}">
        <p14:creationId xmlns:p14="http://schemas.microsoft.com/office/powerpoint/2010/main" val="103064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1299">
                                            <p:bg/>
                                          </p:spTgt>
                                        </p:tgtEl>
                                        <p:attrNameLst>
                                          <p:attrName>style.visibility</p:attrName>
                                        </p:attrNameLst>
                                      </p:cBhvr>
                                      <p:to>
                                        <p:strVal val="visible"/>
                                      </p:to>
                                    </p:set>
                                    <p:animEffect transition="in" filter="randombar(horizontal)">
                                      <p:cBhvr>
                                        <p:cTn id="7" dur="500"/>
                                        <p:tgtEl>
                                          <p:spTgt spid="31129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1300">
                                            <p:bg/>
                                          </p:spTgt>
                                        </p:tgtEl>
                                        <p:attrNameLst>
                                          <p:attrName>style.visibility</p:attrName>
                                        </p:attrNameLst>
                                      </p:cBhvr>
                                      <p:to>
                                        <p:strVal val="visible"/>
                                      </p:to>
                                    </p:set>
                                    <p:animEffect transition="in" filter="randombar(horizontal)">
                                      <p:cBhvr>
                                        <p:cTn id="10" dur="500"/>
                                        <p:tgtEl>
                                          <p:spTgt spid="311300">
                                            <p:bg/>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311299">
                                            <p:txEl>
                                              <p:pRg st="0" end="0"/>
                                            </p:txEl>
                                          </p:spTgt>
                                        </p:tgtEl>
                                        <p:attrNameLst>
                                          <p:attrName>style.visibility</p:attrName>
                                        </p:attrNameLst>
                                      </p:cBhvr>
                                      <p:to>
                                        <p:strVal val="visible"/>
                                      </p:to>
                                    </p:set>
                                    <p:anim calcmode="lin" valueType="num">
                                      <p:cBhvr additive="base">
                                        <p:cTn id="13" dur="500" fill="hold"/>
                                        <p:tgtEl>
                                          <p:spTgt spid="3112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129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11300">
                                            <p:txEl>
                                              <p:pRg st="0" end="0"/>
                                            </p:txEl>
                                          </p:spTgt>
                                        </p:tgtEl>
                                        <p:attrNameLst>
                                          <p:attrName>style.visibility</p:attrName>
                                        </p:attrNameLst>
                                      </p:cBhvr>
                                      <p:to>
                                        <p:strVal val="visible"/>
                                      </p:to>
                                    </p:set>
                                    <p:anim calcmode="lin" valueType="num">
                                      <p:cBhvr additive="base">
                                        <p:cTn id="17" dur="500" fill="hold"/>
                                        <p:tgtEl>
                                          <p:spTgt spid="31130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113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11299">
                                            <p:txEl>
                                              <p:pRg st="1" end="1"/>
                                            </p:txEl>
                                          </p:spTgt>
                                        </p:tgtEl>
                                        <p:attrNameLst>
                                          <p:attrName>style.visibility</p:attrName>
                                        </p:attrNameLst>
                                      </p:cBhvr>
                                      <p:to>
                                        <p:strVal val="visible"/>
                                      </p:to>
                                    </p:set>
                                    <p:anim calcmode="lin" valueType="num">
                                      <p:cBhvr additive="base">
                                        <p:cTn id="23" dur="500" fill="hold"/>
                                        <p:tgtEl>
                                          <p:spTgt spid="31129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11299">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1300">
                                            <p:txEl>
                                              <p:pRg st="1" end="1"/>
                                            </p:txEl>
                                          </p:spTgt>
                                        </p:tgtEl>
                                        <p:attrNameLst>
                                          <p:attrName>style.visibility</p:attrName>
                                        </p:attrNameLst>
                                      </p:cBhvr>
                                      <p:to>
                                        <p:strVal val="visible"/>
                                      </p:to>
                                    </p:set>
                                    <p:anim calcmode="lin" valueType="num">
                                      <p:cBhvr additive="base">
                                        <p:cTn id="27" dur="500" fill="hold"/>
                                        <p:tgtEl>
                                          <p:spTgt spid="311300">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13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11299">
                                            <p:txEl>
                                              <p:pRg st="2" end="2"/>
                                            </p:txEl>
                                          </p:spTgt>
                                        </p:tgtEl>
                                        <p:attrNameLst>
                                          <p:attrName>style.visibility</p:attrName>
                                        </p:attrNameLst>
                                      </p:cBhvr>
                                      <p:to>
                                        <p:strVal val="visible"/>
                                      </p:to>
                                    </p:set>
                                    <p:anim calcmode="lin" valueType="num">
                                      <p:cBhvr additive="base">
                                        <p:cTn id="33" dur="500" fill="hold"/>
                                        <p:tgtEl>
                                          <p:spTgt spid="31129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11299">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1300">
                                            <p:txEl>
                                              <p:pRg st="2" end="2"/>
                                            </p:txEl>
                                          </p:spTgt>
                                        </p:tgtEl>
                                        <p:attrNameLst>
                                          <p:attrName>style.visibility</p:attrName>
                                        </p:attrNameLst>
                                      </p:cBhvr>
                                      <p:to>
                                        <p:strVal val="visible"/>
                                      </p:to>
                                    </p:set>
                                    <p:anim calcmode="lin" valueType="num">
                                      <p:cBhvr additive="base">
                                        <p:cTn id="37" dur="500" fill="hold"/>
                                        <p:tgtEl>
                                          <p:spTgt spid="31130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13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11299">
                                            <p:txEl>
                                              <p:pRg st="3" end="3"/>
                                            </p:txEl>
                                          </p:spTgt>
                                        </p:tgtEl>
                                        <p:attrNameLst>
                                          <p:attrName>style.visibility</p:attrName>
                                        </p:attrNameLst>
                                      </p:cBhvr>
                                      <p:to>
                                        <p:strVal val="visible"/>
                                      </p:to>
                                    </p:set>
                                    <p:anim calcmode="lin" valueType="num">
                                      <p:cBhvr additive="base">
                                        <p:cTn id="43" dur="500" fill="hold"/>
                                        <p:tgtEl>
                                          <p:spTgt spid="311299">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1299">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1300">
                                            <p:txEl>
                                              <p:pRg st="3" end="3"/>
                                            </p:txEl>
                                          </p:spTgt>
                                        </p:tgtEl>
                                        <p:attrNameLst>
                                          <p:attrName>style.visibility</p:attrName>
                                        </p:attrNameLst>
                                      </p:cBhvr>
                                      <p:to>
                                        <p:strVal val="visible"/>
                                      </p:to>
                                    </p:set>
                                    <p:anim calcmode="lin" valueType="num">
                                      <p:cBhvr additive="base">
                                        <p:cTn id="47" dur="500" fill="hold"/>
                                        <p:tgtEl>
                                          <p:spTgt spid="311300">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113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11299">
                                            <p:txEl>
                                              <p:pRg st="4" end="4"/>
                                            </p:txEl>
                                          </p:spTgt>
                                        </p:tgtEl>
                                        <p:attrNameLst>
                                          <p:attrName>style.visibility</p:attrName>
                                        </p:attrNameLst>
                                      </p:cBhvr>
                                      <p:to>
                                        <p:strVal val="visible"/>
                                      </p:to>
                                    </p:set>
                                    <p:anim calcmode="lin" valueType="num">
                                      <p:cBhvr additive="base">
                                        <p:cTn id="53" dur="500" fill="hold"/>
                                        <p:tgtEl>
                                          <p:spTgt spid="311299">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11299">
                                            <p:txEl>
                                              <p:pRg st="4" end="4"/>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11300">
                                            <p:txEl>
                                              <p:pRg st="4" end="4"/>
                                            </p:txEl>
                                          </p:spTgt>
                                        </p:tgtEl>
                                        <p:attrNameLst>
                                          <p:attrName>style.visibility</p:attrName>
                                        </p:attrNameLst>
                                      </p:cBhvr>
                                      <p:to>
                                        <p:strVal val="visible"/>
                                      </p:to>
                                    </p:set>
                                    <p:anim calcmode="lin" valueType="num">
                                      <p:cBhvr additive="base">
                                        <p:cTn id="57" dur="500" fill="hold"/>
                                        <p:tgtEl>
                                          <p:spTgt spid="311300">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113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311299">
                                            <p:txEl>
                                              <p:pRg st="5" end="5"/>
                                            </p:txEl>
                                          </p:spTgt>
                                        </p:tgtEl>
                                        <p:attrNameLst>
                                          <p:attrName>style.visibility</p:attrName>
                                        </p:attrNameLst>
                                      </p:cBhvr>
                                      <p:to>
                                        <p:strVal val="visible"/>
                                      </p:to>
                                    </p:set>
                                    <p:anim calcmode="lin" valueType="num">
                                      <p:cBhvr additive="base">
                                        <p:cTn id="63" dur="500" fill="hold"/>
                                        <p:tgtEl>
                                          <p:spTgt spid="311299">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11299">
                                            <p:txEl>
                                              <p:pRg st="5" end="5"/>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11300">
                                            <p:txEl>
                                              <p:pRg st="5" end="5"/>
                                            </p:txEl>
                                          </p:spTgt>
                                        </p:tgtEl>
                                        <p:attrNameLst>
                                          <p:attrName>style.visibility</p:attrName>
                                        </p:attrNameLst>
                                      </p:cBhvr>
                                      <p:to>
                                        <p:strVal val="visible"/>
                                      </p:to>
                                    </p:set>
                                    <p:anim calcmode="lin" valueType="num">
                                      <p:cBhvr additive="base">
                                        <p:cTn id="67" dur="500" fill="hold"/>
                                        <p:tgtEl>
                                          <p:spTgt spid="311300">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113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311299">
                                            <p:txEl>
                                              <p:pRg st="6" end="6"/>
                                            </p:txEl>
                                          </p:spTgt>
                                        </p:tgtEl>
                                        <p:attrNameLst>
                                          <p:attrName>style.visibility</p:attrName>
                                        </p:attrNameLst>
                                      </p:cBhvr>
                                      <p:to>
                                        <p:strVal val="visible"/>
                                      </p:to>
                                    </p:set>
                                    <p:anim calcmode="lin" valueType="num">
                                      <p:cBhvr additive="base">
                                        <p:cTn id="73" dur="500" fill="hold"/>
                                        <p:tgtEl>
                                          <p:spTgt spid="311299">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11299">
                                            <p:txEl>
                                              <p:pRg st="6" end="6"/>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11300">
                                            <p:txEl>
                                              <p:pRg st="6" end="6"/>
                                            </p:txEl>
                                          </p:spTgt>
                                        </p:tgtEl>
                                        <p:attrNameLst>
                                          <p:attrName>style.visibility</p:attrName>
                                        </p:attrNameLst>
                                      </p:cBhvr>
                                      <p:to>
                                        <p:strVal val="visible"/>
                                      </p:to>
                                    </p:set>
                                    <p:anim calcmode="lin" valueType="num">
                                      <p:cBhvr additive="base">
                                        <p:cTn id="77" dur="500" fill="hold"/>
                                        <p:tgtEl>
                                          <p:spTgt spid="311300">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1130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uiExpand="1" build="p" animBg="1"/>
      <p:bldP spid="311300" grpId="0" uiExpand="1" build="p"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2C80D31E-7AD3-445A-B92E-CEAB3370E43F}"/>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Cyrus and the Remnant</a:t>
            </a:r>
            <a:r>
              <a:rPr lang="en-US" altLang="en-US"/>
              <a:t> </a:t>
            </a:r>
            <a:r>
              <a:rPr lang="en-US" altLang="en-US" sz="2800">
                <a:latin typeface="Arial" panose="020B0604020202020204" pitchFamily="34" charset="0"/>
              </a:rPr>
              <a:t>(44:24-28)</a:t>
            </a:r>
          </a:p>
        </p:txBody>
      </p:sp>
      <p:sp>
        <p:nvSpPr>
          <p:cNvPr id="108548" name="Slide Number Placeholder 1">
            <a:extLst>
              <a:ext uri="{FF2B5EF4-FFF2-40B4-BE49-F238E27FC236}">
                <a16:creationId xmlns:a16="http://schemas.microsoft.com/office/drawing/2014/main" id="{26ABDF2E-78E8-4C50-AB4F-5714B13258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36DAF0-1E21-4093-9D93-F83185CD56DE}" type="slidenum">
              <a:rPr lang="en-US" altLang="en-US" smtClean="0">
                <a:solidFill>
                  <a:schemeClr val="tx2"/>
                </a:solidFill>
                <a:latin typeface="Book Antiqua" panose="02040602050305030304" pitchFamily="18" charset="0"/>
              </a:rPr>
              <a:pPr/>
              <a:t>155</a:t>
            </a:fld>
            <a:endParaRPr lang="en-US" altLang="en-US">
              <a:solidFill>
                <a:schemeClr val="tx2"/>
              </a:solidFill>
              <a:latin typeface="Book Antiqua" panose="02040602050305030304" pitchFamily="18" charset="0"/>
            </a:endParaRPr>
          </a:p>
        </p:txBody>
      </p:sp>
      <p:sp>
        <p:nvSpPr>
          <p:cNvPr id="312323" name="Rectangle 3">
            <a:extLst>
              <a:ext uri="{FF2B5EF4-FFF2-40B4-BE49-F238E27FC236}">
                <a16:creationId xmlns:a16="http://schemas.microsoft.com/office/drawing/2014/main" id="{B0D17C73-7A84-4165-B660-D2F72A3AEECA}"/>
              </a:ext>
            </a:extLst>
          </p:cNvPr>
          <p:cNvSpPr>
            <a:spLocks noGrp="1"/>
          </p:cNvSpPr>
          <p:nvPr>
            <p:ph type="body" idx="4294967295"/>
          </p:nvPr>
        </p:nvSpPr>
        <p:spPr>
          <a:xfrm>
            <a:off x="1522412" y="1905000"/>
            <a:ext cx="10058400" cy="4515898"/>
          </a:xfrm>
        </p:spPr>
        <p:txBody>
          <a:bodyPr/>
          <a:lstStyle/>
          <a:p>
            <a:pPr>
              <a:buFont typeface="Wingdings" panose="05000000000000000000" pitchFamily="2" charset="2"/>
              <a:buNone/>
            </a:pPr>
            <a:r>
              <a:rPr lang="en-US" altLang="en-US" sz="2800" b="1" dirty="0">
                <a:solidFill>
                  <a:srgbClr val="FF0000"/>
                </a:solidFill>
              </a:rPr>
              <a:t>Earlier, Isaiah had predicted that “one from the north…from the rising sun” would be Yahweh’s chosen instrument (cf. 41:25).</a:t>
            </a:r>
          </a:p>
          <a:p>
            <a:r>
              <a:rPr lang="en-US" altLang="en-US" i="1" dirty="0"/>
              <a:t>Now, this chosen instrument will be precisely identified as Cyrus of Persia.</a:t>
            </a:r>
          </a:p>
          <a:p>
            <a:r>
              <a:rPr lang="en-US" altLang="en-US" i="1" dirty="0"/>
              <a:t>Cyrus would allow the Israelites to fulfill God’s plan of rebuilding Jerusalem and its temple.</a:t>
            </a:r>
          </a:p>
          <a:p>
            <a:r>
              <a:rPr lang="en-US" altLang="en-US" i="1" dirty="0"/>
              <a:t>Versions of Cyrus’ repatriation edict can be found in the Bible at various places (e.g., 2 Chr. 36:22-23; Ezr. 1:1-4; 6:1-5).</a:t>
            </a:r>
          </a:p>
        </p:txBody>
      </p:sp>
    </p:spTree>
    <p:extLst>
      <p:ext uri="{BB962C8B-B14F-4D97-AF65-F5344CB8AC3E}">
        <p14:creationId xmlns:p14="http://schemas.microsoft.com/office/powerpoint/2010/main" val="322940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anim calcmode="lin" valueType="num">
                                      <p:cBhvr>
                                        <p:cTn id="7" dur="500" fill="hold"/>
                                        <p:tgtEl>
                                          <p:spTgt spid="3123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23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2323">
                                            <p:txEl>
                                              <p:pRg st="1" end="1"/>
                                            </p:txEl>
                                          </p:spTgt>
                                        </p:tgtEl>
                                        <p:attrNameLst>
                                          <p:attrName>style.visibility</p:attrName>
                                        </p:attrNameLst>
                                      </p:cBhvr>
                                      <p:to>
                                        <p:strVal val="visible"/>
                                      </p:to>
                                    </p:set>
                                    <p:anim calcmode="lin" valueType="num">
                                      <p:cBhvr additive="base">
                                        <p:cTn id="13" dur="500" fill="hold"/>
                                        <p:tgtEl>
                                          <p:spTgt spid="312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2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2323">
                                            <p:txEl>
                                              <p:pRg st="2" end="2"/>
                                            </p:txEl>
                                          </p:spTgt>
                                        </p:tgtEl>
                                        <p:attrNameLst>
                                          <p:attrName>style.visibility</p:attrName>
                                        </p:attrNameLst>
                                      </p:cBhvr>
                                      <p:to>
                                        <p:strVal val="visible"/>
                                      </p:to>
                                    </p:set>
                                    <p:anim calcmode="lin" valueType="num">
                                      <p:cBhvr additive="base">
                                        <p:cTn id="19" dur="500" fill="hold"/>
                                        <p:tgtEl>
                                          <p:spTgt spid="312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2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2323">
                                            <p:txEl>
                                              <p:pRg st="3" end="3"/>
                                            </p:txEl>
                                          </p:spTgt>
                                        </p:tgtEl>
                                        <p:attrNameLst>
                                          <p:attrName>style.visibility</p:attrName>
                                        </p:attrNameLst>
                                      </p:cBhvr>
                                      <p:to>
                                        <p:strVal val="visible"/>
                                      </p:to>
                                    </p:set>
                                    <p:anim calcmode="lin" valueType="num">
                                      <p:cBhvr additive="base">
                                        <p:cTn id="25" dur="500" fill="hold"/>
                                        <p:tgtEl>
                                          <p:spTgt spid="312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23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001D3A"/>
        </a:solidFill>
        <a:effectLst/>
      </p:bgPr>
    </p:bg>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80C47C68-6F16-41B6-8034-D57E31357ACC}"/>
              </a:ext>
            </a:extLst>
          </p:cNvPr>
          <p:cNvSpPr>
            <a:spLocks noGrp="1" noChangeArrowheads="1"/>
          </p:cNvSpPr>
          <p:nvPr>
            <p:ph type="title"/>
          </p:nvPr>
        </p:nvSpPr>
        <p:spPr bwMode="auto">
          <a:xfrm>
            <a:off x="1522413" y="189723"/>
            <a:ext cx="9144000" cy="79344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b="1" dirty="0">
                <a:solidFill>
                  <a:srgbClr val="66FFCC"/>
                </a:solidFill>
                <a:effectLst>
                  <a:outerShdw blurRad="38100" dist="38100" dir="2700000" algn="tl">
                    <a:srgbClr val="000000"/>
                  </a:outerShdw>
                </a:effectLst>
                <a:latin typeface="ACTION" pitchFamily="2" charset="2"/>
              </a:rPr>
              <a:t>From Babylon to Persia</a:t>
            </a:r>
          </a:p>
        </p:txBody>
      </p:sp>
      <p:sp>
        <p:nvSpPr>
          <p:cNvPr id="109572" name="Slide Number Placeholder 1">
            <a:extLst>
              <a:ext uri="{FF2B5EF4-FFF2-40B4-BE49-F238E27FC236}">
                <a16:creationId xmlns:a16="http://schemas.microsoft.com/office/drawing/2014/main" id="{0A71F0EA-B3FE-49B7-8AD1-0A0014FA15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5902E9-AA92-4015-A42C-D7C08CC8D8D5}" type="slidenum">
              <a:rPr lang="en-US" altLang="en-US" smtClean="0">
                <a:solidFill>
                  <a:schemeClr val="tx2"/>
                </a:solidFill>
                <a:latin typeface="Book Antiqua" panose="02040602050305030304" pitchFamily="18" charset="0"/>
              </a:rPr>
              <a:pPr/>
              <a:t>156</a:t>
            </a:fld>
            <a:endParaRPr lang="en-US" altLang="en-US">
              <a:solidFill>
                <a:schemeClr val="tx2"/>
              </a:solidFill>
              <a:latin typeface="Book Antiqua" panose="02040602050305030304" pitchFamily="18" charset="0"/>
            </a:endParaRPr>
          </a:p>
        </p:txBody>
      </p:sp>
      <p:sp>
        <p:nvSpPr>
          <p:cNvPr id="313347" name="Rectangle 3">
            <a:extLst>
              <a:ext uri="{FF2B5EF4-FFF2-40B4-BE49-F238E27FC236}">
                <a16:creationId xmlns:a16="http://schemas.microsoft.com/office/drawing/2014/main" id="{70D03231-8B61-4A36-BA0F-37887F6EA73B}"/>
              </a:ext>
            </a:extLst>
          </p:cNvPr>
          <p:cNvSpPr>
            <a:spLocks noGrp="1"/>
          </p:cNvSpPr>
          <p:nvPr>
            <p:ph type="body" idx="4294967295"/>
          </p:nvPr>
        </p:nvSpPr>
        <p:spPr>
          <a:xfrm>
            <a:off x="1824441" y="1219200"/>
            <a:ext cx="8229600" cy="5334000"/>
          </a:xfrm>
        </p:spPr>
        <p:txBody>
          <a:bodyPr>
            <a:normAutofit lnSpcReduction="10000"/>
          </a:bodyPr>
          <a:lstStyle/>
          <a:p>
            <a:pPr>
              <a:lnSpc>
                <a:spcPct val="90000"/>
              </a:lnSpc>
              <a:buFont typeface="Wingdings" panose="05000000000000000000" pitchFamily="2" charset="2"/>
              <a:buNone/>
            </a:pPr>
            <a:r>
              <a:rPr lang="en-US" altLang="en-US" sz="2800" dirty="0">
                <a:solidFill>
                  <a:srgbClr val="FFFF99"/>
                </a:solidFill>
                <a:latin typeface="Eras Demi ITC" panose="020B0805030504020804" pitchFamily="34" charset="0"/>
              </a:rPr>
              <a:t>As described in Daniel 5, the changeover from Babylon to Persia occurred in a single night.</a:t>
            </a:r>
            <a:endParaRPr lang="en-US" altLang="en-US" sz="2800" i="1" dirty="0">
              <a:solidFill>
                <a:srgbClr val="FFFF99"/>
              </a:solidFill>
              <a:latin typeface="Eras Demi ITC" panose="020B0805030504020804" pitchFamily="34" charset="0"/>
            </a:endParaRPr>
          </a:p>
          <a:p>
            <a:pPr>
              <a:lnSpc>
                <a:spcPct val="90000"/>
              </a:lnSpc>
            </a:pPr>
            <a:r>
              <a:rPr lang="en-US" altLang="en-US" i="1" dirty="0">
                <a:solidFill>
                  <a:schemeClr val="bg1"/>
                </a:solidFill>
                <a:latin typeface="Arial Narrow" panose="020B0606020202030204" pitchFamily="34" charset="0"/>
              </a:rPr>
              <a:t>Babylon was seized on October 12, 539 BC, and Cyrus was welcomed into the city as a liberator.</a:t>
            </a:r>
          </a:p>
          <a:p>
            <a:pPr>
              <a:lnSpc>
                <a:spcPct val="90000"/>
              </a:lnSpc>
            </a:pPr>
            <a:r>
              <a:rPr lang="en-US" altLang="en-US" i="1" dirty="0">
                <a:solidFill>
                  <a:schemeClr val="bg1"/>
                </a:solidFill>
                <a:latin typeface="Arial Narrow" panose="020B0606020202030204" pitchFamily="34" charset="0"/>
              </a:rPr>
              <a:t>In the first year after Babylon</a:t>
            </a:r>
            <a:r>
              <a:rPr lang="en-US" altLang="en-US" i="1" dirty="0">
                <a:solidFill>
                  <a:schemeClr val="bg1"/>
                </a:solidFill>
              </a:rPr>
              <a:t>’</a:t>
            </a:r>
            <a:r>
              <a:rPr lang="en-US" altLang="en-US" i="1" dirty="0">
                <a:solidFill>
                  <a:schemeClr val="bg1"/>
                </a:solidFill>
                <a:latin typeface="Arial Narrow" panose="020B0606020202030204" pitchFamily="34" charset="0"/>
              </a:rPr>
              <a:t>s conquest, Cyrus issued an edict of repatriation allowing displaced peoples in his regime to return to their homelands in order to rebuild their sacred temples</a:t>
            </a:r>
            <a:r>
              <a:rPr lang="en-US" altLang="en-US" i="1" dirty="0">
                <a:solidFill>
                  <a:schemeClr val="bg1"/>
                </a:solidFill>
              </a:rPr>
              <a:t>—</a:t>
            </a:r>
            <a:r>
              <a:rPr lang="en-US" altLang="en-US" i="1" dirty="0">
                <a:solidFill>
                  <a:schemeClr val="bg1"/>
                </a:solidFill>
                <a:latin typeface="Arial Narrow" panose="020B0606020202030204" pitchFamily="34" charset="0"/>
              </a:rPr>
              <a:t>a form of enlightened self-interest.</a:t>
            </a:r>
          </a:p>
          <a:p>
            <a:pPr>
              <a:lnSpc>
                <a:spcPct val="90000"/>
              </a:lnSpc>
            </a:pPr>
            <a:r>
              <a:rPr lang="en-US" altLang="en-US" i="1" dirty="0">
                <a:solidFill>
                  <a:schemeClr val="bg1"/>
                </a:solidFill>
                <a:latin typeface="Arial Narrow" panose="020B0606020202030204" pitchFamily="34" charset="0"/>
              </a:rPr>
              <a:t>This edict was a direct fulfillment of Jeremiah</a:t>
            </a:r>
            <a:r>
              <a:rPr lang="en-US" altLang="en-US" i="1" dirty="0">
                <a:solidFill>
                  <a:schemeClr val="bg1"/>
                </a:solidFill>
              </a:rPr>
              <a:t>’</a:t>
            </a:r>
            <a:r>
              <a:rPr lang="en-US" altLang="en-US" i="1" dirty="0">
                <a:solidFill>
                  <a:schemeClr val="bg1"/>
                </a:solidFill>
                <a:latin typeface="Arial Narrow" panose="020B0606020202030204" pitchFamily="34" charset="0"/>
              </a:rPr>
              <a:t>s prophetic oracles (1:1; cf. </a:t>
            </a:r>
            <a:r>
              <a:rPr lang="en-US" altLang="en-US" i="1" dirty="0" err="1">
                <a:solidFill>
                  <a:schemeClr val="bg1"/>
                </a:solidFill>
                <a:latin typeface="Arial Narrow" panose="020B0606020202030204" pitchFamily="34" charset="0"/>
              </a:rPr>
              <a:t>Je</a:t>
            </a:r>
            <a:r>
              <a:rPr lang="en-US" altLang="en-US" i="1" dirty="0">
                <a:solidFill>
                  <a:schemeClr val="bg1"/>
                </a:solidFill>
                <a:latin typeface="Arial Narrow" panose="020B0606020202030204" pitchFamily="34" charset="0"/>
              </a:rPr>
              <a:t> 25:12-13; 29:10-14; 32:13-15, 42-44).</a:t>
            </a:r>
          </a:p>
          <a:p>
            <a:pPr>
              <a:lnSpc>
                <a:spcPct val="90000"/>
              </a:lnSpc>
            </a:pPr>
            <a:r>
              <a:rPr lang="en-US" altLang="en-US" i="1" dirty="0">
                <a:solidFill>
                  <a:schemeClr val="bg1"/>
                </a:solidFill>
                <a:latin typeface="Arial Narrow" panose="020B0606020202030204" pitchFamily="34" charset="0"/>
              </a:rPr>
              <a:t>Cyrus, of course, is directly referenced here in the Book of Isaiah as God</a:t>
            </a:r>
            <a:r>
              <a:rPr lang="en-US" altLang="en-US" i="1" dirty="0">
                <a:solidFill>
                  <a:schemeClr val="bg1"/>
                </a:solidFill>
              </a:rPr>
              <a:t>’</a:t>
            </a:r>
            <a:r>
              <a:rPr lang="en-US" altLang="en-US" i="1" dirty="0">
                <a:solidFill>
                  <a:schemeClr val="bg1"/>
                </a:solidFill>
                <a:latin typeface="Arial Narrow" panose="020B0606020202030204" pitchFamily="34" charset="0"/>
              </a:rPr>
              <a:t>s </a:t>
            </a:r>
            <a:r>
              <a:rPr lang="en-US" altLang="en-US" i="1" dirty="0">
                <a:solidFill>
                  <a:schemeClr val="bg1"/>
                </a:solidFill>
              </a:rPr>
              <a:t>“</a:t>
            </a:r>
            <a:r>
              <a:rPr lang="en-US" altLang="en-US" i="1" dirty="0">
                <a:solidFill>
                  <a:schemeClr val="bg1"/>
                </a:solidFill>
                <a:latin typeface="Arial Narrow" panose="020B0606020202030204" pitchFamily="34" charset="0"/>
              </a:rPr>
              <a:t>anointed one</a:t>
            </a:r>
            <a:r>
              <a:rPr lang="en-US" altLang="en-US" i="1" dirty="0">
                <a:solidFill>
                  <a:schemeClr val="bg1"/>
                </a:solidFill>
              </a:rPr>
              <a:t>”</a:t>
            </a:r>
            <a:r>
              <a:rPr lang="en-US" altLang="en-US" i="1" dirty="0">
                <a:solidFill>
                  <a:schemeClr val="bg1"/>
                </a:solidFill>
                <a:latin typeface="Arial Narrow" panose="020B0606020202030204" pitchFamily="34" charset="0"/>
              </a:rPr>
              <a:t> to make possible the Jews return to Jerusalem (Is. 44:28; 45:1).</a:t>
            </a:r>
          </a:p>
        </p:txBody>
      </p:sp>
    </p:spTree>
    <p:extLst>
      <p:ext uri="{BB962C8B-B14F-4D97-AF65-F5344CB8AC3E}">
        <p14:creationId xmlns:p14="http://schemas.microsoft.com/office/powerpoint/2010/main" val="24696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13347">
                                            <p:txEl>
                                              <p:pRg st="0" end="0"/>
                                            </p:txEl>
                                          </p:spTgt>
                                        </p:tgtEl>
                                        <p:attrNameLst>
                                          <p:attrName>style.visibility</p:attrName>
                                        </p:attrNameLst>
                                      </p:cBhvr>
                                      <p:to>
                                        <p:strVal val="visible"/>
                                      </p:to>
                                    </p:set>
                                    <p:anim calcmode="lin" valueType="num">
                                      <p:cBhvr additive="base">
                                        <p:cTn id="7" dur="500" fill="hold"/>
                                        <p:tgtEl>
                                          <p:spTgt spid="313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3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3347">
                                            <p:txEl>
                                              <p:pRg st="1" end="1"/>
                                            </p:txEl>
                                          </p:spTgt>
                                        </p:tgtEl>
                                        <p:attrNameLst>
                                          <p:attrName>style.visibility</p:attrName>
                                        </p:attrNameLst>
                                      </p:cBhvr>
                                      <p:to>
                                        <p:strVal val="visible"/>
                                      </p:to>
                                    </p:set>
                                    <p:anim calcmode="lin" valueType="num">
                                      <p:cBhvr additive="base">
                                        <p:cTn id="13" dur="500" fill="hold"/>
                                        <p:tgtEl>
                                          <p:spTgt spid="313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3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3347">
                                            <p:txEl>
                                              <p:pRg st="2" end="2"/>
                                            </p:txEl>
                                          </p:spTgt>
                                        </p:tgtEl>
                                        <p:attrNameLst>
                                          <p:attrName>style.visibility</p:attrName>
                                        </p:attrNameLst>
                                      </p:cBhvr>
                                      <p:to>
                                        <p:strVal val="visible"/>
                                      </p:to>
                                    </p:set>
                                    <p:anim calcmode="lin" valueType="num">
                                      <p:cBhvr additive="base">
                                        <p:cTn id="19" dur="500" fill="hold"/>
                                        <p:tgtEl>
                                          <p:spTgt spid="313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3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3347">
                                            <p:txEl>
                                              <p:pRg st="3" end="3"/>
                                            </p:txEl>
                                          </p:spTgt>
                                        </p:tgtEl>
                                        <p:attrNameLst>
                                          <p:attrName>style.visibility</p:attrName>
                                        </p:attrNameLst>
                                      </p:cBhvr>
                                      <p:to>
                                        <p:strVal val="visible"/>
                                      </p:to>
                                    </p:set>
                                    <p:anim calcmode="lin" valueType="num">
                                      <p:cBhvr additive="base">
                                        <p:cTn id="25" dur="500" fill="hold"/>
                                        <p:tgtEl>
                                          <p:spTgt spid="313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3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3347">
                                            <p:txEl>
                                              <p:pRg st="4" end="4"/>
                                            </p:txEl>
                                          </p:spTgt>
                                        </p:tgtEl>
                                        <p:attrNameLst>
                                          <p:attrName>style.visibility</p:attrName>
                                        </p:attrNameLst>
                                      </p:cBhvr>
                                      <p:to>
                                        <p:strVal val="visible"/>
                                      </p:to>
                                    </p:set>
                                    <p:anim calcmode="lin" valueType="num">
                                      <p:cBhvr additive="base">
                                        <p:cTn id="31" dur="500" fill="hold"/>
                                        <p:tgtEl>
                                          <p:spTgt spid="313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33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001D3A"/>
        </a:solidFill>
        <a:effectLst/>
      </p:bgPr>
    </p:bg>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B88382F7-7B4E-45AF-BFCE-1D014FB6A6B1}"/>
              </a:ext>
            </a:extLst>
          </p:cNvPr>
          <p:cNvSpPr>
            <a:spLocks noGrp="1" noChangeArrowheads="1"/>
          </p:cNvSpPr>
          <p:nvPr>
            <p:ph type="title"/>
          </p:nvPr>
        </p:nvSpPr>
        <p:spPr bwMode="auto">
          <a:xfrm>
            <a:off x="503225" y="437102"/>
            <a:ext cx="11182373" cy="113320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fontScale="90000"/>
          </a:bodyPr>
          <a:lstStyle/>
          <a:p>
            <a:pPr algn="ctr">
              <a:defRPr/>
            </a:pPr>
            <a:r>
              <a:rPr lang="en-US" altLang="en-US" dirty="0">
                <a:solidFill>
                  <a:schemeClr val="bg1"/>
                </a:solidFill>
                <a:latin typeface="ACTION" pitchFamily="2" charset="2"/>
              </a:rPr>
              <a:t>Cyrus Cylinder</a:t>
            </a:r>
            <a:br>
              <a:rPr lang="en-US" altLang="en-US" sz="2400" dirty="0">
                <a:solidFill>
                  <a:schemeClr val="bg1"/>
                </a:solidFill>
                <a:latin typeface="Arial Narrow" panose="020B0606020202030204" pitchFamily="34" charset="0"/>
              </a:rPr>
            </a:br>
            <a:br>
              <a:rPr lang="en-US" altLang="en-US" sz="800" dirty="0">
                <a:solidFill>
                  <a:schemeClr val="bg1"/>
                </a:solidFill>
                <a:latin typeface="Papyrus" panose="03070502060502030205" pitchFamily="66" charset="0"/>
              </a:rPr>
            </a:br>
            <a:r>
              <a:rPr lang="en-US" altLang="en-US" sz="2400" i="1" dirty="0">
                <a:solidFill>
                  <a:schemeClr val="bg1"/>
                </a:solidFill>
                <a:latin typeface="Arial Narrow" panose="020B0606020202030204" pitchFamily="34" charset="0"/>
              </a:rPr>
              <a:t>	</a:t>
            </a:r>
            <a:r>
              <a:rPr lang="en-US" altLang="en-US" sz="2400" i="1" dirty="0">
                <a:solidFill>
                  <a:schemeClr val="bg1"/>
                </a:solidFill>
              </a:rPr>
              <a:t>“</a:t>
            </a:r>
            <a:r>
              <a:rPr lang="en-US" altLang="en-US" sz="2400" i="1" dirty="0">
                <a:solidFill>
                  <a:schemeClr val="bg1"/>
                </a:solidFill>
                <a:latin typeface="Arial Narrow" panose="020B0606020202030204" pitchFamily="34" charset="0"/>
              </a:rPr>
              <a:t>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a:t>
            </a:r>
            <a:r>
              <a:rPr lang="en-US" altLang="en-US" sz="2400" i="1" dirty="0">
                <a:solidFill>
                  <a:schemeClr val="bg1"/>
                </a:solidFill>
              </a:rPr>
              <a:t>”</a:t>
            </a:r>
            <a:endParaRPr lang="en-US" altLang="en-US" sz="2400" dirty="0">
              <a:solidFill>
                <a:schemeClr val="bg1"/>
              </a:solidFill>
              <a:latin typeface="Papyrus" panose="03070502060502030205" pitchFamily="66" charset="0"/>
            </a:endParaRPr>
          </a:p>
        </p:txBody>
      </p:sp>
      <p:sp>
        <p:nvSpPr>
          <p:cNvPr id="110597" name="Slide Number Placeholder 1">
            <a:extLst>
              <a:ext uri="{FF2B5EF4-FFF2-40B4-BE49-F238E27FC236}">
                <a16:creationId xmlns:a16="http://schemas.microsoft.com/office/drawing/2014/main" id="{85C3192A-7511-460D-8267-1A2404A48BE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C082D0-0371-4AA1-A2D4-96870B0002C7}" type="slidenum">
              <a:rPr lang="en-US" altLang="en-US" smtClean="0">
                <a:solidFill>
                  <a:schemeClr val="tx2"/>
                </a:solidFill>
                <a:latin typeface="Book Antiqua" panose="02040602050305030304" pitchFamily="18" charset="0"/>
              </a:rPr>
              <a:pPr/>
              <a:t>157</a:t>
            </a:fld>
            <a:endParaRPr lang="en-US" altLang="en-US">
              <a:solidFill>
                <a:schemeClr val="tx2"/>
              </a:solidFill>
              <a:latin typeface="Book Antiqua" panose="02040602050305030304" pitchFamily="18" charset="0"/>
            </a:endParaRPr>
          </a:p>
        </p:txBody>
      </p:sp>
      <p:pic>
        <p:nvPicPr>
          <p:cNvPr id="110595" name="Picture 3" descr="cyrus_cilinder[1]">
            <a:extLst>
              <a:ext uri="{FF2B5EF4-FFF2-40B4-BE49-F238E27FC236}">
                <a16:creationId xmlns:a16="http://schemas.microsoft.com/office/drawing/2014/main" id="{3B71AF3F-2149-4953-9020-F29CEC86FCD1}"/>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989012" y="1599193"/>
            <a:ext cx="10210800" cy="525880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0596" name="Text Box 4">
            <a:extLst>
              <a:ext uri="{FF2B5EF4-FFF2-40B4-BE49-F238E27FC236}">
                <a16:creationId xmlns:a16="http://schemas.microsoft.com/office/drawing/2014/main" id="{2D47B4AE-9F2F-46B2-B1EB-C6714DA2C1AB}"/>
              </a:ext>
            </a:extLst>
          </p:cNvPr>
          <p:cNvSpPr txBox="1">
            <a:spLocks noChangeArrowheads="1"/>
          </p:cNvSpPr>
          <p:nvPr/>
        </p:nvSpPr>
        <p:spPr bwMode="auto">
          <a:xfrm>
            <a:off x="3275012" y="6024023"/>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dirty="0">
                <a:solidFill>
                  <a:schemeClr val="bg1"/>
                </a:solidFill>
                <a:latin typeface="Arial Narrow" panose="020B0606020202030204" pitchFamily="34" charset="0"/>
              </a:rPr>
              <a:t>British Museum, London</a:t>
            </a:r>
          </a:p>
        </p:txBody>
      </p:sp>
    </p:spTree>
    <p:extLst>
      <p:ext uri="{BB962C8B-B14F-4D97-AF65-F5344CB8AC3E}">
        <p14:creationId xmlns:p14="http://schemas.microsoft.com/office/powerpoint/2010/main" val="94138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A4E3577-92DF-4732-9162-8812A44B23C3}"/>
              </a:ext>
            </a:extLst>
          </p:cNvPr>
          <p:cNvSpPr>
            <a:spLocks noGrp="1" noChangeArrowheads="1"/>
          </p:cNvSpPr>
          <p:nvPr>
            <p:ph type="title"/>
          </p:nvPr>
        </p:nvSpPr>
        <p:spPr bwMode="auto">
          <a:xfrm>
            <a:off x="883920" y="304981"/>
            <a:ext cx="9144000" cy="114455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latin typeface="ACTION" pitchFamily="2" charset="2"/>
              </a:rPr>
              <a:t>The Servant Who Was, and the Servant Who Would Be</a:t>
            </a:r>
          </a:p>
        </p:txBody>
      </p:sp>
      <p:sp>
        <p:nvSpPr>
          <p:cNvPr id="117764" name="Slide Number Placeholder 1">
            <a:extLst>
              <a:ext uri="{FF2B5EF4-FFF2-40B4-BE49-F238E27FC236}">
                <a16:creationId xmlns:a16="http://schemas.microsoft.com/office/drawing/2014/main" id="{DFFFE712-A2FB-4AB8-9C1F-4BE3D09511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8C5160-50DC-48B7-8500-C549DA41364E}" type="slidenum">
              <a:rPr lang="en-US" altLang="en-US" smtClean="0">
                <a:solidFill>
                  <a:schemeClr val="tx2"/>
                </a:solidFill>
                <a:latin typeface="Book Antiqua" panose="02040602050305030304" pitchFamily="18" charset="0"/>
              </a:rPr>
              <a:pPr/>
              <a:t>158</a:t>
            </a:fld>
            <a:endParaRPr lang="en-US" altLang="en-US">
              <a:solidFill>
                <a:schemeClr val="tx2"/>
              </a:solidFill>
              <a:latin typeface="Book Antiqua" panose="02040602050305030304" pitchFamily="18" charset="0"/>
            </a:endParaRPr>
          </a:p>
        </p:txBody>
      </p:sp>
      <p:sp>
        <p:nvSpPr>
          <p:cNvPr id="352259" name="Rectangle 3">
            <a:extLst>
              <a:ext uri="{FF2B5EF4-FFF2-40B4-BE49-F238E27FC236}">
                <a16:creationId xmlns:a16="http://schemas.microsoft.com/office/drawing/2014/main" id="{0713A406-4B87-48AF-9D24-E429CE1CC6A0}"/>
              </a:ext>
            </a:extLst>
          </p:cNvPr>
          <p:cNvSpPr>
            <a:spLocks noGrp="1"/>
          </p:cNvSpPr>
          <p:nvPr>
            <p:ph type="body" idx="4294967295"/>
          </p:nvPr>
        </p:nvSpPr>
        <p:spPr>
          <a:xfrm>
            <a:off x="1293813" y="1981200"/>
            <a:ext cx="10363200" cy="4648200"/>
          </a:xfrm>
        </p:spPr>
        <p:txBody>
          <a:bodyPr/>
          <a:lstStyle/>
          <a:p>
            <a:pPr marL="639763" indent="-571500">
              <a:buNone/>
            </a:pPr>
            <a:r>
              <a:rPr lang="en-US" altLang="en-US" sz="2800" dirty="0">
                <a:solidFill>
                  <a:srgbClr val="FF0000"/>
                </a:solidFill>
                <a:latin typeface="Eras Demi ITC" panose="020B0805030504020804" pitchFamily="34" charset="0"/>
              </a:rPr>
              <a:t>The fluidity of the servant metaphor between the many and the one is particularly evident in this section.</a:t>
            </a:r>
          </a:p>
          <a:p>
            <a:pPr marL="639763" indent="-571500"/>
            <a:r>
              <a:rPr lang="en-US" altLang="en-US" i="1" dirty="0">
                <a:latin typeface="Arial Narrow" panose="020B0606020202030204" pitchFamily="34" charset="0"/>
              </a:rPr>
              <a:t>Jacob, the failed servant (the Israelites), would be redeemed from Babylonian bondage (48:20), but it is to the point that Jacob could not redeem himself.</a:t>
            </a:r>
          </a:p>
          <a:p>
            <a:pPr marL="949325" lvl="1" indent="-495300"/>
            <a:r>
              <a:rPr lang="en-US" altLang="en-US" b="1" dirty="0">
                <a:latin typeface="Arial Narrow" panose="020B0606020202030204" pitchFamily="34" charset="0"/>
              </a:rPr>
              <a:t>He was obstinate (48:4), prone to idolatry (48:5) and a rebel from birth (48:8).</a:t>
            </a:r>
          </a:p>
          <a:p>
            <a:pPr marL="949325" lvl="1" indent="-495300"/>
            <a:r>
              <a:rPr lang="en-US" altLang="en-US" b="1" dirty="0">
                <a:latin typeface="Arial Narrow" panose="020B0606020202030204" pitchFamily="34" charset="0"/>
              </a:rPr>
              <a:t>In his redemption, all glory must go to Yahweh alone (48:11).</a:t>
            </a:r>
          </a:p>
          <a:p>
            <a:pPr marL="639763" indent="-571500"/>
            <a:r>
              <a:rPr lang="en-US" altLang="en-US" i="1" dirty="0">
                <a:latin typeface="Arial Narrow" panose="020B0606020202030204" pitchFamily="34" charset="0"/>
              </a:rPr>
              <a:t>The redeemer of Jacob, therefore, could never be Jacob himself—the redeemer would be a perfect Servant, called from the womb to turn Jacob back to Yahweh (49:1, 5), and beyond that, to call the nations to himself so they might be saved (49:6).</a:t>
            </a:r>
          </a:p>
        </p:txBody>
      </p:sp>
    </p:spTree>
    <p:extLst>
      <p:ext uri="{BB962C8B-B14F-4D97-AF65-F5344CB8AC3E}">
        <p14:creationId xmlns:p14="http://schemas.microsoft.com/office/powerpoint/2010/main" val="28811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 calcmode="lin" valueType="num">
                                      <p:cBhvr>
                                        <p:cTn id="7" dur="500" fill="hold"/>
                                        <p:tgtEl>
                                          <p:spTgt spid="352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2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2259">
                                            <p:txEl>
                                              <p:pRg st="1" end="1"/>
                                            </p:txEl>
                                          </p:spTgt>
                                        </p:tgtEl>
                                        <p:attrNameLst>
                                          <p:attrName>style.visibility</p:attrName>
                                        </p:attrNameLst>
                                      </p:cBhvr>
                                      <p:to>
                                        <p:strVal val="visible"/>
                                      </p:to>
                                    </p:set>
                                    <p:anim calcmode="lin" valueType="num">
                                      <p:cBhvr additive="base">
                                        <p:cTn id="13" dur="500" fill="hold"/>
                                        <p:tgtEl>
                                          <p:spTgt spid="352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2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2259">
                                            <p:txEl>
                                              <p:pRg st="2" end="2"/>
                                            </p:txEl>
                                          </p:spTgt>
                                        </p:tgtEl>
                                        <p:attrNameLst>
                                          <p:attrName>style.visibility</p:attrName>
                                        </p:attrNameLst>
                                      </p:cBhvr>
                                      <p:to>
                                        <p:strVal val="visible"/>
                                      </p:to>
                                    </p:set>
                                    <p:anim calcmode="lin" valueType="num">
                                      <p:cBhvr additive="base">
                                        <p:cTn id="19" dur="500" fill="hold"/>
                                        <p:tgtEl>
                                          <p:spTgt spid="352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2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2259">
                                            <p:txEl>
                                              <p:pRg st="3" end="3"/>
                                            </p:txEl>
                                          </p:spTgt>
                                        </p:tgtEl>
                                        <p:attrNameLst>
                                          <p:attrName>style.visibility</p:attrName>
                                        </p:attrNameLst>
                                      </p:cBhvr>
                                      <p:to>
                                        <p:strVal val="visible"/>
                                      </p:to>
                                    </p:set>
                                    <p:anim calcmode="lin" valueType="num">
                                      <p:cBhvr additive="base">
                                        <p:cTn id="25" dur="500" fill="hold"/>
                                        <p:tgtEl>
                                          <p:spTgt spid="352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2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2259">
                                            <p:txEl>
                                              <p:pRg st="4" end="4"/>
                                            </p:txEl>
                                          </p:spTgt>
                                        </p:tgtEl>
                                        <p:attrNameLst>
                                          <p:attrName>style.visibility</p:attrName>
                                        </p:attrNameLst>
                                      </p:cBhvr>
                                      <p:to>
                                        <p:strVal val="visible"/>
                                      </p:to>
                                    </p:set>
                                    <p:anim calcmode="lin" valueType="num">
                                      <p:cBhvr additive="base">
                                        <p:cTn id="31" dur="500" fill="hold"/>
                                        <p:tgtEl>
                                          <p:spTgt spid="3522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22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210C2F18-CF9C-44D6-AD31-2719023D27DD}"/>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dirty="0"/>
              <a:t>Yahweh’s Perfect Servant</a:t>
            </a:r>
            <a:r>
              <a:rPr lang="en-US" altLang="en-US" dirty="0"/>
              <a:t> </a:t>
            </a:r>
            <a:r>
              <a:rPr lang="en-US" altLang="en-US" sz="2800" dirty="0">
                <a:latin typeface="Arial" panose="020B0604020202020204" pitchFamily="34" charset="0"/>
              </a:rPr>
              <a:t>(49:1-6)</a:t>
            </a:r>
          </a:p>
        </p:txBody>
      </p:sp>
      <p:sp>
        <p:nvSpPr>
          <p:cNvPr id="118788" name="Slide Number Placeholder 1">
            <a:extLst>
              <a:ext uri="{FF2B5EF4-FFF2-40B4-BE49-F238E27FC236}">
                <a16:creationId xmlns:a16="http://schemas.microsoft.com/office/drawing/2014/main" id="{96BBC718-7080-4C71-B09B-C802D7808C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337FD4-66B6-4F03-A5DF-26B58E38FB5D}" type="slidenum">
              <a:rPr lang="en-US" altLang="en-US" smtClean="0">
                <a:solidFill>
                  <a:schemeClr val="tx2"/>
                </a:solidFill>
                <a:latin typeface="Book Antiqua" panose="02040602050305030304" pitchFamily="18" charset="0"/>
              </a:rPr>
              <a:pPr/>
              <a:t>159</a:t>
            </a:fld>
            <a:endParaRPr lang="en-US" altLang="en-US">
              <a:solidFill>
                <a:schemeClr val="tx2"/>
              </a:solidFill>
              <a:latin typeface="Book Antiqua" panose="02040602050305030304" pitchFamily="18" charset="0"/>
            </a:endParaRPr>
          </a:p>
        </p:txBody>
      </p:sp>
      <p:sp>
        <p:nvSpPr>
          <p:cNvPr id="353283" name="Rectangle 3">
            <a:extLst>
              <a:ext uri="{FF2B5EF4-FFF2-40B4-BE49-F238E27FC236}">
                <a16:creationId xmlns:a16="http://schemas.microsoft.com/office/drawing/2014/main" id="{D4118E88-BDF8-449F-BD12-E9A4AEBB03B5}"/>
              </a:ext>
            </a:extLst>
          </p:cNvPr>
          <p:cNvSpPr>
            <a:spLocks noGrp="1"/>
          </p:cNvSpPr>
          <p:nvPr>
            <p:ph type="body" idx="4294967295"/>
          </p:nvPr>
        </p:nvSpPr>
        <p:spPr>
          <a:xfrm>
            <a:off x="1555460" y="1828799"/>
            <a:ext cx="10025352" cy="4839477"/>
          </a:xfrm>
        </p:spPr>
        <p:txBody>
          <a:bodyPr/>
          <a:lstStyle/>
          <a:p>
            <a:pPr>
              <a:buFont typeface="Wingdings" panose="05000000000000000000" pitchFamily="2" charset="2"/>
              <a:buNone/>
            </a:pPr>
            <a:r>
              <a:rPr lang="en-US" altLang="en-US" sz="2800" b="1" dirty="0">
                <a:solidFill>
                  <a:srgbClr val="FF0000"/>
                </a:solidFill>
              </a:rPr>
              <a:t>If the initial servant song envisioned God’s purpose to bring justice to the nations (42:1-4), this second song explains how God commissioned his Servant from before his birth.</a:t>
            </a:r>
          </a:p>
          <a:p>
            <a:r>
              <a:rPr lang="en-US" altLang="en-US" i="1" dirty="0"/>
              <a:t>Yahweh’s Servant would be a powerful spokesman, hidden in God’s eternal purpose until the time of his revealing (cf. Ro. 16:25-26).</a:t>
            </a:r>
          </a:p>
          <a:p>
            <a:r>
              <a:rPr lang="en-US" altLang="en-US" i="1" dirty="0"/>
              <a:t>This chosen one would be  “Israel” (49:3), yet at the same time he is commissioned to restore Israel (49:5) as well as bring salvation to the ends of the earth (49:6)!</a:t>
            </a:r>
          </a:p>
        </p:txBody>
      </p:sp>
    </p:spTree>
    <p:extLst>
      <p:ext uri="{BB962C8B-B14F-4D97-AF65-F5344CB8AC3E}">
        <p14:creationId xmlns:p14="http://schemas.microsoft.com/office/powerpoint/2010/main" val="381019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3283">
                                            <p:txEl>
                                              <p:pRg st="0" end="0"/>
                                            </p:txEl>
                                          </p:spTgt>
                                        </p:tgtEl>
                                        <p:attrNameLst>
                                          <p:attrName>style.visibility</p:attrName>
                                        </p:attrNameLst>
                                      </p:cBhvr>
                                      <p:to>
                                        <p:strVal val="visible"/>
                                      </p:to>
                                    </p:set>
                                    <p:anim calcmode="lin" valueType="num">
                                      <p:cBhvr>
                                        <p:cTn id="7" dur="500" fill="hold"/>
                                        <p:tgtEl>
                                          <p:spTgt spid="353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32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3283">
                                            <p:txEl>
                                              <p:pRg st="1" end="1"/>
                                            </p:txEl>
                                          </p:spTgt>
                                        </p:tgtEl>
                                        <p:attrNameLst>
                                          <p:attrName>style.visibility</p:attrName>
                                        </p:attrNameLst>
                                      </p:cBhvr>
                                      <p:to>
                                        <p:strVal val="visible"/>
                                      </p:to>
                                    </p:set>
                                    <p:anim calcmode="lin" valueType="num">
                                      <p:cBhvr additive="base">
                                        <p:cTn id="13" dur="500" fill="hold"/>
                                        <p:tgtEl>
                                          <p:spTgt spid="353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3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3283">
                                            <p:txEl>
                                              <p:pRg st="2" end="2"/>
                                            </p:txEl>
                                          </p:spTgt>
                                        </p:tgtEl>
                                        <p:attrNameLst>
                                          <p:attrName>style.visibility</p:attrName>
                                        </p:attrNameLst>
                                      </p:cBhvr>
                                      <p:to>
                                        <p:strVal val="visible"/>
                                      </p:to>
                                    </p:set>
                                    <p:anim calcmode="lin" valueType="num">
                                      <p:cBhvr additive="base">
                                        <p:cTn id="19" dur="500" fill="hold"/>
                                        <p:tgtEl>
                                          <p:spTgt spid="353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32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9EB2702-4BE9-4F3F-A2DE-117D88A899D1}"/>
              </a:ext>
            </a:extLst>
          </p:cNvPr>
          <p:cNvSpPr>
            <a:spLocks noGrp="1"/>
          </p:cNvSpPr>
          <p:nvPr>
            <p:ph type="title"/>
          </p:nvPr>
        </p:nvSpPr>
        <p:spPr>
          <a:xfrm>
            <a:off x="2186781" y="436561"/>
            <a:ext cx="8332787" cy="935039"/>
          </a:xfrm>
        </p:spPr>
        <p:txBody>
          <a:bodyPr/>
          <a:lstStyle/>
          <a:p>
            <a:r>
              <a:rPr lang="en-US" altLang="en-US" sz="4400" dirty="0">
                <a:solidFill>
                  <a:schemeClr val="accent6">
                    <a:lumMod val="50000"/>
                  </a:schemeClr>
                </a:solidFill>
              </a:rPr>
              <a:t>Covenant Failure at Social Justice</a:t>
            </a:r>
          </a:p>
        </p:txBody>
      </p:sp>
      <p:sp>
        <p:nvSpPr>
          <p:cNvPr id="57347" name="Rectangle 3">
            <a:extLst>
              <a:ext uri="{FF2B5EF4-FFF2-40B4-BE49-F238E27FC236}">
                <a16:creationId xmlns:a16="http://schemas.microsoft.com/office/drawing/2014/main" id="{3663C552-F6FC-49B0-80F3-15EC866234ED}"/>
              </a:ext>
            </a:extLst>
          </p:cNvPr>
          <p:cNvSpPr>
            <a:spLocks noGrp="1"/>
          </p:cNvSpPr>
          <p:nvPr>
            <p:ph type="body" idx="1"/>
          </p:nvPr>
        </p:nvSpPr>
        <p:spPr>
          <a:xfrm>
            <a:off x="2186781" y="1752600"/>
            <a:ext cx="9241631" cy="4994276"/>
          </a:xfrm>
        </p:spPr>
        <p:txBody>
          <a:bodyPr>
            <a:normAutofit fontScale="92500" lnSpcReduction="10000"/>
          </a:bodyPr>
          <a:lstStyle/>
          <a:p>
            <a:pPr>
              <a:lnSpc>
                <a:spcPct val="120000"/>
              </a:lnSpc>
              <a:buFont typeface="Wingdings 3" panose="05040102010807070707" pitchFamily="18" charset="2"/>
              <a:buNone/>
            </a:pPr>
            <a:r>
              <a:rPr lang="en-US" altLang="en-US" sz="3000" b="1" dirty="0">
                <a:solidFill>
                  <a:srgbClr val="C00000"/>
                </a:solidFill>
              </a:rPr>
              <a:t>Though Jeroboam II’s kingdom was awash in prosperity—at least for the upper classes—the poor were still severely oppressed by:</a:t>
            </a:r>
          </a:p>
          <a:p>
            <a:pPr>
              <a:lnSpc>
                <a:spcPct val="90000"/>
              </a:lnSpc>
              <a:spcBef>
                <a:spcPts val="1200"/>
              </a:spcBef>
            </a:pPr>
            <a:r>
              <a:rPr lang="en-US" altLang="en-US" i="1" dirty="0"/>
              <a:t>Foreclosures (5:11; 8:4)</a:t>
            </a:r>
          </a:p>
          <a:p>
            <a:pPr>
              <a:lnSpc>
                <a:spcPct val="90000"/>
              </a:lnSpc>
              <a:spcBef>
                <a:spcPts val="1200"/>
              </a:spcBef>
            </a:pPr>
            <a:r>
              <a:rPr lang="en-US" altLang="en-US" i="1" dirty="0"/>
              <a:t>Lawsuits (5:10, 12b)</a:t>
            </a:r>
          </a:p>
          <a:p>
            <a:pPr>
              <a:lnSpc>
                <a:spcPct val="90000"/>
              </a:lnSpc>
              <a:spcBef>
                <a:spcPts val="1200"/>
              </a:spcBef>
            </a:pPr>
            <a:r>
              <a:rPr lang="en-US" altLang="en-US" i="1" dirty="0"/>
              <a:t>Dishonest business practices (8:5-6)</a:t>
            </a:r>
          </a:p>
          <a:p>
            <a:pPr>
              <a:lnSpc>
                <a:spcPct val="90000"/>
              </a:lnSpc>
              <a:spcBef>
                <a:spcPts val="1200"/>
              </a:spcBef>
            </a:pPr>
            <a:r>
              <a:rPr lang="en-US" altLang="en-US" i="1" dirty="0"/>
              <a:t>Unreasonable collateral (2:8; 4:1)</a:t>
            </a:r>
          </a:p>
          <a:p>
            <a:pPr>
              <a:lnSpc>
                <a:spcPct val="90000"/>
              </a:lnSpc>
              <a:spcBef>
                <a:spcPts val="1200"/>
              </a:spcBef>
            </a:pPr>
            <a:r>
              <a:rPr lang="en-US" altLang="en-US" i="1" dirty="0"/>
              <a:t>Bribery (2:6b; 5:12a)</a:t>
            </a:r>
          </a:p>
          <a:p>
            <a:pPr>
              <a:lnSpc>
                <a:spcPct val="90000"/>
              </a:lnSpc>
              <a:spcBef>
                <a:spcPts val="1200"/>
              </a:spcBef>
            </a:pPr>
            <a:r>
              <a:rPr lang="en-US" altLang="en-US" i="1" dirty="0"/>
              <a:t>Intimidation (5:7; 8:6)</a:t>
            </a:r>
          </a:p>
          <a:p>
            <a:pPr>
              <a:lnSpc>
                <a:spcPct val="90000"/>
              </a:lnSpc>
              <a:spcBef>
                <a:spcPts val="1200"/>
              </a:spcBef>
            </a:pPr>
            <a:r>
              <a:rPr lang="en-US" altLang="en-US" i="1" dirty="0"/>
              <a:t>Usury (3:10)</a:t>
            </a:r>
          </a:p>
          <a:p>
            <a:pPr>
              <a:lnSpc>
                <a:spcPct val="90000"/>
              </a:lnSpc>
              <a:spcBef>
                <a:spcPts val="1200"/>
              </a:spcBef>
            </a:pPr>
            <a:r>
              <a:rPr lang="en-US" altLang="en-US" i="1" dirty="0"/>
              <a:t>Taxation (7:1)</a:t>
            </a:r>
          </a:p>
        </p:txBody>
      </p:sp>
    </p:spTree>
    <p:extLst>
      <p:ext uri="{BB962C8B-B14F-4D97-AF65-F5344CB8AC3E}">
        <p14:creationId xmlns:p14="http://schemas.microsoft.com/office/powerpoint/2010/main" val="205789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7347">
                                            <p:txEl>
                                              <p:pRg st="5" end="5"/>
                                            </p:txEl>
                                          </p:spTgt>
                                        </p:tgtEl>
                                        <p:attrNameLst>
                                          <p:attrName>style.visibility</p:attrName>
                                        </p:attrNameLst>
                                      </p:cBhvr>
                                      <p:to>
                                        <p:strVal val="visible"/>
                                      </p:to>
                                    </p:set>
                                    <p:anim calcmode="lin" valueType="num">
                                      <p:cBhvr additive="base">
                                        <p:cTn id="37" dur="500" fill="hold"/>
                                        <p:tgtEl>
                                          <p:spTgt spid="573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3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7347">
                                            <p:txEl>
                                              <p:pRg st="6" end="6"/>
                                            </p:txEl>
                                          </p:spTgt>
                                        </p:tgtEl>
                                        <p:attrNameLst>
                                          <p:attrName>style.visibility</p:attrName>
                                        </p:attrNameLst>
                                      </p:cBhvr>
                                      <p:to>
                                        <p:strVal val="visible"/>
                                      </p:to>
                                    </p:set>
                                    <p:anim calcmode="lin" valueType="num">
                                      <p:cBhvr additive="base">
                                        <p:cTn id="43" dur="500" fill="hold"/>
                                        <p:tgtEl>
                                          <p:spTgt spid="573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73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57347">
                                            <p:txEl>
                                              <p:pRg st="7" end="7"/>
                                            </p:txEl>
                                          </p:spTgt>
                                        </p:tgtEl>
                                        <p:attrNameLst>
                                          <p:attrName>style.visibility</p:attrName>
                                        </p:attrNameLst>
                                      </p:cBhvr>
                                      <p:to>
                                        <p:strVal val="visible"/>
                                      </p:to>
                                    </p:set>
                                    <p:anim calcmode="lin" valueType="num">
                                      <p:cBhvr additive="base">
                                        <p:cTn id="49" dur="500" fill="hold"/>
                                        <p:tgtEl>
                                          <p:spTgt spid="5734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73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57347">
                                            <p:txEl>
                                              <p:pRg st="8" end="8"/>
                                            </p:txEl>
                                          </p:spTgt>
                                        </p:tgtEl>
                                        <p:attrNameLst>
                                          <p:attrName>style.visibility</p:attrName>
                                        </p:attrNameLst>
                                      </p:cBhvr>
                                      <p:to>
                                        <p:strVal val="visible"/>
                                      </p:to>
                                    </p:set>
                                    <p:anim calcmode="lin" valueType="num">
                                      <p:cBhvr additive="base">
                                        <p:cTn id="55" dur="500" fill="hold"/>
                                        <p:tgtEl>
                                          <p:spTgt spid="5734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73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01D3A"/>
        </a:solidFill>
        <a:effectLst/>
      </p:bgPr>
    </p:bg>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3C9543E1-5465-42F0-8CB4-49D0AFA7576E}"/>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dirty="0">
                <a:solidFill>
                  <a:srgbClr val="00B0F0"/>
                </a:solidFill>
                <a:latin typeface="Arial Black" panose="020B0A04020102020204" pitchFamily="34" charset="0"/>
              </a:rPr>
              <a:t>The “true Israel”—the “true Servant”—is Christ Jesus!</a:t>
            </a:r>
          </a:p>
        </p:txBody>
      </p:sp>
      <p:sp>
        <p:nvSpPr>
          <p:cNvPr id="119812" name="Slide Number Placeholder 1">
            <a:extLst>
              <a:ext uri="{FF2B5EF4-FFF2-40B4-BE49-F238E27FC236}">
                <a16:creationId xmlns:a16="http://schemas.microsoft.com/office/drawing/2014/main" id="{D7F3834D-AFB9-4B2E-B889-E2E4FC13B9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F1141B-5A2C-45D0-91B9-F1F77A3D24A8}" type="slidenum">
              <a:rPr lang="en-US" altLang="en-US" smtClean="0">
                <a:solidFill>
                  <a:schemeClr val="tx2"/>
                </a:solidFill>
                <a:latin typeface="Book Antiqua" panose="02040602050305030304" pitchFamily="18" charset="0"/>
              </a:rPr>
              <a:pPr/>
              <a:t>160</a:t>
            </a:fld>
            <a:endParaRPr lang="en-US" altLang="en-US">
              <a:solidFill>
                <a:schemeClr val="tx2"/>
              </a:solidFill>
              <a:latin typeface="Book Antiqua" panose="02040602050305030304" pitchFamily="18" charset="0"/>
            </a:endParaRPr>
          </a:p>
        </p:txBody>
      </p:sp>
      <p:sp>
        <p:nvSpPr>
          <p:cNvPr id="354307" name="Rectangle 3">
            <a:extLst>
              <a:ext uri="{FF2B5EF4-FFF2-40B4-BE49-F238E27FC236}">
                <a16:creationId xmlns:a16="http://schemas.microsoft.com/office/drawing/2014/main" id="{185A9701-8186-46FB-9E5F-DD761C6E64C4}"/>
              </a:ext>
            </a:extLst>
          </p:cNvPr>
          <p:cNvSpPr>
            <a:spLocks noGrp="1"/>
          </p:cNvSpPr>
          <p:nvPr>
            <p:ph type="body" idx="4294967295"/>
          </p:nvPr>
        </p:nvSpPr>
        <p:spPr>
          <a:xfrm>
            <a:off x="1141412" y="1676399"/>
            <a:ext cx="9829800" cy="4464963"/>
          </a:xfrm>
        </p:spPr>
        <p:txBody>
          <a:bodyPr/>
          <a:lstStyle/>
          <a:p>
            <a:pPr>
              <a:buFont typeface="Wingdings" panose="05000000000000000000" pitchFamily="2" charset="2"/>
              <a:buNone/>
            </a:pPr>
            <a:r>
              <a:rPr lang="en-US" altLang="en-US" sz="2800" dirty="0">
                <a:solidFill>
                  <a:srgbClr val="FFFF66"/>
                </a:solidFill>
                <a:latin typeface="Arial" panose="020B0604020202020204" pitchFamily="34" charset="0"/>
              </a:rPr>
              <a:t>It was faithful to the intent of this passage that Paul and Barnabas quoted Isaiah 49:6, applying it directly to the non-Jews in Pisidian Antioch (cf. Ac. 13:46-38).</a:t>
            </a:r>
          </a:p>
          <a:p>
            <a:pPr>
              <a:buFont typeface="Wingdings" panose="05000000000000000000" pitchFamily="2" charset="2"/>
              <a:buNone/>
            </a:pPr>
            <a:endParaRPr lang="en-US" altLang="en-US" dirty="0">
              <a:solidFill>
                <a:srgbClr val="FFFF66"/>
              </a:solidFill>
              <a:latin typeface="Arial" panose="020B0604020202020204" pitchFamily="34" charset="0"/>
            </a:endParaRPr>
          </a:p>
          <a:p>
            <a:pPr>
              <a:buFont typeface="Wingdings" panose="05000000000000000000" pitchFamily="2" charset="2"/>
              <a:buNone/>
            </a:pPr>
            <a:r>
              <a:rPr lang="en-US" altLang="en-US" i="1" dirty="0">
                <a:solidFill>
                  <a:schemeClr val="bg1"/>
                </a:solidFill>
              </a:rPr>
              <a:t>“For so the Lord has commanded us, saying, ‘I have made you a light for the Gentiles, that you may bring salvation to the ends of the earth.’”</a:t>
            </a:r>
          </a:p>
        </p:txBody>
      </p:sp>
    </p:spTree>
    <p:extLst>
      <p:ext uri="{BB962C8B-B14F-4D97-AF65-F5344CB8AC3E}">
        <p14:creationId xmlns:p14="http://schemas.microsoft.com/office/powerpoint/2010/main" val="418118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 calcmode="lin" valueType="num">
                                      <p:cBhvr>
                                        <p:cTn id="7" dur="500" fill="hold"/>
                                        <p:tgtEl>
                                          <p:spTgt spid="354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43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54307">
                                            <p:txEl>
                                              <p:pRg st="2" end="2"/>
                                            </p:txEl>
                                          </p:spTgt>
                                        </p:tgtEl>
                                        <p:attrNameLst>
                                          <p:attrName>style.visibility</p:attrName>
                                        </p:attrNameLst>
                                      </p:cBhvr>
                                      <p:to>
                                        <p:strVal val="visible"/>
                                      </p:to>
                                    </p:set>
                                    <p:anim calcmode="lin" valueType="num">
                                      <p:cBhvr>
                                        <p:cTn id="13" dur="500" fill="hold"/>
                                        <p:tgtEl>
                                          <p:spTgt spid="35430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5430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FCAA9461-EBCE-4DC3-BCE3-144C852C0565}"/>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The Listening Servant</a:t>
            </a:r>
            <a:r>
              <a:rPr lang="en-US" altLang="en-US"/>
              <a:t> </a:t>
            </a:r>
            <a:r>
              <a:rPr lang="en-US" altLang="en-US" sz="2800">
                <a:latin typeface="Arial" panose="020B0604020202020204" pitchFamily="34" charset="0"/>
              </a:rPr>
              <a:t>(50:4-9)</a:t>
            </a:r>
          </a:p>
        </p:txBody>
      </p:sp>
      <p:sp>
        <p:nvSpPr>
          <p:cNvPr id="120836" name="Slide Number Placeholder 1">
            <a:extLst>
              <a:ext uri="{FF2B5EF4-FFF2-40B4-BE49-F238E27FC236}">
                <a16:creationId xmlns:a16="http://schemas.microsoft.com/office/drawing/2014/main" id="{EB883614-89BE-416D-8427-4E7FDCB62B2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9270C1-3DA5-46C5-9B64-4159D02EDF99}" type="slidenum">
              <a:rPr lang="en-US" altLang="en-US" smtClean="0">
                <a:solidFill>
                  <a:schemeClr val="tx2"/>
                </a:solidFill>
                <a:latin typeface="Book Antiqua" panose="02040602050305030304" pitchFamily="18" charset="0"/>
              </a:rPr>
              <a:pPr/>
              <a:t>161</a:t>
            </a:fld>
            <a:endParaRPr lang="en-US" altLang="en-US">
              <a:solidFill>
                <a:schemeClr val="tx2"/>
              </a:solidFill>
              <a:latin typeface="Book Antiqua" panose="02040602050305030304" pitchFamily="18" charset="0"/>
            </a:endParaRPr>
          </a:p>
        </p:txBody>
      </p:sp>
      <p:sp>
        <p:nvSpPr>
          <p:cNvPr id="358403" name="Rectangle 3">
            <a:extLst>
              <a:ext uri="{FF2B5EF4-FFF2-40B4-BE49-F238E27FC236}">
                <a16:creationId xmlns:a16="http://schemas.microsoft.com/office/drawing/2014/main" id="{35E1C995-1B17-4032-B654-5FB53E92FE45}"/>
              </a:ext>
            </a:extLst>
          </p:cNvPr>
          <p:cNvSpPr>
            <a:spLocks noGrp="1"/>
          </p:cNvSpPr>
          <p:nvPr>
            <p:ph type="body" idx="4294967295"/>
          </p:nvPr>
        </p:nvSpPr>
        <p:spPr>
          <a:xfrm>
            <a:off x="1674812" y="1904999"/>
            <a:ext cx="9906000" cy="4980709"/>
          </a:xfrm>
        </p:spPr>
        <p:txBody>
          <a:bodyPr/>
          <a:lstStyle/>
          <a:p>
            <a:pPr>
              <a:buFont typeface="Wingdings" panose="05000000000000000000" pitchFamily="2" charset="2"/>
              <a:buNone/>
            </a:pPr>
            <a:r>
              <a:rPr lang="en-US" altLang="en-US" sz="2800" b="1" dirty="0">
                <a:solidFill>
                  <a:srgbClr val="FF0000"/>
                </a:solidFill>
              </a:rPr>
              <a:t>Whereas Israel, the collective servant, had been blind, deaf, rebellious and unresponsive (42:19; 48:4, 8; 50:2a), in this third Servant Song the coming individual Servant would be submissive, receptive and obedient.</a:t>
            </a:r>
          </a:p>
          <a:p>
            <a:r>
              <a:rPr lang="en-US" altLang="en-US" i="1" dirty="0"/>
              <a:t>In striking contrast to ancient Israel, he would faithfully listen to Yahweh.</a:t>
            </a:r>
          </a:p>
          <a:p>
            <a:r>
              <a:rPr lang="en-US" altLang="en-US" i="1" dirty="0"/>
              <a:t>He also would experience great suffering and abuse (cf. 49:7a).</a:t>
            </a:r>
          </a:p>
          <a:p>
            <a:r>
              <a:rPr lang="en-US" altLang="en-US" i="1" dirty="0"/>
              <a:t>At last, however, Yahweh would vindicate him completely!</a:t>
            </a:r>
          </a:p>
        </p:txBody>
      </p:sp>
    </p:spTree>
    <p:extLst>
      <p:ext uri="{BB962C8B-B14F-4D97-AF65-F5344CB8AC3E}">
        <p14:creationId xmlns:p14="http://schemas.microsoft.com/office/powerpoint/2010/main" val="289061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 calcmode="lin" valueType="num">
                                      <p:cBhvr>
                                        <p:cTn id="7" dur="500" fill="hold"/>
                                        <p:tgtEl>
                                          <p:spTgt spid="358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8403">
                                            <p:txEl>
                                              <p:pRg st="1" end="1"/>
                                            </p:txEl>
                                          </p:spTgt>
                                        </p:tgtEl>
                                        <p:attrNameLst>
                                          <p:attrName>style.visibility</p:attrName>
                                        </p:attrNameLst>
                                      </p:cBhvr>
                                      <p:to>
                                        <p:strVal val="visible"/>
                                      </p:to>
                                    </p:set>
                                    <p:anim calcmode="lin" valueType="num">
                                      <p:cBhvr additive="base">
                                        <p:cTn id="13" dur="500" fill="hold"/>
                                        <p:tgtEl>
                                          <p:spTgt spid="358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8403">
                                            <p:txEl>
                                              <p:pRg st="2" end="2"/>
                                            </p:txEl>
                                          </p:spTgt>
                                        </p:tgtEl>
                                        <p:attrNameLst>
                                          <p:attrName>style.visibility</p:attrName>
                                        </p:attrNameLst>
                                      </p:cBhvr>
                                      <p:to>
                                        <p:strVal val="visible"/>
                                      </p:to>
                                    </p:set>
                                    <p:anim calcmode="lin" valueType="num">
                                      <p:cBhvr additive="base">
                                        <p:cTn id="19" dur="500" fill="hold"/>
                                        <p:tgtEl>
                                          <p:spTgt spid="3584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8403">
                                            <p:txEl>
                                              <p:pRg st="3" end="3"/>
                                            </p:txEl>
                                          </p:spTgt>
                                        </p:tgtEl>
                                        <p:attrNameLst>
                                          <p:attrName>style.visibility</p:attrName>
                                        </p:attrNameLst>
                                      </p:cBhvr>
                                      <p:to>
                                        <p:strVal val="visible"/>
                                      </p:to>
                                    </p:set>
                                    <p:anim calcmode="lin" valueType="num">
                                      <p:cBhvr additive="base">
                                        <p:cTn id="25" dur="500" fill="hold"/>
                                        <p:tgtEl>
                                          <p:spTgt spid="3584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3EE3E57C-04FE-454E-B8BC-0AB737AD43D0}"/>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dirty="0"/>
              <a:t>The Suffering Servant</a:t>
            </a:r>
            <a:r>
              <a:rPr lang="en-US" altLang="en-US" dirty="0"/>
              <a:t> </a:t>
            </a:r>
            <a:r>
              <a:rPr lang="en-US" altLang="en-US" sz="2800" dirty="0">
                <a:latin typeface="Arial" panose="020B0604020202020204" pitchFamily="34" charset="0"/>
              </a:rPr>
              <a:t>(52:13—53:12)</a:t>
            </a:r>
          </a:p>
        </p:txBody>
      </p:sp>
      <p:sp>
        <p:nvSpPr>
          <p:cNvPr id="125956" name="Slide Number Placeholder 1">
            <a:extLst>
              <a:ext uri="{FF2B5EF4-FFF2-40B4-BE49-F238E27FC236}">
                <a16:creationId xmlns:a16="http://schemas.microsoft.com/office/drawing/2014/main" id="{705DCB59-1FE0-40EE-ABCD-F46FF99D20E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7E8191-B611-4365-AF04-3A940DF431B2}" type="slidenum">
              <a:rPr lang="en-US" altLang="en-US" smtClean="0">
                <a:solidFill>
                  <a:schemeClr val="tx2"/>
                </a:solidFill>
                <a:latin typeface="Book Antiqua" panose="02040602050305030304" pitchFamily="18" charset="0"/>
              </a:rPr>
              <a:pPr/>
              <a:t>162</a:t>
            </a:fld>
            <a:endParaRPr lang="en-US" altLang="en-US">
              <a:solidFill>
                <a:schemeClr val="tx2"/>
              </a:solidFill>
              <a:latin typeface="Book Antiqua" panose="02040602050305030304" pitchFamily="18" charset="0"/>
            </a:endParaRPr>
          </a:p>
        </p:txBody>
      </p:sp>
      <p:sp>
        <p:nvSpPr>
          <p:cNvPr id="375811" name="Rectangle 3">
            <a:extLst>
              <a:ext uri="{FF2B5EF4-FFF2-40B4-BE49-F238E27FC236}">
                <a16:creationId xmlns:a16="http://schemas.microsoft.com/office/drawing/2014/main" id="{DAE9EDD4-EF4D-42A6-B3A0-7DB04B4A3969}"/>
              </a:ext>
            </a:extLst>
          </p:cNvPr>
          <p:cNvSpPr>
            <a:spLocks noGrp="1"/>
          </p:cNvSpPr>
          <p:nvPr>
            <p:ph type="body" idx="4294967295"/>
          </p:nvPr>
        </p:nvSpPr>
        <p:spPr>
          <a:xfrm>
            <a:off x="1674812" y="1905000"/>
            <a:ext cx="9982200" cy="5181600"/>
          </a:xfrm>
        </p:spPr>
        <p:txBody>
          <a:bodyPr/>
          <a:lstStyle/>
          <a:p>
            <a:pPr>
              <a:lnSpc>
                <a:spcPct val="90000"/>
              </a:lnSpc>
              <a:buFont typeface="Wingdings" panose="05000000000000000000" pitchFamily="2" charset="2"/>
              <a:buNone/>
            </a:pPr>
            <a:r>
              <a:rPr lang="en-US" altLang="en-US" sz="2800" b="1" dirty="0">
                <a:solidFill>
                  <a:srgbClr val="FF0000"/>
                </a:solidFill>
              </a:rPr>
              <a:t>This fourth Servant Song brings the reader to the climax of the mission of Yahweh’s Perfect Servant.</a:t>
            </a:r>
          </a:p>
          <a:p>
            <a:pPr>
              <a:lnSpc>
                <a:spcPct val="90000"/>
              </a:lnSpc>
            </a:pPr>
            <a:r>
              <a:rPr lang="en-US" altLang="en-US" i="1" dirty="0"/>
              <a:t>For many, this has become the single most important messianic passage in the Old Testament.</a:t>
            </a:r>
          </a:p>
          <a:p>
            <a:pPr>
              <a:lnSpc>
                <a:spcPct val="90000"/>
              </a:lnSpc>
            </a:pPr>
            <a:r>
              <a:rPr lang="en-US" altLang="en-US" i="1" dirty="0"/>
              <a:t>Earlier, the Perfect Servant is regarded as a figure of suffering (cf. 49:7a; 50:6); here, that suffering is described in vivid and moving detail.</a:t>
            </a:r>
          </a:p>
          <a:p>
            <a:pPr>
              <a:lnSpc>
                <a:spcPct val="90000"/>
              </a:lnSpc>
            </a:pPr>
            <a:r>
              <a:rPr lang="en-US" altLang="en-US" i="1" dirty="0"/>
              <a:t>If centuries later an Ethiopian proselyte would ask of this very passage, “Who is the prophet talking about?” Philip’s answer has remained the Christian constant: “He began with that very passage and told him the good news about Jesus” (Ac. 8:34-35).</a:t>
            </a:r>
          </a:p>
        </p:txBody>
      </p:sp>
    </p:spTree>
    <p:extLst>
      <p:ext uri="{BB962C8B-B14F-4D97-AF65-F5344CB8AC3E}">
        <p14:creationId xmlns:p14="http://schemas.microsoft.com/office/powerpoint/2010/main" val="256753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500" fill="hold"/>
                                        <p:tgtEl>
                                          <p:spTgt spid="3758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58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5811">
                                            <p:txEl>
                                              <p:pRg st="1" end="1"/>
                                            </p:txEl>
                                          </p:spTgt>
                                        </p:tgtEl>
                                        <p:attrNameLst>
                                          <p:attrName>style.visibility</p:attrName>
                                        </p:attrNameLst>
                                      </p:cBhvr>
                                      <p:to>
                                        <p:strVal val="visible"/>
                                      </p:to>
                                    </p:set>
                                    <p:anim calcmode="lin" valueType="num">
                                      <p:cBhvr additive="base">
                                        <p:cTn id="13" dur="500" fill="hold"/>
                                        <p:tgtEl>
                                          <p:spTgt spid="3758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5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5811">
                                            <p:txEl>
                                              <p:pRg st="2" end="2"/>
                                            </p:txEl>
                                          </p:spTgt>
                                        </p:tgtEl>
                                        <p:attrNameLst>
                                          <p:attrName>style.visibility</p:attrName>
                                        </p:attrNameLst>
                                      </p:cBhvr>
                                      <p:to>
                                        <p:strVal val="visible"/>
                                      </p:to>
                                    </p:set>
                                    <p:anim calcmode="lin" valueType="num">
                                      <p:cBhvr additive="base">
                                        <p:cTn id="19" dur="500" fill="hold"/>
                                        <p:tgtEl>
                                          <p:spTgt spid="3758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5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75811">
                                            <p:txEl>
                                              <p:pRg st="3" end="3"/>
                                            </p:txEl>
                                          </p:spTgt>
                                        </p:tgtEl>
                                        <p:attrNameLst>
                                          <p:attrName>style.visibility</p:attrName>
                                        </p:attrNameLst>
                                      </p:cBhvr>
                                      <p:to>
                                        <p:strVal val="visible"/>
                                      </p:to>
                                    </p:set>
                                    <p:anim calcmode="lin" valueType="num">
                                      <p:cBhvr additive="base">
                                        <p:cTn id="25" dur="500" fill="hold"/>
                                        <p:tgtEl>
                                          <p:spTgt spid="3758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58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0B47B4E5-280F-4D29-A528-1CA19E73DA7E}"/>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Sprinkling Many Nations</a:t>
            </a:r>
            <a:r>
              <a:rPr lang="en-US" altLang="en-US"/>
              <a:t> </a:t>
            </a:r>
            <a:r>
              <a:rPr lang="en-US" altLang="en-US" sz="3200">
                <a:latin typeface="Arial" panose="020B0604020202020204" pitchFamily="34" charset="0"/>
              </a:rPr>
              <a:t>(52:13-15)</a:t>
            </a:r>
          </a:p>
        </p:txBody>
      </p:sp>
      <p:sp>
        <p:nvSpPr>
          <p:cNvPr id="126980" name="Slide Number Placeholder 1">
            <a:extLst>
              <a:ext uri="{FF2B5EF4-FFF2-40B4-BE49-F238E27FC236}">
                <a16:creationId xmlns:a16="http://schemas.microsoft.com/office/drawing/2014/main" id="{F627EA98-4FD2-46F8-A437-229E4F6BE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6CD5C9-EC9E-448E-81A5-AC0B636ACD8F}" type="slidenum">
              <a:rPr lang="en-US" altLang="en-US" smtClean="0">
                <a:solidFill>
                  <a:schemeClr val="tx2"/>
                </a:solidFill>
                <a:latin typeface="Book Antiqua" panose="02040602050305030304" pitchFamily="18" charset="0"/>
              </a:rPr>
              <a:pPr/>
              <a:t>163</a:t>
            </a:fld>
            <a:endParaRPr lang="en-US" altLang="en-US">
              <a:solidFill>
                <a:schemeClr val="tx2"/>
              </a:solidFill>
              <a:latin typeface="Book Antiqua" panose="02040602050305030304" pitchFamily="18" charset="0"/>
            </a:endParaRPr>
          </a:p>
        </p:txBody>
      </p:sp>
      <p:sp>
        <p:nvSpPr>
          <p:cNvPr id="376835" name="Rectangle 3">
            <a:extLst>
              <a:ext uri="{FF2B5EF4-FFF2-40B4-BE49-F238E27FC236}">
                <a16:creationId xmlns:a16="http://schemas.microsoft.com/office/drawing/2014/main" id="{46AE0CE3-B391-4E29-A310-018D67B6572A}"/>
              </a:ext>
            </a:extLst>
          </p:cNvPr>
          <p:cNvSpPr>
            <a:spLocks noGrp="1"/>
          </p:cNvSpPr>
          <p:nvPr>
            <p:ph type="body" idx="4294967295"/>
          </p:nvPr>
        </p:nvSpPr>
        <p:spPr>
          <a:xfrm>
            <a:off x="1700342" y="1828800"/>
            <a:ext cx="9880470" cy="5181600"/>
          </a:xfrm>
        </p:spPr>
        <p:txBody>
          <a:bodyPr/>
          <a:lstStyle/>
          <a:p>
            <a:pPr>
              <a:lnSpc>
                <a:spcPct val="90000"/>
              </a:lnSpc>
              <a:buFont typeface="Wingdings" panose="05000000000000000000" pitchFamily="2" charset="2"/>
              <a:buNone/>
            </a:pPr>
            <a:r>
              <a:rPr lang="en-US" altLang="en-US" sz="2800" b="1" dirty="0">
                <a:solidFill>
                  <a:srgbClr val="FF0000"/>
                </a:solidFill>
              </a:rPr>
              <a:t>In public opinion, the Servant would seem to fail.</a:t>
            </a:r>
          </a:p>
          <a:p>
            <a:pPr>
              <a:lnSpc>
                <a:spcPct val="90000"/>
              </a:lnSpc>
            </a:pPr>
            <a:r>
              <a:rPr lang="en-US" altLang="en-US" i="1" dirty="0"/>
              <a:t>His ministry would incite both admiration and horror (cf. Ro. 15:21).</a:t>
            </a:r>
          </a:p>
          <a:p>
            <a:pPr>
              <a:lnSpc>
                <a:spcPct val="90000"/>
              </a:lnSpc>
            </a:pPr>
            <a:r>
              <a:rPr lang="en-US" altLang="en-US" i="1" dirty="0"/>
              <a:t>As a priestly figure, the Servant would “sprinkle” many nations, an allusion to the high priestly ritual of purification, either through the sprinkling of water or blood. (Some English translations follow a lesser meaning “amazed” based on the LXX, but in the larger context of the Fourth Servant Song, the priestly nuance seems best.)</a:t>
            </a:r>
          </a:p>
          <a:p>
            <a:pPr>
              <a:lnSpc>
                <a:spcPct val="90000"/>
              </a:lnSpc>
            </a:pPr>
            <a:r>
              <a:rPr lang="en-US" altLang="en-US" i="1" dirty="0"/>
              <a:t>As before (cf. 42:1; 49:6; 51:4-5; 52:10), the Perfect Servant’s ministry to those beyond the traditional lines of Jewish ethnicity is apparent.</a:t>
            </a:r>
          </a:p>
        </p:txBody>
      </p:sp>
    </p:spTree>
    <p:extLst>
      <p:ext uri="{BB962C8B-B14F-4D97-AF65-F5344CB8AC3E}">
        <p14:creationId xmlns:p14="http://schemas.microsoft.com/office/powerpoint/2010/main" val="386900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6835">
                                            <p:txEl>
                                              <p:pRg st="0" end="0"/>
                                            </p:txEl>
                                          </p:spTgt>
                                        </p:tgtEl>
                                        <p:attrNameLst>
                                          <p:attrName>style.visibility</p:attrName>
                                        </p:attrNameLst>
                                      </p:cBhvr>
                                      <p:to>
                                        <p:strVal val="visible"/>
                                      </p:to>
                                    </p:set>
                                    <p:anim calcmode="lin" valueType="num">
                                      <p:cBhvr>
                                        <p:cTn id="7" dur="500" fill="hold"/>
                                        <p:tgtEl>
                                          <p:spTgt spid="3768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68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6835">
                                            <p:txEl>
                                              <p:pRg st="1" end="1"/>
                                            </p:txEl>
                                          </p:spTgt>
                                        </p:tgtEl>
                                        <p:attrNameLst>
                                          <p:attrName>style.visibility</p:attrName>
                                        </p:attrNameLst>
                                      </p:cBhvr>
                                      <p:to>
                                        <p:strVal val="visible"/>
                                      </p:to>
                                    </p:set>
                                    <p:anim calcmode="lin" valueType="num">
                                      <p:cBhvr additive="base">
                                        <p:cTn id="13" dur="500" fill="hold"/>
                                        <p:tgtEl>
                                          <p:spTgt spid="3768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6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6835">
                                            <p:txEl>
                                              <p:pRg st="2" end="2"/>
                                            </p:txEl>
                                          </p:spTgt>
                                        </p:tgtEl>
                                        <p:attrNameLst>
                                          <p:attrName>style.visibility</p:attrName>
                                        </p:attrNameLst>
                                      </p:cBhvr>
                                      <p:to>
                                        <p:strVal val="visible"/>
                                      </p:to>
                                    </p:set>
                                    <p:anim calcmode="lin" valueType="num">
                                      <p:cBhvr additive="base">
                                        <p:cTn id="19" dur="500" fill="hold"/>
                                        <p:tgtEl>
                                          <p:spTgt spid="3768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68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76835">
                                            <p:txEl>
                                              <p:pRg st="3" end="3"/>
                                            </p:txEl>
                                          </p:spTgt>
                                        </p:tgtEl>
                                        <p:attrNameLst>
                                          <p:attrName>style.visibility</p:attrName>
                                        </p:attrNameLst>
                                      </p:cBhvr>
                                      <p:to>
                                        <p:strVal val="visible"/>
                                      </p:to>
                                    </p:set>
                                    <p:anim calcmode="lin" valueType="num">
                                      <p:cBhvr additive="base">
                                        <p:cTn id="25" dur="500" fill="hold"/>
                                        <p:tgtEl>
                                          <p:spTgt spid="3768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68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C36BC1D9-95DE-4AC2-B874-6E93D768321E}"/>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dirty="0"/>
              <a:t>The Despised Servant</a:t>
            </a:r>
            <a:r>
              <a:rPr lang="en-US" altLang="en-US" dirty="0"/>
              <a:t> </a:t>
            </a:r>
            <a:r>
              <a:rPr lang="en-US" altLang="en-US" sz="2800" dirty="0">
                <a:latin typeface="Arial" panose="020B0604020202020204" pitchFamily="34" charset="0"/>
              </a:rPr>
              <a:t>(53:1-9)</a:t>
            </a:r>
          </a:p>
        </p:txBody>
      </p:sp>
      <p:sp>
        <p:nvSpPr>
          <p:cNvPr id="128004" name="Slide Number Placeholder 1">
            <a:extLst>
              <a:ext uri="{FF2B5EF4-FFF2-40B4-BE49-F238E27FC236}">
                <a16:creationId xmlns:a16="http://schemas.microsoft.com/office/drawing/2014/main" id="{A1BC6E49-8B54-4851-939D-A258458E10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5E17A4-7512-4A8C-8292-A684067015B6}" type="slidenum">
              <a:rPr lang="en-US" altLang="en-US" smtClean="0">
                <a:solidFill>
                  <a:schemeClr val="tx2"/>
                </a:solidFill>
                <a:latin typeface="Book Antiqua" panose="02040602050305030304" pitchFamily="18" charset="0"/>
              </a:rPr>
              <a:pPr/>
              <a:t>164</a:t>
            </a:fld>
            <a:endParaRPr lang="en-US" altLang="en-US">
              <a:solidFill>
                <a:schemeClr val="tx2"/>
              </a:solidFill>
              <a:latin typeface="Book Antiqua" panose="02040602050305030304" pitchFamily="18" charset="0"/>
            </a:endParaRPr>
          </a:p>
        </p:txBody>
      </p:sp>
      <p:sp>
        <p:nvSpPr>
          <p:cNvPr id="377859" name="Rectangle 3">
            <a:extLst>
              <a:ext uri="{FF2B5EF4-FFF2-40B4-BE49-F238E27FC236}">
                <a16:creationId xmlns:a16="http://schemas.microsoft.com/office/drawing/2014/main" id="{A8B86852-514C-4EB2-AB60-31C137A8A749}"/>
              </a:ext>
            </a:extLst>
          </p:cNvPr>
          <p:cNvSpPr>
            <a:spLocks noGrp="1"/>
          </p:cNvSpPr>
          <p:nvPr>
            <p:ph type="body" idx="4294967295"/>
          </p:nvPr>
        </p:nvSpPr>
        <p:spPr>
          <a:xfrm>
            <a:off x="1674812" y="1904999"/>
            <a:ext cx="9982200" cy="4980709"/>
          </a:xfrm>
        </p:spPr>
        <p:txBody>
          <a:bodyPr>
            <a:normAutofit/>
          </a:bodyPr>
          <a:lstStyle/>
          <a:p>
            <a:pPr>
              <a:lnSpc>
                <a:spcPct val="90000"/>
              </a:lnSpc>
              <a:buFont typeface="Wingdings" panose="05000000000000000000" pitchFamily="2" charset="2"/>
              <a:buNone/>
            </a:pPr>
            <a:r>
              <a:rPr lang="en-US" altLang="en-US" sz="2800" b="1" dirty="0">
                <a:solidFill>
                  <a:srgbClr val="FF0000"/>
                </a:solidFill>
              </a:rPr>
              <a:t>The Servant’s mission would be so unusual that it would strain credulity in all who saw him.</a:t>
            </a:r>
          </a:p>
          <a:p>
            <a:pPr>
              <a:lnSpc>
                <a:spcPct val="90000"/>
              </a:lnSpc>
            </a:pPr>
            <a:r>
              <a:rPr lang="en-US" altLang="en-US" i="1" dirty="0"/>
              <a:t>Even his own people would find him unattractive (cf. Jn. 12:37-38; Ro. 10:16).</a:t>
            </a:r>
          </a:p>
          <a:p>
            <a:pPr>
              <a:lnSpc>
                <a:spcPct val="90000"/>
              </a:lnSpc>
            </a:pPr>
            <a:r>
              <a:rPr lang="en-US" altLang="en-US" i="1" dirty="0"/>
              <a:t>His outward appearance was not inspiring.</a:t>
            </a:r>
          </a:p>
          <a:p>
            <a:pPr>
              <a:lnSpc>
                <a:spcPct val="90000"/>
              </a:lnSpc>
            </a:pPr>
            <a:r>
              <a:rPr lang="en-US" altLang="en-US" i="1" dirty="0"/>
              <a:t>However, he would so fully empathize with the sorrow of his people that he would vicariously suffer for their sins.</a:t>
            </a:r>
          </a:p>
          <a:p>
            <a:pPr>
              <a:lnSpc>
                <a:spcPct val="90000"/>
              </a:lnSpc>
            </a:pPr>
            <a:r>
              <a:rPr lang="en-US" altLang="en-US" i="1" dirty="0"/>
              <a:t>In spite of torture and abuse, he would suffer silently, even to death (cf. Mk. 9:12; Jn. 1:29; Mt. 27:12, 14; Lk. 24:25-26, 46; 1 Co. 5:7; Rv. 5:6, 12; 1 </a:t>
            </a:r>
            <a:r>
              <a:rPr lang="en-US" altLang="en-US" i="1" dirty="0" err="1"/>
              <a:t>Pe</a:t>
            </a:r>
            <a:r>
              <a:rPr lang="en-US" altLang="en-US" i="1" dirty="0"/>
              <a:t>. 1:11; 2:22-25).</a:t>
            </a:r>
          </a:p>
          <a:p>
            <a:pPr>
              <a:lnSpc>
                <a:spcPct val="90000"/>
              </a:lnSpc>
            </a:pPr>
            <a:r>
              <a:rPr lang="en-US" altLang="en-US" i="1" dirty="0"/>
              <a:t>Incongruously, he would be buried with the rich (cf. Jn. 19:38-42).</a:t>
            </a:r>
          </a:p>
        </p:txBody>
      </p:sp>
    </p:spTree>
    <p:extLst>
      <p:ext uri="{BB962C8B-B14F-4D97-AF65-F5344CB8AC3E}">
        <p14:creationId xmlns:p14="http://schemas.microsoft.com/office/powerpoint/2010/main" val="216208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7859">
                                            <p:txEl>
                                              <p:pRg st="0" end="0"/>
                                            </p:txEl>
                                          </p:spTgt>
                                        </p:tgtEl>
                                        <p:attrNameLst>
                                          <p:attrName>style.visibility</p:attrName>
                                        </p:attrNameLst>
                                      </p:cBhvr>
                                      <p:to>
                                        <p:strVal val="visible"/>
                                      </p:to>
                                    </p:set>
                                    <p:anim calcmode="lin" valueType="num">
                                      <p:cBhvr>
                                        <p:cTn id="7" dur="500" fill="hold"/>
                                        <p:tgtEl>
                                          <p:spTgt spid="377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78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7859">
                                            <p:txEl>
                                              <p:pRg st="1" end="1"/>
                                            </p:txEl>
                                          </p:spTgt>
                                        </p:tgtEl>
                                        <p:attrNameLst>
                                          <p:attrName>style.visibility</p:attrName>
                                        </p:attrNameLst>
                                      </p:cBhvr>
                                      <p:to>
                                        <p:strVal val="visible"/>
                                      </p:to>
                                    </p:set>
                                    <p:anim calcmode="lin" valueType="num">
                                      <p:cBhvr additive="base">
                                        <p:cTn id="13" dur="500" fill="hold"/>
                                        <p:tgtEl>
                                          <p:spTgt spid="377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7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7859">
                                            <p:txEl>
                                              <p:pRg st="2" end="2"/>
                                            </p:txEl>
                                          </p:spTgt>
                                        </p:tgtEl>
                                        <p:attrNameLst>
                                          <p:attrName>style.visibility</p:attrName>
                                        </p:attrNameLst>
                                      </p:cBhvr>
                                      <p:to>
                                        <p:strVal val="visible"/>
                                      </p:to>
                                    </p:set>
                                    <p:anim calcmode="lin" valueType="num">
                                      <p:cBhvr additive="base">
                                        <p:cTn id="19" dur="500" fill="hold"/>
                                        <p:tgtEl>
                                          <p:spTgt spid="377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7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77859">
                                            <p:txEl>
                                              <p:pRg st="3" end="3"/>
                                            </p:txEl>
                                          </p:spTgt>
                                        </p:tgtEl>
                                        <p:attrNameLst>
                                          <p:attrName>style.visibility</p:attrName>
                                        </p:attrNameLst>
                                      </p:cBhvr>
                                      <p:to>
                                        <p:strVal val="visible"/>
                                      </p:to>
                                    </p:set>
                                    <p:anim calcmode="lin" valueType="num">
                                      <p:cBhvr additive="base">
                                        <p:cTn id="25" dur="500" fill="hold"/>
                                        <p:tgtEl>
                                          <p:spTgt spid="3778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7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77859">
                                            <p:txEl>
                                              <p:pRg st="4" end="4"/>
                                            </p:txEl>
                                          </p:spTgt>
                                        </p:tgtEl>
                                        <p:attrNameLst>
                                          <p:attrName>style.visibility</p:attrName>
                                        </p:attrNameLst>
                                      </p:cBhvr>
                                      <p:to>
                                        <p:strVal val="visible"/>
                                      </p:to>
                                    </p:set>
                                    <p:anim calcmode="lin" valueType="num">
                                      <p:cBhvr additive="base">
                                        <p:cTn id="31" dur="500" fill="hold"/>
                                        <p:tgtEl>
                                          <p:spTgt spid="3778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78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77859">
                                            <p:txEl>
                                              <p:pRg st="5" end="5"/>
                                            </p:txEl>
                                          </p:spTgt>
                                        </p:tgtEl>
                                        <p:attrNameLst>
                                          <p:attrName>style.visibility</p:attrName>
                                        </p:attrNameLst>
                                      </p:cBhvr>
                                      <p:to>
                                        <p:strVal val="visible"/>
                                      </p:to>
                                    </p:set>
                                    <p:anim calcmode="lin" valueType="num">
                                      <p:cBhvr additive="base">
                                        <p:cTn id="37" dur="500" fill="hold"/>
                                        <p:tgtEl>
                                          <p:spTgt spid="3778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78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6341B3F6-47D5-4B6E-A06E-1910E35A2826}"/>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Yahweh’s Will</a:t>
            </a:r>
            <a:r>
              <a:rPr lang="en-US" altLang="en-US"/>
              <a:t> </a:t>
            </a:r>
            <a:r>
              <a:rPr lang="en-US" altLang="en-US" sz="2800">
                <a:latin typeface="Arial" panose="020B0604020202020204" pitchFamily="34" charset="0"/>
              </a:rPr>
              <a:t>(53:10-12)</a:t>
            </a:r>
          </a:p>
        </p:txBody>
      </p:sp>
      <p:sp>
        <p:nvSpPr>
          <p:cNvPr id="129028" name="Slide Number Placeholder 1">
            <a:extLst>
              <a:ext uri="{FF2B5EF4-FFF2-40B4-BE49-F238E27FC236}">
                <a16:creationId xmlns:a16="http://schemas.microsoft.com/office/drawing/2014/main" id="{829079C2-A129-4BFC-A940-214C409078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732F2F-D5CE-42B9-95DE-C75DC32E9594}" type="slidenum">
              <a:rPr lang="en-US" altLang="en-US" smtClean="0">
                <a:solidFill>
                  <a:schemeClr val="tx2"/>
                </a:solidFill>
                <a:latin typeface="Book Antiqua" panose="02040602050305030304" pitchFamily="18" charset="0"/>
              </a:rPr>
              <a:pPr/>
              <a:t>165</a:t>
            </a:fld>
            <a:endParaRPr lang="en-US" altLang="en-US">
              <a:solidFill>
                <a:schemeClr val="tx2"/>
              </a:solidFill>
              <a:latin typeface="Book Antiqua" panose="02040602050305030304" pitchFamily="18" charset="0"/>
            </a:endParaRPr>
          </a:p>
        </p:txBody>
      </p:sp>
      <p:sp>
        <p:nvSpPr>
          <p:cNvPr id="378883" name="Rectangle 3">
            <a:extLst>
              <a:ext uri="{FF2B5EF4-FFF2-40B4-BE49-F238E27FC236}">
                <a16:creationId xmlns:a16="http://schemas.microsoft.com/office/drawing/2014/main" id="{0DF8837D-8456-4F64-BDA2-8FEDDB646B55}"/>
              </a:ext>
            </a:extLst>
          </p:cNvPr>
          <p:cNvSpPr>
            <a:spLocks noGrp="1"/>
          </p:cNvSpPr>
          <p:nvPr>
            <p:ph type="body" idx="4294967295"/>
          </p:nvPr>
        </p:nvSpPr>
        <p:spPr>
          <a:xfrm>
            <a:off x="1522412" y="1904999"/>
            <a:ext cx="9906000" cy="4959927"/>
          </a:xfrm>
        </p:spPr>
        <p:txBody>
          <a:bodyPr/>
          <a:lstStyle/>
          <a:p>
            <a:pPr>
              <a:buFont typeface="Wingdings" panose="05000000000000000000" pitchFamily="2" charset="2"/>
              <a:buNone/>
            </a:pPr>
            <a:r>
              <a:rPr lang="en-US" altLang="en-US" sz="2800" b="1" dirty="0">
                <a:solidFill>
                  <a:srgbClr val="FF0000"/>
                </a:solidFill>
              </a:rPr>
              <a:t>This vicarious suffering for the sins of others was at the very center of God’s will.</a:t>
            </a:r>
          </a:p>
          <a:p>
            <a:r>
              <a:rPr lang="en-US" altLang="en-US" i="1" dirty="0"/>
              <a:t>The Servant’s death would serve as an atonement for others.</a:t>
            </a:r>
          </a:p>
          <a:p>
            <a:r>
              <a:rPr lang="en-US" altLang="en-US" i="1" dirty="0"/>
              <a:t>Though cut off from any natural </a:t>
            </a:r>
            <a:r>
              <a:rPr lang="en-US" altLang="en-US" i="1" dirty="0" err="1"/>
              <a:t>descendents</a:t>
            </a:r>
            <a:r>
              <a:rPr lang="en-US" altLang="en-US" i="1" dirty="0"/>
              <a:t> by death, paradoxically he would be given spiritual posterity through God’s divine will, and God would grant him prolonged life (cf. Ro. 5:19).</a:t>
            </a:r>
          </a:p>
          <a:p>
            <a:r>
              <a:rPr lang="en-US" altLang="en-US" i="1" dirty="0"/>
              <a:t>Still, in his death he would be in the company of transgressors, bearing the sin of many and offering intercession for them (cf. Mk. 15:17mg; Lk. 22:37; 23:34).</a:t>
            </a:r>
          </a:p>
        </p:txBody>
      </p:sp>
    </p:spTree>
    <p:extLst>
      <p:ext uri="{BB962C8B-B14F-4D97-AF65-F5344CB8AC3E}">
        <p14:creationId xmlns:p14="http://schemas.microsoft.com/office/powerpoint/2010/main" val="6178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anim calcmode="lin" valueType="num">
                                      <p:cBhvr>
                                        <p:cTn id="7" dur="500" fill="hold"/>
                                        <p:tgtEl>
                                          <p:spTgt spid="3788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8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8883">
                                            <p:txEl>
                                              <p:pRg st="1" end="1"/>
                                            </p:txEl>
                                          </p:spTgt>
                                        </p:tgtEl>
                                        <p:attrNameLst>
                                          <p:attrName>style.visibility</p:attrName>
                                        </p:attrNameLst>
                                      </p:cBhvr>
                                      <p:to>
                                        <p:strVal val="visible"/>
                                      </p:to>
                                    </p:set>
                                    <p:anim calcmode="lin" valueType="num">
                                      <p:cBhvr additive="base">
                                        <p:cTn id="13" dur="500" fill="hold"/>
                                        <p:tgtEl>
                                          <p:spTgt spid="378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8883">
                                            <p:txEl>
                                              <p:pRg st="2" end="2"/>
                                            </p:txEl>
                                          </p:spTgt>
                                        </p:tgtEl>
                                        <p:attrNameLst>
                                          <p:attrName>style.visibility</p:attrName>
                                        </p:attrNameLst>
                                      </p:cBhvr>
                                      <p:to>
                                        <p:strVal val="visible"/>
                                      </p:to>
                                    </p:set>
                                    <p:anim calcmode="lin" valueType="num">
                                      <p:cBhvr additive="base">
                                        <p:cTn id="19" dur="500" fill="hold"/>
                                        <p:tgtEl>
                                          <p:spTgt spid="378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8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78883">
                                            <p:txEl>
                                              <p:pRg st="3" end="3"/>
                                            </p:txEl>
                                          </p:spTgt>
                                        </p:tgtEl>
                                        <p:attrNameLst>
                                          <p:attrName>style.visibility</p:attrName>
                                        </p:attrNameLst>
                                      </p:cBhvr>
                                      <p:to>
                                        <p:strVal val="visible"/>
                                      </p:to>
                                    </p:set>
                                    <p:anim calcmode="lin" valueType="num">
                                      <p:cBhvr additive="base">
                                        <p:cTn id="25" dur="500" fill="hold"/>
                                        <p:tgtEl>
                                          <p:spTgt spid="3788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8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a:extLst>
              <a:ext uri="{FF2B5EF4-FFF2-40B4-BE49-F238E27FC236}">
                <a16:creationId xmlns:a16="http://schemas.microsoft.com/office/drawing/2014/main" id="{E52D3183-0729-4EFF-B0E0-BB41BF575BDC}"/>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Thirst for Righteousness</a:t>
            </a:r>
            <a:r>
              <a:rPr lang="en-US" altLang="en-US"/>
              <a:t> </a:t>
            </a:r>
            <a:r>
              <a:rPr lang="en-US" altLang="en-US" sz="3200">
                <a:latin typeface="Arial" panose="020B0604020202020204" pitchFamily="34" charset="0"/>
              </a:rPr>
              <a:t>(55:1-13)</a:t>
            </a:r>
            <a:endParaRPr lang="en-US" altLang="en-US" sz="3200"/>
          </a:p>
        </p:txBody>
      </p:sp>
      <p:sp>
        <p:nvSpPr>
          <p:cNvPr id="131076" name="Slide Number Placeholder 1">
            <a:extLst>
              <a:ext uri="{FF2B5EF4-FFF2-40B4-BE49-F238E27FC236}">
                <a16:creationId xmlns:a16="http://schemas.microsoft.com/office/drawing/2014/main" id="{CF9D4714-2A42-4570-8BAB-89502DD84B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415FF0-9A5B-4878-810C-E93127E0CB63}" type="slidenum">
              <a:rPr lang="en-US" altLang="en-US" smtClean="0">
                <a:solidFill>
                  <a:schemeClr val="tx2"/>
                </a:solidFill>
                <a:latin typeface="Book Antiqua" panose="02040602050305030304" pitchFamily="18" charset="0"/>
              </a:rPr>
              <a:pPr/>
              <a:t>166</a:t>
            </a:fld>
            <a:endParaRPr lang="en-US" altLang="en-US">
              <a:solidFill>
                <a:schemeClr val="tx2"/>
              </a:solidFill>
              <a:latin typeface="Book Antiqua" panose="02040602050305030304" pitchFamily="18" charset="0"/>
            </a:endParaRPr>
          </a:p>
        </p:txBody>
      </p:sp>
      <p:sp>
        <p:nvSpPr>
          <p:cNvPr id="41990" name="Rectangle 6">
            <a:extLst>
              <a:ext uri="{FF2B5EF4-FFF2-40B4-BE49-F238E27FC236}">
                <a16:creationId xmlns:a16="http://schemas.microsoft.com/office/drawing/2014/main" id="{2D9EC3E7-BD4B-41A6-86C0-20E1AEDF0B18}"/>
              </a:ext>
            </a:extLst>
          </p:cNvPr>
          <p:cNvSpPr>
            <a:spLocks noGrp="1"/>
          </p:cNvSpPr>
          <p:nvPr>
            <p:ph type="body" idx="4294967295"/>
          </p:nvPr>
        </p:nvSpPr>
        <p:spPr>
          <a:xfrm>
            <a:off x="1645920" y="1858963"/>
            <a:ext cx="10011092" cy="4561935"/>
          </a:xfrm>
        </p:spPr>
        <p:txBody>
          <a:bodyPr/>
          <a:lstStyle/>
          <a:p>
            <a:pPr>
              <a:lnSpc>
                <a:spcPct val="90000"/>
              </a:lnSpc>
              <a:buFont typeface="Wingdings" panose="05000000000000000000" pitchFamily="2" charset="2"/>
              <a:buNone/>
            </a:pPr>
            <a:r>
              <a:rPr lang="en-US" altLang="en-US" sz="2800" b="1" dirty="0">
                <a:solidFill>
                  <a:srgbClr val="FF0000"/>
                </a:solidFill>
              </a:rPr>
              <a:t>Building on the reconciling mission of the Perfect Servant, an open invitation is now offered to all who are spiritually hungry.</a:t>
            </a:r>
          </a:p>
          <a:p>
            <a:pPr>
              <a:lnSpc>
                <a:spcPct val="90000"/>
              </a:lnSpc>
            </a:pPr>
            <a:r>
              <a:rPr lang="en-US" altLang="en-US" i="1" dirty="0"/>
              <a:t>The substance of this invitation is very much along the lines of “man does not live by bread alone” (cf. Dt. 8:3; Mt. 5:6).</a:t>
            </a:r>
          </a:p>
          <a:p>
            <a:pPr>
              <a:lnSpc>
                <a:spcPct val="90000"/>
              </a:lnSpc>
            </a:pPr>
            <a:r>
              <a:rPr lang="en-US" altLang="en-US" i="1" dirty="0"/>
              <a:t>The invitation to come “that your soul may live” emphasizes that the entire person stands in need. The </a:t>
            </a:r>
            <a:r>
              <a:rPr lang="en-US" altLang="en-US" dirty="0" err="1">
                <a:latin typeface="HebrewTh" pitchFamily="2" charset="0"/>
              </a:rPr>
              <a:t>wpn</a:t>
            </a:r>
            <a:r>
              <a:rPr lang="en-US" altLang="en-US" i="1" dirty="0"/>
              <a:t> (= soul) in Hebrew thought refers to the whole person.</a:t>
            </a:r>
          </a:p>
          <a:p>
            <a:pPr>
              <a:lnSpc>
                <a:spcPct val="90000"/>
              </a:lnSpc>
            </a:pPr>
            <a:r>
              <a:rPr lang="en-US" altLang="en-US" i="1" dirty="0"/>
              <a:t>Hence, the imperative is to “seek Yahweh…while he is near.”</a:t>
            </a:r>
          </a:p>
        </p:txBody>
      </p:sp>
    </p:spTree>
    <p:extLst>
      <p:ext uri="{BB962C8B-B14F-4D97-AF65-F5344CB8AC3E}">
        <p14:creationId xmlns:p14="http://schemas.microsoft.com/office/powerpoint/2010/main" val="217332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990">
                                            <p:txEl>
                                              <p:pRg st="0" end="0"/>
                                            </p:txEl>
                                          </p:spTgt>
                                        </p:tgtEl>
                                        <p:attrNameLst>
                                          <p:attrName>style.visibility</p:attrName>
                                        </p:attrNameLst>
                                      </p:cBhvr>
                                      <p:to>
                                        <p:strVal val="visible"/>
                                      </p:to>
                                    </p:set>
                                    <p:anim calcmode="lin" valueType="num">
                                      <p:cBhvr>
                                        <p:cTn id="7" dur="500" fill="hold"/>
                                        <p:tgtEl>
                                          <p:spTgt spid="419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99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990">
                                            <p:txEl>
                                              <p:pRg st="1" end="1"/>
                                            </p:txEl>
                                          </p:spTgt>
                                        </p:tgtEl>
                                        <p:attrNameLst>
                                          <p:attrName>style.visibility</p:attrName>
                                        </p:attrNameLst>
                                      </p:cBhvr>
                                      <p:to>
                                        <p:strVal val="visible"/>
                                      </p:to>
                                    </p:set>
                                    <p:anim calcmode="lin" valueType="num">
                                      <p:cBhvr additive="base">
                                        <p:cTn id="13" dur="500" fill="hold"/>
                                        <p:tgtEl>
                                          <p:spTgt spid="4199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990">
                                            <p:txEl>
                                              <p:pRg st="2" end="2"/>
                                            </p:txEl>
                                          </p:spTgt>
                                        </p:tgtEl>
                                        <p:attrNameLst>
                                          <p:attrName>style.visibility</p:attrName>
                                        </p:attrNameLst>
                                      </p:cBhvr>
                                      <p:to>
                                        <p:strVal val="visible"/>
                                      </p:to>
                                    </p:set>
                                    <p:anim calcmode="lin" valueType="num">
                                      <p:cBhvr additive="base">
                                        <p:cTn id="19" dur="500" fill="hold"/>
                                        <p:tgtEl>
                                          <p:spTgt spid="4199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990">
                                            <p:txEl>
                                              <p:pRg st="3" end="3"/>
                                            </p:txEl>
                                          </p:spTgt>
                                        </p:tgtEl>
                                        <p:attrNameLst>
                                          <p:attrName>style.visibility</p:attrName>
                                        </p:attrNameLst>
                                      </p:cBhvr>
                                      <p:to>
                                        <p:strVal val="visible"/>
                                      </p:to>
                                    </p:set>
                                    <p:anim calcmode="lin" valueType="num">
                                      <p:cBhvr additive="base">
                                        <p:cTn id="25" dur="500" fill="hold"/>
                                        <p:tgtEl>
                                          <p:spTgt spid="4199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9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a:extLst>
              <a:ext uri="{FF2B5EF4-FFF2-40B4-BE49-F238E27FC236}">
                <a16:creationId xmlns:a16="http://schemas.microsoft.com/office/drawing/2014/main" id="{7E14C2FF-3D3E-4CB0-8E35-81505C211EF1}"/>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a:latin typeface="Impact" panose="020B0806030902050204" pitchFamily="34" charset="0"/>
              </a:rPr>
              <a:t>Yahweh’s Unfailing Kindnesses to David</a:t>
            </a:r>
          </a:p>
        </p:txBody>
      </p:sp>
      <p:sp>
        <p:nvSpPr>
          <p:cNvPr id="132100" name="Slide Number Placeholder 1">
            <a:extLst>
              <a:ext uri="{FF2B5EF4-FFF2-40B4-BE49-F238E27FC236}">
                <a16:creationId xmlns:a16="http://schemas.microsoft.com/office/drawing/2014/main" id="{8FD0F4AF-455C-4FB7-8519-B77A28CF344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BE2D70-7DFF-43AA-887E-438451A72318}" type="slidenum">
              <a:rPr lang="en-US" altLang="en-US" smtClean="0">
                <a:solidFill>
                  <a:schemeClr val="tx2"/>
                </a:solidFill>
                <a:latin typeface="Book Antiqua" panose="02040602050305030304" pitchFamily="18" charset="0"/>
              </a:rPr>
              <a:pPr/>
              <a:t>167</a:t>
            </a:fld>
            <a:endParaRPr lang="en-US" altLang="en-US">
              <a:solidFill>
                <a:schemeClr val="tx2"/>
              </a:solidFill>
              <a:latin typeface="Book Antiqua" panose="02040602050305030304" pitchFamily="18" charset="0"/>
            </a:endParaRPr>
          </a:p>
        </p:txBody>
      </p:sp>
      <p:sp>
        <p:nvSpPr>
          <p:cNvPr id="384003" name="Rectangle 3">
            <a:extLst>
              <a:ext uri="{FF2B5EF4-FFF2-40B4-BE49-F238E27FC236}">
                <a16:creationId xmlns:a16="http://schemas.microsoft.com/office/drawing/2014/main" id="{DA09A3F2-9F8E-4E4C-B46D-0C31294A8AE7}"/>
              </a:ext>
            </a:extLst>
          </p:cNvPr>
          <p:cNvSpPr>
            <a:spLocks noGrp="1"/>
          </p:cNvSpPr>
          <p:nvPr>
            <p:ph type="body" idx="4294967295"/>
          </p:nvPr>
        </p:nvSpPr>
        <p:spPr>
          <a:xfrm>
            <a:off x="379413" y="1981200"/>
            <a:ext cx="11430000" cy="4495800"/>
          </a:xfrm>
        </p:spPr>
        <p:txBody>
          <a:bodyPr>
            <a:normAutofit lnSpcReduction="10000"/>
          </a:bodyPr>
          <a:lstStyle/>
          <a:p>
            <a:pPr>
              <a:lnSpc>
                <a:spcPct val="90000"/>
              </a:lnSpc>
              <a:buFont typeface="Wingdings" panose="05000000000000000000" pitchFamily="2" charset="2"/>
              <a:buNone/>
            </a:pPr>
            <a:r>
              <a:rPr lang="en-US" altLang="en-US" sz="2800" dirty="0">
                <a:solidFill>
                  <a:srgbClr val="FF0000"/>
                </a:solidFill>
                <a:latin typeface="Eras Demi ITC" panose="020B0805030504020804" pitchFamily="34" charset="0"/>
              </a:rPr>
              <a:t>In the past, the citizens of Judah had thought they were politically secure because of Yahweh’s covenant with David </a:t>
            </a:r>
            <a:r>
              <a:rPr lang="en-US" altLang="en-US" sz="2800" dirty="0">
                <a:solidFill>
                  <a:srgbClr val="FF0000"/>
                </a:solidFill>
                <a:latin typeface="Arial Narrow" panose="020B0606020202030204" pitchFamily="34" charset="0"/>
              </a:rPr>
              <a:t>(2 Sa. 7:8-16; 22:51; 23:5a; Is. 37:35; Ps. 46; 48; 89:20, 26-37; Mic. 2:6-7; 3:11; 4:11-13; Zep. 1:12; </a:t>
            </a:r>
            <a:r>
              <a:rPr lang="en-US" altLang="en-US" sz="2800" dirty="0" err="1">
                <a:solidFill>
                  <a:srgbClr val="FF0000"/>
                </a:solidFill>
                <a:latin typeface="Arial Narrow" panose="020B0606020202030204" pitchFamily="34" charset="0"/>
              </a:rPr>
              <a:t>Je</a:t>
            </a:r>
            <a:r>
              <a:rPr lang="en-US" altLang="en-US" sz="2800" dirty="0">
                <a:solidFill>
                  <a:srgbClr val="FF0000"/>
                </a:solidFill>
                <a:latin typeface="Arial Narrow" panose="020B0606020202030204" pitchFamily="34" charset="0"/>
              </a:rPr>
              <a:t>. 5:12-13; 6:14; 7:4, 9-10; 8:11; 22:21).</a:t>
            </a:r>
          </a:p>
          <a:p>
            <a:pPr>
              <a:lnSpc>
                <a:spcPct val="90000"/>
              </a:lnSpc>
            </a:pPr>
            <a:r>
              <a:rPr lang="en-US" altLang="en-US" i="1" dirty="0">
                <a:latin typeface="Arial Narrow" panose="020B0606020202030204" pitchFamily="34" charset="0"/>
              </a:rPr>
              <a:t>The Babylonian exile dispelled this notion forever.</a:t>
            </a:r>
          </a:p>
          <a:p>
            <a:pPr>
              <a:lnSpc>
                <a:spcPct val="90000"/>
              </a:lnSpc>
            </a:pPr>
            <a:r>
              <a:rPr lang="en-US" altLang="en-US" i="1" dirty="0">
                <a:latin typeface="Arial Narrow" panose="020B0606020202030204" pitchFamily="34" charset="0"/>
              </a:rPr>
              <a:t>From 2 Sa. 22:51, the prophet draws the phrase “the unfailing kindnesses to David” but projects a fulfillment into the future.</a:t>
            </a:r>
          </a:p>
          <a:p>
            <a:pPr>
              <a:lnSpc>
                <a:spcPct val="90000"/>
              </a:lnSpc>
            </a:pPr>
            <a:r>
              <a:rPr lang="en-US" altLang="en-US" i="1" dirty="0">
                <a:latin typeface="Arial Narrow" panose="020B0606020202030204" pitchFamily="34" charset="0"/>
              </a:rPr>
              <a:t>God’s promises to David had not fallen, but their fulfillment was not confined to the political vicissitudes of ancient Judah.</a:t>
            </a:r>
          </a:p>
          <a:p>
            <a:pPr>
              <a:lnSpc>
                <a:spcPct val="90000"/>
              </a:lnSpc>
            </a:pPr>
            <a:r>
              <a:rPr lang="en-US" altLang="en-US" i="1" dirty="0">
                <a:latin typeface="Arial Narrow" panose="020B0606020202030204" pitchFamily="34" charset="0"/>
              </a:rPr>
              <a:t>In the New Testament, St. Paul sees these same promises fulfilled in the resurrection of Christ (Ac. 13:34).</a:t>
            </a:r>
          </a:p>
        </p:txBody>
      </p:sp>
    </p:spTree>
    <p:extLst>
      <p:ext uri="{BB962C8B-B14F-4D97-AF65-F5344CB8AC3E}">
        <p14:creationId xmlns:p14="http://schemas.microsoft.com/office/powerpoint/2010/main" val="374235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4003">
                                            <p:txEl>
                                              <p:pRg st="0" end="0"/>
                                            </p:txEl>
                                          </p:spTgt>
                                        </p:tgtEl>
                                        <p:attrNameLst>
                                          <p:attrName>style.visibility</p:attrName>
                                        </p:attrNameLst>
                                      </p:cBhvr>
                                      <p:to>
                                        <p:strVal val="visible"/>
                                      </p:to>
                                    </p:set>
                                    <p:anim calcmode="lin" valueType="num">
                                      <p:cBhvr>
                                        <p:cTn id="7" dur="500" fill="hold"/>
                                        <p:tgtEl>
                                          <p:spTgt spid="384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4003">
                                            <p:txEl>
                                              <p:pRg st="1" end="1"/>
                                            </p:txEl>
                                          </p:spTgt>
                                        </p:tgtEl>
                                        <p:attrNameLst>
                                          <p:attrName>style.visibility</p:attrName>
                                        </p:attrNameLst>
                                      </p:cBhvr>
                                      <p:to>
                                        <p:strVal val="visible"/>
                                      </p:to>
                                    </p:set>
                                    <p:anim calcmode="lin" valueType="num">
                                      <p:cBhvr additive="base">
                                        <p:cTn id="13" dur="500" fill="hold"/>
                                        <p:tgtEl>
                                          <p:spTgt spid="384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4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4003">
                                            <p:txEl>
                                              <p:pRg st="2" end="2"/>
                                            </p:txEl>
                                          </p:spTgt>
                                        </p:tgtEl>
                                        <p:attrNameLst>
                                          <p:attrName>style.visibility</p:attrName>
                                        </p:attrNameLst>
                                      </p:cBhvr>
                                      <p:to>
                                        <p:strVal val="visible"/>
                                      </p:to>
                                    </p:set>
                                    <p:anim calcmode="lin" valueType="num">
                                      <p:cBhvr additive="base">
                                        <p:cTn id="19" dur="500" fill="hold"/>
                                        <p:tgtEl>
                                          <p:spTgt spid="3840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4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4003">
                                            <p:txEl>
                                              <p:pRg st="3" end="3"/>
                                            </p:txEl>
                                          </p:spTgt>
                                        </p:tgtEl>
                                        <p:attrNameLst>
                                          <p:attrName>style.visibility</p:attrName>
                                        </p:attrNameLst>
                                      </p:cBhvr>
                                      <p:to>
                                        <p:strVal val="visible"/>
                                      </p:to>
                                    </p:set>
                                    <p:anim calcmode="lin" valueType="num">
                                      <p:cBhvr additive="base">
                                        <p:cTn id="25" dur="500" fill="hold"/>
                                        <p:tgtEl>
                                          <p:spTgt spid="3840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4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84003">
                                            <p:txEl>
                                              <p:pRg st="4" end="4"/>
                                            </p:txEl>
                                          </p:spTgt>
                                        </p:tgtEl>
                                        <p:attrNameLst>
                                          <p:attrName>style.visibility</p:attrName>
                                        </p:attrNameLst>
                                      </p:cBhvr>
                                      <p:to>
                                        <p:strVal val="visible"/>
                                      </p:to>
                                    </p:set>
                                    <p:anim calcmode="lin" valueType="num">
                                      <p:cBhvr additive="base">
                                        <p:cTn id="31" dur="500" fill="hold"/>
                                        <p:tgtEl>
                                          <p:spTgt spid="3840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40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AA4A77E7-0904-45A3-BC79-01AC9F0C91E8}"/>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Salvation to the Nations</a:t>
            </a:r>
            <a:r>
              <a:rPr lang="en-US" altLang="en-US" sz="2800">
                <a:latin typeface="Arial" panose="020B0604020202020204" pitchFamily="34" charset="0"/>
              </a:rPr>
              <a:t> (56:1-8)</a:t>
            </a:r>
            <a:endParaRPr lang="en-US" altLang="en-US"/>
          </a:p>
        </p:txBody>
      </p:sp>
      <p:sp>
        <p:nvSpPr>
          <p:cNvPr id="133124" name="Slide Number Placeholder 1">
            <a:extLst>
              <a:ext uri="{FF2B5EF4-FFF2-40B4-BE49-F238E27FC236}">
                <a16:creationId xmlns:a16="http://schemas.microsoft.com/office/drawing/2014/main" id="{93B3EF53-633C-44FD-BF90-83E6FD8BF5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C33DCB-3B2F-4C10-A918-625CFB0898E4}" type="slidenum">
              <a:rPr lang="en-US" altLang="en-US" smtClean="0">
                <a:solidFill>
                  <a:schemeClr val="tx2"/>
                </a:solidFill>
                <a:latin typeface="Book Antiqua" panose="02040602050305030304" pitchFamily="18" charset="0"/>
              </a:rPr>
              <a:pPr/>
              <a:t>168</a:t>
            </a:fld>
            <a:endParaRPr lang="en-US" altLang="en-US">
              <a:solidFill>
                <a:schemeClr val="tx2"/>
              </a:solidFill>
              <a:latin typeface="Book Antiqua" panose="02040602050305030304" pitchFamily="18" charset="0"/>
            </a:endParaRPr>
          </a:p>
        </p:txBody>
      </p:sp>
      <p:sp>
        <p:nvSpPr>
          <p:cNvPr id="386051" name="Rectangle 3">
            <a:extLst>
              <a:ext uri="{FF2B5EF4-FFF2-40B4-BE49-F238E27FC236}">
                <a16:creationId xmlns:a16="http://schemas.microsoft.com/office/drawing/2014/main" id="{03630A05-C4A6-40AB-AF63-D2E612A1F5BC}"/>
              </a:ext>
            </a:extLst>
          </p:cNvPr>
          <p:cNvSpPr>
            <a:spLocks noGrp="1"/>
          </p:cNvSpPr>
          <p:nvPr>
            <p:ph type="body" idx="4294967295"/>
          </p:nvPr>
        </p:nvSpPr>
        <p:spPr>
          <a:xfrm>
            <a:off x="1522412" y="1905000"/>
            <a:ext cx="10058400" cy="4953000"/>
          </a:xfrm>
        </p:spPr>
        <p:txBody>
          <a:bodyPr/>
          <a:lstStyle/>
          <a:p>
            <a:pPr>
              <a:buFont typeface="Wingdings" panose="05000000000000000000" pitchFamily="2" charset="2"/>
              <a:buNone/>
            </a:pPr>
            <a:r>
              <a:rPr lang="en-US" altLang="en-US" sz="2800" b="1" dirty="0">
                <a:solidFill>
                  <a:srgbClr val="FF0000"/>
                </a:solidFill>
              </a:rPr>
              <a:t>The salvation Yahweh planned had a much greater scope than just the repatriation of  exiles to Jerusalem.</a:t>
            </a:r>
          </a:p>
          <a:p>
            <a:r>
              <a:rPr lang="en-US" altLang="en-US" i="1" dirty="0"/>
              <a:t>Earlier, the mission of Yahweh’s Perfect Servant was to the nations, and here that vision is reaffirmed to include both foreigners and eunuchs.</a:t>
            </a:r>
          </a:p>
          <a:p>
            <a:pPr lvl="1"/>
            <a:r>
              <a:rPr lang="en-US" altLang="en-US" b="1" dirty="0">
                <a:latin typeface="Arial Narrow" panose="020B0606020202030204" pitchFamily="34" charset="0"/>
              </a:rPr>
              <a:t>Both had been excluded from certain levels of worship (Ex. 12:43; Lv. 21:16-23; Dt. 23:1-6).</a:t>
            </a:r>
          </a:p>
          <a:p>
            <a:pPr lvl="1"/>
            <a:r>
              <a:rPr lang="en-US" altLang="en-US" b="1" dirty="0">
                <a:latin typeface="Arial Narrow" panose="020B0606020202030204" pitchFamily="34" charset="0"/>
              </a:rPr>
              <a:t>Now, no one would be excluded, for the temple would indeed be a house of prayer for all nations (cf. Mk. 11:17).</a:t>
            </a:r>
          </a:p>
          <a:p>
            <a:r>
              <a:rPr lang="en-US" altLang="en-US" i="1" dirty="0"/>
              <a:t>The climactic phrase, “I will gather still others,” includes non-Israelites!</a:t>
            </a:r>
          </a:p>
        </p:txBody>
      </p:sp>
    </p:spTree>
    <p:extLst>
      <p:ext uri="{BB962C8B-B14F-4D97-AF65-F5344CB8AC3E}">
        <p14:creationId xmlns:p14="http://schemas.microsoft.com/office/powerpoint/2010/main" val="27580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6051">
                                            <p:txEl>
                                              <p:pRg st="0" end="0"/>
                                            </p:txEl>
                                          </p:spTgt>
                                        </p:tgtEl>
                                        <p:attrNameLst>
                                          <p:attrName>style.visibility</p:attrName>
                                        </p:attrNameLst>
                                      </p:cBhvr>
                                      <p:to>
                                        <p:strVal val="visible"/>
                                      </p:to>
                                    </p:set>
                                    <p:anim calcmode="lin" valueType="num">
                                      <p:cBhvr>
                                        <p:cTn id="7" dur="500" fill="hold"/>
                                        <p:tgtEl>
                                          <p:spTgt spid="386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60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6051">
                                            <p:txEl>
                                              <p:pRg st="1" end="1"/>
                                            </p:txEl>
                                          </p:spTgt>
                                        </p:tgtEl>
                                        <p:attrNameLst>
                                          <p:attrName>style.visibility</p:attrName>
                                        </p:attrNameLst>
                                      </p:cBhvr>
                                      <p:to>
                                        <p:strVal val="visible"/>
                                      </p:to>
                                    </p:set>
                                    <p:anim calcmode="lin" valueType="num">
                                      <p:cBhvr additive="base">
                                        <p:cTn id="13" dur="500" fill="hold"/>
                                        <p:tgtEl>
                                          <p:spTgt spid="386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6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6051">
                                            <p:txEl>
                                              <p:pRg st="2" end="2"/>
                                            </p:txEl>
                                          </p:spTgt>
                                        </p:tgtEl>
                                        <p:attrNameLst>
                                          <p:attrName>style.visibility</p:attrName>
                                        </p:attrNameLst>
                                      </p:cBhvr>
                                      <p:to>
                                        <p:strVal val="visible"/>
                                      </p:to>
                                    </p:set>
                                    <p:anim calcmode="lin" valueType="num">
                                      <p:cBhvr additive="base">
                                        <p:cTn id="19" dur="500" fill="hold"/>
                                        <p:tgtEl>
                                          <p:spTgt spid="3860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6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6051">
                                            <p:txEl>
                                              <p:pRg st="3" end="3"/>
                                            </p:txEl>
                                          </p:spTgt>
                                        </p:tgtEl>
                                        <p:attrNameLst>
                                          <p:attrName>style.visibility</p:attrName>
                                        </p:attrNameLst>
                                      </p:cBhvr>
                                      <p:to>
                                        <p:strVal val="visible"/>
                                      </p:to>
                                    </p:set>
                                    <p:anim calcmode="lin" valueType="num">
                                      <p:cBhvr additive="base">
                                        <p:cTn id="25" dur="500" fill="hold"/>
                                        <p:tgtEl>
                                          <p:spTgt spid="3860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6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86051">
                                            <p:txEl>
                                              <p:pRg st="4" end="4"/>
                                            </p:txEl>
                                          </p:spTgt>
                                        </p:tgtEl>
                                        <p:attrNameLst>
                                          <p:attrName>style.visibility</p:attrName>
                                        </p:attrNameLst>
                                      </p:cBhvr>
                                      <p:to>
                                        <p:strVal val="visible"/>
                                      </p:to>
                                    </p:set>
                                    <p:anim calcmode="lin" valueType="num">
                                      <p:cBhvr additive="base">
                                        <p:cTn id="31" dur="500" fill="hold"/>
                                        <p:tgtEl>
                                          <p:spTgt spid="3860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60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E979346F-59D9-4488-AD01-16C2C4849E10}"/>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Healing for the Contrite</a:t>
            </a:r>
            <a:r>
              <a:rPr lang="en-US" altLang="en-US"/>
              <a:t> </a:t>
            </a:r>
            <a:r>
              <a:rPr lang="en-US" altLang="en-US" sz="2800">
                <a:latin typeface="Arial" panose="020B0604020202020204" pitchFamily="34" charset="0"/>
              </a:rPr>
              <a:t>(57:14-21)</a:t>
            </a:r>
          </a:p>
        </p:txBody>
      </p:sp>
      <p:sp>
        <p:nvSpPr>
          <p:cNvPr id="389123" name="Rectangle 3">
            <a:extLst>
              <a:ext uri="{FF2B5EF4-FFF2-40B4-BE49-F238E27FC236}">
                <a16:creationId xmlns:a16="http://schemas.microsoft.com/office/drawing/2014/main" id="{49692AE4-2E67-42A4-A6BF-E09123F81465}"/>
              </a:ext>
            </a:extLst>
          </p:cNvPr>
          <p:cNvSpPr>
            <a:spLocks noGrp="1"/>
          </p:cNvSpPr>
          <p:nvPr>
            <p:ph type="body" idx="4294967295"/>
          </p:nvPr>
        </p:nvSpPr>
        <p:spPr>
          <a:xfrm>
            <a:off x="1506968" y="1981200"/>
            <a:ext cx="9769044" cy="3583958"/>
          </a:xfrm>
        </p:spPr>
        <p:txBody>
          <a:bodyPr/>
          <a:lstStyle/>
          <a:p>
            <a:pPr>
              <a:lnSpc>
                <a:spcPct val="90000"/>
              </a:lnSpc>
              <a:buFont typeface="Wingdings" panose="05000000000000000000" pitchFamily="2" charset="2"/>
              <a:buNone/>
            </a:pPr>
            <a:r>
              <a:rPr lang="en-US" altLang="en-US" sz="2800" b="1" dirty="0">
                <a:solidFill>
                  <a:srgbClr val="FF0000"/>
                </a:solidFill>
              </a:rPr>
              <a:t>To those who would turn to Yahweh in true repentance, he offers healing and restoration.</a:t>
            </a:r>
          </a:p>
          <a:p>
            <a:pPr>
              <a:lnSpc>
                <a:spcPct val="90000"/>
              </a:lnSpc>
            </a:pPr>
            <a:r>
              <a:rPr lang="en-US" altLang="en-US" i="1" dirty="0"/>
              <a:t>The real issue was not simply “back to Jerusalem,” but </a:t>
            </a:r>
            <a:r>
              <a:rPr lang="en-US" altLang="en-US" i="1" u="sng" dirty="0"/>
              <a:t>back to God</a:t>
            </a:r>
            <a:r>
              <a:rPr lang="en-US" altLang="en-US" i="1" dirty="0"/>
              <a:t>!</a:t>
            </a:r>
          </a:p>
          <a:p>
            <a:pPr>
              <a:lnSpc>
                <a:spcPct val="90000"/>
              </a:lnSpc>
            </a:pPr>
            <a:r>
              <a:rPr lang="en-US" altLang="en-US" i="1" dirty="0"/>
              <a:t>The true road of return would be found by the poor in spirit and pure in heart—those who realized they were spiritually bankrupt before God (cf. Ps. 24:3-6).</a:t>
            </a:r>
          </a:p>
        </p:txBody>
      </p:sp>
      <p:sp>
        <p:nvSpPr>
          <p:cNvPr id="389124" name="Text Box 4">
            <a:extLst>
              <a:ext uri="{FF2B5EF4-FFF2-40B4-BE49-F238E27FC236}">
                <a16:creationId xmlns:a16="http://schemas.microsoft.com/office/drawing/2014/main" id="{23963561-D72E-4D6A-B382-5FCB240C79DA}"/>
              </a:ext>
            </a:extLst>
          </p:cNvPr>
          <p:cNvSpPr txBox="1">
            <a:spLocks noChangeArrowheads="1"/>
          </p:cNvSpPr>
          <p:nvPr/>
        </p:nvSpPr>
        <p:spPr bwMode="auto">
          <a:xfrm>
            <a:off x="379412" y="5334000"/>
            <a:ext cx="11430000" cy="1077218"/>
          </a:xfrm>
          <a:prstGeom prst="rect">
            <a:avLst/>
          </a:prstGeom>
          <a:solidFill>
            <a:srgbClr val="003B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rgbClr val="FFFF99"/>
                </a:solidFill>
                <a:latin typeface="Rockwell Condensed" panose="02060603050405020104" pitchFamily="18" charset="0"/>
              </a:rPr>
              <a:t>Isaiah 57:15, 18-19 may well be part of the background for Jesus’ teaching in the Sermon on the Mount (Mt. 5:3, 8).</a:t>
            </a:r>
          </a:p>
        </p:txBody>
      </p:sp>
    </p:spTree>
    <p:extLst>
      <p:ext uri="{BB962C8B-B14F-4D97-AF65-F5344CB8AC3E}">
        <p14:creationId xmlns:p14="http://schemas.microsoft.com/office/powerpoint/2010/main" val="116134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p:cTn id="7" dur="500" fill="hold"/>
                                        <p:tgtEl>
                                          <p:spTgt spid="38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91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9123">
                                            <p:txEl>
                                              <p:pRg st="1" end="1"/>
                                            </p:txEl>
                                          </p:spTgt>
                                        </p:tgtEl>
                                        <p:attrNameLst>
                                          <p:attrName>style.visibility</p:attrName>
                                        </p:attrNameLst>
                                      </p:cBhvr>
                                      <p:to>
                                        <p:strVal val="visible"/>
                                      </p:to>
                                    </p:set>
                                    <p:anim calcmode="lin" valueType="num">
                                      <p:cBhvr additive="base">
                                        <p:cTn id="13" dur="500" fill="hold"/>
                                        <p:tgtEl>
                                          <p:spTgt spid="389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9123">
                                            <p:txEl>
                                              <p:pRg st="2" end="2"/>
                                            </p:txEl>
                                          </p:spTgt>
                                        </p:tgtEl>
                                        <p:attrNameLst>
                                          <p:attrName>style.visibility</p:attrName>
                                        </p:attrNameLst>
                                      </p:cBhvr>
                                      <p:to>
                                        <p:strVal val="visible"/>
                                      </p:to>
                                    </p:set>
                                    <p:anim calcmode="lin" valueType="num">
                                      <p:cBhvr additive="base">
                                        <p:cTn id="19" dur="500" fill="hold"/>
                                        <p:tgtEl>
                                          <p:spTgt spid="389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389124"/>
                                        </p:tgtEl>
                                        <p:attrNameLst>
                                          <p:attrName>style.visibility</p:attrName>
                                        </p:attrNameLst>
                                      </p:cBhvr>
                                      <p:to>
                                        <p:strVal val="visible"/>
                                      </p:to>
                                    </p:set>
                                    <p:animEffect transition="in" filter="randombar(vertical)">
                                      <p:cBhvr>
                                        <p:cTn id="25" dur="500"/>
                                        <p:tgtEl>
                                          <p:spTgt spid="389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41FA216-D061-47A8-A000-407BAE1EC95B}"/>
              </a:ext>
            </a:extLst>
          </p:cNvPr>
          <p:cNvSpPr>
            <a:spLocks noGrp="1"/>
          </p:cNvSpPr>
          <p:nvPr>
            <p:ph type="body" sz="half" idx="1"/>
          </p:nvPr>
        </p:nvSpPr>
        <p:spPr>
          <a:xfrm>
            <a:off x="1751012" y="1768475"/>
            <a:ext cx="5807075" cy="5089525"/>
          </a:xfrm>
        </p:spPr>
        <p:txBody>
          <a:bodyPr/>
          <a:lstStyle/>
          <a:p>
            <a:pPr eaLnBrk="1" hangingPunct="1">
              <a:buFont typeface="Wingdings 3" panose="05040102010807070707" pitchFamily="18" charset="2"/>
              <a:buNone/>
            </a:pPr>
            <a:r>
              <a:rPr lang="en-US" altLang="en-US" sz="2800" b="1" dirty="0">
                <a:solidFill>
                  <a:srgbClr val="C00000"/>
                </a:solidFill>
              </a:rPr>
              <a:t>Amos stands in the sequence of prophets to the northern kingdom of Israel:</a:t>
            </a:r>
          </a:p>
          <a:p>
            <a:pPr eaLnBrk="1" hangingPunct="1"/>
            <a:r>
              <a:rPr lang="en-US" altLang="en-US" i="1" dirty="0"/>
              <a:t>What is unique about Amos as opposed to his predecessors is that he began to write down his oracles.</a:t>
            </a:r>
          </a:p>
          <a:p>
            <a:pPr eaLnBrk="1" hangingPunct="1"/>
            <a:r>
              <a:rPr lang="en-US" altLang="en-US" i="1" dirty="0"/>
              <a:t>Prior to the spread of literacy in the 8</a:t>
            </a:r>
            <a:r>
              <a:rPr lang="en-US" altLang="en-US" i="1" baseline="30000" dirty="0"/>
              <a:t>th</a:t>
            </a:r>
            <a:r>
              <a:rPr lang="en-US" altLang="en-US" i="1" dirty="0"/>
              <a:t> century, earlier prophets only gave their oracles verbally, but in the 8</a:t>
            </a:r>
            <a:r>
              <a:rPr lang="en-US" altLang="en-US" i="1" baseline="30000" dirty="0"/>
              <a:t>th</a:t>
            </a:r>
            <a:r>
              <a:rPr lang="en-US" altLang="en-US" i="1" dirty="0"/>
              <a:t> century, literacy became much more widespread.</a:t>
            </a:r>
          </a:p>
          <a:p>
            <a:pPr eaLnBrk="1" hangingPunct="1"/>
            <a:r>
              <a:rPr lang="en-US" altLang="en-US" i="1" dirty="0"/>
              <a:t>From this time onward, the prophets would record their sermons in texts.</a:t>
            </a:r>
          </a:p>
        </p:txBody>
      </p:sp>
      <p:sp>
        <p:nvSpPr>
          <p:cNvPr id="22531" name="Rectangle 3">
            <a:extLst>
              <a:ext uri="{FF2B5EF4-FFF2-40B4-BE49-F238E27FC236}">
                <a16:creationId xmlns:a16="http://schemas.microsoft.com/office/drawing/2014/main" id="{0287D973-2446-483D-963C-A6BD251C9C70}"/>
              </a:ext>
            </a:extLst>
          </p:cNvPr>
          <p:cNvSpPr>
            <a:spLocks noGrp="1"/>
          </p:cNvSpPr>
          <p:nvPr>
            <p:ph type="body" sz="half" idx="2"/>
          </p:nvPr>
        </p:nvSpPr>
        <p:spPr>
          <a:xfrm>
            <a:off x="7770812" y="790576"/>
            <a:ext cx="2559050" cy="5440363"/>
          </a:xfrm>
          <a:solidFill>
            <a:srgbClr val="FFFFCC"/>
          </a:solidFill>
          <a:ln w="19050">
            <a:solidFill>
              <a:schemeClr val="tx1"/>
            </a:solidFill>
          </a:ln>
        </p:spPr>
        <p:txBody>
          <a:bodyPr>
            <a:normAutofit fontScale="92500" lnSpcReduction="10000"/>
          </a:bodyPr>
          <a:lstStyle/>
          <a:p>
            <a:pPr eaLnBrk="1" hangingPunct="1">
              <a:lnSpc>
                <a:spcPct val="110000"/>
              </a:lnSpc>
            </a:pPr>
            <a:r>
              <a:rPr lang="en-US" altLang="en-US" sz="3200" b="1">
                <a:solidFill>
                  <a:srgbClr val="660033"/>
                </a:solidFill>
              </a:rPr>
              <a:t>Ahijah</a:t>
            </a:r>
          </a:p>
          <a:p>
            <a:pPr eaLnBrk="1" hangingPunct="1">
              <a:lnSpc>
                <a:spcPct val="110000"/>
              </a:lnSpc>
            </a:pPr>
            <a:r>
              <a:rPr lang="en-US" altLang="en-US" sz="3200" b="1">
                <a:solidFill>
                  <a:srgbClr val="660033"/>
                </a:solidFill>
              </a:rPr>
              <a:t>Jehu</a:t>
            </a:r>
          </a:p>
          <a:p>
            <a:pPr eaLnBrk="1" hangingPunct="1">
              <a:lnSpc>
                <a:spcPct val="110000"/>
              </a:lnSpc>
            </a:pPr>
            <a:r>
              <a:rPr lang="en-US" altLang="en-US" sz="3200" b="1">
                <a:solidFill>
                  <a:srgbClr val="660033"/>
                </a:solidFill>
              </a:rPr>
              <a:t>Elijah</a:t>
            </a:r>
          </a:p>
          <a:p>
            <a:pPr eaLnBrk="1" hangingPunct="1">
              <a:lnSpc>
                <a:spcPct val="110000"/>
              </a:lnSpc>
            </a:pPr>
            <a:r>
              <a:rPr lang="en-US" altLang="en-US" sz="3200" b="1">
                <a:solidFill>
                  <a:srgbClr val="660033"/>
                </a:solidFill>
              </a:rPr>
              <a:t>Micaiah</a:t>
            </a:r>
          </a:p>
          <a:p>
            <a:pPr eaLnBrk="1" hangingPunct="1">
              <a:lnSpc>
                <a:spcPct val="110000"/>
              </a:lnSpc>
            </a:pPr>
            <a:r>
              <a:rPr lang="en-US" altLang="en-US" sz="3200" b="1">
                <a:solidFill>
                  <a:srgbClr val="660033"/>
                </a:solidFill>
              </a:rPr>
              <a:t>Elisha</a:t>
            </a:r>
          </a:p>
          <a:p>
            <a:pPr eaLnBrk="1" hangingPunct="1">
              <a:lnSpc>
                <a:spcPct val="110000"/>
              </a:lnSpc>
            </a:pPr>
            <a:r>
              <a:rPr lang="en-US" altLang="en-US" sz="3200" b="1">
                <a:solidFill>
                  <a:srgbClr val="660033"/>
                </a:solidFill>
              </a:rPr>
              <a:t>Jonah</a:t>
            </a:r>
          </a:p>
          <a:p>
            <a:pPr eaLnBrk="1" hangingPunct="1">
              <a:lnSpc>
                <a:spcPct val="110000"/>
              </a:lnSpc>
            </a:pPr>
            <a:r>
              <a:rPr lang="en-US" altLang="en-US" sz="3200" b="1">
                <a:solidFill>
                  <a:srgbClr val="660033"/>
                </a:solidFill>
              </a:rPr>
              <a:t>Amos</a:t>
            </a:r>
          </a:p>
          <a:p>
            <a:pPr eaLnBrk="1" hangingPunct="1">
              <a:lnSpc>
                <a:spcPct val="110000"/>
              </a:lnSpc>
            </a:pPr>
            <a:r>
              <a:rPr lang="en-US" altLang="en-US" sz="3200" b="1">
                <a:solidFill>
                  <a:srgbClr val="660033"/>
                </a:solidFill>
              </a:rPr>
              <a:t>Hosea</a:t>
            </a:r>
          </a:p>
        </p:txBody>
      </p:sp>
    </p:spTree>
    <p:extLst>
      <p:ext uri="{BB962C8B-B14F-4D97-AF65-F5344CB8AC3E}">
        <p14:creationId xmlns:p14="http://schemas.microsoft.com/office/powerpoint/2010/main" val="39464394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31">
                                            <p:bg/>
                                          </p:spTgt>
                                        </p:tgtEl>
                                        <p:attrNameLst>
                                          <p:attrName>style.visibility</p:attrName>
                                        </p:attrNameLst>
                                      </p:cBhvr>
                                      <p:to>
                                        <p:strVal val="visible"/>
                                      </p:to>
                                    </p:set>
                                    <p:animEffect transition="in" filter="dissolve">
                                      <p:cBhvr>
                                        <p:cTn id="7" dur="500"/>
                                        <p:tgtEl>
                                          <p:spTgt spid="22531">
                                            <p:bg/>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animEffect transition="in" filter="dissolve">
                                      <p:cBhvr>
                                        <p:cTn id="11" dur="500"/>
                                        <p:tgtEl>
                                          <p:spTgt spid="22531">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531">
                                            <p:txEl>
                                              <p:pRg st="1" end="1"/>
                                            </p:txEl>
                                          </p:spTgt>
                                        </p:tgtEl>
                                        <p:attrNameLst>
                                          <p:attrName>style.visibility</p:attrName>
                                        </p:attrNameLst>
                                      </p:cBhvr>
                                      <p:to>
                                        <p:strVal val="visible"/>
                                      </p:to>
                                    </p:set>
                                    <p:animEffect transition="in" filter="dissolve">
                                      <p:cBhvr>
                                        <p:cTn id="15" dur="500"/>
                                        <p:tgtEl>
                                          <p:spTgt spid="22531">
                                            <p:txEl>
                                              <p:pRg st="1" end="1"/>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Effect transition="in" filter="dissolve">
                                      <p:cBhvr>
                                        <p:cTn id="19" dur="500"/>
                                        <p:tgtEl>
                                          <p:spTgt spid="22531">
                                            <p:txEl>
                                              <p:pRg st="2" end="2"/>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2531">
                                            <p:txEl>
                                              <p:pRg st="3" end="3"/>
                                            </p:txEl>
                                          </p:spTgt>
                                        </p:tgtEl>
                                        <p:attrNameLst>
                                          <p:attrName>style.visibility</p:attrName>
                                        </p:attrNameLst>
                                      </p:cBhvr>
                                      <p:to>
                                        <p:strVal val="visible"/>
                                      </p:to>
                                    </p:set>
                                    <p:animEffect transition="in" filter="dissolve">
                                      <p:cBhvr>
                                        <p:cTn id="23" dur="500"/>
                                        <p:tgtEl>
                                          <p:spTgt spid="22531">
                                            <p:txEl>
                                              <p:pRg st="3" end="3"/>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dissolve">
                                      <p:cBhvr>
                                        <p:cTn id="27" dur="500"/>
                                        <p:tgtEl>
                                          <p:spTgt spid="22531">
                                            <p:txEl>
                                              <p:pRg st="4" end="4"/>
                                            </p:txEl>
                                          </p:spTgt>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2531">
                                            <p:txEl>
                                              <p:pRg st="5" end="5"/>
                                            </p:txEl>
                                          </p:spTgt>
                                        </p:tgtEl>
                                        <p:attrNameLst>
                                          <p:attrName>style.visibility</p:attrName>
                                        </p:attrNameLst>
                                      </p:cBhvr>
                                      <p:to>
                                        <p:strVal val="visible"/>
                                      </p:to>
                                    </p:set>
                                    <p:animEffect transition="in" filter="dissolve">
                                      <p:cBhvr>
                                        <p:cTn id="31" dur="500"/>
                                        <p:tgtEl>
                                          <p:spTgt spid="22531">
                                            <p:txEl>
                                              <p:pRg st="5" end="5"/>
                                            </p:txEl>
                                          </p:spTgt>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2531">
                                            <p:txEl>
                                              <p:pRg st="6" end="6"/>
                                            </p:txEl>
                                          </p:spTgt>
                                        </p:tgtEl>
                                        <p:attrNameLst>
                                          <p:attrName>style.visibility</p:attrName>
                                        </p:attrNameLst>
                                      </p:cBhvr>
                                      <p:to>
                                        <p:strVal val="visible"/>
                                      </p:to>
                                    </p:set>
                                    <p:animEffect transition="in" filter="dissolve">
                                      <p:cBhvr>
                                        <p:cTn id="35" dur="500"/>
                                        <p:tgtEl>
                                          <p:spTgt spid="22531">
                                            <p:txEl>
                                              <p:pRg st="6" end="6"/>
                                            </p:txEl>
                                          </p:spTgt>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2531">
                                            <p:txEl>
                                              <p:pRg st="7" end="7"/>
                                            </p:txEl>
                                          </p:spTgt>
                                        </p:tgtEl>
                                        <p:attrNameLst>
                                          <p:attrName>style.visibility</p:attrName>
                                        </p:attrNameLst>
                                      </p:cBhvr>
                                      <p:to>
                                        <p:strVal val="visible"/>
                                      </p:to>
                                    </p:set>
                                    <p:animEffect transition="in" filter="dissolve">
                                      <p:cBhvr>
                                        <p:cTn id="39" dur="500"/>
                                        <p:tgtEl>
                                          <p:spTgt spid="22531">
                                            <p:txEl>
                                              <p:pRg st="7" end="7"/>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2530">
                                            <p:txEl>
                                              <p:pRg st="1" end="1"/>
                                            </p:txEl>
                                          </p:spTgt>
                                        </p:tgtEl>
                                        <p:attrNameLst>
                                          <p:attrName>style.visibility</p:attrName>
                                        </p:attrNameLst>
                                      </p:cBhvr>
                                      <p:to>
                                        <p:strVal val="visible"/>
                                      </p:to>
                                    </p:set>
                                    <p:anim calcmode="lin" valueType="num">
                                      <p:cBhvr additive="base">
                                        <p:cTn id="44" dur="500" fill="hold"/>
                                        <p:tgtEl>
                                          <p:spTgt spid="22530">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25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22530">
                                            <p:txEl>
                                              <p:pRg st="2" end="2"/>
                                            </p:txEl>
                                          </p:spTgt>
                                        </p:tgtEl>
                                        <p:attrNameLst>
                                          <p:attrName>style.visibility</p:attrName>
                                        </p:attrNameLst>
                                      </p:cBhvr>
                                      <p:to>
                                        <p:strVal val="visible"/>
                                      </p:to>
                                    </p:set>
                                    <p:anim calcmode="lin" valueType="num">
                                      <p:cBhvr additive="base">
                                        <p:cTn id="50" dur="500" fill="hold"/>
                                        <p:tgtEl>
                                          <p:spTgt spid="22530">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25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22530">
                                            <p:txEl>
                                              <p:pRg st="3" end="3"/>
                                            </p:txEl>
                                          </p:spTgt>
                                        </p:tgtEl>
                                        <p:attrNameLst>
                                          <p:attrName>style.visibility</p:attrName>
                                        </p:attrNameLst>
                                      </p:cBhvr>
                                      <p:to>
                                        <p:strVal val="visible"/>
                                      </p:to>
                                    </p:set>
                                    <p:anim calcmode="lin" valueType="num">
                                      <p:cBhvr additive="base">
                                        <p:cTn id="56" dur="500" fill="hold"/>
                                        <p:tgtEl>
                                          <p:spTgt spid="22530">
                                            <p:txEl>
                                              <p:pRg st="3" end="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253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84C880D4-61EC-4188-A551-4AAF6C65B59A}"/>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Salvation by Grace</a:t>
            </a:r>
            <a:r>
              <a:rPr lang="en-US" altLang="en-US"/>
              <a:t> </a:t>
            </a:r>
            <a:r>
              <a:rPr lang="en-US" altLang="en-US" sz="3200"/>
              <a:t>(59:15b-21)</a:t>
            </a:r>
          </a:p>
        </p:txBody>
      </p:sp>
      <p:sp>
        <p:nvSpPr>
          <p:cNvPr id="137221" name="Slide Number Placeholder 1">
            <a:extLst>
              <a:ext uri="{FF2B5EF4-FFF2-40B4-BE49-F238E27FC236}">
                <a16:creationId xmlns:a16="http://schemas.microsoft.com/office/drawing/2014/main" id="{B125EDD7-D6F1-46CC-BD47-98797977F4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2B288E-78AB-42A3-A6BC-5B3DA89CAA80}" type="slidenum">
              <a:rPr lang="en-US" altLang="en-US" smtClean="0">
                <a:solidFill>
                  <a:schemeClr val="tx2"/>
                </a:solidFill>
                <a:latin typeface="Book Antiqua" panose="02040602050305030304" pitchFamily="18" charset="0"/>
              </a:rPr>
              <a:pPr/>
              <a:t>170</a:t>
            </a:fld>
            <a:endParaRPr lang="en-US" altLang="en-US">
              <a:solidFill>
                <a:schemeClr val="tx2"/>
              </a:solidFill>
              <a:latin typeface="Book Antiqua" panose="02040602050305030304" pitchFamily="18" charset="0"/>
            </a:endParaRPr>
          </a:p>
        </p:txBody>
      </p:sp>
      <p:sp>
        <p:nvSpPr>
          <p:cNvPr id="392195" name="Rectangle 3">
            <a:extLst>
              <a:ext uri="{FF2B5EF4-FFF2-40B4-BE49-F238E27FC236}">
                <a16:creationId xmlns:a16="http://schemas.microsoft.com/office/drawing/2014/main" id="{4683EADF-B3AC-40E0-AA7D-D617CD3E82CD}"/>
              </a:ext>
            </a:extLst>
          </p:cNvPr>
          <p:cNvSpPr>
            <a:spLocks noGrp="1"/>
          </p:cNvSpPr>
          <p:nvPr>
            <p:ph type="body" idx="4294967295"/>
          </p:nvPr>
        </p:nvSpPr>
        <p:spPr>
          <a:xfrm>
            <a:off x="1674813" y="1828800"/>
            <a:ext cx="9982200" cy="3390900"/>
          </a:xfrm>
        </p:spPr>
        <p:txBody>
          <a:bodyPr/>
          <a:lstStyle/>
          <a:p>
            <a:pPr>
              <a:buFont typeface="Wingdings" panose="05000000000000000000" pitchFamily="2" charset="2"/>
              <a:buNone/>
            </a:pPr>
            <a:r>
              <a:rPr lang="en-US" altLang="en-US" sz="2800" b="1" dirty="0">
                <a:solidFill>
                  <a:srgbClr val="FF0000"/>
                </a:solidFill>
              </a:rPr>
              <a:t>The only solution to this moral depravity would be an act of divine grace.</a:t>
            </a:r>
          </a:p>
          <a:p>
            <a:r>
              <a:rPr lang="en-US" altLang="en-US" i="1" dirty="0"/>
              <a:t>Humans were powerless to help themselves, so in the absence of help, Yahweh would set them right himself!</a:t>
            </a:r>
          </a:p>
          <a:p>
            <a:r>
              <a:rPr lang="en-US" altLang="en-US" i="1" dirty="0"/>
              <a:t>Not only did he demand righteousness, he would </a:t>
            </a:r>
            <a:r>
              <a:rPr lang="en-US" altLang="en-US" i="1" u="sng" dirty="0"/>
              <a:t>bring</a:t>
            </a:r>
            <a:r>
              <a:rPr lang="en-US" altLang="en-US" i="1" dirty="0"/>
              <a:t> righteousness and salvation by his own arm!</a:t>
            </a:r>
          </a:p>
        </p:txBody>
      </p:sp>
      <p:sp>
        <p:nvSpPr>
          <p:cNvPr id="392196" name="Text Box 4">
            <a:extLst>
              <a:ext uri="{FF2B5EF4-FFF2-40B4-BE49-F238E27FC236}">
                <a16:creationId xmlns:a16="http://schemas.microsoft.com/office/drawing/2014/main" id="{89AB5029-9185-4F4C-B639-86E71C4B9A93}"/>
              </a:ext>
            </a:extLst>
          </p:cNvPr>
          <p:cNvSpPr txBox="1">
            <a:spLocks noChangeArrowheads="1"/>
          </p:cNvSpPr>
          <p:nvPr/>
        </p:nvSpPr>
        <p:spPr bwMode="auto">
          <a:xfrm>
            <a:off x="531813" y="5714221"/>
            <a:ext cx="11125200" cy="946929"/>
          </a:xfrm>
          <a:prstGeom prst="rect">
            <a:avLst/>
          </a:prstGeom>
          <a:solidFill>
            <a:srgbClr val="4600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dirty="0">
                <a:solidFill>
                  <a:srgbClr val="FFFF99"/>
                </a:solidFill>
                <a:latin typeface="Rockwell Condensed" panose="02060603050405020104" pitchFamily="18" charset="0"/>
              </a:rPr>
              <a:t>Alluding to this passage, St. Paul encourages the Ephesians to imitate God in their approach to the world (Ep. 6:13-17).</a:t>
            </a:r>
          </a:p>
        </p:txBody>
      </p:sp>
    </p:spTree>
    <p:extLst>
      <p:ext uri="{BB962C8B-B14F-4D97-AF65-F5344CB8AC3E}">
        <p14:creationId xmlns:p14="http://schemas.microsoft.com/office/powerpoint/2010/main" val="210507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92195">
                                            <p:txEl>
                                              <p:pRg st="0" end="0"/>
                                            </p:txEl>
                                          </p:spTgt>
                                        </p:tgtEl>
                                        <p:attrNameLst>
                                          <p:attrName>style.visibility</p:attrName>
                                        </p:attrNameLst>
                                      </p:cBhvr>
                                      <p:to>
                                        <p:strVal val="visible"/>
                                      </p:to>
                                    </p:set>
                                    <p:anim calcmode="lin" valueType="num">
                                      <p:cBhvr>
                                        <p:cTn id="7" dur="500" fill="hold"/>
                                        <p:tgtEl>
                                          <p:spTgt spid="392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2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92195">
                                            <p:txEl>
                                              <p:pRg st="1" end="1"/>
                                            </p:txEl>
                                          </p:spTgt>
                                        </p:tgtEl>
                                        <p:attrNameLst>
                                          <p:attrName>style.visibility</p:attrName>
                                        </p:attrNameLst>
                                      </p:cBhvr>
                                      <p:to>
                                        <p:strVal val="visible"/>
                                      </p:to>
                                    </p:set>
                                    <p:anim calcmode="lin" valueType="num">
                                      <p:cBhvr additive="base">
                                        <p:cTn id="13" dur="500" fill="hold"/>
                                        <p:tgtEl>
                                          <p:spTgt spid="392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2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92195">
                                            <p:txEl>
                                              <p:pRg st="2" end="2"/>
                                            </p:txEl>
                                          </p:spTgt>
                                        </p:tgtEl>
                                        <p:attrNameLst>
                                          <p:attrName>style.visibility</p:attrName>
                                        </p:attrNameLst>
                                      </p:cBhvr>
                                      <p:to>
                                        <p:strVal val="visible"/>
                                      </p:to>
                                    </p:set>
                                    <p:anim calcmode="lin" valueType="num">
                                      <p:cBhvr additive="base">
                                        <p:cTn id="19" dur="500" fill="hold"/>
                                        <p:tgtEl>
                                          <p:spTgt spid="392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2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392196"/>
                                        </p:tgtEl>
                                        <p:attrNameLst>
                                          <p:attrName>style.visibility</p:attrName>
                                        </p:attrNameLst>
                                      </p:cBhvr>
                                      <p:to>
                                        <p:strVal val="visible"/>
                                      </p:to>
                                    </p:set>
                                    <p:animEffect transition="in" filter="randombar(vertical)">
                                      <p:cBhvr>
                                        <p:cTn id="25" dur="5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4FDBB998-66D9-48E6-AA9B-669CC43FBFB9}"/>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a:t>Salvation by Grace</a:t>
            </a:r>
            <a:r>
              <a:rPr lang="en-US" altLang="en-US"/>
              <a:t> </a:t>
            </a:r>
            <a:r>
              <a:rPr lang="en-US" altLang="en-US" sz="2800"/>
              <a:t>(65:1-16)</a:t>
            </a:r>
          </a:p>
        </p:txBody>
      </p:sp>
      <p:sp>
        <p:nvSpPr>
          <p:cNvPr id="404483" name="Rectangle 3">
            <a:extLst>
              <a:ext uri="{FF2B5EF4-FFF2-40B4-BE49-F238E27FC236}">
                <a16:creationId xmlns:a16="http://schemas.microsoft.com/office/drawing/2014/main" id="{D68DCBEF-267B-4EB5-9DB4-A0BA2D24A53C}"/>
              </a:ext>
            </a:extLst>
          </p:cNvPr>
          <p:cNvSpPr>
            <a:spLocks noGrp="1"/>
          </p:cNvSpPr>
          <p:nvPr>
            <p:ph type="body" idx="4294967295"/>
          </p:nvPr>
        </p:nvSpPr>
        <p:spPr>
          <a:xfrm>
            <a:off x="1534678" y="1828800"/>
            <a:ext cx="9741333" cy="4343400"/>
          </a:xfrm>
        </p:spPr>
        <p:txBody>
          <a:bodyPr/>
          <a:lstStyle/>
          <a:p>
            <a:pPr>
              <a:buFont typeface="Wingdings" panose="05000000000000000000" pitchFamily="2" charset="2"/>
              <a:buNone/>
            </a:pPr>
            <a:r>
              <a:rPr lang="en-US" altLang="en-US" sz="2800" b="1" dirty="0">
                <a:solidFill>
                  <a:srgbClr val="FF0000"/>
                </a:solidFill>
              </a:rPr>
              <a:t>God’s grace especially was revealed to Israel who did not even seek him (cf. Ro. 10:21)!</a:t>
            </a:r>
          </a:p>
          <a:p>
            <a:r>
              <a:rPr lang="en-US" altLang="en-US" i="1" dirty="0"/>
              <a:t>Though Yahweh’s overtures to Israel repeatedly had been rebuffed and though his covenant demanded he repay Israel for her flagrant violations, he still saw that among this nation of rebels there was a remnant of faith.</a:t>
            </a:r>
          </a:p>
          <a:p>
            <a:r>
              <a:rPr lang="en-US" altLang="en-US" i="1" dirty="0"/>
              <a:t>The promise of blessing would be fulfilled to this remnant.</a:t>
            </a:r>
          </a:p>
        </p:txBody>
      </p:sp>
      <p:sp>
        <p:nvSpPr>
          <p:cNvPr id="404484" name="Text Box 4">
            <a:extLst>
              <a:ext uri="{FF2B5EF4-FFF2-40B4-BE49-F238E27FC236}">
                <a16:creationId xmlns:a16="http://schemas.microsoft.com/office/drawing/2014/main" id="{C1E57EF9-A7A0-4092-ACD1-9CE026A876D1}"/>
              </a:ext>
            </a:extLst>
          </p:cNvPr>
          <p:cNvSpPr txBox="1">
            <a:spLocks noChangeArrowheads="1"/>
          </p:cNvSpPr>
          <p:nvPr/>
        </p:nvSpPr>
        <p:spPr bwMode="auto">
          <a:xfrm>
            <a:off x="379412" y="5094982"/>
            <a:ext cx="11430000" cy="1077218"/>
          </a:xfrm>
          <a:prstGeom prst="rect">
            <a:avLst/>
          </a:prstGeom>
          <a:solidFill>
            <a:srgbClr val="4600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rgbClr val="FFFF99"/>
                </a:solidFill>
                <a:latin typeface="Rockwell Condensed" panose="02060603050405020104" pitchFamily="18" charset="0"/>
              </a:rPr>
              <a:t>In the end, the promises of blessing would be fulfilled, but only to the remnant of faith!</a:t>
            </a:r>
          </a:p>
        </p:txBody>
      </p:sp>
    </p:spTree>
    <p:extLst>
      <p:ext uri="{BB962C8B-B14F-4D97-AF65-F5344CB8AC3E}">
        <p14:creationId xmlns:p14="http://schemas.microsoft.com/office/powerpoint/2010/main" val="286068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 calcmode="lin" valueType="num">
                                      <p:cBhvr>
                                        <p:cTn id="7" dur="500" fill="hold"/>
                                        <p:tgtEl>
                                          <p:spTgt spid="404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44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4483">
                                            <p:txEl>
                                              <p:pRg st="1" end="1"/>
                                            </p:txEl>
                                          </p:spTgt>
                                        </p:tgtEl>
                                        <p:attrNameLst>
                                          <p:attrName>style.visibility</p:attrName>
                                        </p:attrNameLst>
                                      </p:cBhvr>
                                      <p:to>
                                        <p:strVal val="visible"/>
                                      </p:to>
                                    </p:set>
                                    <p:anim calcmode="lin" valueType="num">
                                      <p:cBhvr additive="base">
                                        <p:cTn id="13" dur="500" fill="hold"/>
                                        <p:tgtEl>
                                          <p:spTgt spid="404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4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4483">
                                            <p:txEl>
                                              <p:pRg st="2" end="2"/>
                                            </p:txEl>
                                          </p:spTgt>
                                        </p:tgtEl>
                                        <p:attrNameLst>
                                          <p:attrName>style.visibility</p:attrName>
                                        </p:attrNameLst>
                                      </p:cBhvr>
                                      <p:to>
                                        <p:strVal val="visible"/>
                                      </p:to>
                                    </p:set>
                                    <p:anim calcmode="lin" valueType="num">
                                      <p:cBhvr additive="base">
                                        <p:cTn id="19" dur="500" fill="hold"/>
                                        <p:tgtEl>
                                          <p:spTgt spid="404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4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404484"/>
                                        </p:tgtEl>
                                        <p:attrNameLst>
                                          <p:attrName>style.visibility</p:attrName>
                                        </p:attrNameLst>
                                      </p:cBhvr>
                                      <p:to>
                                        <p:strVal val="visible"/>
                                      </p:to>
                                    </p:set>
                                    <p:animEffect transition="in" filter="randombar(vertical)">
                                      <p:cBhvr>
                                        <p:cTn id="25" dur="500"/>
                                        <p:tgtEl>
                                          <p:spTgt spid="404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a:extLst>
              <a:ext uri="{FF2B5EF4-FFF2-40B4-BE49-F238E27FC236}">
                <a16:creationId xmlns:a16="http://schemas.microsoft.com/office/drawing/2014/main" id="{F84BE0CE-854F-4DCD-9C2E-B7E94BF4F772}"/>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dirty="0"/>
              <a:t>A New Heavens &amp; Earth</a:t>
            </a:r>
            <a:r>
              <a:rPr lang="en-US" altLang="en-US" dirty="0"/>
              <a:t> </a:t>
            </a:r>
            <a:r>
              <a:rPr lang="en-US" altLang="en-US" sz="3200" dirty="0"/>
              <a:t>(65:17-25)</a:t>
            </a:r>
          </a:p>
        </p:txBody>
      </p:sp>
      <p:sp>
        <p:nvSpPr>
          <p:cNvPr id="405507" name="Rectangle 3">
            <a:extLst>
              <a:ext uri="{FF2B5EF4-FFF2-40B4-BE49-F238E27FC236}">
                <a16:creationId xmlns:a16="http://schemas.microsoft.com/office/drawing/2014/main" id="{4E37AC38-9DB5-4208-AE29-D7A27D88ADAC}"/>
              </a:ext>
            </a:extLst>
          </p:cNvPr>
          <p:cNvSpPr>
            <a:spLocks noGrp="1"/>
          </p:cNvSpPr>
          <p:nvPr>
            <p:ph type="body" idx="4294967295"/>
          </p:nvPr>
        </p:nvSpPr>
        <p:spPr>
          <a:xfrm>
            <a:off x="1522412" y="1828800"/>
            <a:ext cx="9982199" cy="4648200"/>
          </a:xfrm>
        </p:spPr>
        <p:txBody>
          <a:bodyPr/>
          <a:lstStyle/>
          <a:p>
            <a:pPr>
              <a:buFont typeface="Wingdings" panose="05000000000000000000" pitchFamily="2" charset="2"/>
              <a:buNone/>
            </a:pPr>
            <a:r>
              <a:rPr lang="en-US" altLang="en-US" sz="2800" b="1" dirty="0">
                <a:solidFill>
                  <a:srgbClr val="FF0000"/>
                </a:solidFill>
              </a:rPr>
              <a:t>To this remnant of faith would be given a new and breath-taking creation.</a:t>
            </a:r>
          </a:p>
          <a:p>
            <a:r>
              <a:rPr lang="en-US" altLang="en-US" i="1" dirty="0"/>
              <a:t>A new Jerusalem would be created where longevity of life would be the norm, peace would prevail and the downfall of the treacherous serpent would finally come to pass (cf. Ge. 3:14-15).</a:t>
            </a:r>
          </a:p>
          <a:p>
            <a:r>
              <a:rPr lang="en-US" altLang="en-US" i="1" dirty="0"/>
              <a:t>The vision of peace announced as coming through the messianic branch of Jesse (cf. 11:6-9) would be accomplished at last!</a:t>
            </a:r>
          </a:p>
        </p:txBody>
      </p:sp>
    </p:spTree>
    <p:extLst>
      <p:ext uri="{BB962C8B-B14F-4D97-AF65-F5344CB8AC3E}">
        <p14:creationId xmlns:p14="http://schemas.microsoft.com/office/powerpoint/2010/main" val="111442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 calcmode="lin" valueType="num">
                                      <p:cBhvr>
                                        <p:cTn id="7" dur="500" fill="hold"/>
                                        <p:tgtEl>
                                          <p:spTgt spid="405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55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5507">
                                            <p:txEl>
                                              <p:pRg st="1" end="1"/>
                                            </p:txEl>
                                          </p:spTgt>
                                        </p:tgtEl>
                                        <p:attrNameLst>
                                          <p:attrName>style.visibility</p:attrName>
                                        </p:attrNameLst>
                                      </p:cBhvr>
                                      <p:to>
                                        <p:strVal val="visible"/>
                                      </p:to>
                                    </p:set>
                                    <p:anim calcmode="lin" valueType="num">
                                      <p:cBhvr additive="base">
                                        <p:cTn id="13" dur="500" fill="hold"/>
                                        <p:tgtEl>
                                          <p:spTgt spid="405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5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5507">
                                            <p:txEl>
                                              <p:pRg st="2" end="2"/>
                                            </p:txEl>
                                          </p:spTgt>
                                        </p:tgtEl>
                                        <p:attrNameLst>
                                          <p:attrName>style.visibility</p:attrName>
                                        </p:attrNameLst>
                                      </p:cBhvr>
                                      <p:to>
                                        <p:strVal val="visible"/>
                                      </p:to>
                                    </p:set>
                                    <p:anim calcmode="lin" valueType="num">
                                      <p:cBhvr additive="base">
                                        <p:cTn id="19" dur="500" fill="hold"/>
                                        <p:tgtEl>
                                          <p:spTgt spid="405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5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2436812" y="4343400"/>
            <a:ext cx="7772400" cy="1975104"/>
          </a:xfrm>
        </p:spPr>
        <p:txBody>
          <a:bodyPr/>
          <a:lstStyle/>
          <a:p>
            <a:pPr marR="9144">
              <a:defRPr/>
            </a:pPr>
            <a:r>
              <a:rPr lang="en-US" sz="9600" b="1" cap="all" dirty="0" err="1">
                <a:solidFill>
                  <a:schemeClr val="tx2">
                    <a:satMod val="200000"/>
                  </a:schemeClr>
                </a:solidFill>
                <a:effectLst>
                  <a:reflection blurRad="12700" stA="34000" endA="740" endPos="53000" dir="5400000" sy="-100000" algn="bl" rotWithShape="0"/>
                </a:effectLst>
              </a:rPr>
              <a:t>MicAH</a:t>
            </a:r>
            <a:endParaRPr lang="en-US" sz="9600" b="1" cap="all" dirty="0">
              <a:solidFill>
                <a:schemeClr val="tx2">
                  <a:satMod val="200000"/>
                </a:schemeClr>
              </a:solidFill>
              <a:effectLst>
                <a:reflection blurRad="12700" stA="34000" endA="740" endPos="53000" dir="5400000" sy="-100000" algn="bl" rotWithShape="0"/>
              </a:effectLst>
            </a:endParaRPr>
          </a:p>
        </p:txBody>
      </p:sp>
    </p:spTree>
    <p:extLst>
      <p:ext uri="{BB962C8B-B14F-4D97-AF65-F5344CB8AC3E}">
        <p14:creationId xmlns:p14="http://schemas.microsoft.com/office/powerpoint/2010/main" val="218622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3D75-8973-4A60-A411-49A6B2E2E389}"/>
              </a:ext>
            </a:extLst>
          </p:cNvPr>
          <p:cNvSpPr>
            <a:spLocks noGrp="1"/>
          </p:cNvSpPr>
          <p:nvPr>
            <p:ph type="title"/>
          </p:nvPr>
        </p:nvSpPr>
        <p:spPr/>
        <p:txBody>
          <a:bodyPr/>
          <a:lstStyle/>
          <a:p>
            <a:r>
              <a:rPr lang="en-US" b="1" dirty="0"/>
              <a:t>Micah’s Historical Context (1:1)</a:t>
            </a:r>
          </a:p>
        </p:txBody>
      </p:sp>
      <p:sp>
        <p:nvSpPr>
          <p:cNvPr id="3" name="Content Placeholder 2">
            <a:extLst>
              <a:ext uri="{FF2B5EF4-FFF2-40B4-BE49-F238E27FC236}">
                <a16:creationId xmlns:a16="http://schemas.microsoft.com/office/drawing/2014/main" id="{B0EC83F7-0F0D-4F18-9EF0-D7DA1CB9EBB4}"/>
              </a:ext>
            </a:extLst>
          </p:cNvPr>
          <p:cNvSpPr>
            <a:spLocks noGrp="1"/>
          </p:cNvSpPr>
          <p:nvPr>
            <p:ph idx="1"/>
          </p:nvPr>
        </p:nvSpPr>
        <p:spPr>
          <a:xfrm>
            <a:off x="1522412" y="1752600"/>
            <a:ext cx="10439400" cy="4953001"/>
          </a:xfrm>
        </p:spPr>
        <p:txBody>
          <a:bodyPr>
            <a:normAutofit/>
          </a:bodyPr>
          <a:lstStyle/>
          <a:p>
            <a:pPr marL="0" indent="0">
              <a:buNone/>
            </a:pPr>
            <a:r>
              <a:rPr lang="en-US" sz="2800" b="1" dirty="0">
                <a:solidFill>
                  <a:srgbClr val="FF0000"/>
                </a:solidFill>
              </a:rPr>
              <a:t>A contemporary of Isaiah, Micah’s ministry occurred during the regnal years of Jotham (ascension </a:t>
            </a:r>
            <a:r>
              <a:rPr lang="en-US" sz="2800" b="1" i="1" dirty="0">
                <a:solidFill>
                  <a:srgbClr val="FF0000"/>
                </a:solidFill>
              </a:rPr>
              <a:t>c. </a:t>
            </a:r>
            <a:r>
              <a:rPr lang="en-US" sz="2800" b="1" dirty="0">
                <a:solidFill>
                  <a:srgbClr val="FF0000"/>
                </a:solidFill>
              </a:rPr>
              <a:t>750), Ahaz (ascension </a:t>
            </a:r>
            <a:r>
              <a:rPr lang="en-US" sz="2800" b="1" i="1" dirty="0">
                <a:solidFill>
                  <a:srgbClr val="FF0000"/>
                </a:solidFill>
              </a:rPr>
              <a:t>c. </a:t>
            </a:r>
            <a:r>
              <a:rPr lang="en-US" sz="2800" b="1" dirty="0">
                <a:solidFill>
                  <a:srgbClr val="FF0000"/>
                </a:solidFill>
              </a:rPr>
              <a:t>735), and Hezekiah (ascension </a:t>
            </a:r>
            <a:r>
              <a:rPr lang="en-US" sz="2800" b="1" i="1" dirty="0">
                <a:solidFill>
                  <a:srgbClr val="FF0000"/>
                </a:solidFill>
              </a:rPr>
              <a:t>c. </a:t>
            </a:r>
            <a:r>
              <a:rPr lang="en-US" sz="2800" b="1" dirty="0">
                <a:solidFill>
                  <a:srgbClr val="FF0000"/>
                </a:solidFill>
              </a:rPr>
              <a:t>715).</a:t>
            </a:r>
          </a:p>
          <a:p>
            <a:r>
              <a:rPr lang="en-US" i="1" dirty="0"/>
              <a:t>Unlike Isaiah, however, whose ministry was in Jerusalem, Micah was a rural prophet from the border country of </a:t>
            </a:r>
            <a:r>
              <a:rPr lang="en-US" i="1" dirty="0" err="1"/>
              <a:t>Moresheth</a:t>
            </a:r>
            <a:r>
              <a:rPr lang="en-US" i="1" dirty="0"/>
              <a:t>-Gath (1:14), a locale with a history of turbulence and political fragility.</a:t>
            </a:r>
          </a:p>
          <a:p>
            <a:pPr lvl="1"/>
            <a:r>
              <a:rPr lang="en-US" b="1" dirty="0"/>
              <a:t>The village name immediately suggests its proximity to the Philistine city of Gath.</a:t>
            </a:r>
          </a:p>
          <a:p>
            <a:pPr lvl="1"/>
            <a:r>
              <a:rPr lang="en-US" b="1" dirty="0"/>
              <a:t>Immediately prior to Micah’s career, Uzziah of Judah had raided the area, rebuilding some of the local towns (2 Chr. 26:6-7), possibly including </a:t>
            </a:r>
            <a:r>
              <a:rPr lang="en-US" b="1" dirty="0" err="1"/>
              <a:t>Moresheth</a:t>
            </a:r>
            <a:r>
              <a:rPr lang="en-US" b="1" dirty="0"/>
              <a:t>.</a:t>
            </a:r>
          </a:p>
          <a:p>
            <a:pPr lvl="1"/>
            <a:r>
              <a:rPr lang="en-US" b="1" dirty="0"/>
              <a:t>During Micah’s lifetime, the Philistines raided Judah’s occupied cities in the area (2 Chr. 28:18; cf. Is. 9:12).</a:t>
            </a:r>
          </a:p>
          <a:p>
            <a:r>
              <a:rPr lang="en-US" i="1" dirty="0"/>
              <a:t>Later, the Assyrian Tiglath-</a:t>
            </a:r>
            <a:r>
              <a:rPr lang="en-US" i="1" dirty="0" err="1"/>
              <a:t>pileser</a:t>
            </a:r>
            <a:r>
              <a:rPr lang="en-US" i="1" dirty="0"/>
              <a:t> III attacked Gath in 734 BC for disloyalty, and still later, Hezekiah would war with the Philistines (2 Kg. 18:8).</a:t>
            </a:r>
          </a:p>
        </p:txBody>
      </p:sp>
    </p:spTree>
    <p:extLst>
      <p:ext uri="{BB962C8B-B14F-4D97-AF65-F5344CB8AC3E}">
        <p14:creationId xmlns:p14="http://schemas.microsoft.com/office/powerpoint/2010/main" val="319047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D0A4-7449-491E-AC6B-715E61AFE57B}"/>
              </a:ext>
            </a:extLst>
          </p:cNvPr>
          <p:cNvSpPr>
            <a:spLocks noGrp="1"/>
          </p:cNvSpPr>
          <p:nvPr>
            <p:ph type="title"/>
          </p:nvPr>
        </p:nvSpPr>
        <p:spPr/>
        <p:txBody>
          <a:bodyPr/>
          <a:lstStyle/>
          <a:p>
            <a:r>
              <a:rPr lang="en-US" b="1" dirty="0"/>
              <a:t>The Social Background</a:t>
            </a:r>
          </a:p>
        </p:txBody>
      </p:sp>
      <p:sp>
        <p:nvSpPr>
          <p:cNvPr id="3" name="Content Placeholder 2">
            <a:extLst>
              <a:ext uri="{FF2B5EF4-FFF2-40B4-BE49-F238E27FC236}">
                <a16:creationId xmlns:a16="http://schemas.microsoft.com/office/drawing/2014/main" id="{6FDAE88A-676E-46DB-9778-88AA4B24FF02}"/>
              </a:ext>
            </a:extLst>
          </p:cNvPr>
          <p:cNvSpPr>
            <a:spLocks noGrp="1"/>
          </p:cNvSpPr>
          <p:nvPr>
            <p:ph idx="1"/>
          </p:nvPr>
        </p:nvSpPr>
        <p:spPr>
          <a:xfrm>
            <a:off x="1522412" y="1904999"/>
            <a:ext cx="10134599" cy="4763277"/>
          </a:xfrm>
        </p:spPr>
        <p:txBody>
          <a:bodyPr/>
          <a:lstStyle/>
          <a:p>
            <a:pPr marL="0" indent="0">
              <a:buNone/>
            </a:pPr>
            <a:r>
              <a:rPr lang="en-US" sz="2800" b="1" dirty="0">
                <a:solidFill>
                  <a:srgbClr val="FF0000"/>
                </a:solidFill>
              </a:rPr>
              <a:t>The halcyon years of Uzziah’s reign, which was largely due to a power vacuum with no serious outside threat, brought an increase in trade and commerce, elevating the wealthy class in Jerusalem with the finery of sophistication and culture (Is. 3:16-23; 5:11-12). </a:t>
            </a:r>
          </a:p>
          <a:p>
            <a:r>
              <a:rPr lang="en-US" i="1" dirty="0"/>
              <a:t>This amassed wealth, however, often came at the expense of the poor, whose fortunes were decided by dishonest magistrates in cahoots with thieves (Is. 1:21-23; 3:13-15; 5:23; 10:1-2).</a:t>
            </a:r>
          </a:p>
          <a:p>
            <a:r>
              <a:rPr lang="en-US" i="1" dirty="0"/>
              <a:t>Dirt farmers were losing their land (Is. 5:8).</a:t>
            </a:r>
          </a:p>
        </p:txBody>
      </p:sp>
    </p:spTree>
    <p:extLst>
      <p:ext uri="{BB962C8B-B14F-4D97-AF65-F5344CB8AC3E}">
        <p14:creationId xmlns:p14="http://schemas.microsoft.com/office/powerpoint/2010/main" val="26444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4978-99C6-42BF-9911-4BD94F4061BE}"/>
              </a:ext>
            </a:extLst>
          </p:cNvPr>
          <p:cNvSpPr>
            <a:spLocks noGrp="1"/>
          </p:cNvSpPr>
          <p:nvPr>
            <p:ph type="title"/>
          </p:nvPr>
        </p:nvSpPr>
        <p:spPr/>
        <p:txBody>
          <a:bodyPr/>
          <a:lstStyle/>
          <a:p>
            <a:r>
              <a:rPr lang="en-US" b="1" dirty="0"/>
              <a:t>The Assyrian Threat</a:t>
            </a:r>
          </a:p>
        </p:txBody>
      </p:sp>
      <p:sp>
        <p:nvSpPr>
          <p:cNvPr id="3" name="Content Placeholder 2">
            <a:extLst>
              <a:ext uri="{FF2B5EF4-FFF2-40B4-BE49-F238E27FC236}">
                <a16:creationId xmlns:a16="http://schemas.microsoft.com/office/drawing/2014/main" id="{34DF4225-3250-4E5C-8F76-B1A8126B0DB1}"/>
              </a:ext>
            </a:extLst>
          </p:cNvPr>
          <p:cNvSpPr>
            <a:spLocks noGrp="1"/>
          </p:cNvSpPr>
          <p:nvPr>
            <p:ph idx="1"/>
          </p:nvPr>
        </p:nvSpPr>
        <p:spPr>
          <a:xfrm>
            <a:off x="1522412" y="1904999"/>
            <a:ext cx="10287000" cy="4763277"/>
          </a:xfrm>
        </p:spPr>
        <p:txBody>
          <a:bodyPr/>
          <a:lstStyle/>
          <a:p>
            <a:pPr marL="0" indent="0">
              <a:buNone/>
            </a:pPr>
            <a:r>
              <a:rPr lang="en-US" sz="2800" b="1" dirty="0">
                <a:solidFill>
                  <a:srgbClr val="FF0000"/>
                </a:solidFill>
              </a:rPr>
              <a:t>Rising in the east, the Assyrian war machine was on the move, and the kingdoms of Aram and Israel formed a coalition to defend against it, attempting to force Jotham to join them (2 Kg. 15:36-37).</a:t>
            </a:r>
          </a:p>
          <a:p>
            <a:r>
              <a:rPr lang="en-US" i="1" dirty="0"/>
              <a:t>When Jotham died, his son Ahaz was left to deal with the extortion (Is. 7).</a:t>
            </a:r>
          </a:p>
          <a:p>
            <a:r>
              <a:rPr lang="en-US" i="1" dirty="0"/>
              <a:t>Ahaz directly appealed to the Assyrian Tiglath-</a:t>
            </a:r>
            <a:r>
              <a:rPr lang="en-US" i="1" dirty="0" err="1"/>
              <a:t>pileser</a:t>
            </a:r>
            <a:r>
              <a:rPr lang="en-US" i="1" dirty="0"/>
              <a:t> III, offering himself as an Assyrian vassal (2 Kg. 16:7-10).</a:t>
            </a:r>
          </a:p>
          <a:p>
            <a:r>
              <a:rPr lang="en-US" i="1" dirty="0"/>
              <a:t>This </a:t>
            </a:r>
            <a:r>
              <a:rPr lang="en-US" i="1" dirty="0" err="1"/>
              <a:t>vassalship</a:t>
            </a:r>
            <a:r>
              <a:rPr lang="en-US" i="1" dirty="0"/>
              <a:t> would last until the death of Tiglath-</a:t>
            </a:r>
            <a:r>
              <a:rPr lang="en-US" i="1" dirty="0" err="1"/>
              <a:t>pileser</a:t>
            </a:r>
            <a:r>
              <a:rPr lang="en-US" i="1" dirty="0"/>
              <a:t> III, when Hezekiah would withhold tribute and break the Assyrian suzerainty-treaty (2 Kg. 18:7), though later he would be forced to accept </a:t>
            </a:r>
            <a:r>
              <a:rPr lang="en-US" i="1" dirty="0" err="1"/>
              <a:t>vassalship</a:t>
            </a:r>
            <a:r>
              <a:rPr lang="en-US" i="1" dirty="0"/>
              <a:t> once again (2 Kg. 18:13-16).</a:t>
            </a:r>
          </a:p>
        </p:txBody>
      </p:sp>
    </p:spTree>
    <p:extLst>
      <p:ext uri="{BB962C8B-B14F-4D97-AF65-F5344CB8AC3E}">
        <p14:creationId xmlns:p14="http://schemas.microsoft.com/office/powerpoint/2010/main" val="223454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DF89-0870-4D4C-9CD6-26BF08D0FA0B}"/>
              </a:ext>
            </a:extLst>
          </p:cNvPr>
          <p:cNvSpPr>
            <a:spLocks noGrp="1"/>
          </p:cNvSpPr>
          <p:nvPr>
            <p:ph type="title"/>
          </p:nvPr>
        </p:nvSpPr>
        <p:spPr>
          <a:xfrm>
            <a:off x="1522413" y="0"/>
            <a:ext cx="9004039" cy="648479"/>
          </a:xfrm>
        </p:spPr>
        <p:txBody>
          <a:bodyPr/>
          <a:lstStyle/>
          <a:p>
            <a:pPr algn="ctr"/>
            <a:r>
              <a:rPr lang="en-US" dirty="0"/>
              <a:t>Tiglath-</a:t>
            </a:r>
            <a:r>
              <a:rPr lang="en-US" dirty="0" err="1"/>
              <a:t>pileser</a:t>
            </a:r>
            <a:r>
              <a:rPr lang="en-US" dirty="0"/>
              <a:t> III (744-727 BC)</a:t>
            </a:r>
          </a:p>
        </p:txBody>
      </p:sp>
      <p:pic>
        <p:nvPicPr>
          <p:cNvPr id="9" name="Content Placeholder 8">
            <a:extLst>
              <a:ext uri="{FF2B5EF4-FFF2-40B4-BE49-F238E27FC236}">
                <a16:creationId xmlns:a16="http://schemas.microsoft.com/office/drawing/2014/main" id="{B12E993C-01A6-4639-8915-D70CB812192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522412" y="762000"/>
            <a:ext cx="9004039" cy="5866666"/>
          </a:xfrm>
        </p:spPr>
      </p:pic>
      <p:sp>
        <p:nvSpPr>
          <p:cNvPr id="10" name="TextBox 9">
            <a:extLst>
              <a:ext uri="{FF2B5EF4-FFF2-40B4-BE49-F238E27FC236}">
                <a16:creationId xmlns:a16="http://schemas.microsoft.com/office/drawing/2014/main" id="{7B8AABC2-891A-471C-ABA4-1F8F0DA30EED}"/>
              </a:ext>
            </a:extLst>
          </p:cNvPr>
          <p:cNvSpPr txBox="1"/>
          <p:nvPr/>
        </p:nvSpPr>
        <p:spPr>
          <a:xfrm>
            <a:off x="7237412" y="6031468"/>
            <a:ext cx="2743200" cy="369332"/>
          </a:xfrm>
          <a:prstGeom prst="rect">
            <a:avLst/>
          </a:prstGeom>
          <a:noFill/>
        </p:spPr>
        <p:txBody>
          <a:bodyPr wrap="square" rtlCol="0">
            <a:spAutoFit/>
          </a:bodyPr>
          <a:lstStyle/>
          <a:p>
            <a:r>
              <a:rPr lang="en-US" dirty="0">
                <a:solidFill>
                  <a:schemeClr val="bg1"/>
                </a:solidFill>
              </a:rPr>
              <a:t>British Museum, London</a:t>
            </a:r>
          </a:p>
        </p:txBody>
      </p:sp>
    </p:spTree>
    <p:extLst>
      <p:ext uri="{BB962C8B-B14F-4D97-AF65-F5344CB8AC3E}">
        <p14:creationId xmlns:p14="http://schemas.microsoft.com/office/powerpoint/2010/main" val="233904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1515-4D34-49B8-BA19-182C06929B84}"/>
              </a:ext>
            </a:extLst>
          </p:cNvPr>
          <p:cNvSpPr>
            <a:spLocks noGrp="1"/>
          </p:cNvSpPr>
          <p:nvPr>
            <p:ph type="title"/>
          </p:nvPr>
        </p:nvSpPr>
        <p:spPr/>
        <p:txBody>
          <a:bodyPr/>
          <a:lstStyle/>
          <a:p>
            <a:r>
              <a:rPr lang="en-US" b="1" dirty="0"/>
              <a:t>Micah, the Man</a:t>
            </a:r>
          </a:p>
        </p:txBody>
      </p:sp>
      <p:sp>
        <p:nvSpPr>
          <p:cNvPr id="3" name="Content Placeholder 2">
            <a:extLst>
              <a:ext uri="{FF2B5EF4-FFF2-40B4-BE49-F238E27FC236}">
                <a16:creationId xmlns:a16="http://schemas.microsoft.com/office/drawing/2014/main" id="{9D4139F9-E3F3-4F70-8177-21F05ADBFB40}"/>
              </a:ext>
            </a:extLst>
          </p:cNvPr>
          <p:cNvSpPr>
            <a:spLocks noGrp="1"/>
          </p:cNvSpPr>
          <p:nvPr>
            <p:ph idx="1"/>
          </p:nvPr>
        </p:nvSpPr>
        <p:spPr>
          <a:xfrm>
            <a:off x="1522412" y="1905000"/>
            <a:ext cx="10134599" cy="4267200"/>
          </a:xfrm>
        </p:spPr>
        <p:txBody>
          <a:bodyPr/>
          <a:lstStyle/>
          <a:p>
            <a:pPr marL="0" indent="0">
              <a:buNone/>
            </a:pPr>
            <a:r>
              <a:rPr lang="en-US" sz="2800" b="1" dirty="0">
                <a:solidFill>
                  <a:srgbClr val="FF0000"/>
                </a:solidFill>
              </a:rPr>
              <a:t>The book offers little in the way of personal information other than his name, which means, “Who is like Yahweh?”</a:t>
            </a:r>
          </a:p>
          <a:p>
            <a:r>
              <a:rPr lang="en-US" i="1" dirty="0"/>
              <a:t>Like Amos, he distanced himself from the court prophets who supported the status quo (3:5-8; cf. Am. 7:14).</a:t>
            </a:r>
          </a:p>
          <a:p>
            <a:r>
              <a:rPr lang="en-US" i="1" dirty="0"/>
              <a:t>Nothing in the book suggests that any of Judah’s kings ever consulted him as was the case for Isaiah (though many years later, his oracles were certainly known in Jerusalem, cf. </a:t>
            </a:r>
            <a:r>
              <a:rPr lang="en-US" i="1" dirty="0" err="1"/>
              <a:t>Je</a:t>
            </a:r>
            <a:r>
              <a:rPr lang="en-US" i="1" dirty="0"/>
              <a:t>. 26:18).</a:t>
            </a:r>
          </a:p>
          <a:p>
            <a:r>
              <a:rPr lang="en-US" i="1" dirty="0"/>
              <a:t>Whether or not he was himself a farmer, he certainly championed the property rights of the small farmers who were threatened by the encroachment of the wealthy (2:2; 3:1-3).</a:t>
            </a:r>
          </a:p>
        </p:txBody>
      </p:sp>
    </p:spTree>
    <p:extLst>
      <p:ext uri="{BB962C8B-B14F-4D97-AF65-F5344CB8AC3E}">
        <p14:creationId xmlns:p14="http://schemas.microsoft.com/office/powerpoint/2010/main" val="298303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9BD73-D553-4752-8FA4-6CBEACCC35C0}"/>
              </a:ext>
            </a:extLst>
          </p:cNvPr>
          <p:cNvSpPr>
            <a:spLocks noGrp="1"/>
          </p:cNvSpPr>
          <p:nvPr>
            <p:ph type="title"/>
          </p:nvPr>
        </p:nvSpPr>
        <p:spPr/>
        <p:txBody>
          <a:bodyPr/>
          <a:lstStyle/>
          <a:p>
            <a:r>
              <a:rPr lang="en-US" b="1" dirty="0"/>
              <a:t>Date and Structure</a:t>
            </a:r>
          </a:p>
        </p:txBody>
      </p:sp>
      <p:sp>
        <p:nvSpPr>
          <p:cNvPr id="3" name="Content Placeholder 2">
            <a:extLst>
              <a:ext uri="{FF2B5EF4-FFF2-40B4-BE49-F238E27FC236}">
                <a16:creationId xmlns:a16="http://schemas.microsoft.com/office/drawing/2014/main" id="{49439444-6424-4B24-9E2B-3E271B28B6E2}"/>
              </a:ext>
            </a:extLst>
          </p:cNvPr>
          <p:cNvSpPr>
            <a:spLocks noGrp="1"/>
          </p:cNvSpPr>
          <p:nvPr>
            <p:ph idx="1"/>
          </p:nvPr>
        </p:nvSpPr>
        <p:spPr>
          <a:xfrm>
            <a:off x="1522412" y="1828800"/>
            <a:ext cx="10210799" cy="4343400"/>
          </a:xfrm>
        </p:spPr>
        <p:txBody>
          <a:bodyPr/>
          <a:lstStyle/>
          <a:p>
            <a:pPr marL="0" indent="0">
              <a:buNone/>
            </a:pPr>
            <a:r>
              <a:rPr lang="en-US" sz="2800" b="1" dirty="0">
                <a:solidFill>
                  <a:srgbClr val="FF0000"/>
                </a:solidFill>
              </a:rPr>
              <a:t>Given the opening (1:1), the date of Micah’s ministry is not in doubt.</a:t>
            </a:r>
          </a:p>
          <a:p>
            <a:r>
              <a:rPr lang="en-US" i="1" dirty="0"/>
              <a:t>His ministry begins prior to the fall of the northern nation Israel and extends for another three decades or so into the period of Hezekiah.</a:t>
            </a:r>
          </a:p>
          <a:p>
            <a:r>
              <a:rPr lang="en-US" i="1" dirty="0"/>
              <a:t>Structurally, the oracles of Micah alternate between doom and hope and are demarcated by the imperative form of the Hebrew verb </a:t>
            </a:r>
            <a:r>
              <a:rPr lang="en-US" dirty="0" err="1">
                <a:latin typeface="HebrewTh" pitchFamily="2" charset="0"/>
              </a:rPr>
              <a:t>fmawA</a:t>
            </a:r>
            <a:r>
              <a:rPr lang="en-US" dirty="0"/>
              <a:t> </a:t>
            </a:r>
            <a:r>
              <a:rPr lang="en-US" i="1" dirty="0"/>
              <a:t>(= Listen!) in 1:2, 3:1 and 6:1.</a:t>
            </a:r>
          </a:p>
          <a:p>
            <a:pPr lvl="1"/>
            <a:r>
              <a:rPr lang="en-US" b="1" dirty="0"/>
              <a:t>Oracles Against Israel and Judah (1-2)</a:t>
            </a:r>
          </a:p>
          <a:p>
            <a:pPr lvl="1"/>
            <a:r>
              <a:rPr lang="en-US" b="1" dirty="0"/>
              <a:t>Oracles of Judgment and Restoration (3-5)</a:t>
            </a:r>
          </a:p>
          <a:p>
            <a:pPr lvl="1"/>
            <a:r>
              <a:rPr lang="en-US" b="1" dirty="0"/>
              <a:t>Oracles about Crime, Punishment and Mercy (6-7)</a:t>
            </a:r>
          </a:p>
        </p:txBody>
      </p:sp>
    </p:spTree>
    <p:extLst>
      <p:ext uri="{BB962C8B-B14F-4D97-AF65-F5344CB8AC3E}">
        <p14:creationId xmlns:p14="http://schemas.microsoft.com/office/powerpoint/2010/main" val="79524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0BBEE3C1-924C-4701-8BF1-5CC81BC2774E}"/>
              </a:ext>
            </a:extLst>
          </p:cNvPr>
          <p:cNvSpPr>
            <a:spLocks noGrp="1"/>
          </p:cNvSpPr>
          <p:nvPr>
            <p:ph type="title"/>
          </p:nvPr>
        </p:nvSpPr>
        <p:spPr>
          <a:xfrm>
            <a:off x="2349500" y="152400"/>
            <a:ext cx="9144000" cy="1144556"/>
          </a:xfrm>
        </p:spPr>
        <p:txBody>
          <a:bodyPr/>
          <a:lstStyle/>
          <a:p>
            <a:pPr eaLnBrk="1" hangingPunct="1"/>
            <a:r>
              <a:rPr lang="en-US" altLang="en-US" sz="4400" dirty="0">
                <a:solidFill>
                  <a:schemeClr val="accent6">
                    <a:lumMod val="50000"/>
                  </a:schemeClr>
                </a:solidFill>
              </a:rPr>
              <a:t>Amos, the Farmer</a:t>
            </a:r>
          </a:p>
        </p:txBody>
      </p:sp>
      <p:sp>
        <p:nvSpPr>
          <p:cNvPr id="31747" name="Rectangle 3">
            <a:extLst>
              <a:ext uri="{FF2B5EF4-FFF2-40B4-BE49-F238E27FC236}">
                <a16:creationId xmlns:a16="http://schemas.microsoft.com/office/drawing/2014/main" id="{9BFB619E-15E6-4A30-88C7-B8FB8090AD69}"/>
              </a:ext>
            </a:extLst>
          </p:cNvPr>
          <p:cNvSpPr>
            <a:spLocks noGrp="1"/>
          </p:cNvSpPr>
          <p:nvPr>
            <p:ph type="body" idx="1"/>
          </p:nvPr>
        </p:nvSpPr>
        <p:spPr>
          <a:xfrm>
            <a:off x="2349500" y="1981201"/>
            <a:ext cx="8697912" cy="4327526"/>
          </a:xfrm>
        </p:spPr>
        <p:txBody>
          <a:bodyPr/>
          <a:lstStyle/>
          <a:p>
            <a:pPr eaLnBrk="1" hangingPunct="1">
              <a:buFont typeface="Wingdings 3" panose="05040102010807070707" pitchFamily="18" charset="2"/>
              <a:buNone/>
            </a:pPr>
            <a:r>
              <a:rPr lang="en-US" altLang="en-US" sz="2800" b="1" dirty="0">
                <a:solidFill>
                  <a:srgbClr val="C00000"/>
                </a:solidFill>
              </a:rPr>
              <a:t>Amos describes himself as a herdsman and dresser of sycamore fruit (1:1; 7:14-15).</a:t>
            </a:r>
          </a:p>
          <a:p>
            <a:pPr eaLnBrk="1" hangingPunct="1"/>
            <a:r>
              <a:rPr lang="en-US" altLang="en-US" i="1" dirty="0"/>
              <a:t>The Hebrew terms for herdsman indicate that he shepherded sheep and goats along with cattle.</a:t>
            </a:r>
          </a:p>
          <a:p>
            <a:pPr eaLnBrk="1" hangingPunct="1"/>
            <a:r>
              <a:rPr lang="en-US" altLang="en-US" i="1" dirty="0"/>
              <a:t>Sycamore fig trees are similar to other fig trees but grow to a greater height (up to 60’). The fruit is not as sweet as the true fig, and it had to be pricked at just the right stage to make it edible.</a:t>
            </a:r>
          </a:p>
          <a:p>
            <a:pPr eaLnBrk="1" hangingPunct="1"/>
            <a:r>
              <a:rPr lang="en-US" altLang="en-US" i="1" dirty="0"/>
              <a:t>Amos’ home was in Tekoa a few miles south of Bethlehem.</a:t>
            </a:r>
          </a:p>
        </p:txBody>
      </p:sp>
    </p:spTree>
    <p:extLst>
      <p:ext uri="{BB962C8B-B14F-4D97-AF65-F5344CB8AC3E}">
        <p14:creationId xmlns:p14="http://schemas.microsoft.com/office/powerpoint/2010/main" val="169495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p:cTn id="7" dur="5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EA38-F84B-4EB8-A16F-A8AF924A1704}"/>
              </a:ext>
            </a:extLst>
          </p:cNvPr>
          <p:cNvSpPr>
            <a:spLocks noGrp="1"/>
          </p:cNvSpPr>
          <p:nvPr>
            <p:ph type="title"/>
          </p:nvPr>
        </p:nvSpPr>
        <p:spPr/>
        <p:txBody>
          <a:bodyPr/>
          <a:lstStyle/>
          <a:p>
            <a:r>
              <a:rPr lang="en-US" b="1" dirty="0"/>
              <a:t>The First Oracle: the Covenant Lawsuit (1-2)</a:t>
            </a:r>
          </a:p>
        </p:txBody>
      </p:sp>
      <p:sp>
        <p:nvSpPr>
          <p:cNvPr id="3" name="Content Placeholder 2">
            <a:extLst>
              <a:ext uri="{FF2B5EF4-FFF2-40B4-BE49-F238E27FC236}">
                <a16:creationId xmlns:a16="http://schemas.microsoft.com/office/drawing/2014/main" id="{4767743E-6B45-4D1C-8B1E-70626F9A9BFB}"/>
              </a:ext>
            </a:extLst>
          </p:cNvPr>
          <p:cNvSpPr>
            <a:spLocks noGrp="1"/>
          </p:cNvSpPr>
          <p:nvPr>
            <p:ph idx="1"/>
          </p:nvPr>
        </p:nvSpPr>
        <p:spPr>
          <a:xfrm>
            <a:off x="1522412" y="1905000"/>
            <a:ext cx="10134600" cy="4953000"/>
          </a:xfrm>
        </p:spPr>
        <p:txBody>
          <a:bodyPr>
            <a:normAutofit/>
          </a:bodyPr>
          <a:lstStyle/>
          <a:p>
            <a:pPr marL="0" indent="0">
              <a:buNone/>
            </a:pPr>
            <a:r>
              <a:rPr lang="en-US" sz="2800" b="1" dirty="0">
                <a:solidFill>
                  <a:srgbClr val="FF0000"/>
                </a:solidFill>
              </a:rPr>
              <a:t>The ancient Near Eastern suzerainty treaty offered a powerful image used by several prophets, the image of the courtroom (Is. 3:13-14; </a:t>
            </a:r>
            <a:r>
              <a:rPr lang="en-US" sz="2800" b="1" dirty="0" err="1">
                <a:solidFill>
                  <a:srgbClr val="FF0000"/>
                </a:solidFill>
              </a:rPr>
              <a:t>Je</a:t>
            </a:r>
            <a:r>
              <a:rPr lang="en-US" sz="2800" b="1" dirty="0">
                <a:solidFill>
                  <a:srgbClr val="FF0000"/>
                </a:solidFill>
              </a:rPr>
              <a:t>. 2:9; Ho. 4:1; Am. 3:13; Mic. 6:1-2; </a:t>
            </a:r>
            <a:r>
              <a:rPr lang="en-US" sz="2800" b="1" dirty="0" err="1">
                <a:solidFill>
                  <a:srgbClr val="FF0000"/>
                </a:solidFill>
              </a:rPr>
              <a:t>Eze</a:t>
            </a:r>
            <a:r>
              <a:rPr lang="en-US" sz="2800" b="1" dirty="0">
                <a:solidFill>
                  <a:srgbClr val="FF0000"/>
                </a:solidFill>
              </a:rPr>
              <a:t>. 20:4).</a:t>
            </a:r>
          </a:p>
          <a:p>
            <a:r>
              <a:rPr lang="en-US" i="1" dirty="0"/>
              <a:t>These indictments, in turn, derived from the ancient suzerainty treaty between Yahweh and Israel, where the heavens and earth stand as witnesses to the covenant terms (Dt. 4:26; 30:19; 31:28; 32:1).</a:t>
            </a:r>
          </a:p>
          <a:p>
            <a:r>
              <a:rPr lang="en-US" i="1" dirty="0"/>
              <a:t>Micah now describes Yahweh as prosecuting a case against the capital cities of the northern and southern nations, Samaria and Jerusalem (1:2-5), and he issues a summons to the whole world to these assizes.</a:t>
            </a:r>
          </a:p>
          <a:p>
            <a:r>
              <a:rPr lang="en-US" i="1" dirty="0"/>
              <a:t>The charge is covenant unfaithfulness, and both capitals have invited the sworn covenantal judgments of Yahweh (cf. Lv. 26:14, 30-33; Dt. 28:15, 42-52, 64-68).</a:t>
            </a:r>
          </a:p>
        </p:txBody>
      </p:sp>
    </p:spTree>
    <p:extLst>
      <p:ext uri="{BB962C8B-B14F-4D97-AF65-F5344CB8AC3E}">
        <p14:creationId xmlns:p14="http://schemas.microsoft.com/office/powerpoint/2010/main" val="40756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CDECA7BD-8BA5-4842-9390-3D581E2008A7}"/>
              </a:ext>
            </a:extLst>
          </p:cNvPr>
          <p:cNvSpPr>
            <a:spLocks noGrp="1" noChangeArrowheads="1"/>
          </p:cNvSpPr>
          <p:nvPr>
            <p:ph type="title"/>
          </p:nvPr>
        </p:nvSpPr>
        <p:spPr>
          <a:xfrm>
            <a:off x="1903412" y="457200"/>
            <a:ext cx="8229600" cy="1143000"/>
          </a:xfrm>
        </p:spPr>
        <p:txBody>
          <a:bodyPr>
            <a:normAutofit fontScale="90000"/>
          </a:bodyPr>
          <a:lstStyle/>
          <a:p>
            <a:pPr eaLnBrk="1" hangingPunct="1">
              <a:defRPr/>
            </a:pPr>
            <a:r>
              <a:rPr lang="en-US" altLang="en-US" dirty="0">
                <a:latin typeface="Lucida Bright" pitchFamily="18" charset="0"/>
              </a:rPr>
              <a:t>USE OF COURTROOM LANGUAGE IN THE PROPHETS</a:t>
            </a:r>
            <a:br>
              <a:rPr lang="en-US" altLang="en-US" sz="4000" dirty="0">
                <a:latin typeface="Lucida Bright" pitchFamily="18" charset="0"/>
              </a:rPr>
            </a:br>
            <a:r>
              <a:rPr lang="en-US" altLang="en-US" sz="4000" dirty="0">
                <a:latin typeface="Lucida Bright" pitchFamily="18" charset="0"/>
              </a:rPr>
              <a:t> </a:t>
            </a:r>
            <a:r>
              <a:rPr lang="en-US" altLang="en-US" sz="2800" i="1" dirty="0">
                <a:latin typeface="Arial" panose="020B0604020202020204" pitchFamily="34" charset="0"/>
              </a:rPr>
              <a:t>“Will you judge them?” (</a:t>
            </a:r>
            <a:r>
              <a:rPr lang="en-US" altLang="en-US" sz="2800" i="1" dirty="0" err="1">
                <a:latin typeface="Arial" panose="020B0604020202020204" pitchFamily="34" charset="0"/>
              </a:rPr>
              <a:t>Eze</a:t>
            </a:r>
            <a:r>
              <a:rPr lang="en-US" altLang="en-US" sz="2800" i="1" dirty="0">
                <a:latin typeface="Arial" panose="020B0604020202020204" pitchFamily="34" charset="0"/>
              </a:rPr>
              <a:t>. 20:4)</a:t>
            </a:r>
          </a:p>
        </p:txBody>
      </p:sp>
      <p:sp>
        <p:nvSpPr>
          <p:cNvPr id="254980" name="Rectangle 4">
            <a:extLst>
              <a:ext uri="{FF2B5EF4-FFF2-40B4-BE49-F238E27FC236}">
                <a16:creationId xmlns:a16="http://schemas.microsoft.com/office/drawing/2014/main" id="{2FF4C8DC-480C-4B16-A2C2-27DC2D3553AF}"/>
              </a:ext>
            </a:extLst>
          </p:cNvPr>
          <p:cNvSpPr>
            <a:spLocks noGrp="1" noChangeArrowheads="1"/>
          </p:cNvSpPr>
          <p:nvPr>
            <p:ph type="body" sz="half" idx="2"/>
          </p:nvPr>
        </p:nvSpPr>
        <p:spPr>
          <a:xfrm>
            <a:off x="6170612" y="1828800"/>
            <a:ext cx="4343400" cy="5029200"/>
          </a:xfrm>
        </p:spPr>
        <p:txBody>
          <a:bodyPr>
            <a:normAutofit fontScale="92500" lnSpcReduction="20000"/>
          </a:bodyPr>
          <a:lstStyle/>
          <a:p>
            <a:pPr eaLnBrk="1" hangingPunct="1">
              <a:buFontTx/>
              <a:buNone/>
              <a:defRPr/>
            </a:pPr>
            <a:r>
              <a:rPr lang="en-US" altLang="en-US" dirty="0">
                <a:solidFill>
                  <a:srgbClr val="FFFF99"/>
                </a:solidFill>
                <a:effectLst>
                  <a:outerShdw blurRad="38100" dist="38100" dir="2700000" algn="tl">
                    <a:srgbClr val="000000">
                      <a:alpha val="43137"/>
                    </a:srgbClr>
                  </a:outerShdw>
                </a:effectLst>
                <a:latin typeface="HebrewTh" pitchFamily="2" charset="0"/>
              </a:rPr>
              <a:t>bYR9</a:t>
            </a:r>
            <a:r>
              <a:rPr lang="en-US" altLang="en-US" dirty="0">
                <a:solidFill>
                  <a:srgbClr val="FFFF99"/>
                </a:solidFill>
                <a:effectLst>
                  <a:outerShdw blurRad="38100" dist="38100" dir="2700000" algn="tl">
                    <a:srgbClr val="000000">
                      <a:alpha val="43137"/>
                    </a:srgbClr>
                  </a:outerShdw>
                </a:effectLst>
                <a:latin typeface="Eras Demi ITC" pitchFamily="34" charset="0"/>
              </a:rPr>
              <a:t> </a:t>
            </a:r>
            <a:r>
              <a:rPr lang="en-US" altLang="en-US" dirty="0">
                <a:solidFill>
                  <a:srgbClr val="FFFF99"/>
                </a:solidFill>
                <a:effectLst>
                  <a:outerShdw blurRad="38100" dist="38100" dir="2700000" algn="tl">
                    <a:srgbClr val="000000">
                      <a:alpha val="43137"/>
                    </a:srgbClr>
                  </a:outerShdw>
                </a:effectLst>
                <a:latin typeface="Arial Rounded MT Bold" pitchFamily="34" charset="0"/>
              </a:rPr>
              <a:t>(</a:t>
            </a:r>
            <a:r>
              <a:rPr lang="en-US" altLang="en-US" i="1" dirty="0" err="1">
                <a:solidFill>
                  <a:srgbClr val="FFFF99"/>
                </a:solidFill>
                <a:effectLst>
                  <a:outerShdw blurRad="38100" dist="38100" dir="2700000" algn="tl">
                    <a:srgbClr val="000000">
                      <a:alpha val="43137"/>
                    </a:srgbClr>
                  </a:outerShdw>
                </a:effectLst>
                <a:latin typeface="Arial Rounded MT Bold" pitchFamily="34" charset="0"/>
              </a:rPr>
              <a:t>R’iv</a:t>
            </a:r>
            <a:r>
              <a:rPr lang="en-US" altLang="en-US" dirty="0">
                <a:solidFill>
                  <a:srgbClr val="FFFF99"/>
                </a:solidFill>
                <a:effectLst>
                  <a:outerShdw blurRad="38100" dist="38100" dir="2700000" algn="tl">
                    <a:srgbClr val="000000">
                      <a:alpha val="43137"/>
                    </a:srgbClr>
                  </a:outerShdw>
                </a:effectLst>
                <a:latin typeface="Arial Rounded MT Bold" pitchFamily="34" charset="0"/>
              </a:rPr>
              <a:t> = lawsuit)</a:t>
            </a:r>
          </a:p>
          <a:p>
            <a:pPr eaLnBrk="1" hangingPunct="1">
              <a:defRPr/>
            </a:pPr>
            <a:r>
              <a:rPr lang="en-US" altLang="en-US" dirty="0">
                <a:latin typeface="Arial Narrow" panose="020B0606020202030204" pitchFamily="34" charset="0"/>
              </a:rPr>
              <a:t>Domestic (civil case)</a:t>
            </a:r>
          </a:p>
          <a:p>
            <a:pPr eaLnBrk="1" hangingPunct="1">
              <a:defRPr/>
            </a:pPr>
            <a:r>
              <a:rPr lang="en-US" altLang="en-US" dirty="0">
                <a:latin typeface="Arial Narrow" panose="020B0606020202030204" pitchFamily="34" charset="0"/>
              </a:rPr>
              <a:t>Suzerainty-Vassal (international)</a:t>
            </a:r>
          </a:p>
          <a:p>
            <a:pPr eaLnBrk="1" hangingPunct="1">
              <a:defRPr/>
            </a:pPr>
            <a:r>
              <a:rPr lang="en-US" altLang="en-US" dirty="0">
                <a:latin typeface="Arial Narrow" panose="020B0606020202030204" pitchFamily="34" charset="0"/>
              </a:rPr>
              <a:t>Covenant (human-divine)</a:t>
            </a:r>
          </a:p>
          <a:p>
            <a:pPr eaLnBrk="1" hangingPunct="1">
              <a:buFontTx/>
              <a:buNone/>
              <a:defRPr/>
            </a:pPr>
            <a:endParaRPr lang="en-US" altLang="en-US" sz="1000" dirty="0">
              <a:latin typeface="Arial Narrow" panose="020B0606020202030204" pitchFamily="34" charset="0"/>
            </a:endParaRPr>
          </a:p>
          <a:p>
            <a:pPr eaLnBrk="1" hangingPunct="1">
              <a:buFontTx/>
              <a:buNone/>
              <a:defRPr/>
            </a:pPr>
            <a:r>
              <a:rPr lang="en-US" altLang="en-US" dirty="0">
                <a:solidFill>
                  <a:srgbClr val="FFFF99"/>
                </a:solidFill>
                <a:effectLst>
                  <a:outerShdw blurRad="38100" dist="38100" dir="2700000" algn="tl">
                    <a:srgbClr val="000000">
                      <a:alpha val="43137"/>
                    </a:srgbClr>
                  </a:outerShdw>
                </a:effectLst>
                <a:latin typeface="Arial Rounded MT Bold" pitchFamily="34" charset="0"/>
              </a:rPr>
              <a:t>TYPICAL ELEMENTS:</a:t>
            </a:r>
            <a:endParaRPr lang="en-US" altLang="en-US" dirty="0">
              <a:solidFill>
                <a:srgbClr val="FFFF99"/>
              </a:solidFill>
              <a:effectLst>
                <a:outerShdw blurRad="38100" dist="38100" dir="2700000" algn="tl">
                  <a:srgbClr val="000000">
                    <a:alpha val="43137"/>
                  </a:srgbClr>
                </a:outerShdw>
              </a:effectLst>
              <a:latin typeface="Arial Narrow" panose="020B0606020202030204" pitchFamily="34" charset="0"/>
            </a:endParaRPr>
          </a:p>
          <a:p>
            <a:pPr eaLnBrk="1" hangingPunct="1">
              <a:defRPr/>
            </a:pPr>
            <a:r>
              <a:rPr lang="en-US" altLang="en-US" dirty="0">
                <a:latin typeface="Arial Narrow" panose="020B0606020202030204" pitchFamily="34" charset="0"/>
              </a:rPr>
              <a:t>Appeal to witnesses</a:t>
            </a:r>
          </a:p>
          <a:p>
            <a:pPr eaLnBrk="1" hangingPunct="1">
              <a:defRPr/>
            </a:pPr>
            <a:r>
              <a:rPr lang="en-US" altLang="en-US" dirty="0">
                <a:latin typeface="Arial Narrow" panose="020B0606020202030204" pitchFamily="34" charset="0"/>
              </a:rPr>
              <a:t>Interrogation &amp; accusation</a:t>
            </a:r>
          </a:p>
          <a:p>
            <a:pPr eaLnBrk="1" hangingPunct="1">
              <a:defRPr/>
            </a:pPr>
            <a:r>
              <a:rPr lang="en-US" altLang="en-US" dirty="0">
                <a:latin typeface="Arial Narrow" panose="020B0606020202030204" pitchFamily="34" charset="0"/>
              </a:rPr>
              <a:t>Review of past benefits</a:t>
            </a:r>
          </a:p>
          <a:p>
            <a:pPr eaLnBrk="1" hangingPunct="1">
              <a:defRPr/>
            </a:pPr>
            <a:r>
              <a:rPr lang="en-US" altLang="en-US" dirty="0">
                <a:latin typeface="Arial Narrow" panose="020B0606020202030204" pitchFamily="34" charset="0"/>
              </a:rPr>
              <a:t>Warning about disloyalty</a:t>
            </a:r>
          </a:p>
          <a:p>
            <a:pPr eaLnBrk="1" hangingPunct="1">
              <a:defRPr/>
            </a:pPr>
            <a:r>
              <a:rPr lang="en-US" altLang="en-US" dirty="0">
                <a:latin typeface="Arial Narrow" panose="020B0606020202030204" pitchFamily="34" charset="0"/>
              </a:rPr>
              <a:t>Declaration of guilt &amp; punishment</a:t>
            </a:r>
          </a:p>
        </p:txBody>
      </p:sp>
      <p:sp>
        <p:nvSpPr>
          <p:cNvPr id="141316" name="Text Box 5">
            <a:extLst>
              <a:ext uri="{FF2B5EF4-FFF2-40B4-BE49-F238E27FC236}">
                <a16:creationId xmlns:a16="http://schemas.microsoft.com/office/drawing/2014/main" id="{4289450A-7B99-4BAB-8817-55C79DE7CD42}"/>
              </a:ext>
            </a:extLst>
          </p:cNvPr>
          <p:cNvSpPr txBox="1">
            <a:spLocks noChangeArrowheads="1"/>
          </p:cNvSpPr>
          <p:nvPr/>
        </p:nvSpPr>
        <p:spPr bwMode="auto">
          <a:xfrm>
            <a:off x="1827212" y="2057401"/>
            <a:ext cx="4038600" cy="4113213"/>
          </a:xfrm>
          <a:prstGeom prst="rect">
            <a:avLst/>
          </a:prstGeom>
          <a:solidFill>
            <a:srgbClr val="FFFF99"/>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dirty="0">
                <a:solidFill>
                  <a:schemeClr val="accent6">
                    <a:lumMod val="50000"/>
                  </a:schemeClr>
                </a:solidFill>
                <a:latin typeface="HebrewTh" pitchFamily="2" charset="0"/>
              </a:rPr>
              <a:t>Byr9 </a:t>
            </a:r>
            <a:r>
              <a:rPr lang="en-US" altLang="en-US" sz="2800" dirty="0">
                <a:solidFill>
                  <a:schemeClr val="accent6">
                    <a:lumMod val="50000"/>
                  </a:schemeClr>
                </a:solidFill>
                <a:latin typeface="Cooper Black" panose="0208090404030B020404" pitchFamily="18" charset="0"/>
              </a:rPr>
              <a:t>(</a:t>
            </a:r>
            <a:r>
              <a:rPr lang="en-US" altLang="en-US" sz="2800" i="1" dirty="0" err="1">
                <a:solidFill>
                  <a:schemeClr val="accent6">
                    <a:lumMod val="50000"/>
                  </a:schemeClr>
                </a:solidFill>
                <a:latin typeface="Cooper Black" panose="0208090404030B020404" pitchFamily="18" charset="0"/>
              </a:rPr>
              <a:t>r’iv</a:t>
            </a:r>
            <a:r>
              <a:rPr lang="en-US" altLang="en-US" sz="2800" dirty="0">
                <a:solidFill>
                  <a:schemeClr val="accent6">
                    <a:lumMod val="50000"/>
                  </a:schemeClr>
                </a:solidFill>
                <a:latin typeface="Cooper Black" panose="0208090404030B020404" pitchFamily="18" charset="0"/>
              </a:rPr>
              <a:t> = lawsuit)</a:t>
            </a:r>
            <a:endParaRPr lang="en-US" altLang="en-US" sz="2800" dirty="0">
              <a:solidFill>
                <a:schemeClr val="accent6">
                  <a:lumMod val="50000"/>
                </a:schemeClr>
              </a:solidFill>
              <a:latin typeface="Freestyle Script" panose="030804020302050B0404" pitchFamily="66" charset="0"/>
            </a:endParaRPr>
          </a:p>
          <a:p>
            <a:pPr eaLnBrk="1" hangingPunct="1">
              <a:spcBef>
                <a:spcPct val="50000"/>
              </a:spcBef>
              <a:buClrTx/>
              <a:buFontTx/>
              <a:buNone/>
            </a:pPr>
            <a:r>
              <a:rPr lang="en-US" altLang="en-US" dirty="0" err="1">
                <a:solidFill>
                  <a:schemeClr val="accent6">
                    <a:lumMod val="50000"/>
                  </a:schemeClr>
                </a:solidFill>
                <a:latin typeface="HebrewTh" pitchFamily="2" charset="0"/>
              </a:rPr>
              <a:t>FpawA</a:t>
            </a:r>
            <a:r>
              <a:rPr lang="en-US" altLang="en-US" dirty="0">
                <a:solidFill>
                  <a:schemeClr val="accent6">
                    <a:lumMod val="50000"/>
                  </a:schemeClr>
                </a:solidFill>
                <a:latin typeface="Cooper Black" panose="0208090404030B020404" pitchFamily="18" charset="0"/>
              </a:rPr>
              <a:t> </a:t>
            </a:r>
            <a:r>
              <a:rPr lang="en-US" altLang="en-US" sz="2800" dirty="0">
                <a:solidFill>
                  <a:schemeClr val="accent6">
                    <a:lumMod val="50000"/>
                  </a:schemeClr>
                </a:solidFill>
                <a:latin typeface="Cooper Black" panose="0208090404030B020404" pitchFamily="18" charset="0"/>
              </a:rPr>
              <a:t>(</a:t>
            </a:r>
            <a:r>
              <a:rPr lang="en-US" altLang="en-US" sz="2800" i="1" dirty="0" err="1">
                <a:solidFill>
                  <a:schemeClr val="accent6">
                    <a:lumMod val="50000"/>
                  </a:schemeClr>
                </a:solidFill>
                <a:latin typeface="Cooper Black" panose="0208090404030B020404" pitchFamily="18" charset="0"/>
              </a:rPr>
              <a:t>shaphat</a:t>
            </a:r>
            <a:r>
              <a:rPr lang="en-US" altLang="en-US" sz="2800" i="1" dirty="0">
                <a:solidFill>
                  <a:schemeClr val="accent6">
                    <a:lumMod val="50000"/>
                  </a:schemeClr>
                </a:solidFill>
                <a:latin typeface="Cooper Black" panose="0208090404030B020404" pitchFamily="18" charset="0"/>
              </a:rPr>
              <a:t> = </a:t>
            </a:r>
            <a:r>
              <a:rPr lang="en-US" altLang="en-US" sz="2800" dirty="0">
                <a:solidFill>
                  <a:schemeClr val="accent6">
                    <a:lumMod val="50000"/>
                  </a:schemeClr>
                </a:solidFill>
                <a:latin typeface="Cooper Black" panose="0208090404030B020404" pitchFamily="18" charset="0"/>
              </a:rPr>
              <a:t>to settle a case)</a:t>
            </a:r>
            <a:endParaRPr lang="en-US" altLang="en-US" sz="2800" dirty="0">
              <a:solidFill>
                <a:schemeClr val="accent6">
                  <a:lumMod val="50000"/>
                </a:schemeClr>
              </a:solidFill>
              <a:latin typeface="Freestyle Script" panose="030804020302050B0404" pitchFamily="66" charset="0"/>
            </a:endParaRPr>
          </a:p>
          <a:p>
            <a:pPr eaLnBrk="1" hangingPunct="1">
              <a:spcBef>
                <a:spcPct val="50000"/>
              </a:spcBef>
              <a:buClrTx/>
              <a:buFontTx/>
              <a:buNone/>
            </a:pPr>
            <a:r>
              <a:rPr lang="en-US" altLang="en-US" dirty="0">
                <a:solidFill>
                  <a:schemeClr val="accent6">
                    <a:lumMod val="50000"/>
                  </a:schemeClr>
                </a:solidFill>
                <a:latin typeface="HebrewTh" pitchFamily="2" charset="0"/>
              </a:rPr>
              <a:t>tOmcuf3</a:t>
            </a:r>
            <a:r>
              <a:rPr lang="en-US" altLang="en-US" dirty="0">
                <a:solidFill>
                  <a:schemeClr val="accent6">
                    <a:lumMod val="50000"/>
                  </a:schemeClr>
                </a:solidFill>
                <a:latin typeface="Cooper Black" panose="0208090404030B020404" pitchFamily="18" charset="0"/>
              </a:rPr>
              <a:t> </a:t>
            </a:r>
            <a:r>
              <a:rPr lang="en-US" altLang="en-US" sz="2800" dirty="0">
                <a:solidFill>
                  <a:schemeClr val="accent6">
                    <a:lumMod val="50000"/>
                  </a:schemeClr>
                </a:solidFill>
                <a:latin typeface="Cooper Black" panose="0208090404030B020404" pitchFamily="18" charset="0"/>
              </a:rPr>
              <a:t>(</a:t>
            </a:r>
            <a:r>
              <a:rPr lang="en-US" altLang="en-US" sz="2800" i="1" dirty="0">
                <a:solidFill>
                  <a:schemeClr val="accent6">
                    <a:lumMod val="50000"/>
                  </a:schemeClr>
                </a:solidFill>
                <a:latin typeface="Cooper Black" panose="0208090404030B020404" pitchFamily="18" charset="0"/>
              </a:rPr>
              <a:t>‘</a:t>
            </a:r>
            <a:r>
              <a:rPr lang="en-US" altLang="en-US" sz="2800" i="1" dirty="0" err="1">
                <a:solidFill>
                  <a:schemeClr val="accent6">
                    <a:lumMod val="50000"/>
                  </a:schemeClr>
                </a:solidFill>
                <a:latin typeface="Cooper Black" panose="0208090404030B020404" pitchFamily="18" charset="0"/>
              </a:rPr>
              <a:t>etsumoth</a:t>
            </a:r>
            <a:r>
              <a:rPr lang="en-US" altLang="en-US" sz="2800" i="1" dirty="0">
                <a:solidFill>
                  <a:schemeClr val="accent6">
                    <a:lumMod val="50000"/>
                  </a:schemeClr>
                </a:solidFill>
                <a:latin typeface="Cooper Black" panose="0208090404030B020404" pitchFamily="18" charset="0"/>
              </a:rPr>
              <a:t> </a:t>
            </a:r>
            <a:r>
              <a:rPr lang="en-US" altLang="en-US" sz="2800" dirty="0">
                <a:solidFill>
                  <a:schemeClr val="accent6">
                    <a:lumMod val="50000"/>
                  </a:schemeClr>
                </a:solidFill>
                <a:latin typeface="Cooper Black" panose="0208090404030B020404" pitchFamily="18" charset="0"/>
              </a:rPr>
              <a:t>= arguments)</a:t>
            </a:r>
            <a:endParaRPr lang="en-US" altLang="en-US" sz="2800" dirty="0">
              <a:solidFill>
                <a:schemeClr val="accent6">
                  <a:lumMod val="50000"/>
                </a:schemeClr>
              </a:solidFill>
              <a:latin typeface="Freestyle Script" panose="030804020302050B0404" pitchFamily="66" charset="0"/>
            </a:endParaRPr>
          </a:p>
          <a:p>
            <a:pPr eaLnBrk="1" hangingPunct="1">
              <a:spcBef>
                <a:spcPct val="50000"/>
              </a:spcBef>
              <a:buClrTx/>
              <a:buFontTx/>
              <a:buNone/>
            </a:pPr>
            <a:r>
              <a:rPr lang="en-US" altLang="en-US" dirty="0">
                <a:solidFill>
                  <a:schemeClr val="accent6">
                    <a:lumMod val="50000"/>
                  </a:schemeClr>
                </a:solidFill>
                <a:latin typeface="HebrewTh" pitchFamily="2" charset="0"/>
              </a:rPr>
              <a:t>hHAk;v0An9 </a:t>
            </a:r>
            <a:r>
              <a:rPr lang="en-US" altLang="en-US" sz="2800" dirty="0">
                <a:solidFill>
                  <a:schemeClr val="accent6">
                    <a:lumMod val="50000"/>
                  </a:schemeClr>
                </a:solidFill>
                <a:latin typeface="Cooper Black" panose="0208090404030B020404" pitchFamily="18" charset="0"/>
              </a:rPr>
              <a:t>(</a:t>
            </a:r>
            <a:r>
              <a:rPr lang="en-US" altLang="en-US" sz="2800" i="1" dirty="0" err="1">
                <a:solidFill>
                  <a:schemeClr val="accent6">
                    <a:lumMod val="50000"/>
                  </a:schemeClr>
                </a:solidFill>
                <a:latin typeface="Cooper Black" panose="0208090404030B020404" pitchFamily="18" charset="0"/>
              </a:rPr>
              <a:t>niwwakeha</a:t>
            </a:r>
            <a:r>
              <a:rPr lang="en-US" altLang="en-US" sz="2800" dirty="0">
                <a:solidFill>
                  <a:schemeClr val="accent6">
                    <a:lumMod val="50000"/>
                  </a:schemeClr>
                </a:solidFill>
                <a:latin typeface="Cooper Black" panose="0208090404030B020404" pitchFamily="18" charset="0"/>
              </a:rPr>
              <a:t> = summons)</a:t>
            </a:r>
            <a:endParaRPr lang="en-US" altLang="en-US" sz="2800" dirty="0">
              <a:solidFill>
                <a:schemeClr val="accent6">
                  <a:lumMod val="50000"/>
                </a:schemeClr>
              </a:solidFill>
              <a:latin typeface="Freestyle Script" panose="030804020302050B0404" pitchFamily="66" charset="0"/>
            </a:endParaRPr>
          </a:p>
        </p:txBody>
      </p:sp>
      <p:sp>
        <p:nvSpPr>
          <p:cNvPr id="2" name="Slide Number Placeholder 1">
            <a:extLst>
              <a:ext uri="{FF2B5EF4-FFF2-40B4-BE49-F238E27FC236}">
                <a16:creationId xmlns:a16="http://schemas.microsoft.com/office/drawing/2014/main" id="{48FF58C2-F9D5-4CAB-A96F-87888B6554DB}"/>
              </a:ext>
            </a:extLst>
          </p:cNvPr>
          <p:cNvSpPr>
            <a:spLocks noGrp="1"/>
          </p:cNvSpPr>
          <p:nvPr>
            <p:ph type="sldNum" sz="quarter" idx="12"/>
          </p:nvPr>
        </p:nvSpPr>
        <p:spPr/>
        <p:txBody>
          <a:bodyPr/>
          <a:lstStyle/>
          <a:p>
            <a:pPr>
              <a:defRPr/>
            </a:pPr>
            <a:fld id="{6A1A109B-D9A1-42A3-BD37-87E309626E11}" type="slidenum">
              <a:rPr lang="en-US" altLang="en-US" smtClean="0"/>
              <a:pPr>
                <a:defRPr/>
              </a:pPr>
              <a:t>181</a:t>
            </a:fld>
            <a:endParaRPr lang="en-US" altLang="en-US"/>
          </a:p>
        </p:txBody>
      </p:sp>
    </p:spTree>
    <p:extLst>
      <p:ext uri="{BB962C8B-B14F-4D97-AF65-F5344CB8AC3E}">
        <p14:creationId xmlns:p14="http://schemas.microsoft.com/office/powerpoint/2010/main" val="79754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039E-3100-4150-A887-737D7282C079}"/>
              </a:ext>
            </a:extLst>
          </p:cNvPr>
          <p:cNvSpPr>
            <a:spLocks noGrp="1"/>
          </p:cNvSpPr>
          <p:nvPr>
            <p:ph type="title"/>
          </p:nvPr>
        </p:nvSpPr>
        <p:spPr>
          <a:xfrm>
            <a:off x="4418012" y="94860"/>
            <a:ext cx="4800599" cy="724679"/>
          </a:xfrm>
        </p:spPr>
        <p:txBody>
          <a:bodyPr/>
          <a:lstStyle/>
          <a:p>
            <a:r>
              <a:rPr lang="en-US" b="1" dirty="0"/>
              <a:t>Living Parables (1:6-9)</a:t>
            </a:r>
          </a:p>
        </p:txBody>
      </p:sp>
      <p:pic>
        <p:nvPicPr>
          <p:cNvPr id="7" name="Content Placeholder 6">
            <a:extLst>
              <a:ext uri="{FF2B5EF4-FFF2-40B4-BE49-F238E27FC236}">
                <a16:creationId xmlns:a16="http://schemas.microsoft.com/office/drawing/2014/main" id="{C18D46B7-8C0E-431A-BC24-2538D076390F}"/>
              </a:ext>
            </a:extLst>
          </p:cNvPr>
          <p:cNvPicPr>
            <a:picLocks noGrp="1" noChangeAspect="1"/>
          </p:cNvPicPr>
          <p:nvPr>
            <p:ph idx="1"/>
          </p:nvPr>
        </p:nvPicPr>
        <p:blipFill>
          <a:blip r:embed="rId2"/>
          <a:stretch>
            <a:fillRect/>
          </a:stretch>
        </p:blipFill>
        <p:spPr>
          <a:xfrm>
            <a:off x="4418012" y="991379"/>
            <a:ext cx="7605203" cy="5703902"/>
          </a:xfrm>
        </p:spPr>
      </p:pic>
      <p:sp>
        <p:nvSpPr>
          <p:cNvPr id="5" name="Text Placeholder 4">
            <a:extLst>
              <a:ext uri="{FF2B5EF4-FFF2-40B4-BE49-F238E27FC236}">
                <a16:creationId xmlns:a16="http://schemas.microsoft.com/office/drawing/2014/main" id="{79335DAA-0FC1-44A2-A128-1CEA188FD03B}"/>
              </a:ext>
            </a:extLst>
          </p:cNvPr>
          <p:cNvSpPr>
            <a:spLocks noGrp="1"/>
          </p:cNvSpPr>
          <p:nvPr>
            <p:ph type="body" sz="half" idx="2"/>
          </p:nvPr>
        </p:nvSpPr>
        <p:spPr>
          <a:xfrm>
            <a:off x="303212" y="991379"/>
            <a:ext cx="3810000" cy="5409421"/>
          </a:xfrm>
        </p:spPr>
        <p:txBody>
          <a:bodyPr>
            <a:normAutofit lnSpcReduction="10000"/>
          </a:bodyPr>
          <a:lstStyle/>
          <a:p>
            <a:pPr algn="r"/>
            <a:r>
              <a:rPr lang="en-US" sz="2800" dirty="0"/>
              <a:t>Several prophets acted out living parables of their messages, and Micah is one of them, parading himself either as a refugee, a potent symbol of the coming exile, or someone mourning for the dead.</a:t>
            </a:r>
          </a:p>
          <a:p>
            <a:pPr algn="r"/>
            <a:endParaRPr lang="en-US" sz="2800" dirty="0"/>
          </a:p>
          <a:p>
            <a:pPr algn="r"/>
            <a:r>
              <a:rPr lang="en-US" sz="2800" dirty="0"/>
              <a:t>Prisoners of war being deported by the Assyrians from Ashtaroth.</a:t>
            </a:r>
            <a:endParaRPr lang="en-US" sz="1600" dirty="0">
              <a:solidFill>
                <a:schemeClr val="bg1"/>
              </a:solidFill>
            </a:endParaRPr>
          </a:p>
          <a:p>
            <a:pPr algn="r"/>
            <a:endParaRPr lang="en-US" sz="2800" dirty="0"/>
          </a:p>
          <a:p>
            <a:pPr algn="r"/>
            <a:endParaRPr lang="en-US" sz="2800" dirty="0"/>
          </a:p>
        </p:txBody>
      </p:sp>
      <p:sp>
        <p:nvSpPr>
          <p:cNvPr id="8" name="TextBox 7">
            <a:extLst>
              <a:ext uri="{FF2B5EF4-FFF2-40B4-BE49-F238E27FC236}">
                <a16:creationId xmlns:a16="http://schemas.microsoft.com/office/drawing/2014/main" id="{EC1E3203-477E-47FE-95B8-4F92A785B770}"/>
              </a:ext>
            </a:extLst>
          </p:cNvPr>
          <p:cNvSpPr txBox="1"/>
          <p:nvPr/>
        </p:nvSpPr>
        <p:spPr>
          <a:xfrm>
            <a:off x="5058313" y="6210870"/>
            <a:ext cx="2819401" cy="369332"/>
          </a:xfrm>
          <a:prstGeom prst="rect">
            <a:avLst/>
          </a:prstGeom>
          <a:noFill/>
        </p:spPr>
        <p:txBody>
          <a:bodyPr wrap="square" rtlCol="0">
            <a:spAutoFit/>
          </a:bodyPr>
          <a:lstStyle/>
          <a:p>
            <a:r>
              <a:rPr lang="en-US" dirty="0">
                <a:solidFill>
                  <a:schemeClr val="bg1"/>
                </a:solidFill>
              </a:rPr>
              <a:t>British Museum, London</a:t>
            </a:r>
          </a:p>
        </p:txBody>
      </p:sp>
    </p:spTree>
    <p:extLst>
      <p:ext uri="{BB962C8B-B14F-4D97-AF65-F5344CB8AC3E}">
        <p14:creationId xmlns:p14="http://schemas.microsoft.com/office/powerpoint/2010/main" val="231142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B3D2B-7875-476E-B3C2-3E430900A1DC}"/>
              </a:ext>
            </a:extLst>
          </p:cNvPr>
          <p:cNvSpPr>
            <a:spLocks noGrp="1"/>
          </p:cNvSpPr>
          <p:nvPr>
            <p:ph type="title"/>
          </p:nvPr>
        </p:nvSpPr>
        <p:spPr/>
        <p:txBody>
          <a:bodyPr/>
          <a:lstStyle/>
          <a:p>
            <a:r>
              <a:rPr lang="en-US" b="1" dirty="0"/>
              <a:t>Puns (1:10-15)</a:t>
            </a:r>
          </a:p>
        </p:txBody>
      </p:sp>
      <p:sp>
        <p:nvSpPr>
          <p:cNvPr id="4" name="Content Placeholder 3">
            <a:extLst>
              <a:ext uri="{FF2B5EF4-FFF2-40B4-BE49-F238E27FC236}">
                <a16:creationId xmlns:a16="http://schemas.microsoft.com/office/drawing/2014/main" id="{E758C1E3-8171-42EE-BCC6-0113E0495502}"/>
              </a:ext>
            </a:extLst>
          </p:cNvPr>
          <p:cNvSpPr>
            <a:spLocks noGrp="1"/>
          </p:cNvSpPr>
          <p:nvPr>
            <p:ph sz="half" idx="1"/>
          </p:nvPr>
        </p:nvSpPr>
        <p:spPr>
          <a:xfrm>
            <a:off x="379412" y="2286000"/>
            <a:ext cx="2133600" cy="4038600"/>
          </a:xfrm>
          <a:solidFill>
            <a:schemeClr val="accent5">
              <a:lumMod val="60000"/>
              <a:lumOff val="40000"/>
            </a:schemeClr>
          </a:solidFill>
          <a:ln>
            <a:solidFill>
              <a:schemeClr val="tx1"/>
            </a:solidFill>
          </a:ln>
        </p:spPr>
        <p:txBody>
          <a:bodyPr>
            <a:normAutofit fontScale="85000" lnSpcReduction="10000"/>
          </a:bodyPr>
          <a:lstStyle/>
          <a:p>
            <a:pPr marL="0" indent="0" algn="r">
              <a:buNone/>
            </a:pPr>
            <a:r>
              <a:rPr lang="en-US" b="1" i="1" dirty="0"/>
              <a:t>Puns, where the sounds of two words are similar, are largely untranslatable. In an oral culture, however, they become powerful rhetorical devices to assist in memory and vivid imagery. Micah has a whole series of them in the latter half of chapter </a:t>
            </a:r>
            <a:r>
              <a:rPr lang="en-US" b="1" dirty="0"/>
              <a:t>1.</a:t>
            </a:r>
            <a:r>
              <a:rPr lang="en-US" dirty="0"/>
              <a:t> </a:t>
            </a:r>
          </a:p>
        </p:txBody>
      </p:sp>
      <p:sp>
        <p:nvSpPr>
          <p:cNvPr id="5" name="Content Placeholder 4">
            <a:extLst>
              <a:ext uri="{FF2B5EF4-FFF2-40B4-BE49-F238E27FC236}">
                <a16:creationId xmlns:a16="http://schemas.microsoft.com/office/drawing/2014/main" id="{2BDABA92-5D07-4A83-9ECA-DAE9B1C43584}"/>
              </a:ext>
            </a:extLst>
          </p:cNvPr>
          <p:cNvSpPr>
            <a:spLocks noGrp="1"/>
          </p:cNvSpPr>
          <p:nvPr>
            <p:ph sz="half" idx="2"/>
          </p:nvPr>
        </p:nvSpPr>
        <p:spPr>
          <a:xfrm>
            <a:off x="2336722" y="1752600"/>
            <a:ext cx="9625091" cy="4915676"/>
          </a:xfrm>
        </p:spPr>
        <p:txBody>
          <a:bodyPr>
            <a:normAutofit fontScale="85000" lnSpcReduction="10000"/>
          </a:bodyPr>
          <a:lstStyle/>
          <a:p>
            <a:pPr>
              <a:spcBef>
                <a:spcPts val="0"/>
              </a:spcBef>
              <a:spcAft>
                <a:spcPts val="0"/>
              </a:spcAft>
            </a:pPr>
            <a:endParaRPr lang="en-US" dirty="0"/>
          </a:p>
          <a:p>
            <a:pPr marL="742950" marR="0" lvl="1" indent="-285750">
              <a:lnSpc>
                <a:spcPct val="107000"/>
              </a:lnSpc>
              <a:spcBef>
                <a:spcPts val="0"/>
              </a:spcBef>
              <a:spcAft>
                <a:spcPts val="300"/>
              </a:spcAft>
              <a:buFont typeface="Courier New" panose="02070309020205020404" pitchFamily="49" charset="0"/>
              <a:buChar char="o"/>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Gath</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tGa</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creates assonance with </a:t>
            </a:r>
            <a:r>
              <a:rPr lang="en-US" dirty="0" err="1">
                <a:latin typeface="HebrewTh" pitchFamily="2" charset="0"/>
                <a:ea typeface="Calibri" panose="020F0502020204030204" pitchFamily="34" charset="0"/>
                <a:cs typeface="Times New Roman" panose="02020603050405020304" pitchFamily="18" charset="0"/>
              </a:rPr>
              <a:t>dgan</a:t>
            </a:r>
            <a:r>
              <a:rPr lang="en-US" dirty="0">
                <a:latin typeface="HebrewTh" pitchFamily="2"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meaning to report or to announce [i.e., disaster].</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Beth </a:t>
            </a:r>
            <a:r>
              <a:rPr lang="en-U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Ophrah</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hr!p;fa</a:t>
            </a:r>
            <a:r>
              <a:rPr lang="en-US" dirty="0">
                <a:solidFill>
                  <a:srgbClr val="FF0000"/>
                </a:solidFill>
                <a:latin typeface="HebrewTh" pitchFamily="2"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tyBe</a:t>
            </a:r>
            <a:r>
              <a:rPr lang="en-US" dirty="0">
                <a:latin typeface="Calibri" panose="020F0502020204030204" pitchFamily="34" charset="0"/>
                <a:ea typeface="Calibri" panose="020F0502020204030204" pitchFamily="34" charset="0"/>
                <a:cs typeface="Times New Roman" panose="02020603050405020304" pitchFamily="18" charset="0"/>
              </a:rPr>
              <a:t>) means “house of dust”, and its citizens are sentenced to rolling in the dust as an expression of lament.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Shaphir</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rypiwA</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meaning “pleasant”, sounds like </a:t>
            </a:r>
            <a:r>
              <a:rPr lang="en-US" dirty="0" err="1">
                <a:latin typeface="HebrewTh" pitchFamily="2" charset="0"/>
                <a:ea typeface="Calibri" panose="020F0502020204030204" pitchFamily="34" charset="0"/>
                <a:cs typeface="Times New Roman" panose="02020603050405020304" pitchFamily="18" charset="0"/>
              </a:rPr>
              <a:t>rpAOw</a:t>
            </a:r>
            <a:r>
              <a:rPr lang="en-US" dirty="0">
                <a:latin typeface="Calibri" panose="020F0502020204030204" pitchFamily="34" charset="0"/>
                <a:ea typeface="Calibri" panose="020F0502020204030204" pitchFamily="34" charset="0"/>
                <a:cs typeface="Times New Roman" panose="02020603050405020304" pitchFamily="18" charset="0"/>
              </a:rPr>
              <a:t>), the war trumpet; the town’s pleasantness would be brutally reversed by a coming invasion.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Tsaanan</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n-US" dirty="0" err="1">
                <a:solidFill>
                  <a:srgbClr val="FF0000"/>
                </a:solidFill>
                <a:latin typeface="HebrewTh" pitchFamily="2" charset="0"/>
                <a:ea typeface="Calibri" panose="020F0502020204030204" pitchFamily="34" charset="0"/>
                <a:cs typeface="Times New Roman" panose="02020603050405020304" pitchFamily="18" charset="0"/>
              </a:rPr>
              <a:t>Nn!xEca</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creates assonance with the verb </a:t>
            </a:r>
            <a:r>
              <a:rPr lang="en-US" dirty="0" err="1">
                <a:latin typeface="HebrewTh" pitchFamily="2" charset="0"/>
                <a:ea typeface="Calibri" panose="020F0502020204030204" pitchFamily="34" charset="0"/>
                <a:cs typeface="Times New Roman" panose="02020603050405020304" pitchFamily="18" charset="0"/>
              </a:rPr>
              <a:t>hxAc;y</a:t>
            </a:r>
            <a:r>
              <a:rPr lang="en-US" dirty="0">
                <a:latin typeface="HebrewTh" pitchFamily="2"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meaning “to come out”. The citizens will refuse to engage in battle because it will be hopeless.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Beth </a:t>
            </a:r>
            <a:r>
              <a:rPr lang="en-U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Etsel</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lcAxe</a:t>
            </a:r>
            <a:r>
              <a:rPr lang="en-US" dirty="0">
                <a:solidFill>
                  <a:srgbClr val="FF0000"/>
                </a:solidFill>
                <a:latin typeface="HebrewTh" pitchFamily="2"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tyBe</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sounds similar to the verb </a:t>
            </a:r>
            <a:r>
              <a:rPr lang="en-US" dirty="0" err="1">
                <a:latin typeface="HebrewTh" pitchFamily="2" charset="0"/>
                <a:ea typeface="Calibri" panose="020F0502020204030204" pitchFamily="34" charset="0"/>
                <a:cs typeface="Times New Roman" panose="02020603050405020304" pitchFamily="18" charset="0"/>
              </a:rPr>
              <a:t>lcaxA</a:t>
            </a:r>
            <a:r>
              <a:rPr lang="en-US" dirty="0">
                <a:latin typeface="Calibri" panose="020F0502020204030204" pitchFamily="34" charset="0"/>
                <a:ea typeface="Calibri" panose="020F0502020204030204" pitchFamily="34" charset="0"/>
                <a:cs typeface="Times New Roman" panose="02020603050405020304" pitchFamily="18" charset="0"/>
              </a:rPr>
              <a:t>, meaning “to take away”. The city’s protection would vanish.</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Maroth</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tOrmA</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sounds like </a:t>
            </a:r>
            <a:r>
              <a:rPr lang="en-US" dirty="0" err="1">
                <a:latin typeface="HebrewTh" pitchFamily="2" charset="0"/>
                <a:ea typeface="Calibri" panose="020F0502020204030204" pitchFamily="34" charset="0"/>
                <a:cs typeface="Times New Roman" panose="02020603050405020304" pitchFamily="18" charset="0"/>
              </a:rPr>
              <a:t>rma</a:t>
            </a:r>
            <a:r>
              <a:rPr lang="en-US" dirty="0">
                <a:latin typeface="Calibri" panose="020F0502020204030204" pitchFamily="34" charset="0"/>
                <a:ea typeface="Calibri" panose="020F0502020204030204" pitchFamily="34" charset="0"/>
                <a:cs typeface="Times New Roman" panose="02020603050405020304" pitchFamily="18" charset="0"/>
              </a:rPr>
              <a:t>, which means “bitter,” and the bitterness of disaster would reach as far as the gates of the city of peace (Jerusalem).</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Lachish</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wykilA</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sounds like the word </a:t>
            </a:r>
            <a:r>
              <a:rPr lang="en-US" dirty="0" err="1">
                <a:latin typeface="HebrewTh" pitchFamily="2" charset="0"/>
                <a:ea typeface="Calibri" panose="020F0502020204030204" pitchFamily="34" charset="0"/>
                <a:cs typeface="Times New Roman" panose="02020603050405020304" pitchFamily="18" charset="0"/>
              </a:rPr>
              <a:t>wk,r</a:t>
            </a:r>
            <a:r>
              <a:rPr lang="en-US" dirty="0">
                <a:latin typeface="HebrewTh" pitchFamily="2"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which refers to a team of horses [i.e., chariot horses].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Moresheth</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FF0000"/>
                </a:solidFill>
                <a:latin typeface="HebrewTh" pitchFamily="2" charset="0"/>
                <a:ea typeface="Calibri" panose="020F0502020204030204" pitchFamily="34" charset="0"/>
                <a:cs typeface="Times New Roman" panose="02020603050405020304" pitchFamily="18" charset="0"/>
              </a:rPr>
              <a:t>tw,r@Om</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sounds like </a:t>
            </a:r>
            <a:r>
              <a:rPr lang="en-US" dirty="0" err="1">
                <a:latin typeface="HebrewTh" pitchFamily="2" charset="0"/>
                <a:ea typeface="Calibri" panose="020F0502020204030204" pitchFamily="34" charset="0"/>
                <a:cs typeface="Times New Roman" panose="02020603050405020304" pitchFamily="18" charset="0"/>
              </a:rPr>
              <a:t>hwAr!Om</a:t>
            </a:r>
            <a:r>
              <a:rPr lang="en-US" dirty="0">
                <a:latin typeface="Calibri" panose="020F0502020204030204" pitchFamily="34" charset="0"/>
                <a:ea typeface="Calibri" panose="020F0502020204030204" pitchFamily="34" charset="0"/>
                <a:cs typeface="Times New Roman" panose="02020603050405020304" pitchFamily="18" charset="0"/>
              </a:rPr>
              <a:t>, meaning “possession”, the very thing the citizens would give up when invaded.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Aczib</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0000"/>
                </a:solidFill>
                <a:latin typeface="HebrewTh" pitchFamily="2" charset="0"/>
                <a:ea typeface="Calibri" panose="020F0502020204030204" pitchFamily="34" charset="0"/>
                <a:cs typeface="Times New Roman" panose="02020603050405020304" pitchFamily="18" charset="0"/>
              </a:rPr>
              <a:t>byz9k;xa</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sounds like </a:t>
            </a:r>
            <a:r>
              <a:rPr lang="en-US" dirty="0" err="1">
                <a:latin typeface="HebrewTh" pitchFamily="2" charset="0"/>
                <a:ea typeface="Calibri" panose="020F0502020204030204" pitchFamily="34" charset="0"/>
                <a:cs typeface="Times New Roman" panose="02020603050405020304" pitchFamily="18" charset="0"/>
              </a:rPr>
              <a:t>bz!k;xa</a:t>
            </a:r>
            <a:r>
              <a:rPr lang="en-US" dirty="0">
                <a:latin typeface="Calibri" panose="020F0502020204030204" pitchFamily="34" charset="0"/>
                <a:ea typeface="Calibri" panose="020F0502020204030204" pitchFamily="34" charset="0"/>
                <a:cs typeface="Times New Roman" panose="02020603050405020304" pitchFamily="18" charset="0"/>
              </a:rPr>
              <a:t>, meaning “deceitful.”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Courier New" panose="02070309020205020404" pitchFamily="49" charset="0"/>
              <a:buChar char="o"/>
            </a:pPr>
            <a:r>
              <a:rPr lang="en-U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Mareshah</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0000"/>
                </a:solidFill>
                <a:latin typeface="HebrewTh" pitchFamily="2" charset="0"/>
                <a:ea typeface="Calibri" panose="020F0502020204030204" pitchFamily="34" charset="0"/>
                <a:cs typeface="Times New Roman" panose="02020603050405020304" pitchFamily="18" charset="0"/>
              </a:rPr>
              <a:t>hwAr2mA</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sounds like </a:t>
            </a:r>
            <a:r>
              <a:rPr lang="en-US" dirty="0">
                <a:latin typeface="HebrewTh" pitchFamily="2" charset="0"/>
                <a:ea typeface="Calibri" panose="020F0502020204030204" pitchFamily="34" charset="0"/>
                <a:cs typeface="Times New Roman" panose="02020603050405020304" pitchFamily="18" charset="0"/>
              </a:rPr>
              <a:t>wr1y!</a:t>
            </a:r>
            <a:r>
              <a:rPr lang="en-US" dirty="0">
                <a:latin typeface="Calibri" panose="020F0502020204030204" pitchFamily="34" charset="0"/>
                <a:ea typeface="Calibri" panose="020F0502020204030204" pitchFamily="34" charset="0"/>
                <a:cs typeface="Times New Roman" panose="02020603050405020304" pitchFamily="18" charset="0"/>
              </a:rPr>
              <a:t>, meaning “to dispossess.”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85390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additive="base">
                                        <p:cTn id="2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 calcmode="lin" valueType="num">
                                      <p:cBhvr additive="base">
                                        <p:cTn id="3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 calcmode="lin" valueType="num">
                                      <p:cBhvr additive="base">
                                        <p:cTn id="4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 calcmode="lin" valueType="num">
                                      <p:cBhvr additive="base">
                                        <p:cTn id="46"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 calcmode="lin" valueType="num">
                                      <p:cBhvr additive="base">
                                        <p:cTn id="52"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
                                            <p:txEl>
                                              <p:pRg st="8" end="8"/>
                                            </p:txEl>
                                          </p:spTgt>
                                        </p:tgtEl>
                                        <p:attrNameLst>
                                          <p:attrName>style.visibility</p:attrName>
                                        </p:attrNameLst>
                                      </p:cBhvr>
                                      <p:to>
                                        <p:strVal val="visible"/>
                                      </p:to>
                                    </p:set>
                                    <p:anim calcmode="lin" valueType="num">
                                      <p:cBhvr additive="base">
                                        <p:cTn id="58"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5">
                                            <p:txEl>
                                              <p:pRg st="9" end="9"/>
                                            </p:txEl>
                                          </p:spTgt>
                                        </p:tgtEl>
                                        <p:attrNameLst>
                                          <p:attrName>style.visibility</p:attrName>
                                        </p:attrNameLst>
                                      </p:cBhvr>
                                      <p:to>
                                        <p:strVal val="visible"/>
                                      </p:to>
                                    </p:set>
                                    <p:anim calcmode="lin" valueType="num">
                                      <p:cBhvr additive="base">
                                        <p:cTn id="64"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5">
                                            <p:txEl>
                                              <p:pRg st="10" end="10"/>
                                            </p:txEl>
                                          </p:spTgt>
                                        </p:tgtEl>
                                        <p:attrNameLst>
                                          <p:attrName>style.visibility</p:attrName>
                                        </p:attrNameLst>
                                      </p:cBhvr>
                                      <p:to>
                                        <p:strVal val="visible"/>
                                      </p:to>
                                    </p:set>
                                    <p:anim calcmode="lin" valueType="num">
                                      <p:cBhvr additive="base">
                                        <p:cTn id="70"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92067-C329-4074-A83B-9D43CE7182EF}"/>
              </a:ext>
            </a:extLst>
          </p:cNvPr>
          <p:cNvSpPr>
            <a:spLocks noGrp="1"/>
          </p:cNvSpPr>
          <p:nvPr>
            <p:ph type="title"/>
          </p:nvPr>
        </p:nvSpPr>
        <p:spPr/>
        <p:txBody>
          <a:bodyPr/>
          <a:lstStyle/>
          <a:p>
            <a:r>
              <a:rPr lang="en-US" b="1" dirty="0"/>
              <a:t>Exploitation and Deception (2:1-13)</a:t>
            </a:r>
          </a:p>
        </p:txBody>
      </p:sp>
      <p:sp>
        <p:nvSpPr>
          <p:cNvPr id="3" name="Content Placeholder 2">
            <a:extLst>
              <a:ext uri="{FF2B5EF4-FFF2-40B4-BE49-F238E27FC236}">
                <a16:creationId xmlns:a16="http://schemas.microsoft.com/office/drawing/2014/main" id="{6470D6A7-397E-41DF-8AD9-DC5F1AA8A1CF}"/>
              </a:ext>
            </a:extLst>
          </p:cNvPr>
          <p:cNvSpPr>
            <a:spLocks noGrp="1"/>
          </p:cNvSpPr>
          <p:nvPr>
            <p:ph idx="1"/>
          </p:nvPr>
        </p:nvSpPr>
        <p:spPr>
          <a:xfrm>
            <a:off x="1522412" y="1905000"/>
            <a:ext cx="10058399" cy="4267200"/>
          </a:xfrm>
        </p:spPr>
        <p:txBody>
          <a:bodyPr>
            <a:normAutofit/>
          </a:bodyPr>
          <a:lstStyle/>
          <a:p>
            <a:pPr marL="0" indent="0">
              <a:buNone/>
            </a:pPr>
            <a:r>
              <a:rPr lang="en-US" sz="2800" b="1" dirty="0">
                <a:solidFill>
                  <a:srgbClr val="FF0000"/>
                </a:solidFill>
              </a:rPr>
              <a:t>Society had disintegrated at every level:</a:t>
            </a:r>
          </a:p>
          <a:p>
            <a:r>
              <a:rPr lang="en-US" i="1" dirty="0">
                <a:solidFill>
                  <a:schemeClr val="tx1">
                    <a:lumMod val="50000"/>
                  </a:schemeClr>
                </a:solidFill>
              </a:rPr>
              <a:t>Powerful landowners aimed to drive out the small farmers through an unjust court system by which they could manipulate foreclosures and evictions (2:1-5).</a:t>
            </a:r>
          </a:p>
          <a:p>
            <a:r>
              <a:rPr lang="en-US" i="1" dirty="0">
                <a:solidFill>
                  <a:schemeClr val="tx1">
                    <a:lumMod val="50000"/>
                  </a:schemeClr>
                </a:solidFill>
              </a:rPr>
              <a:t>The prophetic guild supported the status quo and were eager to silence Micah’s denunciations, arguing that sermons must only be positive, not negative (2:6-11).</a:t>
            </a:r>
          </a:p>
          <a:p>
            <a:r>
              <a:rPr lang="en-US" i="1" dirty="0">
                <a:solidFill>
                  <a:schemeClr val="tx1">
                    <a:lumMod val="50000"/>
                  </a:schemeClr>
                </a:solidFill>
              </a:rPr>
              <a:t>Hence, judgment was coming! Still, as was true for all the prophets, judgment was not God’s final word. The final word was hope for a remnant surviving on the far side of judgment (2:12-13).</a:t>
            </a:r>
          </a:p>
        </p:txBody>
      </p:sp>
    </p:spTree>
    <p:extLst>
      <p:ext uri="{BB962C8B-B14F-4D97-AF65-F5344CB8AC3E}">
        <p14:creationId xmlns:p14="http://schemas.microsoft.com/office/powerpoint/2010/main" val="263035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B55B-2055-43BB-B9AA-77D80F55CE3D}"/>
              </a:ext>
            </a:extLst>
          </p:cNvPr>
          <p:cNvSpPr>
            <a:spLocks noGrp="1"/>
          </p:cNvSpPr>
          <p:nvPr>
            <p:ph type="title"/>
          </p:nvPr>
        </p:nvSpPr>
        <p:spPr/>
        <p:txBody>
          <a:bodyPr/>
          <a:lstStyle/>
          <a:p>
            <a:r>
              <a:rPr lang="en-US" b="1" dirty="0"/>
              <a:t>The Second Oracle (3-5)</a:t>
            </a:r>
          </a:p>
        </p:txBody>
      </p:sp>
      <p:sp>
        <p:nvSpPr>
          <p:cNvPr id="3" name="Content Placeholder 2">
            <a:extLst>
              <a:ext uri="{FF2B5EF4-FFF2-40B4-BE49-F238E27FC236}">
                <a16:creationId xmlns:a16="http://schemas.microsoft.com/office/drawing/2014/main" id="{DD402AC9-E737-4A26-BE8B-CD0E5A9C578D}"/>
              </a:ext>
            </a:extLst>
          </p:cNvPr>
          <p:cNvSpPr>
            <a:spLocks noGrp="1"/>
          </p:cNvSpPr>
          <p:nvPr>
            <p:ph idx="1"/>
          </p:nvPr>
        </p:nvSpPr>
        <p:spPr>
          <a:xfrm>
            <a:off x="1522412" y="1905000"/>
            <a:ext cx="9982199" cy="3657600"/>
          </a:xfrm>
        </p:spPr>
        <p:txBody>
          <a:bodyPr/>
          <a:lstStyle/>
          <a:p>
            <a:pPr marL="0" indent="0">
              <a:buNone/>
            </a:pPr>
            <a:r>
              <a:rPr lang="en-US" sz="2800" b="1" dirty="0">
                <a:solidFill>
                  <a:srgbClr val="C00000"/>
                </a:solidFill>
              </a:rPr>
              <a:t>The second oracle paralleled the first, and later, it would be recalled in the lifetime of Jeremiah (cf. </a:t>
            </a:r>
            <a:r>
              <a:rPr lang="en-US" sz="2800" b="1" dirty="0" err="1">
                <a:solidFill>
                  <a:srgbClr val="C00000"/>
                </a:solidFill>
              </a:rPr>
              <a:t>Je</a:t>
            </a:r>
            <a:r>
              <a:rPr lang="en-US" sz="2800" b="1" dirty="0">
                <a:solidFill>
                  <a:srgbClr val="C00000"/>
                </a:solidFill>
              </a:rPr>
              <a:t>. 26:17-19).</a:t>
            </a:r>
          </a:p>
          <a:p>
            <a:r>
              <a:rPr lang="en-US" i="1" dirty="0"/>
              <a:t>Dirty politics characterized Judah’s leaders, who treated their subjects like carcasses to be butchered (3:1-4).</a:t>
            </a:r>
          </a:p>
          <a:p>
            <a:r>
              <a:rPr lang="en-US" i="1" dirty="0"/>
              <a:t>Prophets, who should have been a voice for justice, were in cahoots with the crooked politicians (3:5-8).</a:t>
            </a:r>
          </a:p>
          <a:p>
            <a:r>
              <a:rPr lang="en-US" i="1" dirty="0"/>
              <a:t>Hence, judgment was surely coming, and the climax of this judgment would be the destruction of the temple on Mt Zion (3:9-12).</a:t>
            </a:r>
          </a:p>
        </p:txBody>
      </p:sp>
      <p:sp>
        <p:nvSpPr>
          <p:cNvPr id="4" name="TextBox 3">
            <a:extLst>
              <a:ext uri="{FF2B5EF4-FFF2-40B4-BE49-F238E27FC236}">
                <a16:creationId xmlns:a16="http://schemas.microsoft.com/office/drawing/2014/main" id="{6735386F-8A91-40C8-B38E-A0676B775955}"/>
              </a:ext>
            </a:extLst>
          </p:cNvPr>
          <p:cNvSpPr txBox="1"/>
          <p:nvPr/>
        </p:nvSpPr>
        <p:spPr>
          <a:xfrm>
            <a:off x="913605" y="5562600"/>
            <a:ext cx="10361613" cy="954107"/>
          </a:xfrm>
          <a:prstGeom prst="rect">
            <a:avLst/>
          </a:prstGeom>
          <a:solidFill>
            <a:schemeClr val="accent2"/>
          </a:solidFill>
        </p:spPr>
        <p:txBody>
          <a:bodyPr wrap="square" rtlCol="0">
            <a:spAutoFit/>
          </a:bodyPr>
          <a:lstStyle/>
          <a:p>
            <a:pPr algn="ctr"/>
            <a:r>
              <a:rPr lang="en-US" sz="2800" dirty="0">
                <a:solidFill>
                  <a:srgbClr val="FF0000"/>
                </a:solidFill>
                <a:effectLst>
                  <a:outerShdw blurRad="38100" dist="38100" dir="2700000" algn="tl">
                    <a:srgbClr val="000000">
                      <a:alpha val="43137"/>
                    </a:srgbClr>
                  </a:outerShdw>
                </a:effectLst>
                <a:latin typeface="Eras Demi ITC" panose="020B0805030504020804" pitchFamily="34" charset="0"/>
              </a:rPr>
              <a:t>Micah, therefore, becomes the first prophet to directly predict the destruction of the 1</a:t>
            </a:r>
            <a:r>
              <a:rPr lang="en-US" sz="2800" baseline="30000" dirty="0">
                <a:solidFill>
                  <a:srgbClr val="FF0000"/>
                </a:solidFill>
                <a:effectLst>
                  <a:outerShdw blurRad="38100" dist="38100" dir="2700000" algn="tl">
                    <a:srgbClr val="000000">
                      <a:alpha val="43137"/>
                    </a:srgbClr>
                  </a:outerShdw>
                </a:effectLst>
                <a:latin typeface="Eras Demi ITC" panose="020B0805030504020804" pitchFamily="34" charset="0"/>
              </a:rPr>
              <a:t>st</a:t>
            </a:r>
            <a:r>
              <a:rPr lang="en-US" sz="2800" dirty="0">
                <a:solidFill>
                  <a:srgbClr val="FF0000"/>
                </a:solidFill>
                <a:effectLst>
                  <a:outerShdw blurRad="38100" dist="38100" dir="2700000" algn="tl">
                    <a:srgbClr val="000000">
                      <a:alpha val="43137"/>
                    </a:srgbClr>
                  </a:outerShdw>
                </a:effectLst>
                <a:latin typeface="Eras Demi ITC" panose="020B0805030504020804" pitchFamily="34" charset="0"/>
              </a:rPr>
              <a:t> temple (3:12).</a:t>
            </a:r>
          </a:p>
        </p:txBody>
      </p:sp>
    </p:spTree>
    <p:extLst>
      <p:ext uri="{BB962C8B-B14F-4D97-AF65-F5344CB8AC3E}">
        <p14:creationId xmlns:p14="http://schemas.microsoft.com/office/powerpoint/2010/main" val="296568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7D18E-8F2F-4838-90A1-7F01E61FD74A}"/>
              </a:ext>
            </a:extLst>
          </p:cNvPr>
          <p:cNvSpPr>
            <a:spLocks noGrp="1"/>
          </p:cNvSpPr>
          <p:nvPr>
            <p:ph type="title"/>
          </p:nvPr>
        </p:nvSpPr>
        <p:spPr/>
        <p:txBody>
          <a:bodyPr/>
          <a:lstStyle/>
          <a:p>
            <a:r>
              <a:rPr lang="en-US" b="1" dirty="0"/>
              <a:t>The Message of Hope (4:1-5)</a:t>
            </a:r>
          </a:p>
        </p:txBody>
      </p:sp>
      <p:sp>
        <p:nvSpPr>
          <p:cNvPr id="3" name="Content Placeholder 2">
            <a:extLst>
              <a:ext uri="{FF2B5EF4-FFF2-40B4-BE49-F238E27FC236}">
                <a16:creationId xmlns:a16="http://schemas.microsoft.com/office/drawing/2014/main" id="{D88CEB13-2F48-40A9-8ED8-D4F79FCBE953}"/>
              </a:ext>
            </a:extLst>
          </p:cNvPr>
          <p:cNvSpPr>
            <a:spLocks noGrp="1"/>
          </p:cNvSpPr>
          <p:nvPr>
            <p:ph idx="1"/>
          </p:nvPr>
        </p:nvSpPr>
        <p:spPr/>
        <p:txBody>
          <a:bodyPr/>
          <a:lstStyle/>
          <a:p>
            <a:pPr marL="0" indent="0">
              <a:buNone/>
            </a:pPr>
            <a:r>
              <a:rPr lang="en-US" sz="2800" b="1" dirty="0">
                <a:solidFill>
                  <a:srgbClr val="FF0000"/>
                </a:solidFill>
              </a:rPr>
              <a:t>Earlier, Micah offered a small glimpse of the future on the other side of judgment with a future king (2:13); now he expands on that theme, predicting that Zion, after its destruction, would become the center of worship for the whole world (4:1-5).</a:t>
            </a:r>
          </a:p>
          <a:p>
            <a:r>
              <a:rPr lang="en-US" i="1" dirty="0"/>
              <a:t>Obviously, there is a literary relationship between this passage in Micah and Isaiah 2:2-5, since the larger portion of the two passages are word-for-word in the Hebrew text.</a:t>
            </a:r>
          </a:p>
          <a:p>
            <a:r>
              <a:rPr lang="en-US" i="1" dirty="0"/>
              <a:t>Micah uses the stock phrases “in the last days” and “in that day” to refer to the cessation of war and the universal worship of Yahweh.</a:t>
            </a:r>
          </a:p>
        </p:txBody>
      </p:sp>
    </p:spTree>
    <p:extLst>
      <p:ext uri="{BB962C8B-B14F-4D97-AF65-F5344CB8AC3E}">
        <p14:creationId xmlns:p14="http://schemas.microsoft.com/office/powerpoint/2010/main" val="82598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29173B-4EDE-44F5-B95F-DF5AD3E482B5}"/>
              </a:ext>
            </a:extLst>
          </p:cNvPr>
          <p:cNvSpPr>
            <a:spLocks noGrp="1"/>
          </p:cNvSpPr>
          <p:nvPr>
            <p:ph type="body" idx="1"/>
          </p:nvPr>
        </p:nvSpPr>
        <p:spPr>
          <a:xfrm>
            <a:off x="227012" y="0"/>
            <a:ext cx="4800600" cy="762000"/>
          </a:xfrm>
        </p:spPr>
        <p:txBody>
          <a:bodyPr>
            <a:normAutofit fontScale="92500"/>
          </a:bodyPr>
          <a:lstStyle/>
          <a:p>
            <a:r>
              <a:rPr lang="en-US" sz="4000" b="1" dirty="0"/>
              <a:t>Isaiah 2:2-4</a:t>
            </a:r>
            <a:r>
              <a:rPr lang="en-US" sz="2000" b="1" dirty="0"/>
              <a:t> (My Translation)</a:t>
            </a:r>
            <a:endParaRPr lang="en-US" sz="4000" b="1" dirty="0"/>
          </a:p>
        </p:txBody>
      </p:sp>
      <p:sp>
        <p:nvSpPr>
          <p:cNvPr id="6" name="Content Placeholder 5">
            <a:extLst>
              <a:ext uri="{FF2B5EF4-FFF2-40B4-BE49-F238E27FC236}">
                <a16:creationId xmlns:a16="http://schemas.microsoft.com/office/drawing/2014/main" id="{6C14148C-C196-42D7-8765-3297D6D5B599}"/>
              </a:ext>
            </a:extLst>
          </p:cNvPr>
          <p:cNvSpPr>
            <a:spLocks noGrp="1"/>
          </p:cNvSpPr>
          <p:nvPr>
            <p:ph sz="half" idx="2"/>
          </p:nvPr>
        </p:nvSpPr>
        <p:spPr>
          <a:xfrm>
            <a:off x="227012" y="685800"/>
            <a:ext cx="5867400" cy="5867400"/>
          </a:xfrm>
        </p:spPr>
        <p:txBody>
          <a:bodyPr>
            <a:normAutofit lnSpcReduction="10000"/>
          </a:bodyPr>
          <a:lstStyle/>
          <a:p>
            <a:pPr marL="0" indent="0">
              <a:buNone/>
            </a:pPr>
            <a:r>
              <a:rPr lang="en-US" dirty="0"/>
              <a:t>	(Is. 2:2)</a:t>
            </a:r>
            <a:r>
              <a:rPr lang="en-US" i="1" dirty="0"/>
              <a:t> In the last days, the mountain of the LORD’s house will be established as the most important of the mountains, being lifted up more than the hills, and all the nations will stream to it. </a:t>
            </a:r>
          </a:p>
          <a:p>
            <a:pPr marL="0" indent="0">
              <a:buNone/>
            </a:pPr>
            <a:r>
              <a:rPr lang="en-US" i="1" dirty="0"/>
              <a:t>	</a:t>
            </a:r>
            <a:r>
              <a:rPr lang="en-US" dirty="0"/>
              <a:t>(Is. 2:3) </a:t>
            </a:r>
            <a:r>
              <a:rPr lang="en-US" i="1" dirty="0"/>
              <a:t>Many peoples will come and say, “Come, let us go up to the mountain of the LORD to the house of the God of Jacob, so that he will teach us his ways and so that we may walk in his paths.” For the law will go forth from Zion, and the word of the LORD from Jerusalem. </a:t>
            </a:r>
          </a:p>
          <a:p>
            <a:pPr marL="0" indent="0">
              <a:buNone/>
            </a:pPr>
            <a:r>
              <a:rPr lang="en-US" i="1" dirty="0"/>
              <a:t>	</a:t>
            </a:r>
            <a:r>
              <a:rPr lang="en-US" dirty="0"/>
              <a:t>(Is. 2:4)</a:t>
            </a:r>
            <a:r>
              <a:rPr lang="en-US" i="1" dirty="0"/>
              <a:t> He will judge between the nations and will arbitrate for many peoples; and they will hammer their swords into plowshares and their spears into pruning hooks. Nation will not raise sword against nation, nor will they again learn war.</a:t>
            </a:r>
            <a:endParaRPr lang="en-US" dirty="0"/>
          </a:p>
          <a:p>
            <a:pPr marL="0" indent="0">
              <a:buNone/>
            </a:pPr>
            <a:endParaRPr lang="en-US" dirty="0"/>
          </a:p>
          <a:p>
            <a:pPr marL="0" indent="0">
              <a:buNone/>
            </a:pPr>
            <a:endParaRPr lang="en-US" dirty="0"/>
          </a:p>
        </p:txBody>
      </p:sp>
      <p:sp>
        <p:nvSpPr>
          <p:cNvPr id="7" name="Text Placeholder 6">
            <a:extLst>
              <a:ext uri="{FF2B5EF4-FFF2-40B4-BE49-F238E27FC236}">
                <a16:creationId xmlns:a16="http://schemas.microsoft.com/office/drawing/2014/main" id="{9D4AA3CE-303B-405E-9391-0E5F9E8DD4CB}"/>
              </a:ext>
            </a:extLst>
          </p:cNvPr>
          <p:cNvSpPr>
            <a:spLocks noGrp="1"/>
          </p:cNvSpPr>
          <p:nvPr>
            <p:ph type="body" sz="quarter" idx="3"/>
          </p:nvPr>
        </p:nvSpPr>
        <p:spPr>
          <a:xfrm>
            <a:off x="6246812" y="0"/>
            <a:ext cx="4416552" cy="762000"/>
          </a:xfrm>
        </p:spPr>
        <p:txBody>
          <a:bodyPr>
            <a:normAutofit fontScale="92500"/>
          </a:bodyPr>
          <a:lstStyle/>
          <a:p>
            <a:r>
              <a:rPr lang="en-US" sz="4000" b="1" dirty="0"/>
              <a:t>Micah 4:1-3</a:t>
            </a:r>
            <a:r>
              <a:rPr lang="en-US" sz="2000" b="1" dirty="0"/>
              <a:t> (My Translation)</a:t>
            </a:r>
            <a:endParaRPr lang="en-US" sz="4000" b="1" dirty="0"/>
          </a:p>
        </p:txBody>
      </p:sp>
      <p:sp>
        <p:nvSpPr>
          <p:cNvPr id="8" name="Content Placeholder 7">
            <a:extLst>
              <a:ext uri="{FF2B5EF4-FFF2-40B4-BE49-F238E27FC236}">
                <a16:creationId xmlns:a16="http://schemas.microsoft.com/office/drawing/2014/main" id="{6930D32B-4D4E-443F-9A99-BDA33690BFC0}"/>
              </a:ext>
            </a:extLst>
          </p:cNvPr>
          <p:cNvSpPr>
            <a:spLocks noGrp="1"/>
          </p:cNvSpPr>
          <p:nvPr>
            <p:ph sz="quarter" idx="4"/>
          </p:nvPr>
        </p:nvSpPr>
        <p:spPr>
          <a:xfrm>
            <a:off x="6246813" y="685800"/>
            <a:ext cx="5867399" cy="5867400"/>
          </a:xfrm>
        </p:spPr>
        <p:txBody>
          <a:bodyPr>
            <a:normAutofit lnSpcReduction="10000"/>
          </a:bodyPr>
          <a:lstStyle/>
          <a:p>
            <a:pPr marL="0" indent="0">
              <a:buNone/>
            </a:pPr>
            <a:r>
              <a:rPr lang="en-US" dirty="0"/>
              <a:t>	(Mic. 4:1)</a:t>
            </a:r>
            <a:r>
              <a:rPr lang="en-US" i="1" dirty="0"/>
              <a:t> In the last days, the mountain of the LORD’s house will be established as the most important of the mountains. It will be lifted up more than the hills, and the peoples will stream on it. </a:t>
            </a:r>
          </a:p>
          <a:p>
            <a:pPr marL="0" indent="0">
              <a:buNone/>
            </a:pPr>
            <a:r>
              <a:rPr lang="en-US" i="1" dirty="0"/>
              <a:t>	</a:t>
            </a:r>
            <a:r>
              <a:rPr lang="en-US" dirty="0"/>
              <a:t>(Mic. 4:2) </a:t>
            </a:r>
            <a:r>
              <a:rPr lang="en-US" i="1" dirty="0"/>
              <a:t>Many nations will come and say, “Come, let us go up to the mountain of the LORD and to the house of the God of Jacob, so that he will teach us his ways and so that we may walk in his paths.” For the law will go forth from Zion, and the word of the LORD from Jerusalem. </a:t>
            </a:r>
          </a:p>
          <a:p>
            <a:pPr marL="0" indent="0">
              <a:buNone/>
            </a:pPr>
            <a:r>
              <a:rPr lang="en-US" i="1" dirty="0"/>
              <a:t>	</a:t>
            </a:r>
            <a:r>
              <a:rPr lang="en-US" dirty="0"/>
              <a:t>(Mic. 4:3) </a:t>
            </a:r>
            <a:r>
              <a:rPr lang="en-US" i="1" dirty="0"/>
              <a:t>He will judge between many peoples and will arbitrate for vast nations far away; and they will hammer their swords into plowshares and their spears into pruning hooks. Nation will not raise sword against nation, nor will they again learn war.</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6848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B5AD9EF-5D5D-4C7D-B5C2-3B5B4E3BA953}"/>
              </a:ext>
            </a:extLst>
          </p:cNvPr>
          <p:cNvSpPr>
            <a:spLocks noGrp="1"/>
          </p:cNvSpPr>
          <p:nvPr>
            <p:ph type="title"/>
          </p:nvPr>
        </p:nvSpPr>
        <p:spPr>
          <a:xfrm>
            <a:off x="2360612" y="228600"/>
            <a:ext cx="7543800" cy="1752600"/>
          </a:xfrm>
        </p:spPr>
        <p:txBody>
          <a:bodyPr>
            <a:normAutofit fontScale="90000"/>
          </a:bodyPr>
          <a:lstStyle/>
          <a:p>
            <a:pPr algn="ctr"/>
            <a:r>
              <a:rPr lang="en-US" altLang="en-US" sz="5700" dirty="0">
                <a:solidFill>
                  <a:srgbClr val="C00000"/>
                </a:solidFill>
                <a:latin typeface="Matura MT Script Capitals" panose="03020802060602070202" pitchFamily="66" charset="0"/>
              </a:rPr>
              <a:t>The Day of Yahweh in the Prophets</a:t>
            </a:r>
            <a:br>
              <a:rPr lang="en-US" altLang="en-US" sz="1900" dirty="0">
                <a:solidFill>
                  <a:srgbClr val="FFFF66"/>
                </a:solidFill>
                <a:latin typeface="Arial Narrow" panose="020B0606020202030204" pitchFamily="34" charset="0"/>
              </a:rPr>
            </a:br>
            <a:endParaRPr lang="en-US" altLang="en-US" sz="2100" dirty="0">
              <a:solidFill>
                <a:srgbClr val="FFFF66"/>
              </a:solidFill>
              <a:latin typeface="Matura MT Script Capitals" panose="03020802060602070202" pitchFamily="66" charset="0"/>
            </a:endParaRPr>
          </a:p>
        </p:txBody>
      </p:sp>
      <p:sp>
        <p:nvSpPr>
          <p:cNvPr id="197635" name="Rectangle 3">
            <a:extLst>
              <a:ext uri="{FF2B5EF4-FFF2-40B4-BE49-F238E27FC236}">
                <a16:creationId xmlns:a16="http://schemas.microsoft.com/office/drawing/2014/main" id="{74D72C6F-56AF-449F-84B8-20B511CE356A}"/>
              </a:ext>
            </a:extLst>
          </p:cNvPr>
          <p:cNvSpPr>
            <a:spLocks noGrp="1"/>
          </p:cNvSpPr>
          <p:nvPr>
            <p:ph type="body" sz="half" idx="1"/>
          </p:nvPr>
        </p:nvSpPr>
        <p:spPr>
          <a:xfrm>
            <a:off x="1827213" y="1905000"/>
            <a:ext cx="3814763" cy="4572000"/>
          </a:xfrm>
        </p:spPr>
        <p:txBody>
          <a:bodyPr/>
          <a:lstStyle/>
          <a:p>
            <a:pPr>
              <a:buFont typeface="Wingdings 3" panose="05040102010807070707" pitchFamily="18" charset="2"/>
              <a:buNone/>
            </a:pPr>
            <a:r>
              <a:rPr lang="en-US" altLang="en-US" sz="2800" dirty="0">
                <a:solidFill>
                  <a:srgbClr val="FFFF66"/>
                </a:solidFill>
                <a:effectLst>
                  <a:outerShdw blurRad="38100" dist="38100" dir="2700000" algn="tl">
                    <a:srgbClr val="000000">
                      <a:alpha val="43137"/>
                    </a:srgbClr>
                  </a:outerShdw>
                </a:effectLst>
                <a:latin typeface="Eras Bold ITC" panose="020B0907030504020204" pitchFamily="34" charset="0"/>
              </a:rPr>
              <a:t>NEAR FUTURE</a:t>
            </a:r>
          </a:p>
          <a:p>
            <a:r>
              <a:rPr lang="en-US" altLang="en-US" i="1" dirty="0">
                <a:latin typeface="Eras Demi ITC" panose="020B0805030504020804" pitchFamily="34" charset="0"/>
              </a:rPr>
              <a:t>Judgment by exile on the unfaithful nations of Israel and Judah</a:t>
            </a:r>
          </a:p>
          <a:p>
            <a:r>
              <a:rPr lang="en-US" altLang="en-US" i="1" dirty="0">
                <a:latin typeface="Eras Demi ITC" panose="020B0805030504020804" pitchFamily="34" charset="0"/>
              </a:rPr>
              <a:t>Judgments in history on the nations surrounding Israel and Judah</a:t>
            </a:r>
          </a:p>
        </p:txBody>
      </p:sp>
      <p:sp>
        <p:nvSpPr>
          <p:cNvPr id="197636" name="Rectangle 4">
            <a:extLst>
              <a:ext uri="{FF2B5EF4-FFF2-40B4-BE49-F238E27FC236}">
                <a16:creationId xmlns:a16="http://schemas.microsoft.com/office/drawing/2014/main" id="{4B3F1843-D153-4C91-B5BE-E3A0F68EEF83}"/>
              </a:ext>
            </a:extLst>
          </p:cNvPr>
          <p:cNvSpPr>
            <a:spLocks noGrp="1"/>
          </p:cNvSpPr>
          <p:nvPr>
            <p:ph type="body" sz="half" idx="2"/>
          </p:nvPr>
        </p:nvSpPr>
        <p:spPr>
          <a:xfrm>
            <a:off x="6094412" y="2362200"/>
            <a:ext cx="4343400" cy="4419600"/>
          </a:xfrm>
        </p:spPr>
        <p:txBody>
          <a:bodyPr/>
          <a:lstStyle/>
          <a:p>
            <a:pPr>
              <a:lnSpc>
                <a:spcPct val="90000"/>
              </a:lnSpc>
              <a:buFont typeface="Wingdings 3" panose="05040102010807070707" pitchFamily="18" charset="2"/>
              <a:buNone/>
            </a:pPr>
            <a:r>
              <a:rPr lang="en-US" altLang="en-US" sz="2800" dirty="0">
                <a:solidFill>
                  <a:srgbClr val="FFFF66"/>
                </a:solidFill>
                <a:effectLst>
                  <a:outerShdw blurRad="38100" dist="38100" dir="2700000" algn="tl">
                    <a:srgbClr val="000000">
                      <a:alpha val="43137"/>
                    </a:srgbClr>
                  </a:outerShdw>
                </a:effectLst>
                <a:latin typeface="Eras Bold ITC" panose="020B0907030504020204" pitchFamily="34" charset="0"/>
              </a:rPr>
              <a:t>FAR FUTURE</a:t>
            </a:r>
          </a:p>
          <a:p>
            <a:pPr>
              <a:lnSpc>
                <a:spcPct val="90000"/>
              </a:lnSpc>
            </a:pPr>
            <a:r>
              <a:rPr lang="en-US" altLang="en-US" i="1" dirty="0">
                <a:latin typeface="Eras Demi ITC" panose="020B0805030504020804" pitchFamily="34" charset="0"/>
              </a:rPr>
              <a:t>Judgment on a blasphemous world by universal cataclysm</a:t>
            </a:r>
          </a:p>
          <a:p>
            <a:pPr>
              <a:lnSpc>
                <a:spcPct val="90000"/>
              </a:lnSpc>
            </a:pPr>
            <a:r>
              <a:rPr lang="en-US" altLang="en-US" i="1" dirty="0">
                <a:latin typeface="Eras Demi ITC" panose="020B0805030504020804" pitchFamily="34" charset="0"/>
              </a:rPr>
              <a:t>Disintegration of the universe</a:t>
            </a:r>
          </a:p>
          <a:p>
            <a:pPr>
              <a:lnSpc>
                <a:spcPct val="90000"/>
              </a:lnSpc>
            </a:pPr>
            <a:r>
              <a:rPr lang="en-US" altLang="en-US" i="1" dirty="0">
                <a:latin typeface="Eras Demi ITC" panose="020B0805030504020804" pitchFamily="34" charset="0"/>
              </a:rPr>
              <a:t>Salvation of God</a:t>
            </a:r>
            <a:r>
              <a:rPr lang="en-US" altLang="en-US" i="1" dirty="0"/>
              <a:t>’</a:t>
            </a:r>
            <a:r>
              <a:rPr lang="en-US" altLang="en-US" i="1" dirty="0">
                <a:latin typeface="Eras Demi ITC" panose="020B0805030504020804" pitchFamily="34" charset="0"/>
              </a:rPr>
              <a:t>s people</a:t>
            </a:r>
          </a:p>
          <a:p>
            <a:pPr>
              <a:lnSpc>
                <a:spcPct val="90000"/>
              </a:lnSpc>
            </a:pPr>
            <a:r>
              <a:rPr lang="en-US" altLang="en-US" i="1" dirty="0">
                <a:latin typeface="Eras Demi ITC" panose="020B0805030504020804" pitchFamily="34" charset="0"/>
              </a:rPr>
              <a:t>Victory of God</a:t>
            </a:r>
            <a:r>
              <a:rPr lang="en-US" altLang="en-US" i="1" dirty="0"/>
              <a:t>’</a:t>
            </a:r>
            <a:r>
              <a:rPr lang="en-US" altLang="en-US" i="1" dirty="0">
                <a:latin typeface="Eras Demi ITC" panose="020B0805030504020804" pitchFamily="34" charset="0"/>
              </a:rPr>
              <a:t>s armies</a:t>
            </a:r>
          </a:p>
          <a:p>
            <a:pPr>
              <a:lnSpc>
                <a:spcPct val="90000"/>
              </a:lnSpc>
            </a:pPr>
            <a:r>
              <a:rPr lang="en-US" altLang="en-US" i="1" dirty="0">
                <a:latin typeface="Eras Demi ITC" panose="020B0805030504020804" pitchFamily="34" charset="0"/>
              </a:rPr>
              <a:t>Universal peace</a:t>
            </a:r>
          </a:p>
        </p:txBody>
      </p:sp>
    </p:spTree>
    <p:extLst>
      <p:ext uri="{BB962C8B-B14F-4D97-AF65-F5344CB8AC3E}">
        <p14:creationId xmlns:p14="http://schemas.microsoft.com/office/powerpoint/2010/main" val="3787824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7635">
                                            <p:txEl>
                                              <p:pRg st="1" end="1"/>
                                            </p:txEl>
                                          </p:spTgt>
                                        </p:tgtEl>
                                        <p:attrNameLst>
                                          <p:attrName>style.visibility</p:attrName>
                                        </p:attrNameLst>
                                      </p:cBhvr>
                                      <p:to>
                                        <p:strVal val="visible"/>
                                      </p:to>
                                    </p:set>
                                    <p:anim calcmode="lin" valueType="num">
                                      <p:cBhvr additive="base">
                                        <p:cTn id="7" dur="500" fill="hold"/>
                                        <p:tgtEl>
                                          <p:spTgt spid="1976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7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7635">
                                            <p:txEl>
                                              <p:pRg st="2" end="2"/>
                                            </p:txEl>
                                          </p:spTgt>
                                        </p:tgtEl>
                                        <p:attrNameLst>
                                          <p:attrName>style.visibility</p:attrName>
                                        </p:attrNameLst>
                                      </p:cBhvr>
                                      <p:to>
                                        <p:strVal val="visible"/>
                                      </p:to>
                                    </p:set>
                                    <p:anim calcmode="lin" valueType="num">
                                      <p:cBhvr additive="base">
                                        <p:cTn id="13" dur="500" fill="hold"/>
                                        <p:tgtEl>
                                          <p:spTgt spid="1976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7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7636">
                                            <p:txEl>
                                              <p:pRg st="1" end="1"/>
                                            </p:txEl>
                                          </p:spTgt>
                                        </p:tgtEl>
                                        <p:attrNameLst>
                                          <p:attrName>style.visibility</p:attrName>
                                        </p:attrNameLst>
                                      </p:cBhvr>
                                      <p:to>
                                        <p:strVal val="visible"/>
                                      </p:to>
                                    </p:set>
                                    <p:anim calcmode="lin" valueType="num">
                                      <p:cBhvr additive="base">
                                        <p:cTn id="19" dur="500" fill="hold"/>
                                        <p:tgtEl>
                                          <p:spTgt spid="19763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76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7636">
                                            <p:txEl>
                                              <p:pRg st="2" end="2"/>
                                            </p:txEl>
                                          </p:spTgt>
                                        </p:tgtEl>
                                        <p:attrNameLst>
                                          <p:attrName>style.visibility</p:attrName>
                                        </p:attrNameLst>
                                      </p:cBhvr>
                                      <p:to>
                                        <p:strVal val="visible"/>
                                      </p:to>
                                    </p:set>
                                    <p:anim calcmode="lin" valueType="num">
                                      <p:cBhvr additive="base">
                                        <p:cTn id="25" dur="500" fill="hold"/>
                                        <p:tgtEl>
                                          <p:spTgt spid="19763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76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7636">
                                            <p:txEl>
                                              <p:pRg st="3" end="3"/>
                                            </p:txEl>
                                          </p:spTgt>
                                        </p:tgtEl>
                                        <p:attrNameLst>
                                          <p:attrName>style.visibility</p:attrName>
                                        </p:attrNameLst>
                                      </p:cBhvr>
                                      <p:to>
                                        <p:strVal val="visible"/>
                                      </p:to>
                                    </p:set>
                                    <p:anim calcmode="lin" valueType="num">
                                      <p:cBhvr additive="base">
                                        <p:cTn id="31" dur="500" fill="hold"/>
                                        <p:tgtEl>
                                          <p:spTgt spid="19763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76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97636">
                                            <p:txEl>
                                              <p:pRg st="4" end="4"/>
                                            </p:txEl>
                                          </p:spTgt>
                                        </p:tgtEl>
                                        <p:attrNameLst>
                                          <p:attrName>style.visibility</p:attrName>
                                        </p:attrNameLst>
                                      </p:cBhvr>
                                      <p:to>
                                        <p:strVal val="visible"/>
                                      </p:to>
                                    </p:set>
                                    <p:anim calcmode="lin" valueType="num">
                                      <p:cBhvr additive="base">
                                        <p:cTn id="37" dur="500" fill="hold"/>
                                        <p:tgtEl>
                                          <p:spTgt spid="19763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763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97636">
                                            <p:txEl>
                                              <p:pRg st="5" end="5"/>
                                            </p:txEl>
                                          </p:spTgt>
                                        </p:tgtEl>
                                        <p:attrNameLst>
                                          <p:attrName>style.visibility</p:attrName>
                                        </p:attrNameLst>
                                      </p:cBhvr>
                                      <p:to>
                                        <p:strVal val="visible"/>
                                      </p:to>
                                    </p:set>
                                    <p:anim calcmode="lin" valueType="num">
                                      <p:cBhvr additive="base">
                                        <p:cTn id="43" dur="500" fill="hold"/>
                                        <p:tgtEl>
                                          <p:spTgt spid="19763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763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E5C8-676B-4949-8425-CCF831563717}"/>
              </a:ext>
            </a:extLst>
          </p:cNvPr>
          <p:cNvSpPr>
            <a:spLocks noGrp="1"/>
          </p:cNvSpPr>
          <p:nvPr>
            <p:ph type="title"/>
          </p:nvPr>
        </p:nvSpPr>
        <p:spPr/>
        <p:txBody>
          <a:bodyPr/>
          <a:lstStyle/>
          <a:p>
            <a:r>
              <a:rPr lang="en-US" b="1" dirty="0"/>
              <a:t>Yahweh’s Glorious Plan (4:6—5:1)</a:t>
            </a:r>
          </a:p>
        </p:txBody>
      </p:sp>
      <p:sp>
        <p:nvSpPr>
          <p:cNvPr id="3" name="Content Placeholder 2">
            <a:extLst>
              <a:ext uri="{FF2B5EF4-FFF2-40B4-BE49-F238E27FC236}">
                <a16:creationId xmlns:a16="http://schemas.microsoft.com/office/drawing/2014/main" id="{2E8E628E-153C-4FAD-A732-28D95D899D14}"/>
              </a:ext>
            </a:extLst>
          </p:cNvPr>
          <p:cNvSpPr>
            <a:spLocks noGrp="1"/>
          </p:cNvSpPr>
          <p:nvPr>
            <p:ph idx="1"/>
          </p:nvPr>
        </p:nvSpPr>
        <p:spPr>
          <a:xfrm>
            <a:off x="1522412" y="1904999"/>
            <a:ext cx="9982199" cy="4763277"/>
          </a:xfrm>
        </p:spPr>
        <p:txBody>
          <a:bodyPr>
            <a:normAutofit/>
          </a:bodyPr>
          <a:lstStyle/>
          <a:p>
            <a:pPr marL="0" indent="0">
              <a:buNone/>
            </a:pPr>
            <a:r>
              <a:rPr lang="en-US" sz="2800" b="1" dirty="0">
                <a:solidFill>
                  <a:srgbClr val="FF0000"/>
                </a:solidFill>
              </a:rPr>
              <a:t>For those who would survive exile, hope remained, since the royal dominion would be restored.</a:t>
            </a:r>
          </a:p>
          <a:p>
            <a:r>
              <a:rPr lang="en-US" i="1" dirty="0"/>
              <a:t>The Hebrew text of 4:8 uses the term “</a:t>
            </a:r>
            <a:r>
              <a:rPr lang="en-US" i="1" dirty="0" err="1"/>
              <a:t>Ophel</a:t>
            </a:r>
            <a:r>
              <a:rPr lang="en-US" i="1" dirty="0"/>
              <a:t>” or “hill” ( </a:t>
            </a:r>
            <a:r>
              <a:rPr lang="en-US" dirty="0" err="1">
                <a:latin typeface="HebrewTh" pitchFamily="2" charset="0"/>
              </a:rPr>
              <a:t>lp,f</a:t>
            </a:r>
            <a:r>
              <a:rPr lang="en-US" dirty="0">
                <a:latin typeface="HebrewTh" pitchFamily="2" charset="0"/>
              </a:rPr>
              <a:t>*</a:t>
            </a:r>
            <a:r>
              <a:rPr lang="en-US" i="1" dirty="0"/>
              <a:t>), the name of the ancient ridge that David fortified as his capital (2 Sa. 5:9), to describe the place of this restored kingship.</a:t>
            </a:r>
          </a:p>
          <a:p>
            <a:r>
              <a:rPr lang="en-US" i="1" dirty="0"/>
              <a:t>In the meantime, however, there would be a period without a king, since the nation of Judah would be deported to Babylon.</a:t>
            </a:r>
          </a:p>
          <a:p>
            <a:r>
              <a:rPr lang="en-US" i="1" dirty="0"/>
              <a:t>From Babylon, the remnant eventually would be rescued, but first Jerusalem would be put to siege by “many nations”, and her leader would be “struck on the cheek”. This may refer to the invasion of Sennacherib in the period of Hezekiah.</a:t>
            </a:r>
          </a:p>
        </p:txBody>
      </p:sp>
    </p:spTree>
    <p:extLst>
      <p:ext uri="{BB962C8B-B14F-4D97-AF65-F5344CB8AC3E}">
        <p14:creationId xmlns:p14="http://schemas.microsoft.com/office/powerpoint/2010/main" val="195782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27AA1D6-3509-40C7-95AC-F54BEDEF435A}"/>
              </a:ext>
            </a:extLst>
          </p:cNvPr>
          <p:cNvSpPr>
            <a:spLocks noGrp="1"/>
          </p:cNvSpPr>
          <p:nvPr>
            <p:ph type="title"/>
          </p:nvPr>
        </p:nvSpPr>
        <p:spPr>
          <a:xfrm>
            <a:off x="2349500" y="152400"/>
            <a:ext cx="9144000" cy="1144556"/>
          </a:xfrm>
        </p:spPr>
        <p:txBody>
          <a:bodyPr/>
          <a:lstStyle/>
          <a:p>
            <a:r>
              <a:rPr lang="en-US" altLang="en-US" sz="4400" dirty="0">
                <a:solidFill>
                  <a:schemeClr val="accent6">
                    <a:lumMod val="50000"/>
                  </a:schemeClr>
                </a:solidFill>
              </a:rPr>
              <a:t>Amos, the Prophet</a:t>
            </a:r>
          </a:p>
        </p:txBody>
      </p:sp>
      <p:sp>
        <p:nvSpPr>
          <p:cNvPr id="82947" name="Rectangle 3">
            <a:extLst>
              <a:ext uri="{FF2B5EF4-FFF2-40B4-BE49-F238E27FC236}">
                <a16:creationId xmlns:a16="http://schemas.microsoft.com/office/drawing/2014/main" id="{C7790EBB-3A68-4D1F-895F-EE4F4C5FD763}"/>
              </a:ext>
            </a:extLst>
          </p:cNvPr>
          <p:cNvSpPr>
            <a:spLocks noGrp="1"/>
          </p:cNvSpPr>
          <p:nvPr>
            <p:ph type="body" idx="1"/>
          </p:nvPr>
        </p:nvSpPr>
        <p:spPr>
          <a:xfrm>
            <a:off x="2349500" y="2057400"/>
            <a:ext cx="8697912" cy="4191000"/>
          </a:xfrm>
        </p:spPr>
        <p:txBody>
          <a:bodyPr/>
          <a:lstStyle/>
          <a:p>
            <a:pPr>
              <a:buFont typeface="Wingdings 3" panose="05040102010807070707" pitchFamily="18" charset="2"/>
              <a:buNone/>
            </a:pPr>
            <a:r>
              <a:rPr lang="en-US" altLang="en-US" sz="2800" b="1" dirty="0">
                <a:solidFill>
                  <a:srgbClr val="C00000"/>
                </a:solidFill>
              </a:rPr>
              <a:t>As a prophet, Amos intentionally distanced himself from court prophets and the Near </a:t>
            </a:r>
            <a:br>
              <a:rPr lang="en-US" altLang="en-US" sz="2800" b="1" dirty="0">
                <a:solidFill>
                  <a:srgbClr val="C00000"/>
                </a:solidFill>
              </a:rPr>
            </a:br>
            <a:r>
              <a:rPr lang="en-US" altLang="en-US" sz="2800" b="1" dirty="0">
                <a:solidFill>
                  <a:srgbClr val="C00000"/>
                </a:solidFill>
              </a:rPr>
              <a:t>Eastern tradition of ecstatic prophets (7:14a).</a:t>
            </a:r>
          </a:p>
          <a:p>
            <a:r>
              <a:rPr lang="en-US" altLang="en-US" i="1" dirty="0"/>
              <a:t>His diatribe against Jeroboam II was delivered at the Bethel shrine (7:10ff.) from which he was expelled.</a:t>
            </a:r>
          </a:p>
          <a:p>
            <a:r>
              <a:rPr lang="en-US" altLang="en-US" i="1" dirty="0"/>
              <a:t>Other sermons may have been delivered at the northern capital of Samaria (cf. 3:9; 4:1; 6:1).</a:t>
            </a:r>
          </a:p>
        </p:txBody>
      </p:sp>
    </p:spTree>
    <p:extLst>
      <p:ext uri="{BB962C8B-B14F-4D97-AF65-F5344CB8AC3E}">
        <p14:creationId xmlns:p14="http://schemas.microsoft.com/office/powerpoint/2010/main" val="232881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9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 calcmode="lin" valueType="num">
                                      <p:cBhvr additive="base">
                                        <p:cTn id="13" dur="500" fill="hold"/>
                                        <p:tgtEl>
                                          <p:spTgt spid="829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29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additive="base">
                                        <p:cTn id="19" dur="5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9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475429E-5042-4583-9C6B-7AA57E287DFB}"/>
              </a:ext>
            </a:extLst>
          </p:cNvPr>
          <p:cNvSpPr>
            <a:spLocks noGrp="1" noChangeArrowheads="1"/>
          </p:cNvSpPr>
          <p:nvPr>
            <p:ph type="title"/>
          </p:nvPr>
        </p:nvSpPr>
        <p:spPr>
          <a:xfrm>
            <a:off x="1751012" y="304800"/>
            <a:ext cx="6705600" cy="685800"/>
          </a:xfrm>
        </p:spPr>
        <p:txBody>
          <a:bodyPr/>
          <a:lstStyle/>
          <a:p>
            <a:pPr eaLnBrk="1" hangingPunct="1">
              <a:defRPr/>
            </a:pPr>
            <a:r>
              <a:rPr lang="en-US" altLang="en-US" sz="4000" dirty="0">
                <a:solidFill>
                  <a:srgbClr val="FFFF66"/>
                </a:solidFill>
                <a:effectLst>
                  <a:outerShdw blurRad="38100" dist="38100" dir="2700000" algn="tl">
                    <a:srgbClr val="000000">
                      <a:alpha val="43137"/>
                    </a:srgbClr>
                  </a:outerShdw>
                </a:effectLst>
                <a:latin typeface="Franklin Gothic Medium" panose="020B0603020102020204" pitchFamily="34" charset="0"/>
              </a:rPr>
              <a:t>The Stepped Stone Structure</a:t>
            </a:r>
          </a:p>
        </p:txBody>
      </p:sp>
      <p:pic>
        <p:nvPicPr>
          <p:cNvPr id="132099" name="Picture 3" descr="JAS12">
            <a:extLst>
              <a:ext uri="{FF2B5EF4-FFF2-40B4-BE49-F238E27FC236}">
                <a16:creationId xmlns:a16="http://schemas.microsoft.com/office/drawing/2014/main" id="{B0028D92-D845-4C32-9C14-F68CDDDD153D}"/>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t="-554"/>
          <a:stretch>
            <a:fillRect/>
          </a:stretch>
        </p:blipFill>
        <p:spPr>
          <a:xfrm>
            <a:off x="4722812" y="1025526"/>
            <a:ext cx="5943600" cy="5832475"/>
          </a:xfrm>
        </p:spPr>
      </p:pic>
      <p:sp>
        <p:nvSpPr>
          <p:cNvPr id="132100" name="Text Box 4">
            <a:extLst>
              <a:ext uri="{FF2B5EF4-FFF2-40B4-BE49-F238E27FC236}">
                <a16:creationId xmlns:a16="http://schemas.microsoft.com/office/drawing/2014/main" id="{C7A4342F-F019-4DE8-8DAD-4049883D104A}"/>
              </a:ext>
            </a:extLst>
          </p:cNvPr>
          <p:cNvSpPr txBox="1">
            <a:spLocks noChangeArrowheads="1"/>
          </p:cNvSpPr>
          <p:nvPr/>
        </p:nvSpPr>
        <p:spPr bwMode="auto">
          <a:xfrm>
            <a:off x="1598612" y="1066801"/>
            <a:ext cx="30480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50000"/>
              </a:spcBef>
              <a:buClrTx/>
              <a:buSzTx/>
              <a:buFontTx/>
              <a:buNone/>
            </a:pPr>
            <a:r>
              <a:rPr lang="en-US" altLang="en-US" sz="2000">
                <a:latin typeface="Arial" panose="020B0604020202020204" pitchFamily="34" charset="0"/>
              </a:rPr>
              <a:t>On the east side of the Hill of Ophel (City of David), archaeologists have excavated a stepped stone structure. It appears to date from pre-Davidic Jerusalem, but was reused by both David and Solomon as a high standing buttress upholding a platform for a state building.</a:t>
            </a:r>
          </a:p>
          <a:p>
            <a:pPr algn="r" eaLnBrk="1" hangingPunct="1">
              <a:spcBef>
                <a:spcPct val="50000"/>
              </a:spcBef>
              <a:buClrTx/>
              <a:buSzTx/>
              <a:buFontTx/>
              <a:buNone/>
            </a:pPr>
            <a:r>
              <a:rPr lang="en-US" altLang="en-US" sz="2000">
                <a:latin typeface="Arial" panose="020B0604020202020204" pitchFamily="34" charset="0"/>
              </a:rPr>
              <a:t>Possibly, this structure is the famous “Millo” (= filling) described in 2 Sa. 5:9; 1 Chr. 11:8.</a:t>
            </a:r>
          </a:p>
        </p:txBody>
      </p:sp>
    </p:spTree>
    <p:extLst>
      <p:ext uri="{BB962C8B-B14F-4D97-AF65-F5344CB8AC3E}">
        <p14:creationId xmlns:p14="http://schemas.microsoft.com/office/powerpoint/2010/main" val="26401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4">
            <a:extLst>
              <a:ext uri="{FF2B5EF4-FFF2-40B4-BE49-F238E27FC236}">
                <a16:creationId xmlns:a16="http://schemas.microsoft.com/office/drawing/2014/main" id="{428D041E-0C5A-4BA4-A47B-E3C094D2E21F}"/>
              </a:ext>
            </a:extLst>
          </p:cNvPr>
          <p:cNvSpPr>
            <a:spLocks noGrp="1" noChangeArrowheads="1"/>
          </p:cNvSpPr>
          <p:nvPr>
            <p:ph type="title"/>
          </p:nvPr>
        </p:nvSpPr>
        <p:spPr>
          <a:xfrm>
            <a:off x="5865812" y="228600"/>
            <a:ext cx="3124200" cy="762000"/>
          </a:xfrm>
        </p:spPr>
        <p:txBody>
          <a:bodyPr/>
          <a:lstStyle/>
          <a:p>
            <a:pPr eaLnBrk="1" hangingPunct="1"/>
            <a:r>
              <a:rPr lang="en-US" altLang="en-US">
                <a:latin typeface="Impact" panose="020B0806030902050204" pitchFamily="34" charset="0"/>
              </a:rPr>
              <a:t>Taylor Prism</a:t>
            </a:r>
          </a:p>
        </p:txBody>
      </p:sp>
      <p:sp>
        <p:nvSpPr>
          <p:cNvPr id="190467" name="Rectangle 6">
            <a:extLst>
              <a:ext uri="{FF2B5EF4-FFF2-40B4-BE49-F238E27FC236}">
                <a16:creationId xmlns:a16="http://schemas.microsoft.com/office/drawing/2014/main" id="{4F3FAE1E-A3BD-4D08-BE33-4C8BE868D3AE}"/>
              </a:ext>
            </a:extLst>
          </p:cNvPr>
          <p:cNvSpPr>
            <a:spLocks noGrp="1" noChangeArrowheads="1"/>
          </p:cNvSpPr>
          <p:nvPr>
            <p:ph type="body" sz="half" idx="2"/>
          </p:nvPr>
        </p:nvSpPr>
        <p:spPr>
          <a:xfrm>
            <a:off x="5942012" y="1143000"/>
            <a:ext cx="5791200" cy="5486400"/>
          </a:xfrm>
        </p:spPr>
        <p:txBody>
          <a:bodyPr/>
          <a:lstStyle/>
          <a:p>
            <a:pPr eaLnBrk="1" hangingPunct="1">
              <a:lnSpc>
                <a:spcPct val="80000"/>
              </a:lnSpc>
              <a:buFont typeface="Wingdings" panose="05000000000000000000" pitchFamily="2" charset="2"/>
              <a:buNone/>
            </a:pPr>
            <a:r>
              <a:rPr lang="en-US" altLang="en-US" dirty="0">
                <a:latin typeface="Arial" panose="020B0604020202020204" pitchFamily="34" charset="0"/>
              </a:rPr>
              <a:t>Sennacherib’s invasion of Judah is particularly well documented in Assyrian texts, bas-reliefs and excavation. </a:t>
            </a:r>
          </a:p>
          <a:p>
            <a:pPr eaLnBrk="1" hangingPunct="1">
              <a:lnSpc>
                <a:spcPct val="80000"/>
              </a:lnSpc>
              <a:buFont typeface="Wingdings" panose="05000000000000000000" pitchFamily="2" charset="2"/>
              <a:buNone/>
            </a:pPr>
            <a:r>
              <a:rPr lang="en-US" altLang="en-US" dirty="0">
                <a:latin typeface="Arial" panose="020B0604020202020204" pitchFamily="34" charset="0"/>
              </a:rPr>
              <a:t>The Taylor Prism, like the Oriental Institute Prism, details his conquest of 46 of Judah’s walled cities and “countless villages”. He also claimed to deport 200,150 people.</a:t>
            </a:r>
          </a:p>
          <a:p>
            <a:pPr eaLnBrk="1" hangingPunct="1">
              <a:lnSpc>
                <a:spcPct val="80000"/>
              </a:lnSpc>
              <a:buFont typeface="Wingdings" panose="05000000000000000000" pitchFamily="2" charset="2"/>
              <a:buNone/>
            </a:pPr>
            <a:r>
              <a:rPr lang="en-US" altLang="en-US" i="1" dirty="0">
                <a:latin typeface="Arial" panose="020B0604020202020204" pitchFamily="34" charset="0"/>
              </a:rPr>
              <a:t>“Hezekiah I made a prisoner in Jerusalem, his royal residence, like a bird in a cage.” </a:t>
            </a:r>
          </a:p>
          <a:p>
            <a:pPr eaLnBrk="1" hangingPunct="1">
              <a:lnSpc>
                <a:spcPct val="80000"/>
              </a:lnSpc>
              <a:buFont typeface="Wingdings" panose="05000000000000000000" pitchFamily="2" charset="2"/>
              <a:buNone/>
            </a:pPr>
            <a:r>
              <a:rPr lang="en-US" altLang="en-US" dirty="0">
                <a:latin typeface="Arial" panose="020B0604020202020204" pitchFamily="34" charset="0"/>
              </a:rPr>
              <a:t>Sennacherib may indeed have “struck the judge of Israel on the cheek” (5:1).</a:t>
            </a:r>
            <a:endParaRPr lang="en-US" altLang="en-US" i="1" dirty="0">
              <a:latin typeface="Arial" panose="020B0604020202020204" pitchFamily="34" charset="0"/>
            </a:endParaRPr>
          </a:p>
        </p:txBody>
      </p:sp>
      <p:pic>
        <p:nvPicPr>
          <p:cNvPr id="190468" name="Picture 7" descr="AIS46">
            <a:extLst>
              <a:ext uri="{FF2B5EF4-FFF2-40B4-BE49-F238E27FC236}">
                <a16:creationId xmlns:a16="http://schemas.microsoft.com/office/drawing/2014/main" id="{65557E2A-568F-485B-8585-0284DF9DC1DC}"/>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t="-394" b="-525"/>
          <a:stretch>
            <a:fillRect/>
          </a:stretch>
        </p:blipFill>
        <p:spPr>
          <a:xfrm>
            <a:off x="1522412" y="0"/>
            <a:ext cx="4044950" cy="6934200"/>
          </a:xfrm>
          <a:noFill/>
          <a:extLst>
            <a:ext uri="{909E8E84-426E-40DD-AFC4-6F175D3DCCD1}">
              <a14:hiddenFill xmlns:a14="http://schemas.microsoft.com/office/drawing/2010/main">
                <a:solidFill>
                  <a:srgbClr val="FFFFFF"/>
                </a:solidFill>
              </a14:hiddenFill>
            </a:ext>
          </a:extLst>
        </p:spPr>
      </p:pic>
      <p:sp>
        <p:nvSpPr>
          <p:cNvPr id="190469" name="Line 8">
            <a:extLst>
              <a:ext uri="{FF2B5EF4-FFF2-40B4-BE49-F238E27FC236}">
                <a16:creationId xmlns:a16="http://schemas.microsoft.com/office/drawing/2014/main" id="{C3AAC481-24CA-473F-A2B0-9707129EE885}"/>
              </a:ext>
            </a:extLst>
          </p:cNvPr>
          <p:cNvSpPr>
            <a:spLocks noChangeShapeType="1"/>
          </p:cNvSpPr>
          <p:nvPr/>
        </p:nvSpPr>
        <p:spPr bwMode="auto">
          <a:xfrm>
            <a:off x="1522412" y="0"/>
            <a:ext cx="4038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0" name="Text Box 9">
            <a:extLst>
              <a:ext uri="{FF2B5EF4-FFF2-40B4-BE49-F238E27FC236}">
                <a16:creationId xmlns:a16="http://schemas.microsoft.com/office/drawing/2014/main" id="{52F984CF-277D-433D-ADA8-C34FC5418610}"/>
              </a:ext>
            </a:extLst>
          </p:cNvPr>
          <p:cNvSpPr txBox="1">
            <a:spLocks noChangeArrowheads="1"/>
          </p:cNvSpPr>
          <p:nvPr/>
        </p:nvSpPr>
        <p:spPr bwMode="auto">
          <a:xfrm>
            <a:off x="5637212" y="640080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a:latin typeface="Arial Narrow" panose="020B0606020202030204" pitchFamily="34" charset="0"/>
              </a:rPr>
              <a:t>British Museum, London</a:t>
            </a:r>
          </a:p>
        </p:txBody>
      </p:sp>
    </p:spTree>
    <p:extLst>
      <p:ext uri="{BB962C8B-B14F-4D97-AF65-F5344CB8AC3E}">
        <p14:creationId xmlns:p14="http://schemas.microsoft.com/office/powerpoint/2010/main" val="3277704866"/>
      </p:ext>
    </p:extLst>
  </p:cSld>
  <p:clrMapOvr>
    <a:masterClrMapping/>
  </p:clrMapOvr>
  <p:transition spd="slow">
    <p:push di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39DA-31D1-4F48-9939-2514D7F0C832}"/>
              </a:ext>
            </a:extLst>
          </p:cNvPr>
          <p:cNvSpPr>
            <a:spLocks noGrp="1"/>
          </p:cNvSpPr>
          <p:nvPr>
            <p:ph type="title"/>
          </p:nvPr>
        </p:nvSpPr>
        <p:spPr/>
        <p:txBody>
          <a:bodyPr/>
          <a:lstStyle/>
          <a:p>
            <a:r>
              <a:rPr lang="en-US" b="1" dirty="0"/>
              <a:t>The Coming King (5:2-5a)</a:t>
            </a:r>
          </a:p>
        </p:txBody>
      </p:sp>
      <p:sp>
        <p:nvSpPr>
          <p:cNvPr id="3" name="Content Placeholder 2">
            <a:extLst>
              <a:ext uri="{FF2B5EF4-FFF2-40B4-BE49-F238E27FC236}">
                <a16:creationId xmlns:a16="http://schemas.microsoft.com/office/drawing/2014/main" id="{9C3FDC39-988A-4B09-A7C5-222DF839BF2C}"/>
              </a:ext>
            </a:extLst>
          </p:cNvPr>
          <p:cNvSpPr>
            <a:spLocks noGrp="1"/>
          </p:cNvSpPr>
          <p:nvPr>
            <p:ph idx="1"/>
          </p:nvPr>
        </p:nvSpPr>
        <p:spPr>
          <a:xfrm>
            <a:off x="1522412" y="1904999"/>
            <a:ext cx="10363200" cy="4953001"/>
          </a:xfrm>
        </p:spPr>
        <p:txBody>
          <a:bodyPr>
            <a:normAutofit/>
          </a:bodyPr>
          <a:lstStyle/>
          <a:p>
            <a:pPr marL="0" indent="0">
              <a:buNone/>
            </a:pPr>
            <a:r>
              <a:rPr lang="en-US" sz="2800" b="1" dirty="0">
                <a:solidFill>
                  <a:srgbClr val="FF0000"/>
                </a:solidFill>
              </a:rPr>
              <a:t>The loss of the house of David, whose kingdom was never to have ended (cf. 2 Sa. 7:13, 16; 22:51b; 23:5a), would be a formidable theological problem for the people of Judah.</a:t>
            </a:r>
          </a:p>
          <a:p>
            <a:r>
              <a:rPr lang="en-US" i="1" dirty="0"/>
              <a:t>Many thought that the kingdom of David had divinely guaranteed longevity, and Micah’s break with this popular ideal was decidedly unpopular (cf. 2:6-7; 3:11b).</a:t>
            </a:r>
          </a:p>
          <a:p>
            <a:r>
              <a:rPr lang="en-US" i="1" dirty="0"/>
              <a:t>However, the divine promise to David’s house would not fail, for a king yet to be born would come, arising from Bethlehem, the ancient village of David.</a:t>
            </a:r>
          </a:p>
          <a:p>
            <a:r>
              <a:rPr lang="en-US" i="1" dirty="0"/>
              <a:t>Between the time of Babylonian exile and the birth of the coming king, the people of Judah would suffer abandonment, waiting like a pregnant woman for the time of delivery.</a:t>
            </a:r>
          </a:p>
          <a:p>
            <a:r>
              <a:rPr lang="en-US" i="1" dirty="0"/>
              <a:t>When this king came, he would tend the flock of Israel like a good shepherd.</a:t>
            </a:r>
          </a:p>
        </p:txBody>
      </p:sp>
    </p:spTree>
    <p:extLst>
      <p:ext uri="{BB962C8B-B14F-4D97-AF65-F5344CB8AC3E}">
        <p14:creationId xmlns:p14="http://schemas.microsoft.com/office/powerpoint/2010/main" val="1970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2EA2-B6AB-4A9E-8FDE-237C7112AE1A}"/>
              </a:ext>
            </a:extLst>
          </p:cNvPr>
          <p:cNvSpPr>
            <a:spLocks noGrp="1"/>
          </p:cNvSpPr>
          <p:nvPr>
            <p:ph type="title"/>
          </p:nvPr>
        </p:nvSpPr>
        <p:spPr/>
        <p:txBody>
          <a:bodyPr/>
          <a:lstStyle/>
          <a:p>
            <a:r>
              <a:rPr lang="en-US" b="1" dirty="0"/>
              <a:t>The New Kingdom (5:5b-15)</a:t>
            </a:r>
          </a:p>
        </p:txBody>
      </p:sp>
      <p:sp>
        <p:nvSpPr>
          <p:cNvPr id="3" name="Content Placeholder 2">
            <a:extLst>
              <a:ext uri="{FF2B5EF4-FFF2-40B4-BE49-F238E27FC236}">
                <a16:creationId xmlns:a16="http://schemas.microsoft.com/office/drawing/2014/main" id="{0199C86E-E6D1-4A41-93DC-F1FB8E11C11A}"/>
              </a:ext>
            </a:extLst>
          </p:cNvPr>
          <p:cNvSpPr>
            <a:spLocks noGrp="1"/>
          </p:cNvSpPr>
          <p:nvPr>
            <p:ph idx="1"/>
          </p:nvPr>
        </p:nvSpPr>
        <p:spPr>
          <a:xfrm>
            <a:off x="1522412" y="1905000"/>
            <a:ext cx="9982199" cy="4343400"/>
          </a:xfrm>
        </p:spPr>
        <p:txBody>
          <a:bodyPr/>
          <a:lstStyle/>
          <a:p>
            <a:pPr marL="0" indent="0">
              <a:buNone/>
            </a:pPr>
            <a:r>
              <a:rPr lang="en-US" sz="2800" b="1" dirty="0">
                <a:solidFill>
                  <a:srgbClr val="FF0000"/>
                </a:solidFill>
              </a:rPr>
              <a:t>The remainder of Micah’s second oracle describes the prominence of God’s people under the reign of the coming king.</a:t>
            </a:r>
          </a:p>
          <a:p>
            <a:r>
              <a:rPr lang="en-US" i="1" dirty="0"/>
              <a:t>The aggression of Assyria and Babylon (land of Nimrod) would not last indefinitely (5:5b-6).</a:t>
            </a:r>
          </a:p>
          <a:p>
            <a:r>
              <a:rPr lang="en-US" i="1" dirty="0"/>
              <a:t>The remnant would distil among the nations as mysterious as dew (5:7-8).</a:t>
            </a:r>
          </a:p>
          <a:p>
            <a:r>
              <a:rPr lang="en-US" i="1" dirty="0"/>
              <a:t>At last, the many covenant violations would cease, and God would purge from his people all vestiges of  false religion (5:10-14).</a:t>
            </a:r>
          </a:p>
        </p:txBody>
      </p:sp>
    </p:spTree>
    <p:extLst>
      <p:ext uri="{BB962C8B-B14F-4D97-AF65-F5344CB8AC3E}">
        <p14:creationId xmlns:p14="http://schemas.microsoft.com/office/powerpoint/2010/main" val="196063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E5BE2-CC27-42BD-99B4-AFB15A600F69}"/>
              </a:ext>
            </a:extLst>
          </p:cNvPr>
          <p:cNvSpPr>
            <a:spLocks noGrp="1"/>
          </p:cNvSpPr>
          <p:nvPr>
            <p:ph type="title"/>
          </p:nvPr>
        </p:nvSpPr>
        <p:spPr/>
        <p:txBody>
          <a:bodyPr/>
          <a:lstStyle/>
          <a:p>
            <a:r>
              <a:rPr lang="en-US" b="1" dirty="0"/>
              <a:t>The Third Oracle: the  Covenant Lawsuit Resumes (6-7)</a:t>
            </a:r>
          </a:p>
        </p:txBody>
      </p:sp>
      <p:sp>
        <p:nvSpPr>
          <p:cNvPr id="3" name="Content Placeholder 2">
            <a:extLst>
              <a:ext uri="{FF2B5EF4-FFF2-40B4-BE49-F238E27FC236}">
                <a16:creationId xmlns:a16="http://schemas.microsoft.com/office/drawing/2014/main" id="{2C07697B-8587-4EA3-9CD5-BCE21DB08FAD}"/>
              </a:ext>
            </a:extLst>
          </p:cNvPr>
          <p:cNvSpPr>
            <a:spLocks noGrp="1"/>
          </p:cNvSpPr>
          <p:nvPr>
            <p:ph idx="1"/>
          </p:nvPr>
        </p:nvSpPr>
        <p:spPr>
          <a:xfrm>
            <a:off x="1522412" y="1905000"/>
            <a:ext cx="10134599" cy="4495800"/>
          </a:xfrm>
        </p:spPr>
        <p:txBody>
          <a:bodyPr/>
          <a:lstStyle/>
          <a:p>
            <a:pPr marL="0" indent="0">
              <a:buNone/>
            </a:pPr>
            <a:r>
              <a:rPr lang="en-US" sz="2800" b="1" dirty="0">
                <a:solidFill>
                  <a:srgbClr val="FF0000"/>
                </a:solidFill>
              </a:rPr>
              <a:t>The third oracle returns to the image of the court scene, where Yahweh presses his case against Judah (6:1-2).</a:t>
            </a:r>
          </a:p>
          <a:p>
            <a:r>
              <a:rPr lang="en-US" i="1" dirty="0"/>
              <a:t>The summon to the mountains and hills as ancient witnesses to the covenant are consonant with the heavens and earth, the original witnesses (cf. Dt. 32:1).</a:t>
            </a:r>
          </a:p>
          <a:p>
            <a:r>
              <a:rPr lang="en-US" i="1" dirty="0"/>
              <a:t>Now, God cross-examines his people (6:3). That Israel had broken covenant implied that she was the aggrieved party, but given all that Yahweh had done for Israel since the exodus from Egypt, how could they contend that he had not fulfilled his covenant obligations (6:3-5)?</a:t>
            </a:r>
          </a:p>
          <a:p>
            <a:r>
              <a:rPr lang="en-US" i="1" dirty="0"/>
              <a:t>For too many, it was the external form of the covenant that counted most, but what Yahweh required was the inward character of righteousness (6:6-8)!</a:t>
            </a:r>
          </a:p>
        </p:txBody>
      </p:sp>
    </p:spTree>
    <p:extLst>
      <p:ext uri="{BB962C8B-B14F-4D97-AF65-F5344CB8AC3E}">
        <p14:creationId xmlns:p14="http://schemas.microsoft.com/office/powerpoint/2010/main" val="277985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BDEA-569F-4E95-865F-03AFA35CC519}"/>
              </a:ext>
            </a:extLst>
          </p:cNvPr>
          <p:cNvSpPr>
            <a:spLocks noGrp="1"/>
          </p:cNvSpPr>
          <p:nvPr>
            <p:ph type="title"/>
          </p:nvPr>
        </p:nvSpPr>
        <p:spPr/>
        <p:txBody>
          <a:bodyPr/>
          <a:lstStyle/>
          <a:p>
            <a:pPr algn="ctr"/>
            <a:r>
              <a:rPr lang="en-US" dirty="0"/>
              <a:t>THE ESSENCE OF TRUE RELIGION</a:t>
            </a:r>
          </a:p>
        </p:txBody>
      </p:sp>
      <p:sp>
        <p:nvSpPr>
          <p:cNvPr id="3" name="Content Placeholder 2">
            <a:extLst>
              <a:ext uri="{FF2B5EF4-FFF2-40B4-BE49-F238E27FC236}">
                <a16:creationId xmlns:a16="http://schemas.microsoft.com/office/drawing/2014/main" id="{71AACE97-27AA-4FD5-BF34-9835B8577D5E}"/>
              </a:ext>
            </a:extLst>
          </p:cNvPr>
          <p:cNvSpPr>
            <a:spLocks noGrp="1"/>
          </p:cNvSpPr>
          <p:nvPr>
            <p:ph idx="1"/>
          </p:nvPr>
        </p:nvSpPr>
        <p:spPr/>
        <p:txBody>
          <a:bodyPr>
            <a:normAutofit/>
          </a:bodyPr>
          <a:lstStyle/>
          <a:p>
            <a:pPr marL="0" indent="0">
              <a:buNone/>
            </a:pPr>
            <a:r>
              <a:rPr lang="en-US" sz="3200" dirty="0" err="1">
                <a:solidFill>
                  <a:srgbClr val="FF0000"/>
                </a:solidFill>
                <a:latin typeface="HebrewTh" pitchFamily="2" charset="0"/>
                <a:ea typeface="Times New Roman" panose="02020603050405020304" pitchFamily="18" charset="0"/>
                <a:cs typeface="Times New Roman" panose="02020603050405020304" pitchFamily="18" charset="0"/>
              </a:rPr>
              <a:t>FPAwmi</a:t>
            </a:r>
            <a:r>
              <a:rPr lang="en-US" sz="3200" dirty="0">
                <a:latin typeface="Times New Roman" panose="02020603050405020304" pitchFamily="18" charset="0"/>
                <a:ea typeface="Times New Roman" panose="02020603050405020304" pitchFamily="18" charset="0"/>
              </a:rPr>
              <a:t> </a:t>
            </a:r>
            <a:r>
              <a:rPr lang="en-US" sz="3200" dirty="0">
                <a:latin typeface="Arial" panose="020B0604020202020204" pitchFamily="34" charset="0"/>
                <a:ea typeface="Times New Roman" panose="02020603050405020304" pitchFamily="18" charset="0"/>
                <a:cs typeface="Arial" panose="020B0604020202020204" pitchFamily="34" charset="0"/>
              </a:rPr>
              <a:t>(</a:t>
            </a:r>
            <a:r>
              <a:rPr lang="en-US" sz="3200" i="1" dirty="0" err="1">
                <a:latin typeface="Arial" panose="020B0604020202020204" pitchFamily="34" charset="0"/>
                <a:ea typeface="Times New Roman" panose="02020603050405020304" pitchFamily="18" charset="0"/>
                <a:cs typeface="Arial" panose="020B0604020202020204" pitchFamily="34" charset="0"/>
              </a:rPr>
              <a:t>mishpat</a:t>
            </a:r>
            <a:r>
              <a:rPr lang="en-US" sz="3200" dirty="0">
                <a:latin typeface="Arial" panose="020B0604020202020204" pitchFamily="34" charset="0"/>
                <a:ea typeface="Times New Roman" panose="02020603050405020304" pitchFamily="18" charset="0"/>
                <a:cs typeface="Arial" panose="020B0604020202020204" pitchFamily="34" charset="0"/>
              </a:rPr>
              <a:t> = justice, upholding what is right)</a:t>
            </a:r>
          </a:p>
          <a:p>
            <a:pPr marL="0" indent="0">
              <a:buNone/>
            </a:pPr>
            <a:endParaRPr lang="en-US" sz="800" dirty="0">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600" dirty="0" err="1">
                <a:solidFill>
                  <a:srgbClr val="FF0000"/>
                </a:solidFill>
                <a:latin typeface="HebrewTh" pitchFamily="2" charset="0"/>
                <a:ea typeface="Times New Roman" panose="02020603050405020304" pitchFamily="18" charset="0"/>
                <a:cs typeface="Times New Roman" panose="02020603050405020304" pitchFamily="18" charset="0"/>
              </a:rPr>
              <a:t>ds,H</a:t>
            </a:r>
            <a:r>
              <a:rPr lang="en-US" sz="3600" dirty="0">
                <a:solidFill>
                  <a:srgbClr val="FF0000"/>
                </a:solidFill>
                <a:latin typeface="HebrewTh" pitchFamily="2" charset="0"/>
                <a:ea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a:latin typeface="Arial" panose="020B0604020202020204" pitchFamily="34" charset="0"/>
                <a:ea typeface="Times New Roman" panose="02020603050405020304" pitchFamily="18" charset="0"/>
                <a:cs typeface="Arial" panose="020B0604020202020204" pitchFamily="34" charset="0"/>
              </a:rPr>
              <a:t>(</a:t>
            </a:r>
            <a:r>
              <a:rPr lang="en-US" sz="3200" i="1" dirty="0" err="1">
                <a:latin typeface="Arial" panose="020B0604020202020204" pitchFamily="34" charset="0"/>
                <a:ea typeface="Times New Roman" panose="02020603050405020304" pitchFamily="18" charset="0"/>
                <a:cs typeface="Arial" panose="020B0604020202020204" pitchFamily="34" charset="0"/>
              </a:rPr>
              <a:t>hesed</a:t>
            </a:r>
            <a:r>
              <a:rPr lang="en-US" sz="3200" dirty="0">
                <a:latin typeface="Arial" panose="020B0604020202020204" pitchFamily="34" charset="0"/>
                <a:ea typeface="Times New Roman" panose="02020603050405020304" pitchFamily="18" charset="0"/>
                <a:cs typeface="Arial" panose="020B0604020202020204" pitchFamily="34" charset="0"/>
              </a:rPr>
              <a:t> = mercy, loyal love) </a:t>
            </a:r>
          </a:p>
          <a:p>
            <a:pPr marL="0" indent="0">
              <a:buNone/>
            </a:pPr>
            <a:endParaRPr lang="en-US" sz="800" dirty="0">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600" dirty="0">
                <a:solidFill>
                  <a:srgbClr val="FF0000"/>
                </a:solidFill>
                <a:latin typeface="HebrewTh" pitchFamily="2" charset="0"/>
                <a:ea typeface="Times New Roman" panose="02020603050405020304" pitchFamily="18" charset="0"/>
                <a:cs typeface="Times New Roman" panose="02020603050405020304" pitchFamily="18" charset="0"/>
              </a:rPr>
              <a:t>fn1cA</a:t>
            </a:r>
            <a:r>
              <a:rPr lang="en-US" sz="3200" dirty="0">
                <a:latin typeface="Times New Roman" panose="02020603050405020304" pitchFamily="18" charset="0"/>
                <a:ea typeface="Times New Roman" panose="02020603050405020304" pitchFamily="18" charset="0"/>
              </a:rPr>
              <a:t> </a:t>
            </a:r>
            <a:r>
              <a:rPr lang="en-US" sz="3200" dirty="0">
                <a:latin typeface="Arial" panose="020B0604020202020204" pitchFamily="34" charset="0"/>
                <a:ea typeface="Times New Roman" panose="02020603050405020304" pitchFamily="18" charset="0"/>
                <a:cs typeface="Arial" panose="020B0604020202020204" pitchFamily="34" charset="0"/>
              </a:rPr>
              <a:t>(</a:t>
            </a:r>
            <a:r>
              <a:rPr lang="en-US" sz="3200" i="1" dirty="0" err="1">
                <a:latin typeface="Arial" panose="020B0604020202020204" pitchFamily="34" charset="0"/>
                <a:ea typeface="Times New Roman" panose="02020603050405020304" pitchFamily="18" charset="0"/>
                <a:cs typeface="Arial" panose="020B0604020202020204" pitchFamily="34" charset="0"/>
              </a:rPr>
              <a:t>tsana</a:t>
            </a:r>
            <a:r>
              <a:rPr lang="en-US" sz="3200" i="1" dirty="0">
                <a:latin typeface="Arial" panose="020B0604020202020204" pitchFamily="34" charset="0"/>
                <a:ea typeface="Times New Roman" panose="02020603050405020304" pitchFamily="18" charset="0"/>
                <a:cs typeface="Arial" panose="020B0604020202020204" pitchFamily="34" charset="0"/>
              </a:rPr>
              <a:t>’</a:t>
            </a:r>
            <a:r>
              <a:rPr lang="en-US" sz="3200" dirty="0">
                <a:latin typeface="Arial" panose="020B0604020202020204" pitchFamily="34" charset="0"/>
                <a:ea typeface="Times New Roman" panose="02020603050405020304" pitchFamily="18" charset="0"/>
                <a:cs typeface="Arial" panose="020B0604020202020204" pitchFamily="34" charset="0"/>
              </a:rPr>
              <a:t> = to live modestly) implies humility, not so much in terms of self-effacement as by considered attention to others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34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C4CA-BFC4-4C75-B164-AAC4CA86A166}"/>
              </a:ext>
            </a:extLst>
          </p:cNvPr>
          <p:cNvSpPr>
            <a:spLocks noGrp="1"/>
          </p:cNvSpPr>
          <p:nvPr>
            <p:ph type="title"/>
          </p:nvPr>
        </p:nvSpPr>
        <p:spPr/>
        <p:txBody>
          <a:bodyPr/>
          <a:lstStyle/>
          <a:p>
            <a:r>
              <a:rPr lang="en-US" b="1" dirty="0"/>
              <a:t>Crime and Punishment (6:9-16)</a:t>
            </a:r>
          </a:p>
        </p:txBody>
      </p:sp>
      <p:sp>
        <p:nvSpPr>
          <p:cNvPr id="3" name="Content Placeholder 2">
            <a:extLst>
              <a:ext uri="{FF2B5EF4-FFF2-40B4-BE49-F238E27FC236}">
                <a16:creationId xmlns:a16="http://schemas.microsoft.com/office/drawing/2014/main" id="{C5066FAA-DBCE-45A4-9F92-DD0192095A2A}"/>
              </a:ext>
            </a:extLst>
          </p:cNvPr>
          <p:cNvSpPr>
            <a:spLocks noGrp="1"/>
          </p:cNvSpPr>
          <p:nvPr>
            <p:ph idx="1"/>
          </p:nvPr>
        </p:nvSpPr>
        <p:spPr>
          <a:xfrm>
            <a:off x="1522412" y="1905000"/>
            <a:ext cx="10058399" cy="4495800"/>
          </a:xfrm>
        </p:spPr>
        <p:txBody>
          <a:bodyPr/>
          <a:lstStyle/>
          <a:p>
            <a:pPr marL="0" indent="0">
              <a:buNone/>
            </a:pPr>
            <a:r>
              <a:rPr lang="en-US" sz="2800" b="1" dirty="0">
                <a:solidFill>
                  <a:srgbClr val="FF0000"/>
                </a:solidFill>
              </a:rPr>
              <a:t>Israel’s covenant violations could only result in deserved reprisals:</a:t>
            </a:r>
          </a:p>
          <a:p>
            <a:r>
              <a:rPr lang="en-US" i="1" dirty="0"/>
              <a:t>Judgment would begin with the city, where so much dishonesty and exploitation had been perpetrated.</a:t>
            </a:r>
          </a:p>
          <a:p>
            <a:r>
              <a:rPr lang="en-US" i="1" dirty="0"/>
              <a:t>It would climax with the sword of invasion.</a:t>
            </a:r>
          </a:p>
          <a:p>
            <a:r>
              <a:rPr lang="en-US" i="1" dirty="0"/>
              <a:t>Judah had been infiltrated with the deadly religious syncretism of the </a:t>
            </a:r>
            <a:r>
              <a:rPr lang="en-US" i="1" dirty="0" err="1"/>
              <a:t>Ba’al</a:t>
            </a:r>
            <a:r>
              <a:rPr lang="en-US" i="1" dirty="0"/>
              <a:t> cult so vigorously pursued by the </a:t>
            </a:r>
            <a:r>
              <a:rPr lang="en-US" i="1" dirty="0" err="1"/>
              <a:t>Omri</a:t>
            </a:r>
            <a:r>
              <a:rPr lang="en-US" i="1" dirty="0"/>
              <a:t> dynasty in Samaria, and now a judgment within history was at hand.</a:t>
            </a:r>
          </a:p>
        </p:txBody>
      </p:sp>
    </p:spTree>
    <p:extLst>
      <p:ext uri="{BB962C8B-B14F-4D97-AF65-F5344CB8AC3E}">
        <p14:creationId xmlns:p14="http://schemas.microsoft.com/office/powerpoint/2010/main" val="411837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3" name="Rectangle 7">
            <a:extLst>
              <a:ext uri="{FF2B5EF4-FFF2-40B4-BE49-F238E27FC236}">
                <a16:creationId xmlns:a16="http://schemas.microsoft.com/office/drawing/2014/main" id="{C3517822-5169-40A9-836E-13EC42EA64AC}"/>
              </a:ext>
            </a:extLst>
          </p:cNvPr>
          <p:cNvSpPr>
            <a:spLocks noGrp="1" noChangeArrowheads="1"/>
          </p:cNvSpPr>
          <p:nvPr>
            <p:ph type="title"/>
          </p:nvPr>
        </p:nvSpPr>
        <p:spPr>
          <a:xfrm>
            <a:off x="1979612" y="76200"/>
            <a:ext cx="8229600" cy="1219200"/>
          </a:xfrm>
        </p:spPr>
        <p:txBody>
          <a:bodyPr/>
          <a:lstStyle/>
          <a:p>
            <a:pPr eaLnBrk="1" hangingPunct="1">
              <a:defRPr/>
            </a:pPr>
            <a:r>
              <a:rPr lang="en-US" altLang="en-US">
                <a:latin typeface="Impact" panose="020B0806030902050204" pitchFamily="34" charset="0"/>
              </a:rPr>
              <a:t>Weights and Measures</a:t>
            </a:r>
          </a:p>
        </p:txBody>
      </p:sp>
      <p:sp>
        <p:nvSpPr>
          <p:cNvPr id="223235" name="Rectangle 9">
            <a:extLst>
              <a:ext uri="{FF2B5EF4-FFF2-40B4-BE49-F238E27FC236}">
                <a16:creationId xmlns:a16="http://schemas.microsoft.com/office/drawing/2014/main" id="{EC5C2E88-C809-4419-9D37-74C70F1A434C}"/>
              </a:ext>
            </a:extLst>
          </p:cNvPr>
          <p:cNvSpPr>
            <a:spLocks noGrp="1" noChangeArrowheads="1"/>
          </p:cNvSpPr>
          <p:nvPr>
            <p:ph type="body" sz="half" idx="2"/>
          </p:nvPr>
        </p:nvSpPr>
        <p:spPr>
          <a:xfrm>
            <a:off x="6551612" y="1295400"/>
            <a:ext cx="5105400" cy="4800600"/>
          </a:xfrm>
        </p:spPr>
        <p:txBody>
          <a:bodyPr>
            <a:normAutofit lnSpcReduction="10000"/>
          </a:bodyPr>
          <a:lstStyle/>
          <a:p>
            <a:pPr eaLnBrk="1" hangingPunct="1">
              <a:buFont typeface="Wingdings" panose="05000000000000000000" pitchFamily="2" charset="2"/>
              <a:buNone/>
            </a:pPr>
            <a:r>
              <a:rPr lang="en-US" altLang="en-US" sz="2800" dirty="0"/>
              <a:t>Metrology in the ANE, going back as far as 3000 BC or earlier, primarily consisted of standardized </a:t>
            </a:r>
            <a:r>
              <a:rPr lang="en-US" altLang="en-US" sz="2800" u="sng" dirty="0"/>
              <a:t>lengths</a:t>
            </a:r>
            <a:r>
              <a:rPr lang="en-US" altLang="en-US" sz="2800" dirty="0"/>
              <a:t> (e.g., cubit, etc.), </a:t>
            </a:r>
            <a:r>
              <a:rPr lang="en-US" altLang="en-US" sz="2800" u="sng" dirty="0"/>
              <a:t>capacities</a:t>
            </a:r>
            <a:r>
              <a:rPr lang="en-US" altLang="en-US" sz="2800" dirty="0"/>
              <a:t> (e.g., ephah, etc.) and </a:t>
            </a:r>
            <a:r>
              <a:rPr lang="en-US" altLang="en-US" sz="2800" u="sng" dirty="0"/>
              <a:t>weights</a:t>
            </a:r>
            <a:r>
              <a:rPr lang="en-US" altLang="en-US" sz="2800" dirty="0"/>
              <a:t> (e.g., shekel, etc.).</a:t>
            </a:r>
          </a:p>
          <a:p>
            <a:pPr>
              <a:buNone/>
            </a:pPr>
            <a:r>
              <a:rPr lang="en-US" altLang="en-US" sz="2800" dirty="0"/>
              <a:t>Dishonest merchants would deliberately deceive a buyer by using different weights, one heavy for purchasing, one light for selling (6:11).</a:t>
            </a:r>
          </a:p>
        </p:txBody>
      </p:sp>
      <p:pic>
        <p:nvPicPr>
          <p:cNvPr id="223236" name="Picture 10" descr="currency[1]">
            <a:extLst>
              <a:ext uri="{FF2B5EF4-FFF2-40B4-BE49-F238E27FC236}">
                <a16:creationId xmlns:a16="http://schemas.microsoft.com/office/drawing/2014/main" id="{17DA2398-F545-4FFC-B0FF-8170E1822DEB}"/>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751012" y="1295401"/>
            <a:ext cx="4419600" cy="2714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3237" name="Text Box 11">
            <a:extLst>
              <a:ext uri="{FF2B5EF4-FFF2-40B4-BE49-F238E27FC236}">
                <a16:creationId xmlns:a16="http://schemas.microsoft.com/office/drawing/2014/main" id="{77E930FE-9FDF-4E3F-8761-48EDD3EE2D42}"/>
              </a:ext>
            </a:extLst>
          </p:cNvPr>
          <p:cNvSpPr txBox="1">
            <a:spLocks noChangeArrowheads="1"/>
          </p:cNvSpPr>
          <p:nvPr/>
        </p:nvSpPr>
        <p:spPr bwMode="auto">
          <a:xfrm>
            <a:off x="1827212" y="4559300"/>
            <a:ext cx="4267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US" altLang="en-US" sz="2400">
                <a:latin typeface="Arial Narrow" panose="020B0606020202030204" pitchFamily="34" charset="0"/>
              </a:rPr>
              <a:t>These stone weights, excavated at Nuzi (1600-1400 BC), represent 20 shekels (smallest), 1 mina  and 2 minas (largest). They are marked with incisions to denote their values.</a:t>
            </a:r>
          </a:p>
        </p:txBody>
      </p:sp>
      <p:sp>
        <p:nvSpPr>
          <p:cNvPr id="223238" name="Text Box 12">
            <a:extLst>
              <a:ext uri="{FF2B5EF4-FFF2-40B4-BE49-F238E27FC236}">
                <a16:creationId xmlns:a16="http://schemas.microsoft.com/office/drawing/2014/main" id="{516AD256-F46D-44DA-8A8D-9EB2E3BF3671}"/>
              </a:ext>
            </a:extLst>
          </p:cNvPr>
          <p:cNvSpPr txBox="1">
            <a:spLocks noChangeArrowheads="1"/>
          </p:cNvSpPr>
          <p:nvPr/>
        </p:nvSpPr>
        <p:spPr bwMode="auto">
          <a:xfrm>
            <a:off x="2284412" y="3962401"/>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US" altLang="en-US" sz="1800" i="0">
                <a:latin typeface="Arial Narrow" panose="020B0606020202030204" pitchFamily="34" charset="0"/>
              </a:rPr>
              <a:t>Semitic Museum, Harvard University</a:t>
            </a:r>
          </a:p>
        </p:txBody>
      </p:sp>
    </p:spTree>
    <p:extLst>
      <p:ext uri="{BB962C8B-B14F-4D97-AF65-F5344CB8AC3E}">
        <p14:creationId xmlns:p14="http://schemas.microsoft.com/office/powerpoint/2010/main" val="3255908314"/>
      </p:ext>
    </p:extLst>
  </p:cSld>
  <p:clrMapOvr>
    <a:masterClrMapping/>
  </p:clrMapOvr>
  <p:transition spd="slow">
    <p:push dir="u"/>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43362" name="Slide Number Placeholder 6">
            <a:extLst>
              <a:ext uri="{FF2B5EF4-FFF2-40B4-BE49-F238E27FC236}">
                <a16:creationId xmlns:a16="http://schemas.microsoft.com/office/drawing/2014/main" id="{4312EC52-5911-4507-9537-DD21F7F84267}"/>
              </a:ext>
            </a:extLst>
          </p:cNvPr>
          <p:cNvSpPr>
            <a:spLocks noGrp="1"/>
          </p:cNvSpPr>
          <p:nvPr>
            <p:ph type="sldNum" sz="quarter" idx="12"/>
          </p:nvPr>
        </p:nvSpPr>
        <p:spPr>
          <a:noFill/>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248C5618-F032-4D70-85FB-08C975423C39}" type="slidenum">
              <a:rPr lang="en-US" altLang="en-US" sz="1200">
                <a:solidFill>
                  <a:srgbClr val="FFFFFF"/>
                </a:solidFill>
              </a:rPr>
              <a:pPr fontAlgn="base">
                <a:spcBef>
                  <a:spcPct val="0"/>
                </a:spcBef>
                <a:spcAft>
                  <a:spcPct val="0"/>
                </a:spcAft>
                <a:buClrTx/>
                <a:buSzTx/>
                <a:buNone/>
              </a:pPr>
              <a:t>198</a:t>
            </a:fld>
            <a:endParaRPr lang="en-US" altLang="en-US" sz="1200">
              <a:solidFill>
                <a:srgbClr val="FFFFFF"/>
              </a:solidFill>
            </a:endParaRPr>
          </a:p>
        </p:txBody>
      </p:sp>
      <p:sp>
        <p:nvSpPr>
          <p:cNvPr id="227332" name="Rectangle 4">
            <a:extLst>
              <a:ext uri="{FF2B5EF4-FFF2-40B4-BE49-F238E27FC236}">
                <a16:creationId xmlns:a16="http://schemas.microsoft.com/office/drawing/2014/main" id="{69F24240-290A-48B8-AA33-972562279F80}"/>
              </a:ext>
            </a:extLst>
          </p:cNvPr>
          <p:cNvSpPr>
            <a:spLocks noGrp="1" noChangeArrowheads="1"/>
          </p:cNvSpPr>
          <p:nvPr>
            <p:ph type="title"/>
          </p:nvPr>
        </p:nvSpPr>
        <p:spPr/>
        <p:txBody>
          <a:bodyPr/>
          <a:lstStyle/>
          <a:p>
            <a:pPr algn="l" eaLnBrk="1" hangingPunct="1">
              <a:defRPr/>
            </a:pPr>
            <a:r>
              <a:rPr lang="en-US" altLang="en-US" sz="3200" dirty="0">
                <a:latin typeface="Eras Demi ITC" panose="020B0805030504020804" pitchFamily="34" charset="0"/>
              </a:rPr>
              <a:t>The Anguish of the Prophet</a:t>
            </a:r>
          </a:p>
        </p:txBody>
      </p:sp>
      <p:sp>
        <p:nvSpPr>
          <p:cNvPr id="227333" name="Rectangle 5">
            <a:extLst>
              <a:ext uri="{FF2B5EF4-FFF2-40B4-BE49-F238E27FC236}">
                <a16:creationId xmlns:a16="http://schemas.microsoft.com/office/drawing/2014/main" id="{25715D8E-4ADD-4885-9395-7FAEE4EE3A8C}"/>
              </a:ext>
            </a:extLst>
          </p:cNvPr>
          <p:cNvSpPr>
            <a:spLocks noGrp="1" noChangeArrowheads="1"/>
          </p:cNvSpPr>
          <p:nvPr>
            <p:ph type="body" sz="half" idx="1"/>
          </p:nvPr>
        </p:nvSpPr>
        <p:spPr>
          <a:xfrm>
            <a:off x="760412" y="1576389"/>
            <a:ext cx="4724400" cy="5053011"/>
          </a:xfrm>
        </p:spPr>
        <p:txBody>
          <a:bodyPr/>
          <a:lstStyle/>
          <a:p>
            <a:pPr eaLnBrk="1" hangingPunct="1">
              <a:buFont typeface="Wingdings" panose="05000000000000000000" pitchFamily="2" charset="2"/>
              <a:buNone/>
              <a:defRPr/>
            </a:pPr>
            <a:r>
              <a:rPr lang="en-US" altLang="en-US" sz="2400" b="1" dirty="0">
                <a:solidFill>
                  <a:srgbClr val="FFFF00"/>
                </a:solidFill>
                <a:latin typeface="Arial" panose="020B0604020202020204" pitchFamily="34" charset="0"/>
                <a:cs typeface="Arial" panose="020B0604020202020204" pitchFamily="34" charset="0"/>
              </a:rPr>
              <a:t>Micah’s moan, “What misery is mine!” expresses his deep grief over the godlessness of his own people. He laments:</a:t>
            </a:r>
            <a:endParaRPr lang="en-US" altLang="en-US" sz="2400" i="1" dirty="0">
              <a:solidFill>
                <a:srgbClr val="FFFF00"/>
              </a:solidFill>
              <a:latin typeface="Arial" panose="020B0604020202020204" pitchFamily="34" charset="0"/>
              <a:cs typeface="Arial" panose="020B0604020202020204" pitchFamily="34" charset="0"/>
            </a:endParaRPr>
          </a:p>
          <a:p>
            <a:pPr eaLnBrk="1" hangingPunct="1">
              <a:defRPr/>
            </a:pPr>
            <a:r>
              <a:rPr lang="en-US" altLang="en-US" sz="2400" i="1" dirty="0">
                <a:latin typeface="Arial" panose="020B0604020202020204" pitchFamily="34" charset="0"/>
                <a:cs typeface="Arial" panose="020B0604020202020204" pitchFamily="34" charset="0"/>
              </a:rPr>
              <a:t>Their rapacious greed and corruption.</a:t>
            </a:r>
          </a:p>
          <a:p>
            <a:pPr eaLnBrk="1" hangingPunct="1">
              <a:defRPr/>
            </a:pPr>
            <a:r>
              <a:rPr lang="en-US" altLang="en-US" sz="2400" i="1" dirty="0">
                <a:latin typeface="Arial" panose="020B0604020202020204" pitchFamily="34" charset="0"/>
                <a:cs typeface="Arial" panose="020B0604020202020204" pitchFamily="34" charset="0"/>
              </a:rPr>
              <a:t>Their lust for advantage.</a:t>
            </a:r>
          </a:p>
          <a:p>
            <a:pPr eaLnBrk="1" hangingPunct="1">
              <a:defRPr/>
            </a:pPr>
            <a:r>
              <a:rPr lang="en-US" altLang="en-US" sz="2400" i="1" dirty="0">
                <a:latin typeface="Arial" panose="020B0604020202020204" pitchFamily="34" charset="0"/>
                <a:cs typeface="Arial" panose="020B0604020202020204" pitchFamily="34" charset="0"/>
              </a:rPr>
              <a:t>Their faithlessness, contempt and disloyalty.</a:t>
            </a:r>
          </a:p>
        </p:txBody>
      </p:sp>
      <p:pic>
        <p:nvPicPr>
          <p:cNvPr id="143365" name="Picture 7" descr="bar079c01">
            <a:extLst>
              <a:ext uri="{FF2B5EF4-FFF2-40B4-BE49-F238E27FC236}">
                <a16:creationId xmlns:a16="http://schemas.microsoft.com/office/drawing/2014/main" id="{66CFC68B-3B06-46B6-9AB6-E06D077E89D2}"/>
              </a:ext>
            </a:extLst>
          </p:cNvPr>
          <p:cNvPicPr>
            <a:picLocks noGrp="1" noChangeAspect="1" noChangeArrowheads="1"/>
          </p:cNvPicPr>
          <p:nvPr>
            <p:ph sz="half" idx="2"/>
          </p:nvPr>
        </p:nvPicPr>
        <p:blipFill>
          <a:blip r:embed="rId2">
            <a:lum bright="30000" contrast="36000"/>
            <a:extLst>
              <a:ext uri="{28A0092B-C50C-407E-A947-70E740481C1C}">
                <a14:useLocalDpi xmlns:a14="http://schemas.microsoft.com/office/drawing/2010/main"/>
              </a:ext>
            </a:extLst>
          </a:blip>
          <a:srcRect/>
          <a:stretch>
            <a:fillRect/>
          </a:stretch>
        </p:blipFill>
        <p:spPr>
          <a:xfrm>
            <a:off x="6770688" y="122237"/>
            <a:ext cx="4975503" cy="6583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10912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7333">
                                            <p:txEl>
                                              <p:pRg st="0" end="0"/>
                                            </p:txEl>
                                          </p:spTgt>
                                        </p:tgtEl>
                                        <p:attrNameLst>
                                          <p:attrName>style.visibility</p:attrName>
                                        </p:attrNameLst>
                                      </p:cBhvr>
                                      <p:to>
                                        <p:strVal val="visible"/>
                                      </p:to>
                                    </p:set>
                                    <p:anim calcmode="lin" valueType="num">
                                      <p:cBhvr>
                                        <p:cTn id="7" dur="500" fill="hold"/>
                                        <p:tgtEl>
                                          <p:spTgt spid="22733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3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3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7333">
                                            <p:txEl>
                                              <p:pRg st="1" end="1"/>
                                            </p:txEl>
                                          </p:spTgt>
                                        </p:tgtEl>
                                        <p:attrNameLst>
                                          <p:attrName>style.visibility</p:attrName>
                                        </p:attrNameLst>
                                      </p:cBhvr>
                                      <p:to>
                                        <p:strVal val="visible"/>
                                      </p:to>
                                    </p:set>
                                    <p:anim calcmode="lin" valueType="num">
                                      <p:cBhvr additive="base">
                                        <p:cTn id="14" dur="500" fill="hold"/>
                                        <p:tgtEl>
                                          <p:spTgt spid="22733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7333">
                                            <p:txEl>
                                              <p:pRg st="1" end="1"/>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7333">
                                            <p:txEl>
                                              <p:pRg st="2" end="2"/>
                                            </p:txEl>
                                          </p:spTgt>
                                        </p:tgtEl>
                                        <p:attrNameLst>
                                          <p:attrName>style.visibility</p:attrName>
                                        </p:attrNameLst>
                                      </p:cBhvr>
                                      <p:to>
                                        <p:strVal val="visible"/>
                                      </p:to>
                                    </p:set>
                                    <p:anim calcmode="lin" valueType="num">
                                      <p:cBhvr additive="base">
                                        <p:cTn id="19" dur="500" fill="hold"/>
                                        <p:tgtEl>
                                          <p:spTgt spid="22733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733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227333">
                                            <p:txEl>
                                              <p:pRg st="3" end="3"/>
                                            </p:txEl>
                                          </p:spTgt>
                                        </p:tgtEl>
                                        <p:attrNameLst>
                                          <p:attrName>style.visibility</p:attrName>
                                        </p:attrNameLst>
                                      </p:cBhvr>
                                      <p:to>
                                        <p:strVal val="visible"/>
                                      </p:to>
                                    </p:set>
                                    <p:anim calcmode="lin" valueType="num">
                                      <p:cBhvr additive="base">
                                        <p:cTn id="24" dur="500" fill="hold"/>
                                        <p:tgtEl>
                                          <p:spTgt spid="22733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733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C4CA-BFC4-4C75-B164-AAC4CA86A166}"/>
              </a:ext>
            </a:extLst>
          </p:cNvPr>
          <p:cNvSpPr>
            <a:spLocks noGrp="1"/>
          </p:cNvSpPr>
          <p:nvPr>
            <p:ph type="title"/>
          </p:nvPr>
        </p:nvSpPr>
        <p:spPr/>
        <p:txBody>
          <a:bodyPr/>
          <a:lstStyle/>
          <a:p>
            <a:r>
              <a:rPr lang="en-US" b="1" dirty="0"/>
              <a:t>Waiting for Justice (7:7-20)</a:t>
            </a:r>
          </a:p>
        </p:txBody>
      </p:sp>
      <p:sp>
        <p:nvSpPr>
          <p:cNvPr id="3" name="Content Placeholder 2">
            <a:extLst>
              <a:ext uri="{FF2B5EF4-FFF2-40B4-BE49-F238E27FC236}">
                <a16:creationId xmlns:a16="http://schemas.microsoft.com/office/drawing/2014/main" id="{C5066FAA-DBCE-45A4-9F92-DD0192095A2A}"/>
              </a:ext>
            </a:extLst>
          </p:cNvPr>
          <p:cNvSpPr>
            <a:spLocks noGrp="1"/>
          </p:cNvSpPr>
          <p:nvPr>
            <p:ph idx="1"/>
          </p:nvPr>
        </p:nvSpPr>
        <p:spPr>
          <a:xfrm>
            <a:off x="1522412" y="1905000"/>
            <a:ext cx="10058399" cy="4495800"/>
          </a:xfrm>
        </p:spPr>
        <p:txBody>
          <a:bodyPr/>
          <a:lstStyle/>
          <a:p>
            <a:pPr marL="0" indent="0">
              <a:buNone/>
            </a:pPr>
            <a:r>
              <a:rPr lang="en-US" sz="2800" b="1" dirty="0">
                <a:solidFill>
                  <a:srgbClr val="FF0000"/>
                </a:solidFill>
              </a:rPr>
              <a:t>As did other prophets, Micah determined that he could only wait for God’s justice (7:7; cf. Hab. 2:1, 4b, etc.). </a:t>
            </a:r>
          </a:p>
          <a:p>
            <a:r>
              <a:rPr lang="en-US" i="1" dirty="0"/>
              <a:t>Still, the hope of Israel would rise from the ashes, and the fallen Zion would be rebuilt!</a:t>
            </a:r>
          </a:p>
          <a:p>
            <a:r>
              <a:rPr lang="en-US" i="1" dirty="0"/>
              <a:t>In the end, the nations would make pilgrimage to Jerusalem.</a:t>
            </a:r>
          </a:p>
          <a:p>
            <a:r>
              <a:rPr lang="en-US" i="1" dirty="0"/>
              <a:t>Micah closes with a prayer to Yahweh as the true Shepherd of Israel, whose defining characteristic is not wrath but mercy.</a:t>
            </a:r>
          </a:p>
        </p:txBody>
      </p:sp>
    </p:spTree>
    <p:extLst>
      <p:ext uri="{BB962C8B-B14F-4D97-AF65-F5344CB8AC3E}">
        <p14:creationId xmlns:p14="http://schemas.microsoft.com/office/powerpoint/2010/main" val="29650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727" indent="-285664">
              <a:defRPr>
                <a:solidFill>
                  <a:schemeClr val="tx1"/>
                </a:solidFill>
                <a:latin typeface="Tahoma" panose="020B0604030504040204" pitchFamily="34" charset="0"/>
                <a:cs typeface="Arial" panose="020B0604020202020204" pitchFamily="34" charset="0"/>
              </a:defRPr>
            </a:lvl2pPr>
            <a:lvl3pPr marL="1142657" indent="-228531">
              <a:defRPr>
                <a:solidFill>
                  <a:schemeClr val="tx1"/>
                </a:solidFill>
                <a:latin typeface="Tahoma" panose="020B0604030504040204" pitchFamily="34" charset="0"/>
                <a:cs typeface="Arial" panose="020B0604020202020204" pitchFamily="34" charset="0"/>
              </a:defRPr>
            </a:lvl3pPr>
            <a:lvl4pPr marL="1599720" indent="-228531">
              <a:defRPr>
                <a:solidFill>
                  <a:schemeClr val="tx1"/>
                </a:solidFill>
                <a:latin typeface="Tahoma" panose="020B0604030504040204" pitchFamily="34" charset="0"/>
                <a:cs typeface="Arial" panose="020B0604020202020204" pitchFamily="34" charset="0"/>
              </a:defRPr>
            </a:lvl4pPr>
            <a:lvl5pPr marL="2056783" indent="-228531">
              <a:defRPr>
                <a:solidFill>
                  <a:schemeClr val="tx1"/>
                </a:solidFill>
                <a:latin typeface="Tahoma" panose="020B0604030504040204" pitchFamily="34" charset="0"/>
                <a:cs typeface="Arial" panose="020B0604020202020204" pitchFamily="34" charset="0"/>
              </a:defRPr>
            </a:lvl5pPr>
            <a:lvl6pPr marL="2513846"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0908"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7971"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5034"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DCD92E77-D663-4DCA-AC73-8B0FDBFEEC22}" type="slidenum">
              <a:rPr lang="en-US" altLang="en-US"/>
              <a:pPr/>
              <a:t>2</a:t>
            </a:fld>
            <a:endParaRPr lang="en-US" altLang="en-US"/>
          </a:p>
        </p:txBody>
      </p:sp>
      <p:sp>
        <p:nvSpPr>
          <p:cNvPr id="22530" name="Rectangle 2"/>
          <p:cNvSpPr>
            <a:spLocks noGrp="1" noChangeArrowheads="1"/>
          </p:cNvSpPr>
          <p:nvPr>
            <p:ph type="title"/>
          </p:nvPr>
        </p:nvSpPr>
        <p:spPr>
          <a:xfrm>
            <a:off x="2230555" y="284195"/>
            <a:ext cx="7727715" cy="1188410"/>
          </a:xfrm>
        </p:spPr>
        <p:txBody>
          <a:bodyPr>
            <a:normAutofit fontScale="90000"/>
          </a:bodyPr>
          <a:lstStyle/>
          <a:p>
            <a:pPr eaLnBrk="1" hangingPunct="1">
              <a:defRPr/>
            </a:pPr>
            <a:r>
              <a:rPr lang="en-US" altLang="en-US" sz="3999" dirty="0"/>
              <a:t>PROPHETS IN THE</a:t>
            </a:r>
            <a:br>
              <a:rPr lang="en-US" altLang="en-US" sz="3999" dirty="0"/>
            </a:br>
            <a:r>
              <a:rPr lang="en-US" altLang="en-US" sz="3999" dirty="0"/>
              <a:t>ANCIENT NEAR EAST</a:t>
            </a:r>
          </a:p>
        </p:txBody>
      </p:sp>
      <p:sp>
        <p:nvSpPr>
          <p:cNvPr id="22531" name="Rectangle 3"/>
          <p:cNvSpPr>
            <a:spLocks noGrp="1" noChangeArrowheads="1"/>
          </p:cNvSpPr>
          <p:nvPr>
            <p:ph type="body" idx="1"/>
          </p:nvPr>
        </p:nvSpPr>
        <p:spPr>
          <a:xfrm>
            <a:off x="1039635" y="1897328"/>
            <a:ext cx="10862393" cy="4960672"/>
          </a:xfrm>
        </p:spPr>
        <p:txBody>
          <a:bodyPr>
            <a:normAutofit fontScale="92500" lnSpcReduction="10000"/>
          </a:bodyPr>
          <a:lstStyle/>
          <a:p>
            <a:pPr eaLnBrk="1" hangingPunct="1">
              <a:lnSpc>
                <a:spcPct val="90000"/>
              </a:lnSpc>
              <a:defRPr/>
            </a:pPr>
            <a:r>
              <a:rPr lang="en-US" altLang="en-US" sz="2799" b="1" dirty="0">
                <a:solidFill>
                  <a:srgbClr val="C00000"/>
                </a:solidFill>
              </a:rPr>
              <a:t>Widespread phenomenon (Canaan, Syria, Anatolia, Mesopotamia and Egypt)</a:t>
            </a:r>
          </a:p>
          <a:p>
            <a:pPr eaLnBrk="1" hangingPunct="1">
              <a:lnSpc>
                <a:spcPct val="90000"/>
              </a:lnSpc>
              <a:defRPr/>
            </a:pPr>
            <a:r>
              <a:rPr lang="en-US" altLang="en-US" sz="2799" b="1" dirty="0">
                <a:solidFill>
                  <a:srgbClr val="C00000"/>
                </a:solidFill>
              </a:rPr>
              <a:t>Balaam ben </a:t>
            </a:r>
            <a:r>
              <a:rPr lang="en-US" altLang="en-US" sz="2799" b="1" dirty="0" err="1">
                <a:solidFill>
                  <a:srgbClr val="C00000"/>
                </a:solidFill>
              </a:rPr>
              <a:t>Beor</a:t>
            </a:r>
            <a:r>
              <a:rPr lang="en-US" altLang="en-US" sz="2799" b="1" dirty="0">
                <a:solidFill>
                  <a:srgbClr val="C00000"/>
                </a:solidFill>
              </a:rPr>
              <a:t>, a biblical example</a:t>
            </a:r>
          </a:p>
          <a:p>
            <a:pPr lvl="2" eaLnBrk="1" hangingPunct="1">
              <a:lnSpc>
                <a:spcPct val="90000"/>
              </a:lnSpc>
              <a:buClr>
                <a:srgbClr val="FF3300"/>
              </a:buClr>
              <a:buFont typeface="Wingdings" panose="05000000000000000000" pitchFamily="2" charset="2"/>
              <a:buChar char="Ø"/>
              <a:defRPr/>
            </a:pPr>
            <a:r>
              <a:rPr lang="en-US" altLang="en-US" sz="2199" b="1" i="1" dirty="0">
                <a:latin typeface="Arial Narrow" panose="020B0606020202030204" pitchFamily="34" charset="0"/>
              </a:rPr>
              <a:t>Agreed to prophecy for a “fee” (Nu. 22:7, 16)</a:t>
            </a:r>
          </a:p>
          <a:p>
            <a:pPr lvl="2" eaLnBrk="1" hangingPunct="1">
              <a:lnSpc>
                <a:spcPct val="90000"/>
              </a:lnSpc>
              <a:buClr>
                <a:srgbClr val="FF3300"/>
              </a:buClr>
              <a:buFont typeface="Wingdings" panose="05000000000000000000" pitchFamily="2" charset="2"/>
              <a:buChar char="Ø"/>
              <a:defRPr/>
            </a:pPr>
            <a:r>
              <a:rPr lang="en-US" altLang="en-US" sz="2199" b="1" i="1" dirty="0">
                <a:latin typeface="Arial Narrow" panose="020B0606020202030204" pitchFamily="34" charset="0"/>
              </a:rPr>
              <a:t>Resorted to sorcery (Nu. 24:1)</a:t>
            </a:r>
          </a:p>
          <a:p>
            <a:pPr eaLnBrk="1" hangingPunct="1">
              <a:lnSpc>
                <a:spcPct val="90000"/>
              </a:lnSpc>
              <a:defRPr/>
            </a:pPr>
            <a:r>
              <a:rPr lang="en-US" altLang="en-US" sz="2799" b="1" dirty="0">
                <a:solidFill>
                  <a:srgbClr val="C00000"/>
                </a:solidFill>
              </a:rPr>
              <a:t>Prophets of </a:t>
            </a:r>
            <a:r>
              <a:rPr lang="en-US" altLang="en-US" sz="2799" b="1" dirty="0" err="1">
                <a:solidFill>
                  <a:srgbClr val="C00000"/>
                </a:solidFill>
              </a:rPr>
              <a:t>Ba’al</a:t>
            </a:r>
            <a:r>
              <a:rPr lang="en-US" altLang="en-US" sz="2799" b="1" dirty="0">
                <a:solidFill>
                  <a:srgbClr val="C00000"/>
                </a:solidFill>
              </a:rPr>
              <a:t>, other examples</a:t>
            </a:r>
          </a:p>
          <a:p>
            <a:pPr lvl="2" eaLnBrk="1" hangingPunct="1">
              <a:lnSpc>
                <a:spcPct val="90000"/>
              </a:lnSpc>
              <a:buClr>
                <a:srgbClr val="FF3300"/>
              </a:buClr>
              <a:buFont typeface="Wingdings" panose="05000000000000000000" pitchFamily="2" charset="2"/>
              <a:buChar char="Ø"/>
              <a:defRPr/>
            </a:pPr>
            <a:r>
              <a:rPr lang="en-US" altLang="en-US" sz="2199" b="1" i="1" dirty="0">
                <a:latin typeface="Arial Narrow" panose="020B0606020202030204" pitchFamily="34" charset="0"/>
              </a:rPr>
              <a:t>Raving and self-mutilation (1 Kg. 18:29)</a:t>
            </a:r>
          </a:p>
          <a:p>
            <a:pPr eaLnBrk="1" hangingPunct="1">
              <a:lnSpc>
                <a:spcPct val="90000"/>
              </a:lnSpc>
              <a:defRPr/>
            </a:pPr>
            <a:r>
              <a:rPr lang="en-US" altLang="en-US" sz="2799" b="1" dirty="0">
                <a:solidFill>
                  <a:srgbClr val="C00000"/>
                </a:solidFill>
              </a:rPr>
              <a:t>ANE prophecies often took the form of transcendental ecstasy</a:t>
            </a:r>
          </a:p>
          <a:p>
            <a:pPr lvl="2" eaLnBrk="1" hangingPunct="1">
              <a:lnSpc>
                <a:spcPct val="90000"/>
              </a:lnSpc>
              <a:buClr>
                <a:srgbClr val="FF3300"/>
              </a:buClr>
              <a:buFont typeface="Wingdings" panose="05000000000000000000" pitchFamily="2" charset="2"/>
              <a:buChar char="Ø"/>
              <a:defRPr/>
            </a:pPr>
            <a:r>
              <a:rPr lang="en-US" altLang="en-US" sz="2199" b="1" i="1" dirty="0">
                <a:latin typeface="Arial Narrow" panose="020B0606020202030204" pitchFamily="34" charset="0"/>
              </a:rPr>
              <a:t>Fits or violent trances</a:t>
            </a:r>
          </a:p>
          <a:p>
            <a:pPr lvl="2" eaLnBrk="1" hangingPunct="1">
              <a:lnSpc>
                <a:spcPct val="90000"/>
              </a:lnSpc>
              <a:buClr>
                <a:srgbClr val="FF3300"/>
              </a:buClr>
              <a:buFont typeface="Wingdings" panose="05000000000000000000" pitchFamily="2" charset="2"/>
              <a:buChar char="Ø"/>
              <a:defRPr/>
            </a:pPr>
            <a:r>
              <a:rPr lang="en-US" altLang="en-US" sz="2199" b="1" i="1" dirty="0">
                <a:latin typeface="Arial Narrow" panose="020B0606020202030204" pitchFamily="34" charset="0"/>
              </a:rPr>
              <a:t>Leaping, wild dancing</a:t>
            </a:r>
          </a:p>
          <a:p>
            <a:pPr lvl="2" eaLnBrk="1" hangingPunct="1">
              <a:lnSpc>
                <a:spcPct val="90000"/>
              </a:lnSpc>
              <a:buClr>
                <a:srgbClr val="FF3300"/>
              </a:buClr>
              <a:buFont typeface="Wingdings" panose="05000000000000000000" pitchFamily="2" charset="2"/>
              <a:buChar char="Ø"/>
              <a:defRPr/>
            </a:pPr>
            <a:r>
              <a:rPr lang="en-US" altLang="en-US" sz="2199" b="1" i="1" dirty="0">
                <a:latin typeface="Arial Narrow" panose="020B0606020202030204" pitchFamily="34" charset="0"/>
              </a:rPr>
              <a:t>Contortions, constriction of muscles</a:t>
            </a:r>
          </a:p>
          <a:p>
            <a:pPr lvl="2" eaLnBrk="1" hangingPunct="1">
              <a:lnSpc>
                <a:spcPct val="90000"/>
              </a:lnSpc>
              <a:buClr>
                <a:srgbClr val="FF3300"/>
              </a:buClr>
              <a:buFont typeface="Wingdings" panose="05000000000000000000" pitchFamily="2" charset="2"/>
              <a:buChar char="Ø"/>
              <a:defRPr/>
            </a:pPr>
            <a:r>
              <a:rPr lang="en-US" altLang="en-US" sz="2199" b="1" i="1" dirty="0">
                <a:latin typeface="Arial Narrow" panose="020B0606020202030204" pitchFamily="34" charset="0"/>
              </a:rPr>
              <a:t>Unintelligible utterances</a:t>
            </a:r>
          </a:p>
        </p:txBody>
      </p:sp>
    </p:spTree>
    <p:extLst>
      <p:ext uri="{BB962C8B-B14F-4D97-AF65-F5344CB8AC3E}">
        <p14:creationId xmlns:p14="http://schemas.microsoft.com/office/powerpoint/2010/main" val="162550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 calcmode="lin" valueType="num">
                                      <p:cBhvr additive="base">
                                        <p:cTn id="7"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anim calcmode="lin" valueType="num">
                                      <p:cBhvr additive="base">
                                        <p:cTn id="11"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531">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anim calcmode="lin" valueType="num">
                                      <p:cBhvr additive="base">
                                        <p:cTn id="1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2531">
                                            <p:txEl>
                                              <p:pRg st="4" end="4"/>
                                            </p:txEl>
                                          </p:spTgt>
                                        </p:tgtEl>
                                        <p:attrNameLst>
                                          <p:attrName>style.visibility</p:attrName>
                                        </p:attrNameLst>
                                      </p:cBhvr>
                                      <p:to>
                                        <p:strVal val="visible"/>
                                      </p:to>
                                    </p:set>
                                    <p:anim calcmode="lin" valueType="num">
                                      <p:cBhvr additive="base">
                                        <p:cTn id="2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53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1">
                                            <p:txEl>
                                              <p:pRg st="5" end="5"/>
                                            </p:txEl>
                                          </p:spTgt>
                                        </p:tgtEl>
                                        <p:attrNameLst>
                                          <p:attrName>style.visibility</p:attrName>
                                        </p:attrNameLst>
                                      </p:cBhvr>
                                      <p:to>
                                        <p:strVal val="visible"/>
                                      </p:to>
                                    </p:set>
                                    <p:anim calcmode="lin" valueType="num">
                                      <p:cBhvr additive="base">
                                        <p:cTn id="25"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anim calcmode="lin" valueType="num">
                                      <p:cBhvr additive="base">
                                        <p:cTn id="31" dur="500" fill="hold"/>
                                        <p:tgtEl>
                                          <p:spTgt spid="2253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531">
                                            <p:txEl>
                                              <p:pRg st="7" end="7"/>
                                            </p:txEl>
                                          </p:spTgt>
                                        </p:tgtEl>
                                        <p:attrNameLst>
                                          <p:attrName>style.visibility</p:attrName>
                                        </p:attrNameLst>
                                      </p:cBhvr>
                                      <p:to>
                                        <p:strVal val="visible"/>
                                      </p:to>
                                    </p:set>
                                    <p:anim calcmode="lin" valueType="num">
                                      <p:cBhvr additive="base">
                                        <p:cTn id="35"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531">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531">
                                            <p:txEl>
                                              <p:pRg st="8" end="8"/>
                                            </p:txEl>
                                          </p:spTgt>
                                        </p:tgtEl>
                                        <p:attrNameLst>
                                          <p:attrName>style.visibility</p:attrName>
                                        </p:attrNameLst>
                                      </p:cBhvr>
                                      <p:to>
                                        <p:strVal val="visible"/>
                                      </p:to>
                                    </p:set>
                                    <p:anim calcmode="lin" valueType="num">
                                      <p:cBhvr additive="base">
                                        <p:cTn id="39" dur="500" fill="hold"/>
                                        <p:tgtEl>
                                          <p:spTgt spid="22531">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531">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531">
                                            <p:txEl>
                                              <p:pRg st="9" end="9"/>
                                            </p:txEl>
                                          </p:spTgt>
                                        </p:tgtEl>
                                        <p:attrNameLst>
                                          <p:attrName>style.visibility</p:attrName>
                                        </p:attrNameLst>
                                      </p:cBhvr>
                                      <p:to>
                                        <p:strVal val="visible"/>
                                      </p:to>
                                    </p:set>
                                    <p:anim calcmode="lin" valueType="num">
                                      <p:cBhvr additive="base">
                                        <p:cTn id="43" dur="5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31">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531">
                                            <p:txEl>
                                              <p:pRg st="10" end="10"/>
                                            </p:txEl>
                                          </p:spTgt>
                                        </p:tgtEl>
                                        <p:attrNameLst>
                                          <p:attrName>style.visibility</p:attrName>
                                        </p:attrNameLst>
                                      </p:cBhvr>
                                      <p:to>
                                        <p:strVal val="visible"/>
                                      </p:to>
                                    </p:set>
                                    <p:anim calcmode="lin" valueType="num">
                                      <p:cBhvr additive="base">
                                        <p:cTn id="47" dur="500" fill="hold"/>
                                        <p:tgtEl>
                                          <p:spTgt spid="22531">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53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B939BDA-8F20-4C05-8712-07D6DD961F43}"/>
              </a:ext>
            </a:extLst>
          </p:cNvPr>
          <p:cNvSpPr>
            <a:spLocks noGrp="1"/>
          </p:cNvSpPr>
          <p:nvPr>
            <p:ph type="title"/>
          </p:nvPr>
        </p:nvSpPr>
        <p:spPr>
          <a:xfrm>
            <a:off x="1979612" y="-152400"/>
            <a:ext cx="8229600" cy="1600200"/>
          </a:xfrm>
        </p:spPr>
        <p:txBody>
          <a:bodyPr/>
          <a:lstStyle/>
          <a:p>
            <a:pPr algn="ctr"/>
            <a:r>
              <a:rPr lang="en-US" altLang="en-US" sz="4400" dirty="0">
                <a:solidFill>
                  <a:schemeClr val="accent6">
                    <a:lumMod val="50000"/>
                  </a:schemeClr>
                </a:solidFill>
              </a:rPr>
              <a:t>Structure of the Book</a:t>
            </a:r>
            <a:r>
              <a:rPr lang="en-US" altLang="en-US" sz="2800" dirty="0">
                <a:solidFill>
                  <a:schemeClr val="accent6">
                    <a:lumMod val="50000"/>
                  </a:schemeClr>
                </a:solidFill>
              </a:rPr>
              <a:t>                  </a:t>
            </a:r>
            <a:br>
              <a:rPr lang="en-US" altLang="en-US" sz="2800" dirty="0">
                <a:solidFill>
                  <a:schemeClr val="accent6">
                    <a:lumMod val="50000"/>
                  </a:schemeClr>
                </a:solidFill>
              </a:rPr>
            </a:br>
            <a:r>
              <a:rPr lang="en-US" altLang="en-US" sz="2800" dirty="0">
                <a:solidFill>
                  <a:schemeClr val="accent6">
                    <a:lumMod val="50000"/>
                  </a:schemeClr>
                </a:solidFill>
              </a:rPr>
              <a:t>the material in Amos falls into four blocks</a:t>
            </a:r>
            <a:endParaRPr lang="en-US" altLang="en-US" sz="4400" dirty="0">
              <a:solidFill>
                <a:schemeClr val="accent6">
                  <a:lumMod val="50000"/>
                </a:schemeClr>
              </a:solidFill>
            </a:endParaRPr>
          </a:p>
        </p:txBody>
      </p:sp>
      <p:sp>
        <p:nvSpPr>
          <p:cNvPr id="83972" name="Rectangle 4">
            <a:extLst>
              <a:ext uri="{FF2B5EF4-FFF2-40B4-BE49-F238E27FC236}">
                <a16:creationId xmlns:a16="http://schemas.microsoft.com/office/drawing/2014/main" id="{487D7797-572A-4AD5-9C63-5B1A1977E818}"/>
              </a:ext>
            </a:extLst>
          </p:cNvPr>
          <p:cNvSpPr>
            <a:spLocks noGrp="1"/>
          </p:cNvSpPr>
          <p:nvPr>
            <p:ph type="body" sz="half" idx="1"/>
          </p:nvPr>
        </p:nvSpPr>
        <p:spPr>
          <a:xfrm>
            <a:off x="1611313" y="1687514"/>
            <a:ext cx="2182813" cy="4821237"/>
          </a:xfrm>
          <a:gradFill rotWithShape="1">
            <a:gsLst>
              <a:gs pos="0">
                <a:srgbClr val="00182F"/>
              </a:gs>
              <a:gs pos="100000">
                <a:srgbClr val="003366"/>
              </a:gs>
            </a:gsLst>
            <a:lin ang="0" scaled="1"/>
          </a:gradFill>
          <a:ln w="12700">
            <a:solidFill>
              <a:srgbClr val="000000"/>
            </a:solidFill>
            <a:miter lim="800000"/>
            <a:headEnd/>
            <a:tailEnd/>
          </a:ln>
        </p:spPr>
        <p:txBody>
          <a:bodyPr/>
          <a:lstStyle/>
          <a:p>
            <a:pPr>
              <a:buFont typeface="Wingdings 3" panose="05040102010807070707" pitchFamily="18" charset="2"/>
              <a:buNone/>
            </a:pPr>
            <a:r>
              <a:rPr lang="en-US" altLang="en-US" sz="2800" dirty="0">
                <a:solidFill>
                  <a:srgbClr val="FFFF66"/>
                </a:solidFill>
                <a:latin typeface="Century Gothic" panose="020B0502020202020204" pitchFamily="34" charset="0"/>
              </a:rPr>
              <a:t>1</a:t>
            </a:r>
            <a:r>
              <a:rPr lang="en-US" altLang="en-US" sz="2800" baseline="30000" dirty="0">
                <a:solidFill>
                  <a:srgbClr val="FFFF66"/>
                </a:solidFill>
                <a:latin typeface="Century Gothic" panose="020B0502020202020204" pitchFamily="34" charset="0"/>
              </a:rPr>
              <a:t>st</a:t>
            </a:r>
            <a:r>
              <a:rPr lang="en-US" altLang="en-US" sz="2800" dirty="0">
                <a:solidFill>
                  <a:srgbClr val="FFFF66"/>
                </a:solidFill>
                <a:latin typeface="Century Gothic" panose="020B0502020202020204" pitchFamily="34" charset="0"/>
              </a:rPr>
              <a:t> Division</a:t>
            </a:r>
          </a:p>
          <a:p>
            <a:pPr>
              <a:buFont typeface="Wingdings 3" panose="05040102010807070707" pitchFamily="18" charset="2"/>
              <a:buNone/>
            </a:pPr>
            <a:r>
              <a:rPr lang="en-US" altLang="en-US" b="1" dirty="0">
                <a:solidFill>
                  <a:srgbClr val="FFFF66"/>
                </a:solidFill>
                <a:latin typeface="Arial Narrow" panose="020B0606020202030204" pitchFamily="34" charset="0"/>
              </a:rPr>
              <a:t>Amos 1-2</a:t>
            </a:r>
          </a:p>
          <a:p>
            <a:r>
              <a:rPr lang="en-US" altLang="en-US" i="1" dirty="0">
                <a:solidFill>
                  <a:schemeClr val="bg1"/>
                </a:solidFill>
                <a:latin typeface="Arial Narrow" panose="020B0606020202030204" pitchFamily="34" charset="0"/>
              </a:rPr>
              <a:t>God’s coming judgment on the nations</a:t>
            </a:r>
          </a:p>
          <a:p>
            <a:r>
              <a:rPr lang="en-US" altLang="en-US" i="1" dirty="0">
                <a:solidFill>
                  <a:schemeClr val="bg1"/>
                </a:solidFill>
                <a:latin typeface="Arial Narrow" panose="020B0606020202030204" pitchFamily="34" charset="0"/>
              </a:rPr>
              <a:t>First, toward Israel’s neighbors; then, toward Israel herself</a:t>
            </a:r>
          </a:p>
        </p:txBody>
      </p:sp>
      <p:sp>
        <p:nvSpPr>
          <p:cNvPr id="83973" name="Rectangle 5">
            <a:extLst>
              <a:ext uri="{FF2B5EF4-FFF2-40B4-BE49-F238E27FC236}">
                <a16:creationId xmlns:a16="http://schemas.microsoft.com/office/drawing/2014/main" id="{F73740B9-407C-401B-A10E-CE0E868D2A5D}"/>
              </a:ext>
            </a:extLst>
          </p:cNvPr>
          <p:cNvSpPr>
            <a:spLocks noGrp="1"/>
          </p:cNvSpPr>
          <p:nvPr>
            <p:ph type="body" sz="half" idx="2"/>
          </p:nvPr>
        </p:nvSpPr>
        <p:spPr>
          <a:xfrm>
            <a:off x="3884612" y="1703388"/>
            <a:ext cx="2165350" cy="4805362"/>
          </a:xfrm>
          <a:gradFill rotWithShape="1">
            <a:gsLst>
              <a:gs pos="0">
                <a:srgbClr val="000F1F"/>
              </a:gs>
              <a:gs pos="100000">
                <a:srgbClr val="002142"/>
              </a:gs>
            </a:gsLst>
            <a:lin ang="0" scaled="1"/>
          </a:gradFill>
          <a:ln w="12700">
            <a:solidFill>
              <a:srgbClr val="000000"/>
            </a:solidFill>
            <a:miter lim="800000"/>
            <a:headEnd/>
            <a:tailEnd/>
          </a:ln>
        </p:spPr>
        <p:txBody>
          <a:bodyPr/>
          <a:lstStyle/>
          <a:p>
            <a:pPr>
              <a:buFont typeface="Wingdings 3" panose="05040102010807070707" pitchFamily="18" charset="2"/>
              <a:buNone/>
            </a:pPr>
            <a:r>
              <a:rPr lang="en-US" altLang="en-US" sz="2800" dirty="0">
                <a:solidFill>
                  <a:srgbClr val="FFFF66"/>
                </a:solidFill>
                <a:latin typeface="Century Gothic" panose="020B0502020202020204" pitchFamily="34" charset="0"/>
              </a:rPr>
              <a:t>2</a:t>
            </a:r>
            <a:r>
              <a:rPr lang="en-US" altLang="en-US" sz="2800" baseline="30000" dirty="0">
                <a:solidFill>
                  <a:srgbClr val="FFFF66"/>
                </a:solidFill>
                <a:latin typeface="Century Gothic" panose="020B0502020202020204" pitchFamily="34" charset="0"/>
              </a:rPr>
              <a:t>nd</a:t>
            </a:r>
            <a:r>
              <a:rPr lang="en-US" altLang="en-US" sz="2800" dirty="0">
                <a:solidFill>
                  <a:srgbClr val="FFFF66"/>
                </a:solidFill>
                <a:latin typeface="Century Gothic" panose="020B0502020202020204" pitchFamily="34" charset="0"/>
              </a:rPr>
              <a:t> Division</a:t>
            </a:r>
          </a:p>
          <a:p>
            <a:pPr>
              <a:buFont typeface="Wingdings 3" panose="05040102010807070707" pitchFamily="18" charset="2"/>
              <a:buNone/>
            </a:pPr>
            <a:r>
              <a:rPr lang="en-US" altLang="en-US" b="1" dirty="0">
                <a:solidFill>
                  <a:srgbClr val="FFFF66"/>
                </a:solidFill>
                <a:latin typeface="Arial Narrow" panose="020B0606020202030204" pitchFamily="34" charset="0"/>
              </a:rPr>
              <a:t>Amos 3-6</a:t>
            </a:r>
          </a:p>
          <a:p>
            <a:r>
              <a:rPr lang="en-US" altLang="en-US" i="1" dirty="0">
                <a:solidFill>
                  <a:schemeClr val="bg1"/>
                </a:solidFill>
                <a:latin typeface="Arial Narrow" panose="020B0606020202030204" pitchFamily="34" charset="0"/>
              </a:rPr>
              <a:t>Sermons of judgment on the northern nation Israel</a:t>
            </a:r>
          </a:p>
          <a:p>
            <a:r>
              <a:rPr lang="en-US" altLang="en-US" i="1" dirty="0">
                <a:solidFill>
                  <a:schemeClr val="bg1"/>
                </a:solidFill>
                <a:latin typeface="Arial Narrow" panose="020B0606020202030204" pitchFamily="34" charset="0"/>
              </a:rPr>
              <a:t>Yahweh is the divine lion; Israel is his prey</a:t>
            </a:r>
          </a:p>
        </p:txBody>
      </p:sp>
      <p:sp>
        <p:nvSpPr>
          <p:cNvPr id="83974" name="Rectangle 6">
            <a:extLst>
              <a:ext uri="{FF2B5EF4-FFF2-40B4-BE49-F238E27FC236}">
                <a16:creationId xmlns:a16="http://schemas.microsoft.com/office/drawing/2014/main" id="{FBAC62D1-E617-4733-BF28-37F403BDED23}"/>
              </a:ext>
            </a:extLst>
          </p:cNvPr>
          <p:cNvSpPr>
            <a:spLocks/>
          </p:cNvSpPr>
          <p:nvPr/>
        </p:nvSpPr>
        <p:spPr bwMode="auto">
          <a:xfrm>
            <a:off x="6143625" y="1714501"/>
            <a:ext cx="2182812" cy="4791075"/>
          </a:xfrm>
          <a:prstGeom prst="rect">
            <a:avLst/>
          </a:prstGeom>
          <a:gradFill rotWithShape="1">
            <a:gsLst>
              <a:gs pos="0">
                <a:srgbClr val="000912"/>
              </a:gs>
              <a:gs pos="100000">
                <a:srgbClr val="001326"/>
              </a:gs>
            </a:gsLst>
            <a:lin ang="0" scaled="1"/>
          </a:gradFill>
          <a:ln w="12700">
            <a:solidFill>
              <a:srgbClr val="000000"/>
            </a:solidFill>
            <a:miter lim="800000"/>
            <a:headEnd/>
            <a:tailEnd/>
          </a:ln>
        </p:spPr>
        <p:txBody>
          <a:bodyPr/>
          <a:lstStyle>
            <a:lvl1pPr marL="342900" indent="-342900"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buFont typeface="Wingdings 3" panose="05040102010807070707" pitchFamily="18" charset="2"/>
              <a:buNone/>
            </a:pPr>
            <a:r>
              <a:rPr lang="en-US" altLang="en-US" sz="2800" dirty="0">
                <a:solidFill>
                  <a:srgbClr val="FFFF66"/>
                </a:solidFill>
              </a:rPr>
              <a:t>3</a:t>
            </a:r>
            <a:r>
              <a:rPr lang="en-US" altLang="en-US" sz="2800" baseline="30000" dirty="0">
                <a:solidFill>
                  <a:srgbClr val="FFFF66"/>
                </a:solidFill>
              </a:rPr>
              <a:t>rd</a:t>
            </a:r>
            <a:r>
              <a:rPr lang="en-US" altLang="en-US" sz="2800" dirty="0">
                <a:solidFill>
                  <a:srgbClr val="FFFF66"/>
                </a:solidFill>
              </a:rPr>
              <a:t> Division</a:t>
            </a:r>
          </a:p>
          <a:p>
            <a:pPr>
              <a:buFont typeface="Wingdings 3" panose="05040102010807070707" pitchFamily="18" charset="2"/>
              <a:buNone/>
            </a:pPr>
            <a:r>
              <a:rPr lang="en-US" altLang="en-US" sz="2400" b="1" dirty="0">
                <a:solidFill>
                  <a:srgbClr val="FFFF66"/>
                </a:solidFill>
                <a:latin typeface="Arial Narrow" panose="020B0606020202030204" pitchFamily="34" charset="0"/>
              </a:rPr>
              <a:t>Amos 7:1—9:10</a:t>
            </a:r>
          </a:p>
          <a:p>
            <a:r>
              <a:rPr lang="en-US" altLang="en-US" sz="2400" i="1" dirty="0">
                <a:solidFill>
                  <a:schemeClr val="bg1"/>
                </a:solidFill>
                <a:latin typeface="Arial Narrow" panose="020B0606020202030204" pitchFamily="34" charset="0"/>
              </a:rPr>
              <a:t>Series of parabolic visions: locusts, fire, plumb-line, fruit basket, execution</a:t>
            </a:r>
          </a:p>
          <a:p>
            <a:r>
              <a:rPr lang="en-US" altLang="en-US" sz="2400" i="1" dirty="0">
                <a:solidFill>
                  <a:schemeClr val="bg1"/>
                </a:solidFill>
                <a:latin typeface="Arial Narrow" panose="020B0606020202030204" pitchFamily="34" charset="0"/>
              </a:rPr>
              <a:t>Amos &amp; Amaziah</a:t>
            </a:r>
          </a:p>
        </p:txBody>
      </p:sp>
      <p:sp>
        <p:nvSpPr>
          <p:cNvPr id="83975" name="Rectangle 7">
            <a:extLst>
              <a:ext uri="{FF2B5EF4-FFF2-40B4-BE49-F238E27FC236}">
                <a16:creationId xmlns:a16="http://schemas.microsoft.com/office/drawing/2014/main" id="{6B86E64F-456A-4F2A-82F2-D96369EDA88A}"/>
              </a:ext>
            </a:extLst>
          </p:cNvPr>
          <p:cNvSpPr>
            <a:spLocks/>
          </p:cNvSpPr>
          <p:nvPr/>
        </p:nvSpPr>
        <p:spPr bwMode="auto">
          <a:xfrm>
            <a:off x="8418513" y="1701800"/>
            <a:ext cx="2168525" cy="4806950"/>
          </a:xfrm>
          <a:prstGeom prst="rect">
            <a:avLst/>
          </a:prstGeom>
          <a:gradFill rotWithShape="1">
            <a:gsLst>
              <a:gs pos="0">
                <a:srgbClr val="000407"/>
              </a:gs>
              <a:gs pos="100000">
                <a:srgbClr val="000810"/>
              </a:gs>
            </a:gsLst>
            <a:lin ang="0" scaled="1"/>
          </a:gradFill>
          <a:ln w="12700">
            <a:solidFill>
              <a:srgbClr val="000000"/>
            </a:solidFill>
            <a:miter lim="800000"/>
            <a:headEnd/>
            <a:tailEnd/>
          </a:ln>
        </p:spPr>
        <p:txBody>
          <a:bodyPr/>
          <a:lstStyle>
            <a:lvl1pPr marL="342900" indent="-342900"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buFont typeface="Wingdings 3" panose="05040102010807070707" pitchFamily="18" charset="2"/>
              <a:buNone/>
            </a:pPr>
            <a:r>
              <a:rPr lang="en-US" altLang="en-US" sz="2800" dirty="0">
                <a:solidFill>
                  <a:srgbClr val="FFFF66"/>
                </a:solidFill>
              </a:rPr>
              <a:t>4</a:t>
            </a:r>
            <a:r>
              <a:rPr lang="en-US" altLang="en-US" sz="2800" baseline="30000" dirty="0">
                <a:solidFill>
                  <a:srgbClr val="FFFF66"/>
                </a:solidFill>
              </a:rPr>
              <a:t>th</a:t>
            </a:r>
            <a:r>
              <a:rPr lang="en-US" altLang="en-US" sz="2800" dirty="0">
                <a:solidFill>
                  <a:srgbClr val="FFFF66"/>
                </a:solidFill>
              </a:rPr>
              <a:t> Division</a:t>
            </a:r>
          </a:p>
          <a:p>
            <a:pPr>
              <a:buFont typeface="Wingdings 3" panose="05040102010807070707" pitchFamily="18" charset="2"/>
              <a:buNone/>
            </a:pPr>
            <a:r>
              <a:rPr lang="en-US" altLang="en-US" sz="2400" b="1" dirty="0">
                <a:solidFill>
                  <a:srgbClr val="FFFF66"/>
                </a:solidFill>
                <a:latin typeface="Arial Narrow" panose="020B0606020202030204" pitchFamily="34" charset="0"/>
              </a:rPr>
              <a:t>Amos 9:11-15</a:t>
            </a:r>
          </a:p>
          <a:p>
            <a:r>
              <a:rPr lang="en-US" altLang="en-US" sz="2400" i="1" dirty="0">
                <a:solidFill>
                  <a:schemeClr val="bg1"/>
                </a:solidFill>
                <a:latin typeface="Arial Narrow" panose="020B0606020202030204" pitchFamily="34" charset="0"/>
              </a:rPr>
              <a:t>Restoration of the fallen family of David</a:t>
            </a:r>
          </a:p>
          <a:p>
            <a:r>
              <a:rPr lang="en-US" altLang="en-US" sz="2400" i="1" dirty="0">
                <a:solidFill>
                  <a:schemeClr val="bg1"/>
                </a:solidFill>
                <a:latin typeface="Arial Narrow" panose="020B0606020202030204" pitchFamily="34" charset="0"/>
              </a:rPr>
              <a:t>Restoration of Israel in the last days</a:t>
            </a:r>
          </a:p>
        </p:txBody>
      </p:sp>
    </p:spTree>
    <p:extLst>
      <p:ext uri="{BB962C8B-B14F-4D97-AF65-F5344CB8AC3E}">
        <p14:creationId xmlns:p14="http://schemas.microsoft.com/office/powerpoint/2010/main" val="312186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2">
                                            <p:bg/>
                                          </p:spTgt>
                                        </p:tgtEl>
                                        <p:attrNameLst>
                                          <p:attrName>style.visibility</p:attrName>
                                        </p:attrNameLst>
                                      </p:cBhvr>
                                      <p:to>
                                        <p:strVal val="visible"/>
                                      </p:to>
                                    </p:set>
                                    <p:animEffect transition="in" filter="dissolve">
                                      <p:cBhvr>
                                        <p:cTn id="7" dur="500"/>
                                        <p:tgtEl>
                                          <p:spTgt spid="8397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3972">
                                            <p:txEl>
                                              <p:pRg st="0" end="0"/>
                                            </p:txEl>
                                          </p:spTgt>
                                        </p:tgtEl>
                                        <p:attrNameLst>
                                          <p:attrName>style.visibility</p:attrName>
                                        </p:attrNameLst>
                                      </p:cBhvr>
                                      <p:to>
                                        <p:strVal val="visible"/>
                                      </p:to>
                                    </p:set>
                                    <p:animEffect transition="in" filter="dissolve">
                                      <p:cBhvr>
                                        <p:cTn id="10" dur="500"/>
                                        <p:tgtEl>
                                          <p:spTgt spid="83972">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3972">
                                            <p:txEl>
                                              <p:pRg st="1" end="1"/>
                                            </p:txEl>
                                          </p:spTgt>
                                        </p:tgtEl>
                                        <p:attrNameLst>
                                          <p:attrName>style.visibility</p:attrName>
                                        </p:attrNameLst>
                                      </p:cBhvr>
                                      <p:to>
                                        <p:strVal val="visible"/>
                                      </p:to>
                                    </p:set>
                                    <p:animEffect transition="in" filter="dissolve">
                                      <p:cBhvr>
                                        <p:cTn id="13" dur="500"/>
                                        <p:tgtEl>
                                          <p:spTgt spid="8397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83972">
                                            <p:txEl>
                                              <p:pRg st="2" end="2"/>
                                            </p:txEl>
                                          </p:spTgt>
                                        </p:tgtEl>
                                        <p:attrNameLst>
                                          <p:attrName>style.visibility</p:attrName>
                                        </p:attrNameLst>
                                      </p:cBhvr>
                                      <p:to>
                                        <p:strVal val="visible"/>
                                      </p:to>
                                    </p:set>
                                    <p:anim calcmode="lin" valueType="num">
                                      <p:cBhvr additive="base">
                                        <p:cTn id="18" dur="500" fill="hold"/>
                                        <p:tgtEl>
                                          <p:spTgt spid="8397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397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83972">
                                            <p:txEl>
                                              <p:pRg st="3" end="3"/>
                                            </p:txEl>
                                          </p:spTgt>
                                        </p:tgtEl>
                                        <p:attrNameLst>
                                          <p:attrName>style.visibility</p:attrName>
                                        </p:attrNameLst>
                                      </p:cBhvr>
                                      <p:to>
                                        <p:strVal val="visible"/>
                                      </p:to>
                                    </p:set>
                                    <p:anim calcmode="lin" valueType="num">
                                      <p:cBhvr additive="base">
                                        <p:cTn id="24" dur="500" fill="hold"/>
                                        <p:tgtEl>
                                          <p:spTgt spid="8397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397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3973">
                                            <p:bg/>
                                          </p:spTgt>
                                        </p:tgtEl>
                                        <p:attrNameLst>
                                          <p:attrName>style.visibility</p:attrName>
                                        </p:attrNameLst>
                                      </p:cBhvr>
                                      <p:to>
                                        <p:strVal val="visible"/>
                                      </p:to>
                                    </p:set>
                                    <p:animEffect transition="in" filter="dissolve">
                                      <p:cBhvr>
                                        <p:cTn id="30" dur="500"/>
                                        <p:tgtEl>
                                          <p:spTgt spid="83973">
                                            <p:bg/>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3973">
                                            <p:txEl>
                                              <p:pRg st="0" end="0"/>
                                            </p:txEl>
                                          </p:spTgt>
                                        </p:tgtEl>
                                        <p:attrNameLst>
                                          <p:attrName>style.visibility</p:attrName>
                                        </p:attrNameLst>
                                      </p:cBhvr>
                                      <p:to>
                                        <p:strVal val="visible"/>
                                      </p:to>
                                    </p:set>
                                    <p:animEffect transition="in" filter="dissolve">
                                      <p:cBhvr>
                                        <p:cTn id="33" dur="500"/>
                                        <p:tgtEl>
                                          <p:spTgt spid="83973">
                                            <p:txEl>
                                              <p:pRg st="0" end="0"/>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3973">
                                            <p:txEl>
                                              <p:pRg st="1" end="1"/>
                                            </p:txEl>
                                          </p:spTgt>
                                        </p:tgtEl>
                                        <p:attrNameLst>
                                          <p:attrName>style.visibility</p:attrName>
                                        </p:attrNameLst>
                                      </p:cBhvr>
                                      <p:to>
                                        <p:strVal val="visible"/>
                                      </p:to>
                                    </p:set>
                                    <p:animEffect transition="in" filter="dissolve">
                                      <p:cBhvr>
                                        <p:cTn id="36" dur="500"/>
                                        <p:tgtEl>
                                          <p:spTgt spid="83973">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3973">
                                            <p:txEl>
                                              <p:pRg st="2" end="2"/>
                                            </p:txEl>
                                          </p:spTgt>
                                        </p:tgtEl>
                                        <p:attrNameLst>
                                          <p:attrName>style.visibility</p:attrName>
                                        </p:attrNameLst>
                                      </p:cBhvr>
                                      <p:to>
                                        <p:strVal val="visible"/>
                                      </p:to>
                                    </p:set>
                                    <p:anim calcmode="lin" valueType="num">
                                      <p:cBhvr additive="base">
                                        <p:cTn id="41" dur="500" fill="hold"/>
                                        <p:tgtEl>
                                          <p:spTgt spid="8397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39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83973">
                                            <p:txEl>
                                              <p:pRg st="3" end="3"/>
                                            </p:txEl>
                                          </p:spTgt>
                                        </p:tgtEl>
                                        <p:attrNameLst>
                                          <p:attrName>style.visibility</p:attrName>
                                        </p:attrNameLst>
                                      </p:cBhvr>
                                      <p:to>
                                        <p:strVal val="visible"/>
                                      </p:to>
                                    </p:set>
                                    <p:anim calcmode="lin" valueType="num">
                                      <p:cBhvr additive="base">
                                        <p:cTn id="47" dur="500" fill="hold"/>
                                        <p:tgtEl>
                                          <p:spTgt spid="83973">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397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83974">
                                            <p:bg/>
                                          </p:spTgt>
                                        </p:tgtEl>
                                        <p:attrNameLst>
                                          <p:attrName>style.visibility</p:attrName>
                                        </p:attrNameLst>
                                      </p:cBhvr>
                                      <p:to>
                                        <p:strVal val="visible"/>
                                      </p:to>
                                    </p:set>
                                    <p:animEffect transition="in" filter="dissolve">
                                      <p:cBhvr>
                                        <p:cTn id="53" dur="500"/>
                                        <p:tgtEl>
                                          <p:spTgt spid="83974">
                                            <p:bg/>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3974">
                                            <p:txEl>
                                              <p:pRg st="0" end="0"/>
                                            </p:txEl>
                                          </p:spTgt>
                                        </p:tgtEl>
                                        <p:attrNameLst>
                                          <p:attrName>style.visibility</p:attrName>
                                        </p:attrNameLst>
                                      </p:cBhvr>
                                      <p:to>
                                        <p:strVal val="visible"/>
                                      </p:to>
                                    </p:set>
                                    <p:animEffect transition="in" filter="dissolve">
                                      <p:cBhvr>
                                        <p:cTn id="56" dur="500"/>
                                        <p:tgtEl>
                                          <p:spTgt spid="83974">
                                            <p:txEl>
                                              <p:pRg st="0" end="0"/>
                                            </p:txEl>
                                          </p:spTgt>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83974">
                                            <p:txEl>
                                              <p:pRg st="1" end="1"/>
                                            </p:txEl>
                                          </p:spTgt>
                                        </p:tgtEl>
                                        <p:attrNameLst>
                                          <p:attrName>style.visibility</p:attrName>
                                        </p:attrNameLst>
                                      </p:cBhvr>
                                      <p:to>
                                        <p:strVal val="visible"/>
                                      </p:to>
                                    </p:set>
                                    <p:animEffect transition="in" filter="dissolve">
                                      <p:cBhvr>
                                        <p:cTn id="59" dur="500"/>
                                        <p:tgtEl>
                                          <p:spTgt spid="83974">
                                            <p:txEl>
                                              <p:pRg st="1" end="1"/>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nodeType="clickEffect">
                                  <p:stCondLst>
                                    <p:cond delay="0"/>
                                  </p:stCondLst>
                                  <p:childTnLst>
                                    <p:set>
                                      <p:cBhvr>
                                        <p:cTn id="63" dur="1" fill="hold">
                                          <p:stCondLst>
                                            <p:cond delay="0"/>
                                          </p:stCondLst>
                                        </p:cTn>
                                        <p:tgtEl>
                                          <p:spTgt spid="83974">
                                            <p:txEl>
                                              <p:pRg st="2" end="2"/>
                                            </p:txEl>
                                          </p:spTgt>
                                        </p:tgtEl>
                                        <p:attrNameLst>
                                          <p:attrName>style.visibility</p:attrName>
                                        </p:attrNameLst>
                                      </p:cBhvr>
                                      <p:to>
                                        <p:strVal val="visible"/>
                                      </p:to>
                                    </p:set>
                                    <p:anim calcmode="lin" valueType="num">
                                      <p:cBhvr additive="base">
                                        <p:cTn id="64" dur="500" fill="hold"/>
                                        <p:tgtEl>
                                          <p:spTgt spid="83974">
                                            <p:txEl>
                                              <p:pRg st="2" end="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839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nodeType="clickEffect">
                                  <p:stCondLst>
                                    <p:cond delay="0"/>
                                  </p:stCondLst>
                                  <p:childTnLst>
                                    <p:set>
                                      <p:cBhvr>
                                        <p:cTn id="69" dur="1" fill="hold">
                                          <p:stCondLst>
                                            <p:cond delay="0"/>
                                          </p:stCondLst>
                                        </p:cTn>
                                        <p:tgtEl>
                                          <p:spTgt spid="83974">
                                            <p:txEl>
                                              <p:pRg st="3" end="3"/>
                                            </p:txEl>
                                          </p:spTgt>
                                        </p:tgtEl>
                                        <p:attrNameLst>
                                          <p:attrName>style.visibility</p:attrName>
                                        </p:attrNameLst>
                                      </p:cBhvr>
                                      <p:to>
                                        <p:strVal val="visible"/>
                                      </p:to>
                                    </p:set>
                                    <p:anim calcmode="lin" valueType="num">
                                      <p:cBhvr additive="base">
                                        <p:cTn id="70" dur="500" fill="hold"/>
                                        <p:tgtEl>
                                          <p:spTgt spid="83974">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839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3975">
                                            <p:bg/>
                                          </p:spTgt>
                                        </p:tgtEl>
                                        <p:attrNameLst>
                                          <p:attrName>style.visibility</p:attrName>
                                        </p:attrNameLst>
                                      </p:cBhvr>
                                      <p:to>
                                        <p:strVal val="visible"/>
                                      </p:to>
                                    </p:set>
                                    <p:animEffect transition="in" filter="dissolve">
                                      <p:cBhvr>
                                        <p:cTn id="76" dur="500"/>
                                        <p:tgtEl>
                                          <p:spTgt spid="83975">
                                            <p:bg/>
                                          </p:spTgt>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83975">
                                            <p:txEl>
                                              <p:pRg st="0" end="0"/>
                                            </p:txEl>
                                          </p:spTgt>
                                        </p:tgtEl>
                                        <p:attrNameLst>
                                          <p:attrName>style.visibility</p:attrName>
                                        </p:attrNameLst>
                                      </p:cBhvr>
                                      <p:to>
                                        <p:strVal val="visible"/>
                                      </p:to>
                                    </p:set>
                                    <p:animEffect transition="in" filter="dissolve">
                                      <p:cBhvr>
                                        <p:cTn id="79" dur="500"/>
                                        <p:tgtEl>
                                          <p:spTgt spid="83975">
                                            <p:txEl>
                                              <p:pRg st="0" end="0"/>
                                            </p:txEl>
                                          </p:spTgt>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83975">
                                            <p:txEl>
                                              <p:pRg st="1" end="1"/>
                                            </p:txEl>
                                          </p:spTgt>
                                        </p:tgtEl>
                                        <p:attrNameLst>
                                          <p:attrName>style.visibility</p:attrName>
                                        </p:attrNameLst>
                                      </p:cBhvr>
                                      <p:to>
                                        <p:strVal val="visible"/>
                                      </p:to>
                                    </p:set>
                                    <p:animEffect transition="in" filter="dissolve">
                                      <p:cBhvr>
                                        <p:cTn id="82" dur="500"/>
                                        <p:tgtEl>
                                          <p:spTgt spid="83975">
                                            <p:txEl>
                                              <p:pRg st="1" end="1"/>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nodeType="clickEffect">
                                  <p:stCondLst>
                                    <p:cond delay="0"/>
                                  </p:stCondLst>
                                  <p:childTnLst>
                                    <p:set>
                                      <p:cBhvr>
                                        <p:cTn id="86" dur="1" fill="hold">
                                          <p:stCondLst>
                                            <p:cond delay="0"/>
                                          </p:stCondLst>
                                        </p:cTn>
                                        <p:tgtEl>
                                          <p:spTgt spid="83975">
                                            <p:txEl>
                                              <p:pRg st="2" end="2"/>
                                            </p:txEl>
                                          </p:spTgt>
                                        </p:tgtEl>
                                        <p:attrNameLst>
                                          <p:attrName>style.visibility</p:attrName>
                                        </p:attrNameLst>
                                      </p:cBhvr>
                                      <p:to>
                                        <p:strVal val="visible"/>
                                      </p:to>
                                    </p:set>
                                    <p:anim calcmode="lin" valueType="num">
                                      <p:cBhvr additive="base">
                                        <p:cTn id="87" dur="500" fill="hold"/>
                                        <p:tgtEl>
                                          <p:spTgt spid="83975">
                                            <p:txEl>
                                              <p:pRg st="2" end="2"/>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839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nodeType="clickEffect">
                                  <p:stCondLst>
                                    <p:cond delay="0"/>
                                  </p:stCondLst>
                                  <p:childTnLst>
                                    <p:set>
                                      <p:cBhvr>
                                        <p:cTn id="92" dur="1" fill="hold">
                                          <p:stCondLst>
                                            <p:cond delay="0"/>
                                          </p:stCondLst>
                                        </p:cTn>
                                        <p:tgtEl>
                                          <p:spTgt spid="83975">
                                            <p:txEl>
                                              <p:pRg st="3" end="3"/>
                                            </p:txEl>
                                          </p:spTgt>
                                        </p:tgtEl>
                                        <p:attrNameLst>
                                          <p:attrName>style.visibility</p:attrName>
                                        </p:attrNameLst>
                                      </p:cBhvr>
                                      <p:to>
                                        <p:strVal val="visible"/>
                                      </p:to>
                                    </p:set>
                                    <p:anim calcmode="lin" valueType="num">
                                      <p:cBhvr additive="base">
                                        <p:cTn id="93" dur="500" fill="hold"/>
                                        <p:tgtEl>
                                          <p:spTgt spid="83975">
                                            <p:txEl>
                                              <p:pRg st="3" end="3"/>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839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uiExpand="1" build="p" animBg="1"/>
      <p:bldP spid="83973" grpId="0" uiExpand="1" build="p" animBg="1"/>
      <p:bldP spid="83974" grpId="0" uiExpand="1" build="allAtOnce" animBg="1"/>
      <p:bldP spid="83975" grpId="0" uiExpand="1" build="allAtOnce"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2436812" y="4343400"/>
            <a:ext cx="7772400" cy="1975104"/>
          </a:xfrm>
        </p:spPr>
        <p:txBody>
          <a:bodyPr/>
          <a:lstStyle/>
          <a:p>
            <a:pPr marR="9144">
              <a:defRPr/>
            </a:pPr>
            <a:r>
              <a:rPr lang="en-US" sz="9600" b="1" cap="all" dirty="0">
                <a:solidFill>
                  <a:schemeClr val="tx2">
                    <a:satMod val="200000"/>
                  </a:schemeClr>
                </a:solidFill>
                <a:effectLst>
                  <a:reflection blurRad="12700" stA="34000" endA="740" endPos="53000" dir="5400000" sy="-100000" algn="bl" rotWithShape="0"/>
                </a:effectLst>
              </a:rPr>
              <a:t>Joel</a:t>
            </a:r>
          </a:p>
        </p:txBody>
      </p:sp>
    </p:spTree>
    <p:extLst>
      <p:ext uri="{BB962C8B-B14F-4D97-AF65-F5344CB8AC3E}">
        <p14:creationId xmlns:p14="http://schemas.microsoft.com/office/powerpoint/2010/main" val="236736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16F5-39FB-4CCC-A37B-FFBB71E0682E}"/>
              </a:ext>
            </a:extLst>
          </p:cNvPr>
          <p:cNvSpPr>
            <a:spLocks noGrp="1"/>
          </p:cNvSpPr>
          <p:nvPr>
            <p:ph type="title"/>
          </p:nvPr>
        </p:nvSpPr>
        <p:spPr/>
        <p:txBody>
          <a:bodyPr/>
          <a:lstStyle/>
          <a:p>
            <a:r>
              <a:rPr lang="en-US" b="1" dirty="0"/>
              <a:t>Author and Date</a:t>
            </a:r>
          </a:p>
        </p:txBody>
      </p:sp>
      <p:sp>
        <p:nvSpPr>
          <p:cNvPr id="3" name="Content Placeholder 2">
            <a:extLst>
              <a:ext uri="{FF2B5EF4-FFF2-40B4-BE49-F238E27FC236}">
                <a16:creationId xmlns:a16="http://schemas.microsoft.com/office/drawing/2014/main" id="{7673B763-3409-4808-B63C-D05AD6B8A984}"/>
              </a:ext>
            </a:extLst>
          </p:cNvPr>
          <p:cNvSpPr>
            <a:spLocks noGrp="1"/>
          </p:cNvSpPr>
          <p:nvPr>
            <p:ph idx="1"/>
          </p:nvPr>
        </p:nvSpPr>
        <p:spPr>
          <a:xfrm>
            <a:off x="1522412" y="1828800"/>
            <a:ext cx="10287000" cy="4953000"/>
          </a:xfrm>
        </p:spPr>
        <p:txBody>
          <a:bodyPr>
            <a:normAutofit lnSpcReduction="10000"/>
          </a:bodyPr>
          <a:lstStyle/>
          <a:p>
            <a:pPr marL="0" indent="0">
              <a:buNone/>
            </a:pPr>
            <a:r>
              <a:rPr lang="en-US" sz="2800" b="1" dirty="0">
                <a:solidFill>
                  <a:srgbClr val="FF0000"/>
                </a:solidFill>
              </a:rPr>
              <a:t>Little is known about Joel other than his name (which means “Yah is God”):</a:t>
            </a:r>
          </a:p>
          <a:p>
            <a:r>
              <a:rPr lang="en-US" i="1" dirty="0"/>
              <a:t>He seems to have lived either in or near Jerusalem, since he was aware of details about temple life (1:9, 13: 2:17).</a:t>
            </a:r>
          </a:p>
          <a:p>
            <a:r>
              <a:rPr lang="en-US" i="1" dirty="0"/>
              <a:t>The date of composition is widely debated, since there are no clear historical links. Two dates, a late and an early one, have been proposed:</a:t>
            </a:r>
          </a:p>
          <a:p>
            <a:pPr lvl="1"/>
            <a:r>
              <a:rPr lang="en-US" b="1" dirty="0"/>
              <a:t>The late date depends upon internal references to the Greeks (3:6), which if referring to the expansions of Alexander the Great, might put it in the 4</a:t>
            </a:r>
            <a:r>
              <a:rPr lang="en-US" b="1" baseline="30000" dirty="0"/>
              <a:t>th</a:t>
            </a:r>
            <a:r>
              <a:rPr lang="en-US" b="1" dirty="0"/>
              <a:t> century BC.</a:t>
            </a:r>
          </a:p>
          <a:p>
            <a:pPr lvl="1"/>
            <a:r>
              <a:rPr lang="en-US" b="1" dirty="0"/>
              <a:t>The early date depends upon internal references to Judah’s enemies of the Philistines, Edomites, Egyptians and Phoenicians (3:4, 19), which fits best with the kingdom period prior to the exile and puts the book in the 8</a:t>
            </a:r>
            <a:r>
              <a:rPr lang="en-US" b="1" baseline="30000" dirty="0"/>
              <a:t>th</a:t>
            </a:r>
            <a:r>
              <a:rPr lang="en-US" b="1" dirty="0"/>
              <a:t> or 7</a:t>
            </a:r>
            <a:r>
              <a:rPr lang="en-US" b="1" baseline="30000" dirty="0"/>
              <a:t>th</a:t>
            </a:r>
            <a:r>
              <a:rPr lang="en-US" b="1" dirty="0"/>
              <a:t> century BC, more or less. The reference to Greeks is understood to refer to Greek slave-trading, not Alexander.</a:t>
            </a:r>
          </a:p>
          <a:p>
            <a:r>
              <a:rPr lang="en-US" i="1" dirty="0"/>
              <a:t>However one dates the book, in turn, drives how one interprets Joel’s references to invasion, whether Assyrian, Babylonia or Hellenistic.</a:t>
            </a:r>
          </a:p>
        </p:txBody>
      </p:sp>
    </p:spTree>
    <p:extLst>
      <p:ext uri="{BB962C8B-B14F-4D97-AF65-F5344CB8AC3E}">
        <p14:creationId xmlns:p14="http://schemas.microsoft.com/office/powerpoint/2010/main" val="239187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052E-FBEF-4E89-BDD8-6501F78E33B3}"/>
              </a:ext>
            </a:extLst>
          </p:cNvPr>
          <p:cNvSpPr>
            <a:spLocks noGrp="1"/>
          </p:cNvSpPr>
          <p:nvPr>
            <p:ph type="title"/>
          </p:nvPr>
        </p:nvSpPr>
        <p:spPr/>
        <p:txBody>
          <a:bodyPr/>
          <a:lstStyle/>
          <a:p>
            <a:r>
              <a:rPr lang="en-US" b="1" dirty="0"/>
              <a:t>The Locust Plague (1:1-12)</a:t>
            </a:r>
          </a:p>
        </p:txBody>
      </p:sp>
      <p:sp>
        <p:nvSpPr>
          <p:cNvPr id="3" name="Content Placeholder 2">
            <a:extLst>
              <a:ext uri="{FF2B5EF4-FFF2-40B4-BE49-F238E27FC236}">
                <a16:creationId xmlns:a16="http://schemas.microsoft.com/office/drawing/2014/main" id="{48905899-2518-434D-ACA9-9D77A76EDD15}"/>
              </a:ext>
            </a:extLst>
          </p:cNvPr>
          <p:cNvSpPr>
            <a:spLocks noGrp="1"/>
          </p:cNvSpPr>
          <p:nvPr>
            <p:ph idx="1"/>
          </p:nvPr>
        </p:nvSpPr>
        <p:spPr>
          <a:xfrm>
            <a:off x="1522412" y="1904999"/>
            <a:ext cx="10363200" cy="4953001"/>
          </a:xfrm>
        </p:spPr>
        <p:txBody>
          <a:bodyPr>
            <a:normAutofit/>
          </a:bodyPr>
          <a:lstStyle/>
          <a:p>
            <a:pPr marL="0" indent="0">
              <a:buNone/>
            </a:pPr>
            <a:r>
              <a:rPr lang="en-US" sz="2800" b="1" dirty="0">
                <a:solidFill>
                  <a:srgbClr val="FF0000"/>
                </a:solidFill>
              </a:rPr>
              <a:t>The opening describes the horrors of a locust invasion, an image also employed by Amos (7:1-3) and Jeremiah (51:14, 27).</a:t>
            </a:r>
          </a:p>
          <a:p>
            <a:r>
              <a:rPr lang="en-US" i="1" dirty="0"/>
              <a:t>Locust plagues may have been one of the “pestilences” for covenant violation (cf. Lv. 26:14ff; Dt. 28:15ff.), since locusts devastate local vegetation, stripping the entire landscape.</a:t>
            </a:r>
          </a:p>
          <a:p>
            <a:r>
              <a:rPr lang="en-US" i="1" dirty="0"/>
              <a:t>Additionally, if Joel is using the locust plague as a metaphor for foreign invasion, which some interpreters suggest, then words like “nation” (1:6) and “army” (2:4-5, 20), not to mention siege terminology (2:7-9), may actually refer to the advance of the enemy (and any proposed date for the book would specify which enemy).</a:t>
            </a:r>
          </a:p>
          <a:p>
            <a:r>
              <a:rPr lang="en-US" i="1" dirty="0"/>
              <a:t>Still, the description of the locust plagues may very well have referred to an actual agrarian disaster.</a:t>
            </a:r>
          </a:p>
        </p:txBody>
      </p:sp>
    </p:spTree>
    <p:extLst>
      <p:ext uri="{BB962C8B-B14F-4D97-AF65-F5344CB8AC3E}">
        <p14:creationId xmlns:p14="http://schemas.microsoft.com/office/powerpoint/2010/main" val="35260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5">
            <a:extLst>
              <a:ext uri="{FF2B5EF4-FFF2-40B4-BE49-F238E27FC236}">
                <a16:creationId xmlns:a16="http://schemas.microsoft.com/office/drawing/2014/main" id="{E885693D-D56B-4993-BA7E-0DDD977F8313}"/>
              </a:ext>
            </a:extLst>
          </p:cNvPr>
          <p:cNvSpPr>
            <a:spLocks noGrp="1"/>
          </p:cNvSpPr>
          <p:nvPr>
            <p:ph type="body" sz="half" idx="1"/>
          </p:nvPr>
        </p:nvSpPr>
        <p:spPr>
          <a:xfrm>
            <a:off x="1614487" y="144463"/>
            <a:ext cx="2851150" cy="6634162"/>
          </a:xfrm>
        </p:spPr>
        <p:txBody>
          <a:bodyPr/>
          <a:lstStyle/>
          <a:p>
            <a:pPr>
              <a:lnSpc>
                <a:spcPct val="90000"/>
              </a:lnSpc>
              <a:buFont typeface="Wingdings 3" panose="05040102010807070707" pitchFamily="18" charset="2"/>
              <a:buNone/>
            </a:pPr>
            <a:r>
              <a:rPr lang="en-US" altLang="en-US">
                <a:latin typeface="Comic Sans MS" panose="030F0702030302020204" pitchFamily="66" charset="0"/>
              </a:rPr>
              <a:t>Locust plagues were one of the great natural disasters in the ancient world.</a:t>
            </a:r>
          </a:p>
          <a:p>
            <a:pPr>
              <a:lnSpc>
                <a:spcPct val="90000"/>
              </a:lnSpc>
              <a:buFont typeface="Wingdings 3" panose="05040102010807070707" pitchFamily="18" charset="2"/>
              <a:buNone/>
            </a:pPr>
            <a:r>
              <a:rPr lang="en-US" altLang="en-US">
                <a:latin typeface="Comic Sans MS" panose="030F0702030302020204" pitchFamily="66" charset="0"/>
              </a:rPr>
              <a:t>The native region of the locust is the Sudan, but at times the insects exhibit a strong, massive wandering instinct, crossing rivers and consuming all fresh vegetation they encounter.</a:t>
            </a:r>
          </a:p>
        </p:txBody>
      </p:sp>
      <p:pic>
        <p:nvPicPr>
          <p:cNvPr id="186371" name="Picture 7" descr="2013-3-4-13-27-21_s800x538[1]">
            <a:extLst>
              <a:ext uri="{FF2B5EF4-FFF2-40B4-BE49-F238E27FC236}">
                <a16:creationId xmlns:a16="http://schemas.microsoft.com/office/drawing/2014/main" id="{C64ABA60-2798-4083-9A71-3F59082852BF}"/>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b="-346"/>
          <a:stretch>
            <a:fillRect/>
          </a:stretch>
        </p:blipFill>
        <p:spPr>
          <a:xfrm>
            <a:off x="4518025" y="15875"/>
            <a:ext cx="6172200" cy="6858000"/>
          </a:xfrm>
        </p:spPr>
      </p:pic>
    </p:spTree>
    <p:extLst>
      <p:ext uri="{BB962C8B-B14F-4D97-AF65-F5344CB8AC3E}">
        <p14:creationId xmlns:p14="http://schemas.microsoft.com/office/powerpoint/2010/main" val="2311678423"/>
      </p:ext>
    </p:extLst>
  </p:cSld>
  <p:clrMapOvr>
    <a:masterClrMapping/>
  </p:clrMapOvr>
  <p:transition>
    <p:wipe dir="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31BC-E451-461B-9D95-41F8F3313F68}"/>
              </a:ext>
            </a:extLst>
          </p:cNvPr>
          <p:cNvSpPr>
            <a:spLocks noGrp="1"/>
          </p:cNvSpPr>
          <p:nvPr>
            <p:ph type="title"/>
          </p:nvPr>
        </p:nvSpPr>
        <p:spPr/>
        <p:txBody>
          <a:bodyPr/>
          <a:lstStyle/>
          <a:p>
            <a:r>
              <a:rPr lang="en-US" b="1" dirty="0"/>
              <a:t>Call to Repentance (1:13-20)</a:t>
            </a:r>
          </a:p>
        </p:txBody>
      </p:sp>
      <p:sp>
        <p:nvSpPr>
          <p:cNvPr id="3" name="Content Placeholder 2">
            <a:extLst>
              <a:ext uri="{FF2B5EF4-FFF2-40B4-BE49-F238E27FC236}">
                <a16:creationId xmlns:a16="http://schemas.microsoft.com/office/drawing/2014/main" id="{6C5E348F-B8D6-4C39-803D-349A7A727B17}"/>
              </a:ext>
            </a:extLst>
          </p:cNvPr>
          <p:cNvSpPr>
            <a:spLocks noGrp="1"/>
          </p:cNvSpPr>
          <p:nvPr>
            <p:ph idx="1"/>
          </p:nvPr>
        </p:nvSpPr>
        <p:spPr>
          <a:xfrm>
            <a:off x="1522412" y="1905000"/>
            <a:ext cx="9905999" cy="4495800"/>
          </a:xfrm>
        </p:spPr>
        <p:txBody>
          <a:bodyPr/>
          <a:lstStyle/>
          <a:p>
            <a:pPr marL="0" indent="0">
              <a:buNone/>
            </a:pPr>
            <a:r>
              <a:rPr lang="en-US" sz="2800" b="1" dirty="0">
                <a:solidFill>
                  <a:srgbClr val="FF0000"/>
                </a:solidFill>
              </a:rPr>
              <a:t>In view of the locust plague, Joel urges the apathetic citizens of Judah to repent</a:t>
            </a:r>
            <a:r>
              <a:rPr lang="en-US" dirty="0">
                <a:solidFill>
                  <a:srgbClr val="FF0000"/>
                </a:solidFill>
              </a:rPr>
              <a:t>!</a:t>
            </a:r>
          </a:p>
          <a:p>
            <a:r>
              <a:rPr lang="en-US" i="1" dirty="0"/>
              <a:t>The solution to the curses of covenant judgment is always repentance (Lv. 26:40-42; Dt. 30:1-10).</a:t>
            </a:r>
          </a:p>
          <a:p>
            <a:r>
              <a:rPr lang="en-US" i="1" dirty="0"/>
              <a:t>True national repentance should be led by the priests, ministers and elders.</a:t>
            </a:r>
          </a:p>
          <a:p>
            <a:r>
              <a:rPr lang="en-US" i="1" dirty="0"/>
              <a:t>Like Amos and Isaiah, Joel uses the term “Day of the L</a:t>
            </a:r>
            <a:r>
              <a:rPr lang="en-US" sz="2000" i="1" dirty="0"/>
              <a:t>ORD</a:t>
            </a:r>
            <a:r>
              <a:rPr lang="en-US" i="1" dirty="0"/>
              <a:t>”  to refer to the economic disaster.</a:t>
            </a:r>
          </a:p>
          <a:p>
            <a:pPr marL="0" indent="0">
              <a:buNone/>
            </a:pPr>
            <a:endParaRPr lang="en-US" dirty="0"/>
          </a:p>
        </p:txBody>
      </p:sp>
    </p:spTree>
    <p:extLst>
      <p:ext uri="{BB962C8B-B14F-4D97-AF65-F5344CB8AC3E}">
        <p14:creationId xmlns:p14="http://schemas.microsoft.com/office/powerpoint/2010/main" val="171584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D536-BCD4-4618-B6BE-2F23AEF8DCAC}"/>
              </a:ext>
            </a:extLst>
          </p:cNvPr>
          <p:cNvSpPr>
            <a:spLocks noGrp="1"/>
          </p:cNvSpPr>
          <p:nvPr>
            <p:ph type="title"/>
          </p:nvPr>
        </p:nvSpPr>
        <p:spPr/>
        <p:txBody>
          <a:bodyPr/>
          <a:lstStyle/>
          <a:p>
            <a:r>
              <a:rPr lang="en-US" b="1" dirty="0"/>
              <a:t>Yahweh’s Army of Judgment (2:1-11)</a:t>
            </a:r>
          </a:p>
        </p:txBody>
      </p:sp>
      <p:sp>
        <p:nvSpPr>
          <p:cNvPr id="3" name="Content Placeholder 2">
            <a:extLst>
              <a:ext uri="{FF2B5EF4-FFF2-40B4-BE49-F238E27FC236}">
                <a16:creationId xmlns:a16="http://schemas.microsoft.com/office/drawing/2014/main" id="{2F29E73D-C58A-404F-A42E-B290BCC41CB3}"/>
              </a:ext>
            </a:extLst>
          </p:cNvPr>
          <p:cNvSpPr>
            <a:spLocks noGrp="1"/>
          </p:cNvSpPr>
          <p:nvPr>
            <p:ph idx="1"/>
          </p:nvPr>
        </p:nvSpPr>
        <p:spPr>
          <a:xfrm>
            <a:off x="1522412" y="1905000"/>
            <a:ext cx="10058399" cy="4495800"/>
          </a:xfrm>
        </p:spPr>
        <p:txBody>
          <a:bodyPr/>
          <a:lstStyle/>
          <a:p>
            <a:pPr marL="0" indent="0">
              <a:buNone/>
            </a:pPr>
            <a:r>
              <a:rPr lang="en-US" sz="2800" b="1" dirty="0">
                <a:solidFill>
                  <a:srgbClr val="FF0000"/>
                </a:solidFill>
              </a:rPr>
              <a:t>What the nation had experienced in the locust invasion was only a harbinger of worse things to come!</a:t>
            </a:r>
          </a:p>
          <a:p>
            <a:r>
              <a:rPr lang="en-US" i="1" dirty="0"/>
              <a:t>The war trumpet, the </a:t>
            </a:r>
            <a:r>
              <a:rPr lang="en-US" i="1" dirty="0" err="1"/>
              <a:t>shophar</a:t>
            </a:r>
            <a:r>
              <a:rPr lang="en-US" i="1" dirty="0"/>
              <a:t>, was the signal for alarm and invasion.</a:t>
            </a:r>
          </a:p>
          <a:p>
            <a:r>
              <a:rPr lang="en-US" i="1" dirty="0"/>
              <a:t>To be sure, Joel’s language is hyperbolic (chariots leaping over mountains; the darkening of sun and moon), but the anguish of people in siege warfare is certainly real enough, with enemy soldiers scaling the fortification walls, fire devouring the cities, and soldiers charging into homes and looting the contents.</a:t>
            </a:r>
          </a:p>
          <a:p>
            <a:r>
              <a:rPr lang="en-US" i="1" dirty="0"/>
              <a:t>God was coming, not to deliver his people, but to judge them by invasion! Like Amos’ “prepare to meet your God”, Joel’s “the Day of the L</a:t>
            </a:r>
            <a:r>
              <a:rPr lang="en-US" sz="2000" i="1" dirty="0"/>
              <a:t>ORD</a:t>
            </a:r>
            <a:r>
              <a:rPr lang="en-US" i="1" dirty="0"/>
              <a:t> is great…who can survive?” is a blunt warning!</a:t>
            </a:r>
          </a:p>
        </p:txBody>
      </p:sp>
    </p:spTree>
    <p:extLst>
      <p:ext uri="{BB962C8B-B14F-4D97-AF65-F5344CB8AC3E}">
        <p14:creationId xmlns:p14="http://schemas.microsoft.com/office/powerpoint/2010/main" val="171797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E176-0B46-4B9D-957D-176389F4182A}"/>
              </a:ext>
            </a:extLst>
          </p:cNvPr>
          <p:cNvSpPr>
            <a:spLocks noGrp="1"/>
          </p:cNvSpPr>
          <p:nvPr>
            <p:ph type="title"/>
          </p:nvPr>
        </p:nvSpPr>
        <p:spPr>
          <a:xfrm>
            <a:off x="684618" y="1295400"/>
            <a:ext cx="5105602" cy="854852"/>
          </a:xfrm>
        </p:spPr>
        <p:txBody>
          <a:bodyPr>
            <a:normAutofit/>
          </a:bodyPr>
          <a:lstStyle/>
          <a:p>
            <a:pPr algn="ctr"/>
            <a:r>
              <a:rPr lang="en-US" sz="4400" dirty="0">
                <a:latin typeface="Aharoni" panose="02010803020104030203" pitchFamily="2" charset="-79"/>
                <a:cs typeface="Aharoni" panose="02010803020104030203" pitchFamily="2" charset="-79"/>
              </a:rPr>
              <a:t>Assyrian Warfare</a:t>
            </a:r>
          </a:p>
        </p:txBody>
      </p:sp>
      <p:pic>
        <p:nvPicPr>
          <p:cNvPr id="5" name="Picture 6" descr="Royal Lion Hunt">
            <a:extLst>
              <a:ext uri="{FF2B5EF4-FFF2-40B4-BE49-F238E27FC236}">
                <a16:creationId xmlns:a16="http://schemas.microsoft.com/office/drawing/2014/main" id="{5DDECB7C-9F8C-430E-9B3A-634FF08BDF92}"/>
              </a:ext>
            </a:extLst>
          </p:cNvPr>
          <p:cNvPicPr>
            <a:picLocks noChangeAspect="1" noChangeArrowheads="1"/>
          </p:cNvPicPr>
          <p:nvPr/>
        </p:nvPicPr>
        <p:blipFill rotWithShape="1">
          <a:blip r:embed="rId2" cstate="screen">
            <a:clrChange>
              <a:clrFrom>
                <a:srgbClr val="FFF7FC"/>
              </a:clrFrom>
              <a:clrTo>
                <a:srgbClr val="FFF7FC">
                  <a:alpha val="0"/>
                </a:srgbClr>
              </a:clrTo>
            </a:clrChange>
            <a:extLst>
              <a:ext uri="{28A0092B-C50C-407E-A947-70E740481C1C}">
                <a14:useLocalDpi xmlns:a14="http://schemas.microsoft.com/office/drawing/2010/main"/>
              </a:ext>
            </a:extLst>
          </a:blip>
          <a:srcRect/>
          <a:stretch/>
        </p:blipFill>
        <p:spPr bwMode="auto">
          <a:xfrm>
            <a:off x="379412" y="2819400"/>
            <a:ext cx="6064139"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bar090c01">
            <a:extLst>
              <a:ext uri="{FF2B5EF4-FFF2-40B4-BE49-F238E27FC236}">
                <a16:creationId xmlns:a16="http://schemas.microsoft.com/office/drawing/2014/main" id="{25131D1D-E5E7-4645-8662-890AC27A7146}"/>
              </a:ext>
            </a:extLst>
          </p:cNvPr>
          <p:cNvPicPr>
            <a:picLocks noGrp="1" noChangeAspect="1" noChangeArrowheads="1"/>
          </p:cNvPicPr>
          <p:nvPr>
            <p:ph sz="half" idx="2"/>
          </p:nvPr>
        </p:nvPicPr>
        <p:blipFill>
          <a:blip r:embed="rId3" cstate="screen">
            <a:lum contrast="12000"/>
            <a:extLst>
              <a:ext uri="{28A0092B-C50C-407E-A947-70E740481C1C}">
                <a14:useLocalDpi xmlns:a14="http://schemas.microsoft.com/office/drawing/2010/main"/>
              </a:ext>
            </a:extLst>
          </a:blip>
          <a:srcRect/>
          <a:stretch>
            <a:fillRect/>
          </a:stretch>
        </p:blipFill>
        <p:spPr>
          <a:xfrm>
            <a:off x="6703810" y="-9797"/>
            <a:ext cx="5105602" cy="68677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97DE71A6-259E-4158-85AD-2F43AD101B16}"/>
              </a:ext>
            </a:extLst>
          </p:cNvPr>
          <p:cNvSpPr txBox="1"/>
          <p:nvPr/>
        </p:nvSpPr>
        <p:spPr>
          <a:xfrm>
            <a:off x="4037012" y="6096000"/>
            <a:ext cx="2514600" cy="381000"/>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British Museum, London</a:t>
            </a:r>
          </a:p>
        </p:txBody>
      </p:sp>
    </p:spTree>
    <p:extLst>
      <p:ext uri="{BB962C8B-B14F-4D97-AF65-F5344CB8AC3E}">
        <p14:creationId xmlns:p14="http://schemas.microsoft.com/office/powerpoint/2010/main" val="109667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5FEF-E507-4F15-BE06-055F5C017783}"/>
              </a:ext>
            </a:extLst>
          </p:cNvPr>
          <p:cNvSpPr>
            <a:spLocks noGrp="1"/>
          </p:cNvSpPr>
          <p:nvPr>
            <p:ph type="title"/>
          </p:nvPr>
        </p:nvSpPr>
        <p:spPr/>
        <p:txBody>
          <a:bodyPr/>
          <a:lstStyle/>
          <a:p>
            <a:r>
              <a:rPr lang="en-US" b="1" dirty="0"/>
              <a:t>Returning to Yahweh (2:12-17)</a:t>
            </a:r>
          </a:p>
        </p:txBody>
      </p:sp>
      <p:sp>
        <p:nvSpPr>
          <p:cNvPr id="3" name="Content Placeholder 2">
            <a:extLst>
              <a:ext uri="{FF2B5EF4-FFF2-40B4-BE49-F238E27FC236}">
                <a16:creationId xmlns:a16="http://schemas.microsoft.com/office/drawing/2014/main" id="{B3B1C95C-A6B8-4B98-9A3B-D26F3608CCD0}"/>
              </a:ext>
            </a:extLst>
          </p:cNvPr>
          <p:cNvSpPr>
            <a:spLocks noGrp="1"/>
          </p:cNvSpPr>
          <p:nvPr>
            <p:ph idx="1"/>
          </p:nvPr>
        </p:nvSpPr>
        <p:spPr>
          <a:xfrm>
            <a:off x="1522412" y="1752600"/>
            <a:ext cx="10287000" cy="4953000"/>
          </a:xfrm>
        </p:spPr>
        <p:txBody>
          <a:bodyPr>
            <a:normAutofit/>
          </a:bodyPr>
          <a:lstStyle/>
          <a:p>
            <a:pPr marL="0" indent="0">
              <a:buNone/>
            </a:pPr>
            <a:r>
              <a:rPr lang="en-US" sz="2800" b="1" dirty="0">
                <a:solidFill>
                  <a:srgbClr val="FF0000"/>
                </a:solidFill>
              </a:rPr>
              <a:t>Like Amos (4:6b), Joel uses the verb </a:t>
            </a:r>
            <a:r>
              <a:rPr lang="en-US" sz="2800" dirty="0" err="1">
                <a:solidFill>
                  <a:srgbClr val="FF0000"/>
                </a:solidFill>
                <a:latin typeface="HebrewTh" pitchFamily="2" charset="0"/>
              </a:rPr>
              <a:t>bUw</a:t>
            </a:r>
            <a:r>
              <a:rPr lang="en-US" sz="2800" b="1" dirty="0">
                <a:solidFill>
                  <a:srgbClr val="FF0000"/>
                </a:solidFill>
              </a:rPr>
              <a:t> </a:t>
            </a:r>
            <a:r>
              <a:rPr lang="en-US" sz="2800" b="1" i="1" dirty="0">
                <a:solidFill>
                  <a:srgbClr val="FF0000"/>
                </a:solidFill>
              </a:rPr>
              <a:t>(</a:t>
            </a:r>
            <a:r>
              <a:rPr lang="en-US" sz="2800" b="1" i="1" dirty="0" err="1">
                <a:solidFill>
                  <a:srgbClr val="FF0000"/>
                </a:solidFill>
              </a:rPr>
              <a:t>shuv</a:t>
            </a:r>
            <a:r>
              <a:rPr lang="en-US" sz="2800" b="1" i="1" dirty="0">
                <a:solidFill>
                  <a:srgbClr val="FF0000"/>
                </a:solidFill>
              </a:rPr>
              <a:t> =</a:t>
            </a:r>
            <a:r>
              <a:rPr lang="en-US" sz="2800" b="1" dirty="0">
                <a:solidFill>
                  <a:srgbClr val="FF0000"/>
                </a:solidFill>
              </a:rPr>
              <a:t> to turn, return) to call Judah back to God with heart-searching repentance—rending their hearts, not merely their garments!</a:t>
            </a:r>
          </a:p>
          <a:p>
            <a:r>
              <a:rPr lang="en-US" i="1" dirty="0"/>
              <a:t>He quotes the language of Sinai that Yahweh is “compassionate and gracious, slow to anger, abounding in love” (Ex. 34:6-7).</a:t>
            </a:r>
          </a:p>
          <a:p>
            <a:r>
              <a:rPr lang="en-US" i="1" dirty="0"/>
              <a:t>The affirmation that Yahweh may announce disaster and then withhold it in view of repentance is not unique to Joel (cf. </a:t>
            </a:r>
            <a:r>
              <a:rPr lang="en-US" i="1" dirty="0" err="1"/>
              <a:t>Je</a:t>
            </a:r>
            <a:r>
              <a:rPr lang="en-US" i="1" dirty="0"/>
              <a:t>. 18:7-10), and it is cogently expressed in the Book of Common Prayer as:  it is “God’s property always to have mercy”.</a:t>
            </a:r>
          </a:p>
          <a:p>
            <a:r>
              <a:rPr lang="en-US" i="1" dirty="0"/>
              <a:t>Intercession “between the porch and the altar” refers to the area between the vestibule of the temple, a roof over the entrance supported by two huge columns (cf. 1 Kg. 6:3; 7:21-22; 2 Chr. 3:15-17), and the altar for burnt offerings just outside the Holy Place. Here, the priests must represent the nation in prayer.</a:t>
            </a:r>
          </a:p>
        </p:txBody>
      </p:sp>
    </p:spTree>
    <p:extLst>
      <p:ext uri="{BB962C8B-B14F-4D97-AF65-F5344CB8AC3E}">
        <p14:creationId xmlns:p14="http://schemas.microsoft.com/office/powerpoint/2010/main" val="323668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648A-64C2-43A3-8CD0-3CCFF497AD77}"/>
              </a:ext>
            </a:extLst>
          </p:cNvPr>
          <p:cNvSpPr>
            <a:spLocks noGrp="1"/>
          </p:cNvSpPr>
          <p:nvPr>
            <p:ph type="title"/>
          </p:nvPr>
        </p:nvSpPr>
        <p:spPr/>
        <p:txBody>
          <a:bodyPr/>
          <a:lstStyle/>
          <a:p>
            <a:r>
              <a:rPr lang="en-US" b="1" dirty="0"/>
              <a:t>The Restoration (2:18-27)</a:t>
            </a:r>
          </a:p>
        </p:txBody>
      </p:sp>
      <p:sp>
        <p:nvSpPr>
          <p:cNvPr id="3" name="Content Placeholder 2">
            <a:extLst>
              <a:ext uri="{FF2B5EF4-FFF2-40B4-BE49-F238E27FC236}">
                <a16:creationId xmlns:a16="http://schemas.microsoft.com/office/drawing/2014/main" id="{65369039-C29A-4D7B-B078-B55F4134EA3D}"/>
              </a:ext>
            </a:extLst>
          </p:cNvPr>
          <p:cNvSpPr>
            <a:spLocks noGrp="1"/>
          </p:cNvSpPr>
          <p:nvPr>
            <p:ph idx="1"/>
          </p:nvPr>
        </p:nvSpPr>
        <p:spPr>
          <a:xfrm>
            <a:off x="1522412" y="1905000"/>
            <a:ext cx="10134600" cy="4953000"/>
          </a:xfrm>
        </p:spPr>
        <p:txBody>
          <a:bodyPr>
            <a:normAutofit/>
          </a:bodyPr>
          <a:lstStyle/>
          <a:p>
            <a:pPr marL="0" indent="0">
              <a:buNone/>
            </a:pPr>
            <a:r>
              <a:rPr lang="en-US" sz="2800" b="1" dirty="0">
                <a:solidFill>
                  <a:srgbClr val="FF0000"/>
                </a:solidFill>
              </a:rPr>
              <a:t>If the Day of the L</a:t>
            </a:r>
            <a:r>
              <a:rPr lang="en-US" b="1" dirty="0">
                <a:solidFill>
                  <a:srgbClr val="FF0000"/>
                </a:solidFill>
              </a:rPr>
              <a:t>ORD</a:t>
            </a:r>
            <a:r>
              <a:rPr lang="en-US" sz="2800" b="1" dirty="0">
                <a:solidFill>
                  <a:srgbClr val="FF0000"/>
                </a:solidFill>
              </a:rPr>
              <a:t> was an acronym for doomsday, it also was a bright promise of hope after judgment.</a:t>
            </a:r>
          </a:p>
          <a:p>
            <a:r>
              <a:rPr lang="en-US" i="1" dirty="0"/>
              <a:t>The blessings that had been withheld in judgment would be restored.</a:t>
            </a:r>
          </a:p>
          <a:p>
            <a:r>
              <a:rPr lang="en-US" i="1" dirty="0"/>
              <a:t>The northern invader would be vanquished, and the land would once more produce it proper crops.</a:t>
            </a:r>
          </a:p>
          <a:p>
            <a:r>
              <a:rPr lang="en-US" i="1" dirty="0"/>
              <a:t>In this restoration (2:23b), Yahweh would give the nation a “</a:t>
            </a:r>
            <a:r>
              <a:rPr lang="en-US" dirty="0" err="1">
                <a:latin typeface="HebrewTh" pitchFamily="2" charset="0"/>
              </a:rPr>
              <a:t>hr@Om</a:t>
            </a:r>
            <a:r>
              <a:rPr lang="en-US" dirty="0"/>
              <a:t> </a:t>
            </a:r>
            <a:r>
              <a:rPr lang="en-US" i="1" dirty="0"/>
              <a:t>(</a:t>
            </a:r>
            <a:r>
              <a:rPr lang="en-US" i="1" u="sng" dirty="0" err="1"/>
              <a:t>moreh</a:t>
            </a:r>
            <a:r>
              <a:rPr lang="en-US" i="1" dirty="0"/>
              <a:t>) of righteousness”, a word that has two meanings: 1) teacher, and 2) early rain. This word has become an interpretive crux. Is it:</a:t>
            </a:r>
          </a:p>
          <a:p>
            <a:pPr marL="865505" lvl="1" indent="-457200">
              <a:buFont typeface="+mj-lt"/>
              <a:buAutoNum type="arabicPeriod"/>
            </a:pPr>
            <a:r>
              <a:rPr lang="en-US" b="1" dirty="0"/>
              <a:t>A play on words, first meaning “teacher” and later meaning “early rain” (here, the </a:t>
            </a:r>
            <a:r>
              <a:rPr lang="en-US" b="1" i="1" dirty="0" err="1"/>
              <a:t>moreh</a:t>
            </a:r>
            <a:r>
              <a:rPr lang="en-US" b="1" dirty="0"/>
              <a:t> of righteousness would have a messianic connotation)</a:t>
            </a:r>
          </a:p>
          <a:p>
            <a:pPr marL="865505" lvl="1" indent="-457200">
              <a:buFont typeface="+mj-lt"/>
              <a:buAutoNum type="arabicPeriod"/>
            </a:pPr>
            <a:r>
              <a:rPr lang="en-US" b="1" dirty="0"/>
              <a:t>A repeating element, both times meaning “early rain” as an indication of righteous blessing (most English Versions adopt this reading for contextual reasons)</a:t>
            </a:r>
          </a:p>
        </p:txBody>
      </p:sp>
    </p:spTree>
    <p:extLst>
      <p:ext uri="{BB962C8B-B14F-4D97-AF65-F5344CB8AC3E}">
        <p14:creationId xmlns:p14="http://schemas.microsoft.com/office/powerpoint/2010/main" val="221369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D2A000"/>
        </a:solidFill>
        <a:effectLst/>
      </p:bgPr>
    </p:bg>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FD37A7E1-37F4-4593-94C9-14997D4EA62F}"/>
              </a:ext>
            </a:extLst>
          </p:cNvPr>
          <p:cNvSpPr>
            <a:spLocks noGrp="1" noChangeArrowheads="1"/>
          </p:cNvSpPr>
          <p:nvPr>
            <p:ph type="body" sz="half" idx="1"/>
          </p:nvPr>
        </p:nvSpPr>
        <p:spPr>
          <a:xfrm>
            <a:off x="1751012" y="152400"/>
            <a:ext cx="2133600" cy="6553200"/>
          </a:xfrm>
          <a:solidFill>
            <a:srgbClr val="800000"/>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rgbClr val="FFCC00"/>
                </a:solidFill>
                <a:effectLst>
                  <a:outerShdw blurRad="38100" dist="38100" dir="2700000" algn="tl">
                    <a:srgbClr val="000000"/>
                  </a:outerShdw>
                </a:effectLst>
                <a:latin typeface="Brush Script MT" pitchFamily="66" charset="0"/>
              </a:rPr>
              <a:t>Jewish Months</a:t>
            </a:r>
          </a:p>
          <a:p>
            <a:pPr eaLnBrk="1" hangingPunct="1">
              <a:lnSpc>
                <a:spcPct val="90000"/>
              </a:lnSpc>
              <a:buFont typeface="Wingdings" panose="05000000000000000000" pitchFamily="2" charset="2"/>
              <a:buNone/>
              <a:defRPr/>
            </a:pPr>
            <a:endParaRPr lang="en-US" altLang="en-US" sz="1200">
              <a:solidFill>
                <a:srgbClr val="FFCC00"/>
              </a:solidFill>
              <a:effectLst>
                <a:outerShdw blurRad="38100" dist="38100" dir="2700000" algn="tl">
                  <a:srgbClr val="000000"/>
                </a:outerShdw>
              </a:effectLst>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Nisan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Iyyar</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Sivan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Tammuz</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Ab</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Elul</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Tishri</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Marchesvan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Chislev</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Tebeth</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Shebat</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Adar</a:t>
            </a:r>
          </a:p>
        </p:txBody>
      </p:sp>
      <p:sp>
        <p:nvSpPr>
          <p:cNvPr id="223235" name="Rectangle 3">
            <a:extLst>
              <a:ext uri="{FF2B5EF4-FFF2-40B4-BE49-F238E27FC236}">
                <a16:creationId xmlns:a16="http://schemas.microsoft.com/office/drawing/2014/main" id="{54CAECA4-DB6F-4D5F-92BB-5559A24E2ABF}"/>
              </a:ext>
            </a:extLst>
          </p:cNvPr>
          <p:cNvSpPr>
            <a:spLocks noChangeArrowheads="1"/>
          </p:cNvSpPr>
          <p:nvPr/>
        </p:nvSpPr>
        <p:spPr bwMode="auto">
          <a:xfrm>
            <a:off x="3960812" y="152400"/>
            <a:ext cx="2133600" cy="6553200"/>
          </a:xfrm>
          <a:prstGeom prst="rect">
            <a:avLst/>
          </a:prstGeom>
          <a:solidFill>
            <a:srgbClr val="AC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defRPr/>
            </a:pPr>
            <a:r>
              <a:rPr lang="en-US" altLang="en-US" b="1">
                <a:solidFill>
                  <a:srgbClr val="FFCC00"/>
                </a:solidFill>
                <a:effectLst>
                  <a:outerShdw blurRad="38100" dist="38100" dir="2700000" algn="tl">
                    <a:srgbClr val="000000"/>
                  </a:outerShdw>
                </a:effectLst>
                <a:latin typeface="Brush Script MT" pitchFamily="66" charset="0"/>
              </a:rPr>
              <a:t>English Months</a:t>
            </a:r>
          </a:p>
          <a:p>
            <a:pPr fontAlgn="base">
              <a:spcAft>
                <a:spcPct val="0"/>
              </a:spcAft>
              <a:buClr>
                <a:srgbClr val="5B8800"/>
              </a:buClr>
              <a:buNone/>
              <a:defRPr/>
            </a:pPr>
            <a:endParaRPr lang="en-US" altLang="en-US" sz="1000" b="1">
              <a:solidFill>
                <a:srgbClr val="000000"/>
              </a:solidFill>
              <a:latin typeface="Arial Narrow" panose="020B0606020202030204" pitchFamily="34" charset="0"/>
            </a:endParaRP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Mar-Apr</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Apr-May</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May-Jun</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Jun-July</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July-Aug</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Aug-Sept</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Sept-Oct</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Oct-Nov</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Nov-Dec</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Dec-Jan</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Jan-Feb</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Feb-Mar</a:t>
            </a:r>
          </a:p>
        </p:txBody>
      </p:sp>
      <p:sp>
        <p:nvSpPr>
          <p:cNvPr id="223236" name="Rectangle 4">
            <a:extLst>
              <a:ext uri="{FF2B5EF4-FFF2-40B4-BE49-F238E27FC236}">
                <a16:creationId xmlns:a16="http://schemas.microsoft.com/office/drawing/2014/main" id="{057A297B-0F4A-499C-A509-482D24EAF35B}"/>
              </a:ext>
            </a:extLst>
          </p:cNvPr>
          <p:cNvSpPr>
            <a:spLocks noChangeArrowheads="1"/>
          </p:cNvSpPr>
          <p:nvPr/>
        </p:nvSpPr>
        <p:spPr bwMode="auto">
          <a:xfrm>
            <a:off x="6170612" y="152400"/>
            <a:ext cx="2133600" cy="6553200"/>
          </a:xfrm>
          <a:prstGeom prst="rect">
            <a:avLst/>
          </a:prstGeom>
          <a:solidFill>
            <a:srgbClr val="C4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defRPr/>
            </a:pPr>
            <a:r>
              <a:rPr lang="en-US" altLang="en-US" b="1" dirty="0">
                <a:solidFill>
                  <a:srgbClr val="FFCC00"/>
                </a:solidFill>
                <a:effectLst>
                  <a:outerShdw blurRad="38100" dist="38100" dir="2700000" algn="tl">
                    <a:srgbClr val="000000"/>
                  </a:outerShdw>
                </a:effectLst>
                <a:latin typeface="Brush Script MT" pitchFamily="66" charset="0"/>
              </a:rPr>
              <a:t>Seasons</a:t>
            </a:r>
            <a:endParaRPr lang="en-US" altLang="en-US" sz="2000" b="1" dirty="0">
              <a:solidFill>
                <a:srgbClr val="FFCC00"/>
              </a:solidFill>
              <a:effectLst>
                <a:outerShdw blurRad="38100" dist="38100" dir="2700000" algn="tl">
                  <a:srgbClr val="000000"/>
                </a:outerShdw>
              </a:effectLst>
              <a:latin typeface="Brush Script MT" pitchFamily="66"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Flax harvest</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Spring rains</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Barley Harvest</a:t>
            </a:r>
          </a:p>
          <a:p>
            <a:pPr fontAlgn="base">
              <a:lnSpc>
                <a:spcPct val="70000"/>
              </a:lnSpc>
              <a:spcAft>
                <a:spcPct val="0"/>
              </a:spcAft>
              <a:buClr>
                <a:srgbClr val="5B8800"/>
              </a:buClr>
              <a:buNone/>
              <a:defRPr/>
            </a:pPr>
            <a:endParaRPr lang="en-US" altLang="en-US" sz="1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Dry season starts</a:t>
            </a: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Early figs ripen</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Grape harvest</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Early olives</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Summer wheat</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Dates</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Summer figs</a:t>
            </a:r>
          </a:p>
          <a:p>
            <a:pPr fontAlgn="base">
              <a:lnSpc>
                <a:spcPct val="75000"/>
              </a:lnSpc>
              <a:spcAft>
                <a:spcPct val="0"/>
              </a:spcAft>
              <a:buClr>
                <a:srgbClr val="5B8800"/>
              </a:buClr>
              <a:buNone/>
              <a:defRPr/>
            </a:pPr>
            <a:r>
              <a:rPr lang="en-US" altLang="en-US" sz="2000" b="1" dirty="0">
                <a:solidFill>
                  <a:srgbClr val="F8F8F8"/>
                </a:solidFill>
                <a:effectLst/>
                <a:latin typeface="Arial Narrow" panose="020B0606020202030204" pitchFamily="34" charset="0"/>
              </a:rPr>
              <a:t>   </a:t>
            </a:r>
            <a:r>
              <a:rPr lang="en-US" altLang="en-US" sz="2000" b="1" dirty="0">
                <a:solidFill>
                  <a:srgbClr val="F8F8F8"/>
                </a:solidFill>
                <a:effectLst>
                  <a:outerShdw blurRad="38100" dist="38100" dir="2700000" algn="tl">
                    <a:srgbClr val="000000">
                      <a:alpha val="43137"/>
                    </a:srgbClr>
                  </a:outerShdw>
                </a:effectLst>
                <a:latin typeface="Arial Narrow" panose="020B0606020202030204" pitchFamily="34" charset="0"/>
              </a:rPr>
              <a:t>Early rain</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Late olives</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Winter figs</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Plowing</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Sowing</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a:t>
            </a:r>
            <a:r>
              <a:rPr lang="en-US" altLang="en-US" sz="2000" b="1" dirty="0">
                <a:solidFill>
                  <a:srgbClr val="F8F8F8"/>
                </a:solidFill>
                <a:effectLst>
                  <a:outerShdw blurRad="38100" dist="38100" dir="2700000" algn="tl">
                    <a:srgbClr val="000000">
                      <a:alpha val="43137"/>
                    </a:srgbClr>
                  </a:outerShdw>
                </a:effectLst>
                <a:latin typeface="Arial Narrow" panose="020B0606020202030204" pitchFamily="34" charset="0"/>
              </a:rPr>
              <a:t>Latter rain/snow</a:t>
            </a: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spcAft>
                <a:spcPct val="0"/>
              </a:spcAft>
              <a:buClr>
                <a:srgbClr val="5B8800"/>
              </a:buClr>
              <a:buNone/>
              <a:defRPr/>
            </a:pPr>
            <a:r>
              <a:rPr lang="en-US" altLang="en-US" sz="2000" b="1" dirty="0">
                <a:solidFill>
                  <a:srgbClr val="FFFF99"/>
                </a:solidFill>
                <a:effectLst/>
                <a:latin typeface="Arial Narrow" panose="020B0606020202030204" pitchFamily="34" charset="0"/>
              </a:rPr>
              <a:t>   Almond blossom</a:t>
            </a:r>
          </a:p>
          <a:p>
            <a:pPr fontAlgn="base">
              <a:spcAft>
                <a:spcPct val="0"/>
              </a:spcAft>
              <a:buClr>
                <a:srgbClr val="5B8800"/>
              </a:buClr>
              <a:buNone/>
              <a:defRPr/>
            </a:pPr>
            <a:r>
              <a:rPr lang="en-US" altLang="en-US" sz="2000" b="1" dirty="0">
                <a:solidFill>
                  <a:srgbClr val="FFFF99"/>
                </a:solidFill>
                <a:effectLst/>
                <a:latin typeface="Arial Narrow" panose="020B0606020202030204" pitchFamily="34" charset="0"/>
              </a:rPr>
              <a:t>   Citrus fruit</a:t>
            </a:r>
          </a:p>
        </p:txBody>
      </p:sp>
      <p:sp>
        <p:nvSpPr>
          <p:cNvPr id="223237" name="Rectangle 5">
            <a:extLst>
              <a:ext uri="{FF2B5EF4-FFF2-40B4-BE49-F238E27FC236}">
                <a16:creationId xmlns:a16="http://schemas.microsoft.com/office/drawing/2014/main" id="{27AA37B5-F0B5-4DDA-BABE-5E5C4D7C1A54}"/>
              </a:ext>
            </a:extLst>
          </p:cNvPr>
          <p:cNvSpPr>
            <a:spLocks noChangeArrowheads="1"/>
          </p:cNvSpPr>
          <p:nvPr/>
        </p:nvSpPr>
        <p:spPr bwMode="auto">
          <a:xfrm>
            <a:off x="8380412" y="152400"/>
            <a:ext cx="2133600" cy="6553200"/>
          </a:xfrm>
          <a:prstGeom prst="rect">
            <a:avLst/>
          </a:prstGeom>
          <a:solidFill>
            <a:srgbClr val="EA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defRPr/>
            </a:pPr>
            <a:r>
              <a:rPr lang="en-US" altLang="en-US" b="1" dirty="0">
                <a:solidFill>
                  <a:srgbClr val="FFCC00"/>
                </a:solidFill>
                <a:effectLst>
                  <a:outerShdw blurRad="38100" dist="38100" dir="2700000" algn="tl">
                    <a:srgbClr val="000000"/>
                  </a:outerShdw>
                </a:effectLst>
                <a:latin typeface="Brush Script MT" pitchFamily="66" charset="0"/>
              </a:rPr>
              <a:t>Festivals</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Passover</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Unleavened Bread</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First fruits</a:t>
            </a: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Weeks (Pentecost)</a:t>
            </a:r>
          </a:p>
          <a:p>
            <a:pPr fontAlgn="base">
              <a:lnSpc>
                <a:spcPct val="70000"/>
              </a:lnSpc>
              <a:spcAft>
                <a:spcPct val="0"/>
              </a:spcAft>
              <a:buClr>
                <a:srgbClr val="5B8800"/>
              </a:buClr>
              <a:buNone/>
              <a:defRPr/>
            </a:pPr>
            <a:endParaRPr lang="en-US" altLang="en-US" sz="2000" b="1" dirty="0">
              <a:solidFill>
                <a:srgbClr val="FFFFFF"/>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Trumpets (</a:t>
            </a:r>
            <a:r>
              <a:rPr lang="en-US" altLang="en-US" sz="2000" b="1" i="1" dirty="0">
                <a:solidFill>
                  <a:srgbClr val="FFFF99"/>
                </a:solidFill>
                <a:effectLst/>
                <a:latin typeface="Arial Narrow" panose="020B0606020202030204" pitchFamily="34" charset="0"/>
              </a:rPr>
              <a:t>Rosh Hashanah</a:t>
            </a:r>
            <a:r>
              <a:rPr lang="en-US" altLang="en-US" sz="2000" b="1" dirty="0">
                <a:solidFill>
                  <a:srgbClr val="FFFF99"/>
                </a:solidFill>
                <a:effectLst/>
                <a:latin typeface="Arial Narrow" panose="020B0606020202030204" pitchFamily="34" charset="0"/>
              </a:rPr>
              <a:t>)</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Atonement (</a:t>
            </a:r>
            <a:r>
              <a:rPr lang="en-US" altLang="en-US" sz="2000" b="1" i="1" dirty="0">
                <a:solidFill>
                  <a:srgbClr val="FFFF99"/>
                </a:solidFill>
                <a:effectLst/>
                <a:latin typeface="Arial Narrow" panose="020B0606020202030204" pitchFamily="34" charset="0"/>
              </a:rPr>
              <a:t>Yom Kippur</a:t>
            </a:r>
            <a:r>
              <a:rPr lang="en-US" altLang="en-US" sz="2000" b="1" dirty="0">
                <a:solidFill>
                  <a:srgbClr val="FFFF99"/>
                </a:solidFill>
                <a:effectLst/>
                <a:latin typeface="Arial Narrow" panose="020B0606020202030204" pitchFamily="34" charset="0"/>
              </a:rPr>
              <a:t>)</a:t>
            </a:r>
          </a:p>
          <a:p>
            <a:pPr fontAlgn="base">
              <a:lnSpc>
                <a:spcPct val="70000"/>
              </a:lnSpc>
              <a:spcAft>
                <a:spcPct val="0"/>
              </a:spcAft>
              <a:buClr>
                <a:srgbClr val="5B8800"/>
              </a:buClr>
              <a:buNone/>
              <a:defRPr/>
            </a:pPr>
            <a:r>
              <a:rPr lang="en-US" altLang="en-US" sz="2000" b="1" dirty="0">
                <a:solidFill>
                  <a:srgbClr val="FFFF99"/>
                </a:solidFill>
                <a:effectLst>
                  <a:outerShdw blurRad="38100" dist="38100" dir="2700000" algn="tl">
                    <a:srgbClr val="000000"/>
                  </a:outerShdw>
                </a:effectLst>
                <a:latin typeface="Arial Narrow" panose="020B0606020202030204" pitchFamily="34" charset="0"/>
              </a:rPr>
              <a:t>  </a:t>
            </a:r>
            <a:r>
              <a:rPr lang="en-US" altLang="en-US" sz="2000" b="1" dirty="0">
                <a:solidFill>
                  <a:srgbClr val="FFFF99"/>
                </a:solidFill>
                <a:effectLst/>
                <a:latin typeface="Arial Narrow" panose="020B0606020202030204" pitchFamily="34" charset="0"/>
              </a:rPr>
              <a:t>Booths (</a:t>
            </a:r>
            <a:r>
              <a:rPr lang="en-US" altLang="en-US" sz="2000" b="1" i="1" dirty="0">
                <a:solidFill>
                  <a:srgbClr val="FFFF99"/>
                </a:solidFill>
                <a:effectLst/>
                <a:latin typeface="Arial Narrow" panose="020B0606020202030204" pitchFamily="34" charset="0"/>
              </a:rPr>
              <a:t>Succoth</a:t>
            </a:r>
            <a:r>
              <a:rPr lang="en-US" altLang="en-US" sz="2000" b="1" dirty="0">
                <a:solidFill>
                  <a:srgbClr val="FFFF99"/>
                </a:solidFill>
                <a:effectLst/>
                <a:latin typeface="Arial Narrow" panose="020B0606020202030204" pitchFamily="34" charset="0"/>
              </a:rPr>
              <a:t>)</a:t>
            </a: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Dedication (</a:t>
            </a:r>
            <a:r>
              <a:rPr lang="en-US" altLang="en-US" sz="2000" b="1" i="1" dirty="0">
                <a:solidFill>
                  <a:srgbClr val="FFFF99"/>
                </a:solidFill>
                <a:effectLst/>
                <a:latin typeface="Arial Narrow" panose="020B0606020202030204" pitchFamily="34" charset="0"/>
              </a:rPr>
              <a:t>Hanukkah</a:t>
            </a:r>
            <a:r>
              <a:rPr lang="en-US" altLang="en-US" sz="2000" b="1" dirty="0">
                <a:solidFill>
                  <a:srgbClr val="FFFF99"/>
                </a:solidFill>
                <a:effectLst/>
                <a:latin typeface="Arial Narrow" panose="020B0606020202030204" pitchFamily="34" charset="0"/>
              </a:rPr>
              <a:t>)</a:t>
            </a:r>
          </a:p>
        </p:txBody>
      </p:sp>
    </p:spTree>
    <p:extLst>
      <p:ext uri="{BB962C8B-B14F-4D97-AF65-F5344CB8AC3E}">
        <p14:creationId xmlns:p14="http://schemas.microsoft.com/office/powerpoint/2010/main" val="1001227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06E89FA-77B7-4806-8147-EBA2A9CA6ABD}"/>
              </a:ext>
            </a:extLst>
          </p:cNvPr>
          <p:cNvSpPr>
            <a:spLocks noGrp="1"/>
          </p:cNvSpPr>
          <p:nvPr>
            <p:ph type="title"/>
          </p:nvPr>
        </p:nvSpPr>
        <p:spPr/>
        <p:txBody>
          <a:bodyPr/>
          <a:lstStyle/>
          <a:p>
            <a:r>
              <a:rPr lang="en-US" altLang="en-US" sz="4400" dirty="0">
                <a:solidFill>
                  <a:schemeClr val="accent6">
                    <a:lumMod val="50000"/>
                  </a:schemeClr>
                </a:solidFill>
              </a:rPr>
              <a:t>The Divine Lion</a:t>
            </a:r>
          </a:p>
        </p:txBody>
      </p:sp>
      <p:sp>
        <p:nvSpPr>
          <p:cNvPr id="110595" name="Rectangle 3">
            <a:extLst>
              <a:ext uri="{FF2B5EF4-FFF2-40B4-BE49-F238E27FC236}">
                <a16:creationId xmlns:a16="http://schemas.microsoft.com/office/drawing/2014/main" id="{B8188934-F415-4403-BCA5-4F749EBDB10F}"/>
              </a:ext>
            </a:extLst>
          </p:cNvPr>
          <p:cNvSpPr>
            <a:spLocks noGrp="1"/>
          </p:cNvSpPr>
          <p:nvPr>
            <p:ph type="body" idx="1"/>
          </p:nvPr>
        </p:nvSpPr>
        <p:spPr>
          <a:xfrm>
            <a:off x="1522413" y="1904999"/>
            <a:ext cx="9753599" cy="4763277"/>
          </a:xfrm>
        </p:spPr>
        <p:txBody>
          <a:bodyPr/>
          <a:lstStyle/>
          <a:p>
            <a:pPr>
              <a:buFont typeface="Wingdings 3" panose="05040102010807070707" pitchFamily="18" charset="2"/>
              <a:buNone/>
            </a:pPr>
            <a:r>
              <a:rPr lang="en-US" altLang="en-US" sz="2800" b="1" dirty="0">
                <a:solidFill>
                  <a:srgbClr val="C00000"/>
                </a:solidFill>
              </a:rPr>
              <a:t>The metaphor of Yahweh as a divine lion on the attack is a reoccurring metaphor in Amos, beginning with the “roar” in 1:2 (cf. 3:4, 8).</a:t>
            </a:r>
          </a:p>
          <a:p>
            <a:r>
              <a:rPr lang="en-US" altLang="en-US" i="1" dirty="0"/>
              <a:t>Lions in ancient Palestine were a subspecies of the lions generally in the ancient Near East.</a:t>
            </a:r>
          </a:p>
          <a:p>
            <a:r>
              <a:rPr lang="en-US" altLang="en-US" i="1" dirty="0"/>
              <a:t>The fiercest of predators, Yahweh, the Divine Lion, was on the attack, his roar shattering the complacency of the northern nation of Israel.</a:t>
            </a:r>
          </a:p>
          <a:p>
            <a:r>
              <a:rPr lang="en-US" altLang="en-US" i="1" dirty="0"/>
              <a:t>That he roars “from Zion” and “Jerusalem” heralds to the northern nation its tragic error in renouncing the temple and following the sin of Jeroboam I.</a:t>
            </a:r>
          </a:p>
        </p:txBody>
      </p:sp>
    </p:spTree>
    <p:extLst>
      <p:ext uri="{BB962C8B-B14F-4D97-AF65-F5344CB8AC3E}">
        <p14:creationId xmlns:p14="http://schemas.microsoft.com/office/powerpoint/2010/main" val="12096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5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05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0595">
                                            <p:txEl>
                                              <p:pRg st="2" end="2"/>
                                            </p:txEl>
                                          </p:spTgt>
                                        </p:tgtEl>
                                        <p:attrNameLst>
                                          <p:attrName>style.visibility</p:attrName>
                                        </p:attrNameLst>
                                      </p:cBhvr>
                                      <p:to>
                                        <p:strVal val="visible"/>
                                      </p:to>
                                    </p:set>
                                    <p:anim calcmode="lin" valueType="num">
                                      <p:cBhvr additive="base">
                                        <p:cTn id="19" dur="500" fill="hold"/>
                                        <p:tgtEl>
                                          <p:spTgt spid="110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0595">
                                            <p:txEl>
                                              <p:pRg st="3" end="3"/>
                                            </p:txEl>
                                          </p:spTgt>
                                        </p:tgtEl>
                                        <p:attrNameLst>
                                          <p:attrName>style.visibility</p:attrName>
                                        </p:attrNameLst>
                                      </p:cBhvr>
                                      <p:to>
                                        <p:strVal val="visible"/>
                                      </p:to>
                                    </p:set>
                                    <p:anim calcmode="lin" valueType="num">
                                      <p:cBhvr additive="base">
                                        <p:cTn id="25" dur="500" fill="hold"/>
                                        <p:tgtEl>
                                          <p:spTgt spid="1105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05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E346A6-928F-410D-8706-47548953F125}"/>
              </a:ext>
            </a:extLst>
          </p:cNvPr>
          <p:cNvSpPr>
            <a:spLocks noGrp="1"/>
          </p:cNvSpPr>
          <p:nvPr>
            <p:ph type="title"/>
          </p:nvPr>
        </p:nvSpPr>
        <p:spPr/>
        <p:txBody>
          <a:bodyPr/>
          <a:lstStyle/>
          <a:p>
            <a:r>
              <a:rPr lang="en-US" b="1" dirty="0"/>
              <a:t>The Gift of the Spirit (2:28-32)</a:t>
            </a:r>
          </a:p>
        </p:txBody>
      </p:sp>
      <p:sp>
        <p:nvSpPr>
          <p:cNvPr id="7" name="Content Placeholder 6">
            <a:extLst>
              <a:ext uri="{FF2B5EF4-FFF2-40B4-BE49-F238E27FC236}">
                <a16:creationId xmlns:a16="http://schemas.microsoft.com/office/drawing/2014/main" id="{EACA51C9-AD56-4885-8AB8-22CB2BF4D107}"/>
              </a:ext>
            </a:extLst>
          </p:cNvPr>
          <p:cNvSpPr>
            <a:spLocks noGrp="1"/>
          </p:cNvSpPr>
          <p:nvPr>
            <p:ph idx="1"/>
          </p:nvPr>
        </p:nvSpPr>
        <p:spPr>
          <a:xfrm>
            <a:off x="1522412" y="1905000"/>
            <a:ext cx="10134599" cy="4515898"/>
          </a:xfrm>
        </p:spPr>
        <p:txBody>
          <a:bodyPr/>
          <a:lstStyle/>
          <a:p>
            <a:pPr marL="0" indent="0">
              <a:buNone/>
            </a:pPr>
            <a:r>
              <a:rPr lang="en-US" sz="2800" b="1" dirty="0">
                <a:solidFill>
                  <a:srgbClr val="FF0000"/>
                </a:solidFill>
              </a:rPr>
              <a:t>Whatever the </a:t>
            </a:r>
            <a:r>
              <a:rPr lang="en-US" sz="2800" b="1" i="1" dirty="0" err="1">
                <a:solidFill>
                  <a:srgbClr val="FF0000"/>
                </a:solidFill>
              </a:rPr>
              <a:t>moreh</a:t>
            </a:r>
            <a:r>
              <a:rPr lang="en-US" sz="2800" b="1" dirty="0">
                <a:solidFill>
                  <a:srgbClr val="FF0000"/>
                </a:solidFill>
              </a:rPr>
              <a:t> of righteousness means, “after this” would come the blessing of the gift of the Spirit.</a:t>
            </a:r>
          </a:p>
          <a:p>
            <a:r>
              <a:rPr lang="en-US" i="1" dirty="0"/>
              <a:t>All people, both men and women, young and old, would be given the Spirit; hence, the Spirit would not simply be for a few chosen individuals, it would be for all God’s people (implicitly answering Moses’ desire, cf. Nu. 11:29).</a:t>
            </a:r>
          </a:p>
          <a:p>
            <a:r>
              <a:rPr lang="en-US" i="1" dirty="0"/>
              <a:t>The greatest blessing of all would be that “everyone who calls on the name of the L</a:t>
            </a:r>
            <a:r>
              <a:rPr lang="en-US" sz="2000" i="1" dirty="0"/>
              <a:t>ORD</a:t>
            </a:r>
            <a:r>
              <a:rPr lang="en-US" i="1" dirty="0"/>
              <a:t> shall be saved”, a passage that many centuries later would carry great meaning for Peter at Pentecost, who would directly quote this passage from Joel (Ac. 2:16-21, 33).</a:t>
            </a:r>
          </a:p>
        </p:txBody>
      </p:sp>
      <p:sp>
        <p:nvSpPr>
          <p:cNvPr id="5" name="Slide Number Placeholder 4">
            <a:extLst>
              <a:ext uri="{FF2B5EF4-FFF2-40B4-BE49-F238E27FC236}">
                <a16:creationId xmlns:a16="http://schemas.microsoft.com/office/drawing/2014/main" id="{2CB046C4-28EB-4BF1-9503-4BD712489A57}"/>
              </a:ext>
            </a:extLst>
          </p:cNvPr>
          <p:cNvSpPr>
            <a:spLocks noGrp="1"/>
          </p:cNvSpPr>
          <p:nvPr>
            <p:ph type="sldNum" sz="quarter" idx="12"/>
          </p:nvPr>
        </p:nvSpPr>
        <p:spPr/>
        <p:txBody>
          <a:bodyPr/>
          <a:lstStyle/>
          <a:p>
            <a:pPr>
              <a:defRPr/>
            </a:pPr>
            <a:fld id="{499DE0F7-6725-45B6-ADC7-065066763553}" type="slidenum">
              <a:rPr lang="en-US" altLang="en-US" smtClean="0"/>
              <a:pPr>
                <a:defRPr/>
              </a:pPr>
              <a:t>210</a:t>
            </a:fld>
            <a:endParaRPr lang="en-US" altLang="en-US"/>
          </a:p>
        </p:txBody>
      </p:sp>
    </p:spTree>
    <p:extLst>
      <p:ext uri="{BB962C8B-B14F-4D97-AF65-F5344CB8AC3E}">
        <p14:creationId xmlns:p14="http://schemas.microsoft.com/office/powerpoint/2010/main" val="367404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417F-97A7-43D7-B48D-A404FB4356AB}"/>
              </a:ext>
            </a:extLst>
          </p:cNvPr>
          <p:cNvSpPr>
            <a:spLocks noGrp="1"/>
          </p:cNvSpPr>
          <p:nvPr>
            <p:ph type="title"/>
          </p:nvPr>
        </p:nvSpPr>
        <p:spPr/>
        <p:txBody>
          <a:bodyPr/>
          <a:lstStyle/>
          <a:p>
            <a:r>
              <a:rPr lang="en-US" b="1" dirty="0"/>
              <a:t>Judgment and Salvation (3:1-16)</a:t>
            </a:r>
          </a:p>
        </p:txBody>
      </p:sp>
      <p:sp>
        <p:nvSpPr>
          <p:cNvPr id="3" name="Content Placeholder 2">
            <a:extLst>
              <a:ext uri="{FF2B5EF4-FFF2-40B4-BE49-F238E27FC236}">
                <a16:creationId xmlns:a16="http://schemas.microsoft.com/office/drawing/2014/main" id="{5471DF64-AD65-4029-8A93-85E6E1B23B2F}"/>
              </a:ext>
            </a:extLst>
          </p:cNvPr>
          <p:cNvSpPr>
            <a:spLocks noGrp="1"/>
          </p:cNvSpPr>
          <p:nvPr>
            <p:ph idx="1"/>
          </p:nvPr>
        </p:nvSpPr>
        <p:spPr>
          <a:xfrm>
            <a:off x="1522412" y="1905000"/>
            <a:ext cx="10134599" cy="4572000"/>
          </a:xfrm>
        </p:spPr>
        <p:txBody>
          <a:bodyPr/>
          <a:lstStyle/>
          <a:p>
            <a:pPr marL="0" indent="0">
              <a:buNone/>
            </a:pPr>
            <a:r>
              <a:rPr lang="en-US" sz="2800" b="1" dirty="0">
                <a:solidFill>
                  <a:srgbClr val="FF0000"/>
                </a:solidFill>
              </a:rPr>
              <a:t>Alongside the blessing of the Spirit would come Yahweh’s judgment of the nations.</a:t>
            </a:r>
          </a:p>
          <a:p>
            <a:r>
              <a:rPr lang="en-US" i="1" dirty="0"/>
              <a:t>He would assemble them to a great assizes in the “Valley of Jehoshaphat” (not a known location in Israel but used here because of the meaning of the name, which is, “”Yahweh judges”).</a:t>
            </a:r>
          </a:p>
          <a:p>
            <a:r>
              <a:rPr lang="en-US" i="1" dirty="0"/>
              <a:t>The charge against the nations would be their treatment of the people of Judah by sending them into exile and engaging in slave-trading.</a:t>
            </a:r>
          </a:p>
          <a:p>
            <a:r>
              <a:rPr lang="en-US" i="1" dirty="0"/>
              <a:t>Pay-back was coming, and the nations may as well prepare for war.</a:t>
            </a:r>
          </a:p>
          <a:p>
            <a:r>
              <a:rPr lang="en-US" i="1" dirty="0"/>
              <a:t>To Yahweh, the assembly of defiant nations would be like a vineyard ready for harvest, the grapes ripe for crushing (cf. Is. 63:1-6)!</a:t>
            </a:r>
          </a:p>
        </p:txBody>
      </p:sp>
    </p:spTree>
    <p:extLst>
      <p:ext uri="{BB962C8B-B14F-4D97-AF65-F5344CB8AC3E}">
        <p14:creationId xmlns:p14="http://schemas.microsoft.com/office/powerpoint/2010/main" val="40538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F9C7-4E1E-446E-BBB1-03169AD05B0D}"/>
              </a:ext>
            </a:extLst>
          </p:cNvPr>
          <p:cNvSpPr>
            <a:spLocks noGrp="1"/>
          </p:cNvSpPr>
          <p:nvPr>
            <p:ph type="title"/>
          </p:nvPr>
        </p:nvSpPr>
        <p:spPr/>
        <p:txBody>
          <a:bodyPr/>
          <a:lstStyle/>
          <a:p>
            <a:r>
              <a:rPr lang="en-US" b="1" dirty="0"/>
              <a:t>The Blessing of Salvation (3:17-21)</a:t>
            </a:r>
          </a:p>
        </p:txBody>
      </p:sp>
      <p:sp>
        <p:nvSpPr>
          <p:cNvPr id="3" name="Content Placeholder 2">
            <a:extLst>
              <a:ext uri="{FF2B5EF4-FFF2-40B4-BE49-F238E27FC236}">
                <a16:creationId xmlns:a16="http://schemas.microsoft.com/office/drawing/2014/main" id="{A61E8422-2F02-4502-8487-AB6803C25033}"/>
              </a:ext>
            </a:extLst>
          </p:cNvPr>
          <p:cNvSpPr>
            <a:spLocks noGrp="1"/>
          </p:cNvSpPr>
          <p:nvPr>
            <p:ph idx="1"/>
          </p:nvPr>
        </p:nvSpPr>
        <p:spPr>
          <a:xfrm>
            <a:off x="1522412" y="1904999"/>
            <a:ext cx="10210799" cy="4763277"/>
          </a:xfrm>
        </p:spPr>
        <p:txBody>
          <a:bodyPr/>
          <a:lstStyle/>
          <a:p>
            <a:pPr marL="0" indent="0">
              <a:buNone/>
            </a:pPr>
            <a:r>
              <a:rPr lang="en-US" sz="2800" b="1" dirty="0">
                <a:solidFill>
                  <a:srgbClr val="FF0000"/>
                </a:solidFill>
              </a:rPr>
              <a:t>The people of Judah and Zion will be blessed with peace, while their perennial enemies, Egypt and Edom, will be deserted.</a:t>
            </a:r>
          </a:p>
          <a:p>
            <a:r>
              <a:rPr lang="en-US" i="1" dirty="0"/>
              <a:t>Again using hyperbolic language, Joel predicts that the mountains will “drip sweet wine” and the hills “overflow with milk”.</a:t>
            </a:r>
          </a:p>
          <a:p>
            <a:r>
              <a:rPr lang="en-US" i="1" dirty="0"/>
              <a:t>The theme of God’s dwelling-place in Zion, the ancient site of the temple, is reaffirmed in the final line of the book: “the L</a:t>
            </a:r>
            <a:r>
              <a:rPr lang="en-US" sz="2000" i="1" dirty="0"/>
              <a:t>ORD</a:t>
            </a:r>
            <a:r>
              <a:rPr lang="en-US" i="1" dirty="0"/>
              <a:t> dwells in Zion!”</a:t>
            </a:r>
          </a:p>
          <a:p>
            <a:r>
              <a:rPr lang="en-US" i="1" dirty="0"/>
              <a:t>It is the same language used by John in the Revelation: “the dwelling of God is with men, and he will live with them. They will be his people, and God himself will be with them and be their God” (Rv. 21:3).</a:t>
            </a:r>
          </a:p>
        </p:txBody>
      </p:sp>
    </p:spTree>
    <p:extLst>
      <p:ext uri="{BB962C8B-B14F-4D97-AF65-F5344CB8AC3E}">
        <p14:creationId xmlns:p14="http://schemas.microsoft.com/office/powerpoint/2010/main" val="268766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2436812" y="4343400"/>
            <a:ext cx="7772400" cy="1975104"/>
          </a:xfrm>
        </p:spPr>
        <p:txBody>
          <a:bodyPr/>
          <a:lstStyle/>
          <a:p>
            <a:pPr marR="9144">
              <a:defRPr/>
            </a:pPr>
            <a:r>
              <a:rPr lang="en-US" sz="9600" b="1" cap="all" dirty="0" err="1">
                <a:solidFill>
                  <a:schemeClr val="tx2">
                    <a:satMod val="200000"/>
                  </a:schemeClr>
                </a:solidFill>
                <a:effectLst>
                  <a:reflection blurRad="12700" stA="34000" endA="740" endPos="53000" dir="5400000" sy="-100000" algn="bl" rotWithShape="0"/>
                </a:effectLst>
              </a:rPr>
              <a:t>jonah</a:t>
            </a:r>
            <a:endParaRPr lang="en-US" sz="9600" b="1" cap="all" dirty="0">
              <a:solidFill>
                <a:schemeClr val="tx2">
                  <a:satMod val="200000"/>
                </a:schemeClr>
              </a:solidFill>
              <a:effectLst>
                <a:reflection blurRad="12700" stA="34000" endA="740" endPos="53000" dir="5400000" sy="-100000" algn="bl" rotWithShape="0"/>
              </a:effectLst>
            </a:endParaRPr>
          </a:p>
        </p:txBody>
      </p:sp>
    </p:spTree>
    <p:extLst>
      <p:ext uri="{BB962C8B-B14F-4D97-AF65-F5344CB8AC3E}">
        <p14:creationId xmlns:p14="http://schemas.microsoft.com/office/powerpoint/2010/main" val="301968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3062-EABE-45E0-9554-FD8FB4EAD309}"/>
              </a:ext>
            </a:extLst>
          </p:cNvPr>
          <p:cNvSpPr>
            <a:spLocks noGrp="1"/>
          </p:cNvSpPr>
          <p:nvPr>
            <p:ph type="title"/>
          </p:nvPr>
        </p:nvSpPr>
        <p:spPr/>
        <p:txBody>
          <a:bodyPr/>
          <a:lstStyle/>
          <a:p>
            <a:r>
              <a:rPr lang="en-US" b="1" dirty="0"/>
              <a:t>Background</a:t>
            </a:r>
          </a:p>
        </p:txBody>
      </p:sp>
      <p:sp>
        <p:nvSpPr>
          <p:cNvPr id="3" name="Content Placeholder 2">
            <a:extLst>
              <a:ext uri="{FF2B5EF4-FFF2-40B4-BE49-F238E27FC236}">
                <a16:creationId xmlns:a16="http://schemas.microsoft.com/office/drawing/2014/main" id="{D21A0880-CA2F-4D02-8C2A-1DD2EFEF1F17}"/>
              </a:ext>
            </a:extLst>
          </p:cNvPr>
          <p:cNvSpPr>
            <a:spLocks noGrp="1"/>
          </p:cNvSpPr>
          <p:nvPr>
            <p:ph idx="1"/>
          </p:nvPr>
        </p:nvSpPr>
        <p:spPr>
          <a:xfrm>
            <a:off x="1522412" y="1828800"/>
            <a:ext cx="9905999" cy="5029200"/>
          </a:xfrm>
        </p:spPr>
        <p:txBody>
          <a:bodyPr/>
          <a:lstStyle/>
          <a:p>
            <a:pPr marL="0" indent="0">
              <a:buNone/>
            </a:pPr>
            <a:r>
              <a:rPr lang="en-US" sz="2800" b="1" dirty="0">
                <a:solidFill>
                  <a:srgbClr val="FF0000"/>
                </a:solidFill>
              </a:rPr>
              <a:t>Outside the book that bears his name, the only mention of Jonah ben </a:t>
            </a:r>
            <a:r>
              <a:rPr lang="en-US" sz="2800" b="1" dirty="0" err="1">
                <a:solidFill>
                  <a:srgbClr val="FF0000"/>
                </a:solidFill>
              </a:rPr>
              <a:t>Amittay</a:t>
            </a:r>
            <a:r>
              <a:rPr lang="en-US" sz="2800" b="1" dirty="0">
                <a:solidFill>
                  <a:srgbClr val="FF0000"/>
                </a:solidFill>
              </a:rPr>
              <a:t> (or John, meaning “dove”) is 2 Kings 14:25, which puts him in the reign of Jeroboam II (c. 793-753 BC).</a:t>
            </a:r>
          </a:p>
          <a:p>
            <a:r>
              <a:rPr lang="en-US" i="1" dirty="0"/>
              <a:t>He came from a border town in Zebulun (cf. Jos. 19:13) about three miles north of Nazareth.  (This, in turn, means the Pharisees were wrong when they said no prophet ever came from Galilee, cf. Jn. 7:52.)</a:t>
            </a:r>
          </a:p>
          <a:p>
            <a:r>
              <a:rPr lang="en-US" i="1" dirty="0"/>
              <a:t>Unlike the other 8</a:t>
            </a:r>
            <a:r>
              <a:rPr lang="en-US" i="1" baseline="30000" dirty="0"/>
              <a:t>th</a:t>
            </a:r>
            <a:r>
              <a:rPr lang="en-US" i="1" dirty="0"/>
              <a:t> century prophets, Jonah’s oracles do not address the sins of either Israel or Judah. Rather, the book describes a missionary trip to Nineveh, one of the principle cities of the Assyrian Empire.</a:t>
            </a:r>
          </a:p>
          <a:p>
            <a:r>
              <a:rPr lang="en-US" i="1" dirty="0"/>
              <a:t>Further, unlike any other prophetic book, this one is not a collection of oracles, but rather, a narrative.</a:t>
            </a:r>
          </a:p>
        </p:txBody>
      </p:sp>
    </p:spTree>
    <p:extLst>
      <p:ext uri="{BB962C8B-B14F-4D97-AF65-F5344CB8AC3E}">
        <p14:creationId xmlns:p14="http://schemas.microsoft.com/office/powerpoint/2010/main" val="233219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500CA-CB09-46B4-B583-952A33B92AAA}"/>
              </a:ext>
            </a:extLst>
          </p:cNvPr>
          <p:cNvSpPr>
            <a:spLocks noGrp="1"/>
          </p:cNvSpPr>
          <p:nvPr>
            <p:ph type="title"/>
          </p:nvPr>
        </p:nvSpPr>
        <p:spPr/>
        <p:txBody>
          <a:bodyPr/>
          <a:lstStyle/>
          <a:p>
            <a:pPr algn="ctr"/>
            <a:r>
              <a:rPr lang="en-US" b="1" dirty="0"/>
              <a:t>Two Critical Questions</a:t>
            </a:r>
          </a:p>
        </p:txBody>
      </p:sp>
      <p:sp>
        <p:nvSpPr>
          <p:cNvPr id="4" name="Content Placeholder 3">
            <a:extLst>
              <a:ext uri="{FF2B5EF4-FFF2-40B4-BE49-F238E27FC236}">
                <a16:creationId xmlns:a16="http://schemas.microsoft.com/office/drawing/2014/main" id="{E4A430DF-4FC3-4C8C-8BC1-27AF01E6DABF}"/>
              </a:ext>
            </a:extLst>
          </p:cNvPr>
          <p:cNvSpPr>
            <a:spLocks noGrp="1"/>
          </p:cNvSpPr>
          <p:nvPr>
            <p:ph sz="half" idx="1"/>
          </p:nvPr>
        </p:nvSpPr>
        <p:spPr>
          <a:xfrm>
            <a:off x="150812" y="1905000"/>
            <a:ext cx="5638800" cy="3276600"/>
          </a:xfrm>
          <a:solidFill>
            <a:schemeClr val="accent5">
              <a:lumMod val="60000"/>
              <a:lumOff val="40000"/>
            </a:schemeClr>
          </a:solidFill>
          <a:ln>
            <a:solidFill>
              <a:schemeClr val="accent1">
                <a:lumMod val="50000"/>
              </a:schemeClr>
            </a:solidFill>
          </a:ln>
        </p:spPr>
        <p:txBody>
          <a:bodyPr/>
          <a:lstStyle/>
          <a:p>
            <a:pPr marL="0" indent="0">
              <a:buNone/>
            </a:pPr>
            <a:r>
              <a:rPr lang="en-US" sz="2800" b="1" dirty="0">
                <a:solidFill>
                  <a:srgbClr val="C00000"/>
                </a:solidFill>
                <a:effectLst>
                  <a:outerShdw blurRad="38100" dist="38100" dir="2700000" algn="tl">
                    <a:srgbClr val="000000">
                      <a:alpha val="43137"/>
                    </a:srgbClr>
                  </a:outerShdw>
                </a:effectLst>
              </a:rPr>
              <a:t>Was Jonah a Real Person?</a:t>
            </a:r>
          </a:p>
          <a:p>
            <a:r>
              <a:rPr lang="en-US" i="1" dirty="0"/>
              <a:t>Given the uniqueness of this book, the question is raised as to whether the story is parabolic or historical.</a:t>
            </a:r>
          </a:p>
          <a:p>
            <a:r>
              <a:rPr lang="en-US" i="1" dirty="0"/>
              <a:t>There is no external account of Nineveh’s conversion to Hebrew monotheism.</a:t>
            </a:r>
          </a:p>
        </p:txBody>
      </p:sp>
      <p:sp>
        <p:nvSpPr>
          <p:cNvPr id="5" name="Content Placeholder 4">
            <a:extLst>
              <a:ext uri="{FF2B5EF4-FFF2-40B4-BE49-F238E27FC236}">
                <a16:creationId xmlns:a16="http://schemas.microsoft.com/office/drawing/2014/main" id="{90AA3B68-7788-43E8-98E8-CEA96D830A90}"/>
              </a:ext>
            </a:extLst>
          </p:cNvPr>
          <p:cNvSpPr>
            <a:spLocks noGrp="1"/>
          </p:cNvSpPr>
          <p:nvPr>
            <p:ph sz="half" idx="2"/>
          </p:nvPr>
        </p:nvSpPr>
        <p:spPr>
          <a:xfrm>
            <a:off x="6094412" y="1905000"/>
            <a:ext cx="5942013" cy="3276600"/>
          </a:xfrm>
          <a:solidFill>
            <a:schemeClr val="accent2">
              <a:lumMod val="60000"/>
              <a:lumOff val="40000"/>
            </a:schemeClr>
          </a:solidFill>
          <a:ln>
            <a:solidFill>
              <a:schemeClr val="accent1">
                <a:lumMod val="50000"/>
              </a:schemeClr>
            </a:solidFill>
          </a:ln>
        </p:spPr>
        <p:txBody>
          <a:bodyPr/>
          <a:lstStyle/>
          <a:p>
            <a:pPr marL="0" indent="0">
              <a:buNone/>
            </a:pPr>
            <a:r>
              <a:rPr lang="en-US" sz="2800" b="1" dirty="0">
                <a:solidFill>
                  <a:srgbClr val="C00000"/>
                </a:solidFill>
                <a:effectLst>
                  <a:outerShdw blurRad="38100" dist="38100" dir="2700000" algn="tl">
                    <a:srgbClr val="000000">
                      <a:alpha val="43137"/>
                    </a:srgbClr>
                  </a:outerShdw>
                </a:effectLst>
              </a:rPr>
              <a:t>Is the Story Credible?</a:t>
            </a:r>
          </a:p>
          <a:p>
            <a:r>
              <a:rPr lang="en-US" i="1" dirty="0"/>
              <a:t>Here, one question concerns the probability of a man being swallowed by a fish and surviving.</a:t>
            </a:r>
          </a:p>
          <a:p>
            <a:r>
              <a:rPr lang="en-US" i="1" dirty="0"/>
              <a:t>A second question concerns the size of Nineveh as described in the book—120,00 citizens taking a 3-day journey to traverse it (4:11; 3:3).</a:t>
            </a:r>
          </a:p>
        </p:txBody>
      </p:sp>
      <p:sp>
        <p:nvSpPr>
          <p:cNvPr id="6" name="TextBox 5">
            <a:extLst>
              <a:ext uri="{FF2B5EF4-FFF2-40B4-BE49-F238E27FC236}">
                <a16:creationId xmlns:a16="http://schemas.microsoft.com/office/drawing/2014/main" id="{17A6C01B-BC12-4104-95CB-A1409C414428}"/>
              </a:ext>
            </a:extLst>
          </p:cNvPr>
          <p:cNvSpPr txBox="1"/>
          <p:nvPr/>
        </p:nvSpPr>
        <p:spPr>
          <a:xfrm>
            <a:off x="150812" y="5334000"/>
            <a:ext cx="11885613" cy="1384995"/>
          </a:xfrm>
          <a:prstGeom prst="rect">
            <a:avLst/>
          </a:prstGeom>
          <a:noFill/>
        </p:spPr>
        <p:txBody>
          <a:bodyPr wrap="square" rtlCol="0">
            <a:spAutoFit/>
          </a:bodyPr>
          <a:lstStyle/>
          <a:p>
            <a:pPr algn="ctr"/>
            <a:r>
              <a:rPr lang="en-US" sz="2800" dirty="0">
                <a:solidFill>
                  <a:srgbClr val="002060"/>
                </a:solidFill>
                <a:latin typeface="Arial Rounded MT Bold" panose="020F0704030504030204" pitchFamily="34" charset="0"/>
              </a:rPr>
              <a:t>Some interpreters have opted for an parabolic approach, saying the book intended to emphasize the point that God was not confined to the Israelites, but his mercy extended even to Israel’s enemies.</a:t>
            </a:r>
          </a:p>
        </p:txBody>
      </p:sp>
    </p:spTree>
    <p:extLst>
      <p:ext uri="{BB962C8B-B14F-4D97-AF65-F5344CB8AC3E}">
        <p14:creationId xmlns:p14="http://schemas.microsoft.com/office/powerpoint/2010/main" val="410230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vertical)">
                                      <p:cBhvr>
                                        <p:cTn id="7" dur="500"/>
                                        <p:tgtEl>
                                          <p:spTgt spid="4">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5">
                                            <p:bg/>
                                          </p:spTgt>
                                        </p:tgtEl>
                                        <p:attrNameLst>
                                          <p:attrName>style.visibility</p:attrName>
                                        </p:attrNameLst>
                                      </p:cBhvr>
                                      <p:to>
                                        <p:strVal val="visible"/>
                                      </p:to>
                                    </p:set>
                                    <p:animEffect transition="in" filter="randombar(vertical)">
                                      <p:cBhvr>
                                        <p:cTn id="27" dur="500"/>
                                        <p:tgtEl>
                                          <p:spTgt spid="5">
                                            <p:bg/>
                                          </p:spTgt>
                                        </p:tgtEl>
                                      </p:cBhvr>
                                    </p:animEffect>
                                  </p:childTnLst>
                                </p:cTn>
                              </p:par>
                              <p:par>
                                <p:cTn id="28" presetID="14" presetClass="entr" presetSubtype="5" fill="hold" grpId="0" nodeType="with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randombar(vertical)">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 calcmode="lin" valueType="num">
                                      <p:cBhvr additive="base">
                                        <p:cTn id="4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p:cTn id="4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53B8-1A3C-458D-AFFA-0C585A2B4E61}"/>
              </a:ext>
            </a:extLst>
          </p:cNvPr>
          <p:cNvSpPr>
            <a:spLocks noGrp="1"/>
          </p:cNvSpPr>
          <p:nvPr>
            <p:ph type="title"/>
          </p:nvPr>
        </p:nvSpPr>
        <p:spPr/>
        <p:txBody>
          <a:bodyPr/>
          <a:lstStyle/>
          <a:p>
            <a:r>
              <a:rPr lang="en-US" b="1" dirty="0"/>
              <a:t>How plausible is the parabolic approach?</a:t>
            </a:r>
          </a:p>
        </p:txBody>
      </p:sp>
      <p:sp>
        <p:nvSpPr>
          <p:cNvPr id="5" name="Content Placeholder 4">
            <a:extLst>
              <a:ext uri="{FF2B5EF4-FFF2-40B4-BE49-F238E27FC236}">
                <a16:creationId xmlns:a16="http://schemas.microsoft.com/office/drawing/2014/main" id="{FAF6B910-B77B-43CF-A5F7-99009298A6AE}"/>
              </a:ext>
            </a:extLst>
          </p:cNvPr>
          <p:cNvSpPr>
            <a:spLocks noGrp="1"/>
          </p:cNvSpPr>
          <p:nvPr>
            <p:ph idx="1"/>
          </p:nvPr>
        </p:nvSpPr>
        <p:spPr>
          <a:xfrm>
            <a:off x="1522412" y="1828800"/>
            <a:ext cx="9906000" cy="4763277"/>
          </a:xfrm>
        </p:spPr>
        <p:txBody>
          <a:bodyPr>
            <a:normAutofit/>
          </a:bodyPr>
          <a:lstStyle/>
          <a:p>
            <a:pPr marL="0" indent="0">
              <a:buNone/>
            </a:pPr>
            <a:r>
              <a:rPr lang="en-US" sz="2800" b="1" dirty="0">
                <a:solidFill>
                  <a:srgbClr val="FF0000"/>
                </a:solidFill>
              </a:rPr>
              <a:t>While the main point of the parabolic approach is surely true enough, there are some difficulties with it.</a:t>
            </a:r>
          </a:p>
          <a:p>
            <a:r>
              <a:rPr lang="en-US" i="1" dirty="0"/>
              <a:t>It seems unlikely that a Jewish writer from Judah would choose such an obscure figure as Jonah as a </a:t>
            </a:r>
            <a:r>
              <a:rPr lang="en-US" i="1" u="sng" dirty="0"/>
              <a:t>nom de plume</a:t>
            </a:r>
            <a:r>
              <a:rPr lang="en-US" i="1" dirty="0"/>
              <a:t> for his fiction.</a:t>
            </a:r>
          </a:p>
          <a:p>
            <a:r>
              <a:rPr lang="en-US" i="1" dirty="0"/>
              <a:t>Jesus seems to have considered the story of Jonah to have been a real occurrence (Mt. 12:39-41//Lk. 11:29-30, 32).</a:t>
            </a:r>
          </a:p>
          <a:p>
            <a:r>
              <a:rPr lang="en-US" i="1" dirty="0"/>
              <a:t>If the parabolic approach is adopted merely to avoid the supernatural (which in some interpretations seems to be the case), then this approach says more about the interpreter than it does about the story itself.</a:t>
            </a:r>
          </a:p>
          <a:p>
            <a:r>
              <a:rPr lang="en-US" i="1" dirty="0"/>
              <a:t>Hence, it seems better to allow the story to stand within the historical framework of the 8</a:t>
            </a:r>
            <a:r>
              <a:rPr lang="en-US" i="1" baseline="30000" dirty="0"/>
              <a:t>th</a:t>
            </a:r>
            <a:r>
              <a:rPr lang="en-US" i="1" dirty="0"/>
              <a:t> century BC.</a:t>
            </a:r>
          </a:p>
        </p:txBody>
      </p:sp>
    </p:spTree>
    <p:extLst>
      <p:ext uri="{BB962C8B-B14F-4D97-AF65-F5344CB8AC3E}">
        <p14:creationId xmlns:p14="http://schemas.microsoft.com/office/powerpoint/2010/main" val="191168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04E29-5298-4260-9CFE-168A81F08A03}"/>
              </a:ext>
            </a:extLst>
          </p:cNvPr>
          <p:cNvSpPr>
            <a:spLocks noGrp="1"/>
          </p:cNvSpPr>
          <p:nvPr>
            <p:ph type="title"/>
          </p:nvPr>
        </p:nvSpPr>
        <p:spPr/>
        <p:txBody>
          <a:bodyPr/>
          <a:lstStyle/>
          <a:p>
            <a:r>
              <a:rPr lang="en-US" b="1" dirty="0"/>
              <a:t>The Reluctant Prophet (1-2)</a:t>
            </a:r>
          </a:p>
        </p:txBody>
      </p:sp>
      <p:sp>
        <p:nvSpPr>
          <p:cNvPr id="3" name="Content Placeholder 2">
            <a:extLst>
              <a:ext uri="{FF2B5EF4-FFF2-40B4-BE49-F238E27FC236}">
                <a16:creationId xmlns:a16="http://schemas.microsoft.com/office/drawing/2014/main" id="{4D67B14A-E5D2-439E-AEA4-A743434CA3E9}"/>
              </a:ext>
            </a:extLst>
          </p:cNvPr>
          <p:cNvSpPr>
            <a:spLocks noGrp="1"/>
          </p:cNvSpPr>
          <p:nvPr>
            <p:ph idx="1"/>
          </p:nvPr>
        </p:nvSpPr>
        <p:spPr>
          <a:xfrm>
            <a:off x="1522412" y="1904999"/>
            <a:ext cx="10210800" cy="4763277"/>
          </a:xfrm>
        </p:spPr>
        <p:txBody>
          <a:bodyPr>
            <a:normAutofit lnSpcReduction="10000"/>
          </a:bodyPr>
          <a:lstStyle/>
          <a:p>
            <a:pPr marL="0" indent="0">
              <a:buNone/>
            </a:pPr>
            <a:r>
              <a:rPr lang="en-US" sz="2800" b="1" dirty="0">
                <a:solidFill>
                  <a:srgbClr val="FF0000"/>
                </a:solidFill>
              </a:rPr>
              <a:t>Jonah’s decision to run from God’s calling resulted in a downward spiral</a:t>
            </a:r>
            <a:r>
              <a:rPr lang="en-US" dirty="0"/>
              <a:t>.</a:t>
            </a:r>
          </a:p>
          <a:p>
            <a:r>
              <a:rPr lang="en-US" i="1" dirty="0"/>
              <a:t>He went </a:t>
            </a:r>
            <a:r>
              <a:rPr lang="en-US" i="1" u="sng" dirty="0"/>
              <a:t>down</a:t>
            </a:r>
            <a:r>
              <a:rPr lang="en-US" i="1" dirty="0"/>
              <a:t> to Joppa (1:3), </a:t>
            </a:r>
            <a:r>
              <a:rPr lang="en-US" i="1" u="sng" dirty="0"/>
              <a:t>down</a:t>
            </a:r>
            <a:r>
              <a:rPr lang="en-US" i="1" dirty="0"/>
              <a:t> below the deck (1:5), </a:t>
            </a:r>
            <a:r>
              <a:rPr lang="en-US" i="1" u="sng" dirty="0"/>
              <a:t>down</a:t>
            </a:r>
            <a:r>
              <a:rPr lang="en-US" i="1" dirty="0"/>
              <a:t> into the water, </a:t>
            </a:r>
            <a:r>
              <a:rPr lang="en-US" i="1" u="sng" dirty="0"/>
              <a:t>down</a:t>
            </a:r>
            <a:r>
              <a:rPr lang="en-US" i="1" dirty="0"/>
              <a:t> into the fish, and </a:t>
            </a:r>
            <a:r>
              <a:rPr lang="en-US" i="1" u="sng" dirty="0"/>
              <a:t>down</a:t>
            </a:r>
            <a:r>
              <a:rPr lang="en-US" i="1" dirty="0"/>
              <a:t> to the bottom of the sea (2:6).</a:t>
            </a:r>
          </a:p>
          <a:p>
            <a:r>
              <a:rPr lang="en-US" i="1" dirty="0"/>
              <a:t>There is pronounced irony in that the pagan sailors prayed while Jonah, a true prophet, slept.</a:t>
            </a:r>
          </a:p>
          <a:p>
            <a:r>
              <a:rPr lang="en-US" i="1" dirty="0"/>
              <a:t>A double irony is that Jonah, who would have preferred to drown rather than preach to the hated Ninevites, was prevented from downing by the great fish. (Incidentally, the Hebrew expression “great fish” was not necessarily a whale, as translated in the KJV.)</a:t>
            </a:r>
          </a:p>
          <a:p>
            <a:r>
              <a:rPr lang="en-US" i="1" dirty="0"/>
              <a:t>Jonah’s prayer in the belly of the fish takes the form of a poem in which he experienced a living death described as the depths of </a:t>
            </a:r>
            <a:r>
              <a:rPr lang="en-US" i="1" dirty="0" err="1"/>
              <a:t>Sheol</a:t>
            </a:r>
            <a:r>
              <a:rPr lang="en-US" i="1" dirty="0"/>
              <a:t> (2:2b).</a:t>
            </a:r>
          </a:p>
        </p:txBody>
      </p:sp>
    </p:spTree>
    <p:extLst>
      <p:ext uri="{BB962C8B-B14F-4D97-AF65-F5344CB8AC3E}">
        <p14:creationId xmlns:p14="http://schemas.microsoft.com/office/powerpoint/2010/main" val="178061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CB0A1-4BB7-437F-8622-CA3AB9C0D2B4}"/>
              </a:ext>
            </a:extLst>
          </p:cNvPr>
          <p:cNvSpPr>
            <a:spLocks noGrp="1"/>
          </p:cNvSpPr>
          <p:nvPr>
            <p:ph type="title"/>
          </p:nvPr>
        </p:nvSpPr>
        <p:spPr>
          <a:xfrm>
            <a:off x="9447212" y="856861"/>
            <a:ext cx="2438401" cy="5543939"/>
          </a:xfrm>
        </p:spPr>
        <p:txBody>
          <a:bodyPr>
            <a:normAutofit fontScale="90000"/>
          </a:bodyPr>
          <a:lstStyle/>
          <a:p>
            <a:pPr marL="0" marR="0">
              <a:lnSpc>
                <a:spcPct val="107000"/>
              </a:lnSpc>
              <a:spcBef>
                <a:spcPts val="0"/>
              </a:spcBef>
              <a:spcAft>
                <a:spcPts val="0"/>
              </a:spcAft>
            </a:pPr>
            <a:r>
              <a:rPr lang="en-US" sz="2800" dirty="0">
                <a:latin typeface="Arial Narrow" panose="020B0606020202030204" pitchFamily="34" charset="0"/>
                <a:ea typeface="Calibri" panose="020F0502020204030204" pitchFamily="34" charset="0"/>
                <a:cs typeface="Times New Roman" panose="02020603050405020304" pitchFamily="18" charset="0"/>
              </a:rPr>
              <a:t>Phoenician vessel depicted on an Assyrian bas-relief from about 700 BC. The ship which carried Jonah was likely similar.</a:t>
            </a:r>
            <a:br>
              <a:rPr lang="en-US" sz="2800" dirty="0">
                <a:latin typeface="Arial Narrow" panose="020B0606020202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Arial Narrow" panose="020B0606020202030204" pitchFamily="34" charset="0"/>
                <a:ea typeface="Calibri" panose="020F0502020204030204" pitchFamily="34" charset="0"/>
                <a:cs typeface="Times New Roman" panose="02020603050405020304" pitchFamily="18" charset="0"/>
              </a:rPr>
              <a:t>(British Museum, London</a:t>
            </a:r>
            <a:r>
              <a:rPr lang="en-US" sz="2400" dirty="0">
                <a:latin typeface="Arial Narrow" panose="020B0606020202030204" pitchFamily="34" charset="0"/>
                <a:ea typeface="Calibri" panose="020F0502020204030204" pitchFamily="34" charset="0"/>
                <a:cs typeface="Times New Roman" panose="02020603050405020304" pitchFamily="18" charset="0"/>
              </a:rPr>
              <a:t>)</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7" name="Picture 6" descr="HBS133">
            <a:extLst>
              <a:ext uri="{FF2B5EF4-FFF2-40B4-BE49-F238E27FC236}">
                <a16:creationId xmlns:a16="http://schemas.microsoft.com/office/drawing/2014/main" id="{17171428-AA2A-4F86-A23C-561836089C74}"/>
              </a:ext>
            </a:extLst>
          </p:cNvPr>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303212" y="304800"/>
            <a:ext cx="8915399" cy="63634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52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4FA37-0D80-4BFE-9A03-AE79FC1829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97" y="0"/>
            <a:ext cx="8688737" cy="6865981"/>
          </a:xfrm>
          <a:prstGeom prst="rect">
            <a:avLst/>
          </a:prstGeom>
        </p:spPr>
      </p:pic>
      <p:sp>
        <p:nvSpPr>
          <p:cNvPr id="4" name="TextBox 3">
            <a:extLst>
              <a:ext uri="{FF2B5EF4-FFF2-40B4-BE49-F238E27FC236}">
                <a16:creationId xmlns:a16="http://schemas.microsoft.com/office/drawing/2014/main" id="{72E3DC21-94EB-4515-BE58-2C5381CC90A1}"/>
              </a:ext>
            </a:extLst>
          </p:cNvPr>
          <p:cNvSpPr txBox="1"/>
          <p:nvPr/>
        </p:nvSpPr>
        <p:spPr>
          <a:xfrm>
            <a:off x="8932396" y="120040"/>
            <a:ext cx="3258016" cy="6661760"/>
          </a:xfrm>
          <a:prstGeom prst="rect">
            <a:avLst/>
          </a:prstGeom>
          <a:noFill/>
        </p:spPr>
        <p:txBody>
          <a:bodyPr wrap="square" rtlCol="0">
            <a:spAutoFit/>
          </a:bodyPr>
          <a:lstStyle/>
          <a:p>
            <a:pPr>
              <a:lnSpc>
                <a:spcPct val="107000"/>
              </a:lnSpc>
              <a:spcAft>
                <a:spcPts val="800"/>
              </a:spcAft>
            </a:pPr>
            <a:r>
              <a:rPr lang="en-US" sz="2000" b="1" dirty="0">
                <a:latin typeface="Arial Narrow" panose="020B0606020202030204" pitchFamily="34" charset="0"/>
                <a:ea typeface="Calibri" panose="020F0502020204030204" pitchFamily="34" charset="0"/>
                <a:cs typeface="Times New Roman" panose="02020603050405020304" pitchFamily="18" charset="0"/>
              </a:rPr>
              <a:t>The excavated ruins of Nineveh, one of the oldest cities in antiquity and populated from about 6000 BC, are located near the modern city of Mosul, Iraq on the east bank of the Tigris River. With an estimated population in excess of about 100,000, it served as the capital for the Neo-Assyrian Empire. This </a:t>
            </a:r>
            <a:r>
              <a:rPr lang="en-US" sz="2000" b="1" dirty="0" err="1">
                <a:latin typeface="Arial Narrow" panose="020B0606020202030204" pitchFamily="34" charset="0"/>
                <a:ea typeface="Calibri" panose="020F0502020204030204" pitchFamily="34" charset="0"/>
                <a:cs typeface="Times New Roman" panose="02020603050405020304" pitchFamily="18" charset="0"/>
              </a:rPr>
              <a:t>Mashki</a:t>
            </a:r>
            <a:r>
              <a:rPr lang="en-US" sz="2000" b="1" dirty="0">
                <a:latin typeface="Arial Narrow" panose="020B0606020202030204" pitchFamily="34" charset="0"/>
                <a:ea typeface="Calibri" panose="020F0502020204030204" pitchFamily="34" charset="0"/>
                <a:cs typeface="Times New Roman" panose="02020603050405020304" pitchFamily="18" charset="0"/>
              </a:rPr>
              <a:t> Gate, which was reconstructed by archaeologists in the late 20</a:t>
            </a:r>
            <a:r>
              <a:rPr lang="en-US" sz="2000" b="1" baseline="30000" dirty="0">
                <a:latin typeface="Arial Narrow" panose="020B0606020202030204" pitchFamily="34" charset="0"/>
                <a:ea typeface="Calibri" panose="020F0502020204030204" pitchFamily="34" charset="0"/>
                <a:cs typeface="Times New Roman" panose="02020603050405020304" pitchFamily="18" charset="0"/>
              </a:rPr>
              <a:t>th</a:t>
            </a:r>
            <a:r>
              <a:rPr lang="en-US" sz="2000" b="1" dirty="0">
                <a:latin typeface="Arial Narrow" panose="020B0606020202030204" pitchFamily="34" charset="0"/>
                <a:ea typeface="Calibri" panose="020F0502020204030204" pitchFamily="34" charset="0"/>
                <a:cs typeface="Times New Roman" panose="02020603050405020304" pitchFamily="18" charset="0"/>
              </a:rPr>
              <a:t> century, was significantly damaged by ISIS in 2010, and the ruins of Nineveh remain one of the most endangered archaeological sites in the world. </a:t>
            </a:r>
            <a:endParaRPr lang="en-US" sz="2000" b="1" dirty="0"/>
          </a:p>
        </p:txBody>
      </p:sp>
    </p:spTree>
    <p:extLst>
      <p:ext uri="{BB962C8B-B14F-4D97-AF65-F5344CB8AC3E}">
        <p14:creationId xmlns:p14="http://schemas.microsoft.com/office/powerpoint/2010/main" val="16173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6562" name="Picture 6" descr="Assyrian-LionSlayer500x328[1]">
            <a:extLst>
              <a:ext uri="{FF2B5EF4-FFF2-40B4-BE49-F238E27FC236}">
                <a16:creationId xmlns:a16="http://schemas.microsoft.com/office/drawing/2014/main" id="{54CE68BD-6ED3-402B-A5C3-CA85B9209F5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38287" y="11113"/>
            <a:ext cx="9144000" cy="5999162"/>
          </a:xfrm>
        </p:spPr>
      </p:pic>
      <p:sp>
        <p:nvSpPr>
          <p:cNvPr id="66563" name="Rectangle 7">
            <a:extLst>
              <a:ext uri="{FF2B5EF4-FFF2-40B4-BE49-F238E27FC236}">
                <a16:creationId xmlns:a16="http://schemas.microsoft.com/office/drawing/2014/main" id="{326B4EB1-02BC-4BF1-B82D-53A34FE3B0F1}"/>
              </a:ext>
            </a:extLst>
          </p:cNvPr>
          <p:cNvSpPr>
            <a:spLocks noGrp="1"/>
          </p:cNvSpPr>
          <p:nvPr>
            <p:ph type="title"/>
          </p:nvPr>
        </p:nvSpPr>
        <p:spPr>
          <a:xfrm>
            <a:off x="1949449" y="6159500"/>
            <a:ext cx="8732838" cy="622300"/>
          </a:xfrm>
          <a:noFill/>
        </p:spPr>
        <p:txBody>
          <a:bodyPr>
            <a:normAutofit fontScale="90000"/>
          </a:bodyPr>
          <a:lstStyle/>
          <a:p>
            <a:pPr algn="ctr"/>
            <a:r>
              <a:rPr lang="en-US" altLang="en-US" sz="2400" b="1" dirty="0"/>
              <a:t>Here, a lion attacks the Assyrian king. In Amos, Yahweh is the divine lion and he attacks the nations because of their war crimes.</a:t>
            </a:r>
          </a:p>
        </p:txBody>
      </p:sp>
      <p:sp>
        <p:nvSpPr>
          <p:cNvPr id="66564" name="Text Box 8">
            <a:extLst>
              <a:ext uri="{FF2B5EF4-FFF2-40B4-BE49-F238E27FC236}">
                <a16:creationId xmlns:a16="http://schemas.microsoft.com/office/drawing/2014/main" id="{B1F6D788-7583-44C9-8FE2-8D07B62510B8}"/>
              </a:ext>
            </a:extLst>
          </p:cNvPr>
          <p:cNvSpPr txBox="1">
            <a:spLocks noChangeArrowheads="1"/>
          </p:cNvSpPr>
          <p:nvPr/>
        </p:nvSpPr>
        <p:spPr bwMode="auto">
          <a:xfrm>
            <a:off x="8091487" y="5241926"/>
            <a:ext cx="2332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1800">
                <a:latin typeface="Arial Narrow" panose="020B0606020202030204" pitchFamily="34" charset="0"/>
              </a:rPr>
              <a:t>British Museum, London</a:t>
            </a:r>
          </a:p>
        </p:txBody>
      </p:sp>
    </p:spTree>
    <p:extLst>
      <p:ext uri="{BB962C8B-B14F-4D97-AF65-F5344CB8AC3E}">
        <p14:creationId xmlns:p14="http://schemas.microsoft.com/office/powerpoint/2010/main" val="272995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E858-CCFF-422A-9DAD-EB0799E3D510}"/>
              </a:ext>
            </a:extLst>
          </p:cNvPr>
          <p:cNvSpPr>
            <a:spLocks noGrp="1"/>
          </p:cNvSpPr>
          <p:nvPr>
            <p:ph type="title"/>
          </p:nvPr>
        </p:nvSpPr>
        <p:spPr/>
        <p:txBody>
          <a:bodyPr/>
          <a:lstStyle/>
          <a:p>
            <a:r>
              <a:rPr lang="en-US" b="1" dirty="0"/>
              <a:t>Jonah’s Second Commission (3-4)</a:t>
            </a:r>
          </a:p>
        </p:txBody>
      </p:sp>
      <p:sp>
        <p:nvSpPr>
          <p:cNvPr id="3" name="Content Placeholder 2">
            <a:extLst>
              <a:ext uri="{FF2B5EF4-FFF2-40B4-BE49-F238E27FC236}">
                <a16:creationId xmlns:a16="http://schemas.microsoft.com/office/drawing/2014/main" id="{0768EC50-591D-4DFF-8477-7E66F1D6EE85}"/>
              </a:ext>
            </a:extLst>
          </p:cNvPr>
          <p:cNvSpPr>
            <a:spLocks noGrp="1"/>
          </p:cNvSpPr>
          <p:nvPr>
            <p:ph idx="1"/>
          </p:nvPr>
        </p:nvSpPr>
        <p:spPr>
          <a:xfrm>
            <a:off x="1522412" y="1752599"/>
            <a:ext cx="10134600" cy="5105401"/>
          </a:xfrm>
        </p:spPr>
        <p:txBody>
          <a:bodyPr>
            <a:normAutofit lnSpcReduction="10000"/>
          </a:bodyPr>
          <a:lstStyle/>
          <a:p>
            <a:pPr marL="0" indent="0">
              <a:buNone/>
            </a:pPr>
            <a:r>
              <a:rPr lang="en-US" sz="2800" b="1" dirty="0">
                <a:solidFill>
                  <a:srgbClr val="FF0000"/>
                </a:solidFill>
              </a:rPr>
              <a:t>God’s commission to Jonah did not change. After the great fish vomited him up, God again instructed Jonah to go to Nineveh.</a:t>
            </a:r>
          </a:p>
          <a:p>
            <a:r>
              <a:rPr lang="en-US" i="1" dirty="0"/>
              <a:t>His misplaced patriotism did not allow him to escape the long reach of God.</a:t>
            </a:r>
          </a:p>
          <a:p>
            <a:r>
              <a:rPr lang="en-US" i="1" dirty="0"/>
              <a:t>Jonah then preached a message that destruction would come in 40 days, and the Ninevites repented so that God spared them.</a:t>
            </a:r>
          </a:p>
          <a:p>
            <a:r>
              <a:rPr lang="en-US" i="1" dirty="0"/>
              <a:t>Jonah, however, was chagrined at God’s mercy, and there were yet lessons for him to learn:</a:t>
            </a:r>
          </a:p>
          <a:p>
            <a:pPr lvl="1"/>
            <a:r>
              <a:rPr lang="en-US" b="1" dirty="0"/>
              <a:t>He was petulant about God being merciful to those whom the Israelites hated.</a:t>
            </a:r>
          </a:p>
          <a:p>
            <a:pPr lvl="1"/>
            <a:r>
              <a:rPr lang="en-US" b="1" dirty="0"/>
              <a:t>So God, who had prepared the great fish, now prepared a castor-oil plant to shade Jonah’s bald head from the blazing sun.</a:t>
            </a:r>
          </a:p>
          <a:p>
            <a:pPr lvl="1"/>
            <a:r>
              <a:rPr lang="en-US" b="1" dirty="0"/>
              <a:t>Then, God prepared a worm to kill the plant and a scorching wind to blow hot air at Jonah.</a:t>
            </a:r>
          </a:p>
          <a:p>
            <a:pPr lvl="1"/>
            <a:r>
              <a:rPr lang="en-US" b="1" dirty="0"/>
              <a:t>God’s final question to Jonah concerned his divine right to care for what </a:t>
            </a:r>
            <a:r>
              <a:rPr lang="en-US" b="1"/>
              <a:t>he had created</a:t>
            </a:r>
            <a:r>
              <a:rPr lang="en-US" b="1" dirty="0"/>
              <a:t>, both human and even animal.</a:t>
            </a:r>
          </a:p>
        </p:txBody>
      </p:sp>
    </p:spTree>
    <p:extLst>
      <p:ext uri="{BB962C8B-B14F-4D97-AF65-F5344CB8AC3E}">
        <p14:creationId xmlns:p14="http://schemas.microsoft.com/office/powerpoint/2010/main" val="275009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2436812" y="4343400"/>
            <a:ext cx="7772400" cy="1975104"/>
          </a:xfrm>
        </p:spPr>
        <p:txBody>
          <a:bodyPr/>
          <a:lstStyle/>
          <a:p>
            <a:pPr marR="9144">
              <a:defRPr/>
            </a:pPr>
            <a:r>
              <a:rPr lang="en-US" sz="9600" b="1" cap="all" dirty="0">
                <a:solidFill>
                  <a:schemeClr val="tx2">
                    <a:satMod val="200000"/>
                  </a:schemeClr>
                </a:solidFill>
                <a:effectLst>
                  <a:reflection blurRad="12700" stA="34000" endA="740" endPos="53000" dir="5400000" sy="-100000" algn="bl" rotWithShape="0"/>
                </a:effectLst>
              </a:rPr>
              <a:t>Nahum</a:t>
            </a:r>
          </a:p>
        </p:txBody>
      </p:sp>
    </p:spTree>
    <p:extLst>
      <p:ext uri="{BB962C8B-B14F-4D97-AF65-F5344CB8AC3E}">
        <p14:creationId xmlns:p14="http://schemas.microsoft.com/office/powerpoint/2010/main" val="28886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0781-CC8A-4E71-B9F2-F05F50739E5F}"/>
              </a:ext>
            </a:extLst>
          </p:cNvPr>
          <p:cNvSpPr>
            <a:spLocks noGrp="1"/>
          </p:cNvSpPr>
          <p:nvPr>
            <p:ph type="title"/>
          </p:nvPr>
        </p:nvSpPr>
        <p:spPr/>
        <p:txBody>
          <a:bodyPr/>
          <a:lstStyle/>
          <a:p>
            <a:r>
              <a:rPr lang="en-US" b="1" dirty="0"/>
              <a:t>Historical Background</a:t>
            </a:r>
          </a:p>
        </p:txBody>
      </p:sp>
      <p:sp>
        <p:nvSpPr>
          <p:cNvPr id="3" name="Content Placeholder 2">
            <a:extLst>
              <a:ext uri="{FF2B5EF4-FFF2-40B4-BE49-F238E27FC236}">
                <a16:creationId xmlns:a16="http://schemas.microsoft.com/office/drawing/2014/main" id="{8AD96525-272B-4D6F-9A69-0E5E75E1D5C7}"/>
              </a:ext>
            </a:extLst>
          </p:cNvPr>
          <p:cNvSpPr>
            <a:spLocks noGrp="1"/>
          </p:cNvSpPr>
          <p:nvPr>
            <p:ph idx="1"/>
          </p:nvPr>
        </p:nvSpPr>
        <p:spPr>
          <a:xfrm>
            <a:off x="1522412" y="1904999"/>
            <a:ext cx="10134599" cy="4763277"/>
          </a:xfrm>
        </p:spPr>
        <p:txBody>
          <a:bodyPr>
            <a:normAutofit/>
          </a:bodyPr>
          <a:lstStyle/>
          <a:p>
            <a:pPr marL="0" indent="0">
              <a:buNone/>
            </a:pPr>
            <a:r>
              <a:rPr lang="en-US" sz="2800" b="1" dirty="0">
                <a:solidFill>
                  <a:srgbClr val="FF0000"/>
                </a:solidFill>
              </a:rPr>
              <a:t>The history of Assyrian decline lies behind the little work of Nahum.</a:t>
            </a:r>
          </a:p>
          <a:p>
            <a:r>
              <a:rPr lang="en-US" i="1" dirty="0"/>
              <a:t>Assyria reached the height of its imperial power under Ashurbanipal (668-631 BC), but his reign was followed by a series of weak leaders who suffered crippling defeats from the Babylonians.</a:t>
            </a:r>
          </a:p>
          <a:p>
            <a:r>
              <a:rPr lang="en-US" i="1" dirty="0"/>
              <a:t>When the Assyrian refugee government was backed up in northwest Mesopotamia, and the Egyptians, Assyrian’s allies, were marching northward for support, Josiah, the king of Judah, interposed his army, confronting Pharaoh-</a:t>
            </a:r>
            <a:r>
              <a:rPr lang="en-US" i="1" dirty="0" err="1"/>
              <a:t>Neco</a:t>
            </a:r>
            <a:r>
              <a:rPr lang="en-US" i="1" dirty="0"/>
              <a:t> II at Megiddo in 609 BC.</a:t>
            </a:r>
          </a:p>
          <a:p>
            <a:r>
              <a:rPr lang="en-US" i="1" dirty="0"/>
              <a:t>Though Josiah died in this confrontation, he stalled the Egyptian advance just long enough to leave the Assyrians unaided. </a:t>
            </a:r>
          </a:p>
        </p:txBody>
      </p:sp>
    </p:spTree>
    <p:extLst>
      <p:ext uri="{BB962C8B-B14F-4D97-AF65-F5344CB8AC3E}">
        <p14:creationId xmlns:p14="http://schemas.microsoft.com/office/powerpoint/2010/main" val="8955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39619" name="Picture 3" descr="Map%20-%20The%20Assyrian%20Empire[1]">
            <a:extLst>
              <a:ext uri="{FF2B5EF4-FFF2-40B4-BE49-F238E27FC236}">
                <a16:creationId xmlns:a16="http://schemas.microsoft.com/office/drawing/2014/main" id="{64046CCD-6A5E-4425-AACE-1EF9B0410A0E}"/>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t="9276" b="5165"/>
          <a:stretch>
            <a:fillRect/>
          </a:stretch>
        </p:blipFill>
        <p:spPr>
          <a:xfrm>
            <a:off x="1522412"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9620" name="Text Box 5">
            <a:extLst>
              <a:ext uri="{FF2B5EF4-FFF2-40B4-BE49-F238E27FC236}">
                <a16:creationId xmlns:a16="http://schemas.microsoft.com/office/drawing/2014/main" id="{05C739BF-DB4E-4052-9847-23E33E1AD8C0}"/>
              </a:ext>
            </a:extLst>
          </p:cNvPr>
          <p:cNvSpPr txBox="1">
            <a:spLocks noChangeArrowheads="1"/>
          </p:cNvSpPr>
          <p:nvPr/>
        </p:nvSpPr>
        <p:spPr bwMode="auto">
          <a:xfrm>
            <a:off x="7694612" y="3352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Babylon</a:t>
            </a:r>
          </a:p>
        </p:txBody>
      </p:sp>
      <p:sp>
        <p:nvSpPr>
          <p:cNvPr id="239621" name="Text Box 6">
            <a:extLst>
              <a:ext uri="{FF2B5EF4-FFF2-40B4-BE49-F238E27FC236}">
                <a16:creationId xmlns:a16="http://schemas.microsoft.com/office/drawing/2014/main" id="{AA8EC983-162C-47B3-8CD5-1D762BC9613D}"/>
              </a:ext>
            </a:extLst>
          </p:cNvPr>
          <p:cNvSpPr txBox="1">
            <a:spLocks noChangeArrowheads="1"/>
          </p:cNvSpPr>
          <p:nvPr/>
        </p:nvSpPr>
        <p:spPr bwMode="auto">
          <a:xfrm>
            <a:off x="4113212" y="3505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Judah</a:t>
            </a:r>
          </a:p>
        </p:txBody>
      </p:sp>
      <p:sp>
        <p:nvSpPr>
          <p:cNvPr id="239622" name="Text Box 11">
            <a:extLst>
              <a:ext uri="{FF2B5EF4-FFF2-40B4-BE49-F238E27FC236}">
                <a16:creationId xmlns:a16="http://schemas.microsoft.com/office/drawing/2014/main" id="{1CD867D7-9CEF-41A4-B4E4-DE4B3AEE0E47}"/>
              </a:ext>
            </a:extLst>
          </p:cNvPr>
          <p:cNvSpPr txBox="1">
            <a:spLocks noChangeArrowheads="1"/>
          </p:cNvSpPr>
          <p:nvPr/>
        </p:nvSpPr>
        <p:spPr bwMode="auto">
          <a:xfrm>
            <a:off x="7085012" y="1905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Asshur</a:t>
            </a:r>
          </a:p>
        </p:txBody>
      </p:sp>
      <p:sp>
        <p:nvSpPr>
          <p:cNvPr id="239623" name="Text Box 12">
            <a:extLst>
              <a:ext uri="{FF2B5EF4-FFF2-40B4-BE49-F238E27FC236}">
                <a16:creationId xmlns:a16="http://schemas.microsoft.com/office/drawing/2014/main" id="{3F83525C-0D18-4C1A-B676-F5FEDA571BC7}"/>
              </a:ext>
            </a:extLst>
          </p:cNvPr>
          <p:cNvSpPr txBox="1">
            <a:spLocks noChangeArrowheads="1"/>
          </p:cNvSpPr>
          <p:nvPr/>
        </p:nvSpPr>
        <p:spPr bwMode="auto">
          <a:xfrm>
            <a:off x="6627812" y="1447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Nineveh</a:t>
            </a:r>
          </a:p>
        </p:txBody>
      </p:sp>
      <p:sp>
        <p:nvSpPr>
          <p:cNvPr id="239624" name="Text Box 13">
            <a:extLst>
              <a:ext uri="{FF2B5EF4-FFF2-40B4-BE49-F238E27FC236}">
                <a16:creationId xmlns:a16="http://schemas.microsoft.com/office/drawing/2014/main" id="{C48A189F-F329-4286-B27E-79201BA55C96}"/>
              </a:ext>
            </a:extLst>
          </p:cNvPr>
          <p:cNvSpPr txBox="1">
            <a:spLocks noChangeArrowheads="1"/>
          </p:cNvSpPr>
          <p:nvPr/>
        </p:nvSpPr>
        <p:spPr bwMode="auto">
          <a:xfrm>
            <a:off x="4799012" y="1371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Carchemish</a:t>
            </a:r>
          </a:p>
        </p:txBody>
      </p:sp>
      <p:sp>
        <p:nvSpPr>
          <p:cNvPr id="239625" name="Text Box 14">
            <a:extLst>
              <a:ext uri="{FF2B5EF4-FFF2-40B4-BE49-F238E27FC236}">
                <a16:creationId xmlns:a16="http://schemas.microsoft.com/office/drawing/2014/main" id="{043F8868-09E5-4C11-9F52-4EF55C946C7D}"/>
              </a:ext>
            </a:extLst>
          </p:cNvPr>
          <p:cNvSpPr txBox="1">
            <a:spLocks noChangeArrowheads="1"/>
          </p:cNvSpPr>
          <p:nvPr/>
        </p:nvSpPr>
        <p:spPr bwMode="auto">
          <a:xfrm>
            <a:off x="5332412" y="17526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Haran</a:t>
            </a:r>
          </a:p>
        </p:txBody>
      </p:sp>
      <p:sp>
        <p:nvSpPr>
          <p:cNvPr id="239626" name="Text Box 15">
            <a:extLst>
              <a:ext uri="{FF2B5EF4-FFF2-40B4-BE49-F238E27FC236}">
                <a16:creationId xmlns:a16="http://schemas.microsoft.com/office/drawing/2014/main" id="{0CFF6E0F-F148-425E-9DF3-C7AED00F5115}"/>
              </a:ext>
            </a:extLst>
          </p:cNvPr>
          <p:cNvSpPr txBox="1">
            <a:spLocks noChangeArrowheads="1"/>
          </p:cNvSpPr>
          <p:nvPr/>
        </p:nvSpPr>
        <p:spPr bwMode="auto">
          <a:xfrm>
            <a:off x="2513012" y="45720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a:latin typeface="Arial" panose="020B0604020202020204" pitchFamily="34" charset="0"/>
              </a:rPr>
              <a:t>Egypt</a:t>
            </a:r>
          </a:p>
        </p:txBody>
      </p:sp>
    </p:spTree>
    <p:extLst>
      <p:ext uri="{BB962C8B-B14F-4D97-AF65-F5344CB8AC3E}">
        <p14:creationId xmlns:p14="http://schemas.microsoft.com/office/powerpoint/2010/main" val="324417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8672BBE-EFB6-4059-86B7-829D81E114FB}"/>
              </a:ext>
            </a:extLst>
          </p:cNvPr>
          <p:cNvSpPr>
            <a:spLocks noGrp="1" noChangeArrowheads="1"/>
          </p:cNvSpPr>
          <p:nvPr>
            <p:ph type="title"/>
          </p:nvPr>
        </p:nvSpPr>
        <p:spPr>
          <a:xfrm>
            <a:off x="1751012" y="533400"/>
            <a:ext cx="8610600" cy="762000"/>
          </a:xfrm>
        </p:spPr>
        <p:txBody>
          <a:bodyPr/>
          <a:lstStyle/>
          <a:p>
            <a:pPr eaLnBrk="1" hangingPunct="1"/>
            <a:r>
              <a:rPr lang="en-US" altLang="en-US">
                <a:solidFill>
                  <a:srgbClr val="990033"/>
                </a:solidFill>
                <a:latin typeface="Impact" panose="020B0806030902050204" pitchFamily="34" charset="0"/>
              </a:rPr>
              <a:t>DECLINE OF ASSYRIA/RISE OF BABYLON</a:t>
            </a:r>
          </a:p>
        </p:txBody>
      </p:sp>
      <p:sp>
        <p:nvSpPr>
          <p:cNvPr id="489475" name="Rectangle 3">
            <a:extLst>
              <a:ext uri="{FF2B5EF4-FFF2-40B4-BE49-F238E27FC236}">
                <a16:creationId xmlns:a16="http://schemas.microsoft.com/office/drawing/2014/main" id="{0A28334B-27A5-490E-B22B-B12553B45257}"/>
              </a:ext>
            </a:extLst>
          </p:cNvPr>
          <p:cNvSpPr>
            <a:spLocks noGrp="1" noChangeArrowheads="1"/>
          </p:cNvSpPr>
          <p:nvPr>
            <p:ph type="body" idx="1"/>
          </p:nvPr>
        </p:nvSpPr>
        <p:spPr>
          <a:xfrm>
            <a:off x="1751012" y="1828800"/>
            <a:ext cx="8763000" cy="4800600"/>
          </a:xfrm>
        </p:spPr>
        <p:txBody>
          <a:bodyPr>
            <a:normAutofit fontScale="85000" lnSpcReduction="20000"/>
          </a:bodyPr>
          <a:lstStyle/>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626-620 BC</a:t>
            </a:r>
            <a:r>
              <a:rPr lang="en-US" altLang="en-US" sz="2800"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Defeat at Babylon</a:t>
            </a:r>
            <a:r>
              <a:rPr lang="en-US" altLang="en-US" sz="2800" i="1" dirty="0">
                <a:latin typeface="Lucida Sans Unicode" panose="020B0602030504020204" pitchFamily="34" charset="0"/>
              </a:rPr>
              <a:t> (Assyrians</a:t>
            </a:r>
          </a:p>
          <a:p>
            <a:pPr eaLnBrk="1" hangingPunct="1">
              <a:lnSpc>
                <a:spcPct val="90000"/>
              </a:lnSpc>
              <a:buFont typeface="Wingdings" panose="05000000000000000000" pitchFamily="2" charset="2"/>
              <a:buNone/>
              <a:defRPr/>
            </a:pPr>
            <a:r>
              <a:rPr lang="en-US" altLang="en-US" sz="2800" i="1" dirty="0">
                <a:latin typeface="Lucida Sans Unicode" panose="020B0602030504020204" pitchFamily="34" charset="0"/>
              </a:rPr>
              <a:t>				driven from Babylon)</a:t>
            </a:r>
          </a:p>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614 BC</a:t>
            </a:r>
            <a:r>
              <a:rPr lang="en-US" altLang="en-US" sz="2800" i="1"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Fall of Ashur</a:t>
            </a:r>
            <a:r>
              <a:rPr lang="en-US" altLang="en-US" sz="2800" i="1" dirty="0">
                <a:latin typeface="Lucida Sans Unicode" panose="020B0602030504020204" pitchFamily="34" charset="0"/>
              </a:rPr>
              <a:t> (loss of </a:t>
            </a:r>
          </a:p>
          <a:p>
            <a:pPr eaLnBrk="1" hangingPunct="1">
              <a:lnSpc>
                <a:spcPct val="90000"/>
              </a:lnSpc>
              <a:buFont typeface="Wingdings" panose="05000000000000000000" pitchFamily="2" charset="2"/>
              <a:buNone/>
              <a:defRPr/>
            </a:pPr>
            <a:r>
              <a:rPr lang="en-US" altLang="en-US" sz="2800" i="1" dirty="0">
                <a:latin typeface="Lucida Sans Unicode" panose="020B0602030504020204" pitchFamily="34" charset="0"/>
              </a:rPr>
              <a:t>				southern capital)</a:t>
            </a:r>
          </a:p>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612 BC</a:t>
            </a:r>
            <a:r>
              <a:rPr lang="en-US" altLang="en-US" sz="2800" i="1"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Fall of Nineveh</a:t>
            </a:r>
            <a:r>
              <a:rPr lang="en-US" altLang="en-US" sz="2800" i="1" dirty="0">
                <a:latin typeface="Lucida Sans Unicode" panose="020B0602030504020204" pitchFamily="34" charset="0"/>
              </a:rPr>
              <a:t> (loss of</a:t>
            </a:r>
          </a:p>
          <a:p>
            <a:pPr eaLnBrk="1" hangingPunct="1">
              <a:lnSpc>
                <a:spcPct val="90000"/>
              </a:lnSpc>
              <a:buFont typeface="Wingdings" panose="05000000000000000000" pitchFamily="2" charset="2"/>
              <a:buNone/>
              <a:defRPr/>
            </a:pPr>
            <a:r>
              <a:rPr lang="en-US" altLang="en-US" sz="2800" i="1" dirty="0">
                <a:latin typeface="Lucida Sans Unicode" panose="020B0602030504020204" pitchFamily="34" charset="0"/>
              </a:rPr>
              <a:t>				northern capital)</a:t>
            </a:r>
          </a:p>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609 BC</a:t>
            </a:r>
            <a:r>
              <a:rPr lang="en-US" altLang="en-US" sz="2800" i="1"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Defeat at Haran</a:t>
            </a:r>
            <a:r>
              <a:rPr lang="en-US" altLang="en-US" sz="2800" i="1" dirty="0">
                <a:latin typeface="Lucida Sans Unicode" panose="020B0602030504020204" pitchFamily="34" charset="0"/>
              </a:rPr>
              <a:t> (loss of</a:t>
            </a:r>
          </a:p>
          <a:p>
            <a:pPr eaLnBrk="1" hangingPunct="1">
              <a:lnSpc>
                <a:spcPct val="90000"/>
              </a:lnSpc>
              <a:buFont typeface="Wingdings" panose="05000000000000000000" pitchFamily="2" charset="2"/>
              <a:buNone/>
              <a:defRPr/>
            </a:pPr>
            <a:r>
              <a:rPr lang="en-US" altLang="en-US" sz="2800" i="1" dirty="0">
                <a:latin typeface="Lucida Sans Unicode" panose="020B0602030504020204" pitchFamily="34" charset="0"/>
              </a:rPr>
              <a:t>				government in exile)</a:t>
            </a:r>
          </a:p>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605 BC</a:t>
            </a:r>
            <a:r>
              <a:rPr lang="en-US" altLang="en-US" sz="2800"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Battle of Carchemish</a:t>
            </a:r>
            <a:r>
              <a:rPr lang="en-US" altLang="en-US" sz="2800" i="1" dirty="0">
                <a:latin typeface="Lucida Sans Unicode" panose="020B0602030504020204" pitchFamily="34" charset="0"/>
              </a:rPr>
              <a:t> (loss of last</a:t>
            </a:r>
          </a:p>
          <a:p>
            <a:pPr eaLnBrk="1" hangingPunct="1">
              <a:lnSpc>
                <a:spcPct val="90000"/>
              </a:lnSpc>
              <a:buFont typeface="Wingdings" panose="05000000000000000000" pitchFamily="2" charset="2"/>
              <a:buNone/>
              <a:defRPr/>
            </a:pPr>
            <a:r>
              <a:rPr lang="en-US" altLang="en-US" sz="2800" i="1" dirty="0">
                <a:latin typeface="Lucida Sans Unicode" panose="020B0602030504020204" pitchFamily="34" charset="0"/>
              </a:rPr>
              <a:t>				significant ally, Egypt)</a:t>
            </a:r>
          </a:p>
        </p:txBody>
      </p:sp>
    </p:spTree>
    <p:extLst>
      <p:ext uri="{BB962C8B-B14F-4D97-AF65-F5344CB8AC3E}">
        <p14:creationId xmlns:p14="http://schemas.microsoft.com/office/powerpoint/2010/main" val="306260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9475">
                                            <p:txEl>
                                              <p:pRg st="0" end="0"/>
                                            </p:txEl>
                                          </p:spTgt>
                                        </p:tgtEl>
                                        <p:attrNameLst>
                                          <p:attrName>style.visibility</p:attrName>
                                        </p:attrNameLst>
                                      </p:cBhvr>
                                      <p:to>
                                        <p:strVal val="visible"/>
                                      </p:to>
                                    </p:set>
                                    <p:anim calcmode="lin" valueType="num">
                                      <p:cBhvr>
                                        <p:cTn id="7" dur="500" fill="hold"/>
                                        <p:tgtEl>
                                          <p:spTgt spid="4894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94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94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9475">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89475">
                                            <p:txEl>
                                              <p:pRg st="1" end="1"/>
                                            </p:txEl>
                                          </p:spTgt>
                                        </p:tgtEl>
                                        <p:attrNameLst>
                                          <p:attrName>style.visibility</p:attrName>
                                        </p:attrNameLst>
                                      </p:cBhvr>
                                      <p:to>
                                        <p:strVal val="visible"/>
                                      </p:to>
                                    </p:set>
                                    <p:anim calcmode="lin" valueType="num">
                                      <p:cBhvr>
                                        <p:cTn id="13" dur="500" fill="hold"/>
                                        <p:tgtEl>
                                          <p:spTgt spid="4894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894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894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89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89475">
                                            <p:txEl>
                                              <p:pRg st="2" end="2"/>
                                            </p:txEl>
                                          </p:spTgt>
                                        </p:tgtEl>
                                        <p:attrNameLst>
                                          <p:attrName>style.visibility</p:attrName>
                                        </p:attrNameLst>
                                      </p:cBhvr>
                                      <p:to>
                                        <p:strVal val="visible"/>
                                      </p:to>
                                    </p:set>
                                    <p:anim calcmode="lin" valueType="num">
                                      <p:cBhvr>
                                        <p:cTn id="21" dur="500" fill="hold"/>
                                        <p:tgtEl>
                                          <p:spTgt spid="4894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894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894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89475">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489475">
                                            <p:txEl>
                                              <p:pRg st="3" end="3"/>
                                            </p:txEl>
                                          </p:spTgt>
                                        </p:tgtEl>
                                        <p:attrNameLst>
                                          <p:attrName>style.visibility</p:attrName>
                                        </p:attrNameLst>
                                      </p:cBhvr>
                                      <p:to>
                                        <p:strVal val="visible"/>
                                      </p:to>
                                    </p:set>
                                    <p:anim calcmode="lin" valueType="num">
                                      <p:cBhvr>
                                        <p:cTn id="27" dur="500" fill="hold"/>
                                        <p:tgtEl>
                                          <p:spTgt spid="48947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8947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8947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894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489475">
                                            <p:txEl>
                                              <p:pRg st="4" end="4"/>
                                            </p:txEl>
                                          </p:spTgt>
                                        </p:tgtEl>
                                        <p:attrNameLst>
                                          <p:attrName>style.visibility</p:attrName>
                                        </p:attrNameLst>
                                      </p:cBhvr>
                                      <p:to>
                                        <p:strVal val="visible"/>
                                      </p:to>
                                    </p:set>
                                    <p:anim calcmode="lin" valueType="num">
                                      <p:cBhvr>
                                        <p:cTn id="35" dur="500" fill="hold"/>
                                        <p:tgtEl>
                                          <p:spTgt spid="48947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48947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48947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489475">
                                            <p:txEl>
                                              <p:pRg st="4" end="4"/>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489475">
                                            <p:txEl>
                                              <p:pRg st="5" end="5"/>
                                            </p:txEl>
                                          </p:spTgt>
                                        </p:tgtEl>
                                        <p:attrNameLst>
                                          <p:attrName>style.visibility</p:attrName>
                                        </p:attrNameLst>
                                      </p:cBhvr>
                                      <p:to>
                                        <p:strVal val="visible"/>
                                      </p:to>
                                    </p:set>
                                    <p:anim calcmode="lin" valueType="num">
                                      <p:cBhvr>
                                        <p:cTn id="41" dur="500" fill="hold"/>
                                        <p:tgtEl>
                                          <p:spTgt spid="48947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8947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8947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894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489475">
                                            <p:txEl>
                                              <p:pRg st="6" end="6"/>
                                            </p:txEl>
                                          </p:spTgt>
                                        </p:tgtEl>
                                        <p:attrNameLst>
                                          <p:attrName>style.visibility</p:attrName>
                                        </p:attrNameLst>
                                      </p:cBhvr>
                                      <p:to>
                                        <p:strVal val="visible"/>
                                      </p:to>
                                    </p:set>
                                    <p:anim calcmode="lin" valueType="num">
                                      <p:cBhvr>
                                        <p:cTn id="49" dur="500" fill="hold"/>
                                        <p:tgtEl>
                                          <p:spTgt spid="48947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48947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48947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489475">
                                            <p:txEl>
                                              <p:pRg st="6" end="6"/>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489475">
                                            <p:txEl>
                                              <p:pRg st="7" end="7"/>
                                            </p:txEl>
                                          </p:spTgt>
                                        </p:tgtEl>
                                        <p:attrNameLst>
                                          <p:attrName>style.visibility</p:attrName>
                                        </p:attrNameLst>
                                      </p:cBhvr>
                                      <p:to>
                                        <p:strVal val="visible"/>
                                      </p:to>
                                    </p:set>
                                    <p:anim calcmode="lin" valueType="num">
                                      <p:cBhvr>
                                        <p:cTn id="55" dur="500" fill="hold"/>
                                        <p:tgtEl>
                                          <p:spTgt spid="489475">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489475">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489475">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48947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489475">
                                            <p:txEl>
                                              <p:pRg st="8" end="8"/>
                                            </p:txEl>
                                          </p:spTgt>
                                        </p:tgtEl>
                                        <p:attrNameLst>
                                          <p:attrName>style.visibility</p:attrName>
                                        </p:attrNameLst>
                                      </p:cBhvr>
                                      <p:to>
                                        <p:strVal val="visible"/>
                                      </p:to>
                                    </p:set>
                                    <p:anim calcmode="lin" valueType="num">
                                      <p:cBhvr>
                                        <p:cTn id="63" dur="500" fill="hold"/>
                                        <p:tgtEl>
                                          <p:spTgt spid="489475">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489475">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489475">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489475">
                                            <p:txEl>
                                              <p:pRg st="8" end="8"/>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489475">
                                            <p:txEl>
                                              <p:pRg st="9" end="9"/>
                                            </p:txEl>
                                          </p:spTgt>
                                        </p:tgtEl>
                                        <p:attrNameLst>
                                          <p:attrName>style.visibility</p:attrName>
                                        </p:attrNameLst>
                                      </p:cBhvr>
                                      <p:to>
                                        <p:strVal val="visible"/>
                                      </p:to>
                                    </p:set>
                                    <p:anim calcmode="lin" valueType="num">
                                      <p:cBhvr>
                                        <p:cTn id="69" dur="500" fill="hold"/>
                                        <p:tgtEl>
                                          <p:spTgt spid="489475">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489475">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489475">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48947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40642" name="Picture 3" descr="ps342940_l">
            <a:extLst>
              <a:ext uri="{FF2B5EF4-FFF2-40B4-BE49-F238E27FC236}">
                <a16:creationId xmlns:a16="http://schemas.microsoft.com/office/drawing/2014/main" id="{03641E7C-5DB7-4D86-B33A-39B4C96B52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8612"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4">
            <a:extLst>
              <a:ext uri="{FF2B5EF4-FFF2-40B4-BE49-F238E27FC236}">
                <a16:creationId xmlns:a16="http://schemas.microsoft.com/office/drawing/2014/main" id="{8B9D5E2E-A781-470D-AEC9-E9983BD184D4}"/>
              </a:ext>
            </a:extLst>
          </p:cNvPr>
          <p:cNvSpPr txBox="1">
            <a:spLocks noChangeArrowheads="1"/>
          </p:cNvSpPr>
          <p:nvPr/>
        </p:nvSpPr>
        <p:spPr bwMode="auto">
          <a:xfrm>
            <a:off x="5484812" y="1317625"/>
            <a:ext cx="4876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a:solidFill>
                  <a:srgbClr val="FFFF00"/>
                </a:solidFill>
                <a:latin typeface="Arial" panose="020B0604020202020204" pitchFamily="34" charset="0"/>
              </a:rPr>
              <a:t>The fall of Assyria was predicted by the prophet Nahum.</a:t>
            </a:r>
          </a:p>
          <a:p>
            <a:pPr eaLnBrk="1" hangingPunct="1">
              <a:spcBef>
                <a:spcPct val="50000"/>
              </a:spcBef>
              <a:buFontTx/>
              <a:buChar char="•"/>
            </a:pPr>
            <a:r>
              <a:rPr lang="en-US" altLang="en-US" sz="2400" i="1">
                <a:solidFill>
                  <a:schemeClr val="bg1"/>
                </a:solidFill>
                <a:latin typeface="Arial Narrow" panose="020B0606020202030204" pitchFamily="34" charset="0"/>
              </a:rPr>
              <a:t> The attack upon Nineveh by the Medes and Babylonians, which was successfully conducted in 614 BC, left Assyria’s northern capital in shambles (Na. 2:3-13). </a:t>
            </a:r>
          </a:p>
          <a:p>
            <a:pPr eaLnBrk="1" hangingPunct="1">
              <a:spcBef>
                <a:spcPct val="50000"/>
              </a:spcBef>
              <a:buFontTx/>
              <a:buChar char="•"/>
            </a:pPr>
            <a:r>
              <a:rPr lang="en-US" altLang="en-US" sz="2400" i="1">
                <a:solidFill>
                  <a:schemeClr val="bg1"/>
                </a:solidFill>
                <a:latin typeface="Arial Narrow" panose="020B0606020202030204" pitchFamily="34" charset="0"/>
              </a:rPr>
              <a:t> This tablet from the Babylonian Chronicle describes the fall of Nineveh and the collapse of the Assyrian Empire.</a:t>
            </a:r>
          </a:p>
        </p:txBody>
      </p:sp>
      <p:sp>
        <p:nvSpPr>
          <p:cNvPr id="240644" name="Text Box 7">
            <a:extLst>
              <a:ext uri="{FF2B5EF4-FFF2-40B4-BE49-F238E27FC236}">
                <a16:creationId xmlns:a16="http://schemas.microsoft.com/office/drawing/2014/main" id="{8610A37C-CF39-4837-90BE-8B032C73425A}"/>
              </a:ext>
            </a:extLst>
          </p:cNvPr>
          <p:cNvSpPr txBox="1">
            <a:spLocks noChangeArrowheads="1"/>
          </p:cNvSpPr>
          <p:nvPr/>
        </p:nvSpPr>
        <p:spPr bwMode="auto">
          <a:xfrm>
            <a:off x="5561012" y="617220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a:solidFill>
                  <a:schemeClr val="bg1"/>
                </a:solidFill>
                <a:latin typeface="Arial Narrow" panose="020B0606020202030204" pitchFamily="34" charset="0"/>
              </a:rPr>
              <a:t>British Museum, London</a:t>
            </a:r>
          </a:p>
        </p:txBody>
      </p:sp>
    </p:spTree>
    <p:extLst>
      <p:ext uri="{BB962C8B-B14F-4D97-AF65-F5344CB8AC3E}">
        <p14:creationId xmlns:p14="http://schemas.microsoft.com/office/powerpoint/2010/main" val="275252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AB3BC-1865-4D59-AB3E-311F298B8517}"/>
              </a:ext>
            </a:extLst>
          </p:cNvPr>
          <p:cNvSpPr>
            <a:spLocks noGrp="1"/>
          </p:cNvSpPr>
          <p:nvPr>
            <p:ph type="title"/>
          </p:nvPr>
        </p:nvSpPr>
        <p:spPr/>
        <p:txBody>
          <a:bodyPr/>
          <a:lstStyle/>
          <a:p>
            <a:r>
              <a:rPr lang="en-US" b="1" dirty="0"/>
              <a:t>Structure</a:t>
            </a:r>
          </a:p>
        </p:txBody>
      </p:sp>
      <p:sp>
        <p:nvSpPr>
          <p:cNvPr id="3" name="Content Placeholder 2">
            <a:extLst>
              <a:ext uri="{FF2B5EF4-FFF2-40B4-BE49-F238E27FC236}">
                <a16:creationId xmlns:a16="http://schemas.microsoft.com/office/drawing/2014/main" id="{6543D59D-EE9E-4E95-AD65-F3CB53089887}"/>
              </a:ext>
            </a:extLst>
          </p:cNvPr>
          <p:cNvSpPr>
            <a:spLocks noGrp="1"/>
          </p:cNvSpPr>
          <p:nvPr>
            <p:ph idx="1"/>
          </p:nvPr>
        </p:nvSpPr>
        <p:spPr>
          <a:xfrm>
            <a:off x="1522412" y="1905000"/>
            <a:ext cx="9905999" cy="4343400"/>
          </a:xfrm>
        </p:spPr>
        <p:txBody>
          <a:bodyPr/>
          <a:lstStyle/>
          <a:p>
            <a:pPr marL="0" indent="0">
              <a:buNone/>
            </a:pPr>
            <a:r>
              <a:rPr lang="en-US" sz="2800" b="1" dirty="0">
                <a:solidFill>
                  <a:srgbClr val="FF0000"/>
                </a:solidFill>
              </a:rPr>
              <a:t>The structure of the book falls into three sections roughly corresponding to the chapter divisions.</a:t>
            </a:r>
          </a:p>
          <a:p>
            <a:pPr marL="0" indent="0">
              <a:buNone/>
            </a:pPr>
            <a:r>
              <a:rPr lang="en-US" i="1" dirty="0"/>
              <a:t>	1 - Opening psalm extolls the warlike Yahweh who comes to 				judge his enemies. (Verses 1:2-9 follow a partial acrostic 			pattern for the letters </a:t>
            </a:r>
            <a:r>
              <a:rPr lang="en-US" dirty="0">
                <a:latin typeface="HebrewTh" pitchFamily="2" charset="0"/>
              </a:rPr>
              <a:t>x</a:t>
            </a:r>
            <a:r>
              <a:rPr lang="en-US" i="1" dirty="0"/>
              <a:t> through </a:t>
            </a:r>
            <a:r>
              <a:rPr lang="en-US" dirty="0">
                <a:latin typeface="HebrewTh" pitchFamily="2" charset="0"/>
              </a:rPr>
              <a:t>n</a:t>
            </a:r>
            <a:r>
              <a:rPr lang="en-US" dirty="0"/>
              <a:t>, though 1:2b is 				misplaced.)</a:t>
            </a:r>
            <a:endParaRPr lang="en-US" i="1" dirty="0"/>
          </a:p>
          <a:p>
            <a:pPr marL="0" indent="0">
              <a:buNone/>
            </a:pPr>
            <a:r>
              <a:rPr lang="en-US" i="1" dirty="0"/>
              <a:t>	2 – The siege and sack of Nineveh</a:t>
            </a:r>
          </a:p>
          <a:p>
            <a:pPr marL="0" indent="0">
              <a:buNone/>
            </a:pPr>
            <a:r>
              <a:rPr lang="en-US" i="1" dirty="0"/>
              <a:t>	3 – Woe oracle on Nineveh, comparing it to the earlier fall of 				Thebes (since Thebes was sacked by Ashurbanipal in 663 BC, 		Nahum must be dated after this known historical event)</a:t>
            </a:r>
          </a:p>
        </p:txBody>
      </p:sp>
    </p:spTree>
    <p:extLst>
      <p:ext uri="{BB962C8B-B14F-4D97-AF65-F5344CB8AC3E}">
        <p14:creationId xmlns:p14="http://schemas.microsoft.com/office/powerpoint/2010/main" val="376135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D377-18DD-4871-9BB4-62D6C4CA325A}"/>
              </a:ext>
            </a:extLst>
          </p:cNvPr>
          <p:cNvSpPr>
            <a:spLocks noGrp="1"/>
          </p:cNvSpPr>
          <p:nvPr>
            <p:ph type="title"/>
          </p:nvPr>
        </p:nvSpPr>
        <p:spPr/>
        <p:txBody>
          <a:bodyPr/>
          <a:lstStyle/>
          <a:p>
            <a:r>
              <a:rPr lang="en-US" b="1" dirty="0"/>
              <a:t>Yahweh, the Man of War (1:2—2:2)</a:t>
            </a:r>
          </a:p>
        </p:txBody>
      </p:sp>
      <p:sp>
        <p:nvSpPr>
          <p:cNvPr id="3" name="Content Placeholder 2">
            <a:extLst>
              <a:ext uri="{FF2B5EF4-FFF2-40B4-BE49-F238E27FC236}">
                <a16:creationId xmlns:a16="http://schemas.microsoft.com/office/drawing/2014/main" id="{E0D59143-B849-4EF7-9BFE-19304A7740BF}"/>
              </a:ext>
            </a:extLst>
          </p:cNvPr>
          <p:cNvSpPr>
            <a:spLocks noGrp="1"/>
          </p:cNvSpPr>
          <p:nvPr>
            <p:ph idx="1"/>
          </p:nvPr>
        </p:nvSpPr>
        <p:spPr>
          <a:xfrm>
            <a:off x="1522412" y="1904999"/>
            <a:ext cx="10210799" cy="4763277"/>
          </a:xfrm>
        </p:spPr>
        <p:txBody>
          <a:bodyPr>
            <a:normAutofit lnSpcReduction="10000"/>
          </a:bodyPr>
          <a:lstStyle/>
          <a:p>
            <a:pPr marL="0" indent="0">
              <a:buNone/>
            </a:pPr>
            <a:r>
              <a:rPr lang="en-US" sz="2800" b="1" dirty="0">
                <a:solidFill>
                  <a:srgbClr val="FF0000"/>
                </a:solidFill>
              </a:rPr>
              <a:t>Nahum depicts God descending on the world in the awe-inspiring form of theophany—a warrior who executes judgment on his enemies.</a:t>
            </a:r>
          </a:p>
          <a:p>
            <a:r>
              <a:rPr lang="en-US" i="1" dirty="0"/>
              <a:t>As  in the theophany at Mt. Sinai, Yahweh is “slow to anger…but not leaving the guilty unpunished” (1:3; cf. Ex. 34:6-7).</a:t>
            </a:r>
          </a:p>
          <a:p>
            <a:r>
              <a:rPr lang="en-US" i="1" dirty="0"/>
              <a:t>The language of theophany shows the world in recoil before the wrath of God, who comes like a desert sirocco, drying up water courses, withering the plateaus and sweeping away the mountains.</a:t>
            </a:r>
          </a:p>
          <a:p>
            <a:r>
              <a:rPr lang="en-US" i="1" dirty="0"/>
              <a:t>Still, his basic relationship toward those who trust him is to provide refuge (1:7).</a:t>
            </a:r>
          </a:p>
          <a:p>
            <a:r>
              <a:rPr lang="en-US" i="1" dirty="0"/>
              <a:t>Judgment is reserved for unbelievers, but for the faithful, there is “good news on the mountains” (1:15; cf. Is. 52:7).</a:t>
            </a:r>
          </a:p>
        </p:txBody>
      </p:sp>
    </p:spTree>
    <p:extLst>
      <p:ext uri="{BB962C8B-B14F-4D97-AF65-F5344CB8AC3E}">
        <p14:creationId xmlns:p14="http://schemas.microsoft.com/office/powerpoint/2010/main" val="391270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B589-6DFA-4760-AEFF-3900C235233F}"/>
              </a:ext>
            </a:extLst>
          </p:cNvPr>
          <p:cNvSpPr>
            <a:spLocks noGrp="1"/>
          </p:cNvSpPr>
          <p:nvPr>
            <p:ph type="title"/>
          </p:nvPr>
        </p:nvSpPr>
        <p:spPr/>
        <p:txBody>
          <a:bodyPr/>
          <a:lstStyle/>
          <a:p>
            <a:r>
              <a:rPr lang="en-US" b="1" dirty="0"/>
              <a:t>The Fall of Nineveh (2:2-13)</a:t>
            </a:r>
          </a:p>
        </p:txBody>
      </p:sp>
      <p:sp>
        <p:nvSpPr>
          <p:cNvPr id="3" name="Content Placeholder 2">
            <a:extLst>
              <a:ext uri="{FF2B5EF4-FFF2-40B4-BE49-F238E27FC236}">
                <a16:creationId xmlns:a16="http://schemas.microsoft.com/office/drawing/2014/main" id="{B425FA87-28FC-4D92-A336-58AD41F1D0B5}"/>
              </a:ext>
            </a:extLst>
          </p:cNvPr>
          <p:cNvSpPr>
            <a:spLocks noGrp="1"/>
          </p:cNvSpPr>
          <p:nvPr>
            <p:ph idx="1"/>
          </p:nvPr>
        </p:nvSpPr>
        <p:spPr>
          <a:xfrm>
            <a:off x="1522412" y="1905000"/>
            <a:ext cx="10134599" cy="4572000"/>
          </a:xfrm>
        </p:spPr>
        <p:txBody>
          <a:bodyPr/>
          <a:lstStyle/>
          <a:p>
            <a:pPr marL="0" indent="0">
              <a:buNone/>
            </a:pPr>
            <a:r>
              <a:rPr lang="en-US" sz="2800" b="1" dirty="0">
                <a:solidFill>
                  <a:srgbClr val="FF0000"/>
                </a:solidFill>
              </a:rPr>
              <a:t>Nahum’s vivid description of the storming and capture of Nineveh contains powerful poetic lines.</a:t>
            </a:r>
          </a:p>
          <a:p>
            <a:r>
              <a:rPr lang="en-US" i="1" dirty="0"/>
              <a:t>The Assyrian chariots would race through the streets to shore up the city’s defenses, but it would be too little, too late.</a:t>
            </a:r>
          </a:p>
          <a:p>
            <a:r>
              <a:rPr lang="en-US" i="1" dirty="0"/>
              <a:t>The Babylonian attackers would dam the river in order to send a hurtling flood of water toward the city, and Nineveh would be left in a pool of receding water, while the enemy looted the town.</a:t>
            </a:r>
          </a:p>
          <a:p>
            <a:r>
              <a:rPr lang="en-US" i="1" dirty="0"/>
              <a:t>Once the home of royal game preserves, where lions were kept for the royal hunts, Nineveh and her royal sport would now be devastated. The empire that once was itself a preying lion would become the victim of the hunt.</a:t>
            </a:r>
          </a:p>
        </p:txBody>
      </p:sp>
    </p:spTree>
    <p:extLst>
      <p:ext uri="{BB962C8B-B14F-4D97-AF65-F5344CB8AC3E}">
        <p14:creationId xmlns:p14="http://schemas.microsoft.com/office/powerpoint/2010/main" val="36732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8C1B-F9E1-4795-8ACE-746D73CA38AD}"/>
              </a:ext>
            </a:extLst>
          </p:cNvPr>
          <p:cNvSpPr>
            <a:spLocks noGrp="1"/>
          </p:cNvSpPr>
          <p:nvPr>
            <p:ph type="title"/>
          </p:nvPr>
        </p:nvSpPr>
        <p:spPr/>
        <p:txBody>
          <a:bodyPr/>
          <a:lstStyle/>
          <a:p>
            <a:r>
              <a:rPr lang="en-US" b="1" dirty="0">
                <a:solidFill>
                  <a:srgbClr val="FFC000"/>
                </a:solidFill>
              </a:rPr>
              <a:t>The Royal Assyrian Lion Hunt</a:t>
            </a:r>
            <a:br>
              <a:rPr lang="en-US" b="1" dirty="0">
                <a:solidFill>
                  <a:srgbClr val="FFC000"/>
                </a:solidFill>
              </a:rPr>
            </a:br>
            <a:r>
              <a:rPr lang="en-US" sz="2400" b="1" dirty="0">
                <a:solidFill>
                  <a:srgbClr val="FFC000"/>
                </a:solidFill>
              </a:rPr>
              <a:t>the symbol of Assyrian dominance over the Mesopotamian world</a:t>
            </a:r>
            <a:endParaRPr lang="en-US" b="1" dirty="0">
              <a:solidFill>
                <a:srgbClr val="FFC000"/>
              </a:solidFill>
            </a:endParaRPr>
          </a:p>
        </p:txBody>
      </p:sp>
      <p:pic>
        <p:nvPicPr>
          <p:cNvPr id="16" name="Content Placeholder 15">
            <a:extLst>
              <a:ext uri="{FF2B5EF4-FFF2-40B4-BE49-F238E27FC236}">
                <a16:creationId xmlns:a16="http://schemas.microsoft.com/office/drawing/2014/main" id="{3B47C389-81F9-42B6-9F3C-FCA04B286673}"/>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06615" y="1439815"/>
            <a:ext cx="5787797" cy="3193461"/>
          </a:xfrm>
        </p:spPr>
      </p:pic>
      <p:pic>
        <p:nvPicPr>
          <p:cNvPr id="18" name="Content Placeholder 7">
            <a:extLst>
              <a:ext uri="{FF2B5EF4-FFF2-40B4-BE49-F238E27FC236}">
                <a16:creationId xmlns:a16="http://schemas.microsoft.com/office/drawing/2014/main" id="{55F2519B-3B4E-458A-87E0-E3F8C1EF4462}"/>
              </a:ext>
            </a:extLst>
          </p:cNvPr>
          <p:cNvPicPr>
            <a:picLocks noChangeAspect="1"/>
          </p:cNvPicPr>
          <p:nvPr/>
        </p:nvPicPr>
        <p:blipFill>
          <a:blip r:embed="rId3"/>
          <a:stretch>
            <a:fillRect/>
          </a:stretch>
        </p:blipFill>
        <p:spPr>
          <a:xfrm>
            <a:off x="5561012" y="2367144"/>
            <a:ext cx="6477000" cy="4301133"/>
          </a:xfrm>
          <a:prstGeom prst="rect">
            <a:avLst/>
          </a:prstGeom>
        </p:spPr>
      </p:pic>
      <p:sp>
        <p:nvSpPr>
          <p:cNvPr id="19" name="TextBox 18">
            <a:extLst>
              <a:ext uri="{FF2B5EF4-FFF2-40B4-BE49-F238E27FC236}">
                <a16:creationId xmlns:a16="http://schemas.microsoft.com/office/drawing/2014/main" id="{766CB55A-F7A9-45D1-8917-F45A87E15C97}"/>
              </a:ext>
            </a:extLst>
          </p:cNvPr>
          <p:cNvSpPr txBox="1"/>
          <p:nvPr/>
        </p:nvSpPr>
        <p:spPr>
          <a:xfrm>
            <a:off x="1712913" y="4912755"/>
            <a:ext cx="3657599" cy="369332"/>
          </a:xfrm>
          <a:prstGeom prst="rect">
            <a:avLst/>
          </a:prstGeom>
          <a:noFill/>
        </p:spPr>
        <p:txBody>
          <a:bodyPr wrap="square" rtlCol="0">
            <a:spAutoFit/>
          </a:bodyPr>
          <a:lstStyle/>
          <a:p>
            <a:pPr algn="r"/>
            <a:r>
              <a:rPr lang="en-US" dirty="0">
                <a:solidFill>
                  <a:schemeClr val="bg1"/>
                </a:solidFill>
              </a:rPr>
              <a:t>British Museum, London</a:t>
            </a:r>
          </a:p>
        </p:txBody>
      </p:sp>
    </p:spTree>
    <p:extLst>
      <p:ext uri="{BB962C8B-B14F-4D97-AF65-F5344CB8AC3E}">
        <p14:creationId xmlns:p14="http://schemas.microsoft.com/office/powerpoint/2010/main" val="258934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Map-Of-Ancient-Near-East[1]">
            <a:extLst>
              <a:ext uri="{FF2B5EF4-FFF2-40B4-BE49-F238E27FC236}">
                <a16:creationId xmlns:a16="http://schemas.microsoft.com/office/drawing/2014/main" id="{E5E9FBC7-2061-4D64-84EF-61B011E5EA2D}"/>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2412" y="34926"/>
            <a:ext cx="9144000" cy="6823075"/>
          </a:xfrm>
        </p:spPr>
      </p:pic>
      <p:sp>
        <p:nvSpPr>
          <p:cNvPr id="89094" name="Oval 6">
            <a:extLst>
              <a:ext uri="{FF2B5EF4-FFF2-40B4-BE49-F238E27FC236}">
                <a16:creationId xmlns:a16="http://schemas.microsoft.com/office/drawing/2014/main" id="{A1BDCA31-1979-495C-8905-95CD20B0C7AA}"/>
              </a:ext>
            </a:extLst>
          </p:cNvPr>
          <p:cNvSpPr>
            <a:spLocks noChangeArrowheads="1"/>
          </p:cNvSpPr>
          <p:nvPr/>
        </p:nvSpPr>
        <p:spPr bwMode="auto">
          <a:xfrm>
            <a:off x="4867276" y="2432051"/>
            <a:ext cx="122237" cy="138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89095" name="Oval 7">
            <a:extLst>
              <a:ext uri="{FF2B5EF4-FFF2-40B4-BE49-F238E27FC236}">
                <a16:creationId xmlns:a16="http://schemas.microsoft.com/office/drawing/2014/main" id="{E2BFDBEF-76C3-4895-86A5-F4AD7251E906}"/>
              </a:ext>
            </a:extLst>
          </p:cNvPr>
          <p:cNvSpPr>
            <a:spLocks noChangeArrowheads="1"/>
          </p:cNvSpPr>
          <p:nvPr/>
        </p:nvSpPr>
        <p:spPr bwMode="auto">
          <a:xfrm>
            <a:off x="4570412" y="2987676"/>
            <a:ext cx="122238" cy="138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89096" name="Oval 8">
            <a:extLst>
              <a:ext uri="{FF2B5EF4-FFF2-40B4-BE49-F238E27FC236}">
                <a16:creationId xmlns:a16="http://schemas.microsoft.com/office/drawing/2014/main" id="{5AE8BD51-C4E3-465A-B9DA-60F1B59318CC}"/>
              </a:ext>
            </a:extLst>
          </p:cNvPr>
          <p:cNvSpPr>
            <a:spLocks noChangeArrowheads="1"/>
          </p:cNvSpPr>
          <p:nvPr/>
        </p:nvSpPr>
        <p:spPr bwMode="auto">
          <a:xfrm>
            <a:off x="4660901" y="2422526"/>
            <a:ext cx="122237" cy="138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89097" name="Oval 9">
            <a:extLst>
              <a:ext uri="{FF2B5EF4-FFF2-40B4-BE49-F238E27FC236}">
                <a16:creationId xmlns:a16="http://schemas.microsoft.com/office/drawing/2014/main" id="{DD310CF4-0454-4114-842B-3C5ABDFD0FC7}"/>
              </a:ext>
            </a:extLst>
          </p:cNvPr>
          <p:cNvSpPr>
            <a:spLocks noChangeArrowheads="1"/>
          </p:cNvSpPr>
          <p:nvPr/>
        </p:nvSpPr>
        <p:spPr bwMode="auto">
          <a:xfrm>
            <a:off x="4876801" y="3216276"/>
            <a:ext cx="122237" cy="138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89098" name="Oval 10">
            <a:extLst>
              <a:ext uri="{FF2B5EF4-FFF2-40B4-BE49-F238E27FC236}">
                <a16:creationId xmlns:a16="http://schemas.microsoft.com/office/drawing/2014/main" id="{56C31194-2C5C-4EFD-A008-67DFD6E4E836}"/>
              </a:ext>
            </a:extLst>
          </p:cNvPr>
          <p:cNvSpPr>
            <a:spLocks noChangeArrowheads="1"/>
          </p:cNvSpPr>
          <p:nvPr/>
        </p:nvSpPr>
        <p:spPr bwMode="auto">
          <a:xfrm>
            <a:off x="4905376" y="2835276"/>
            <a:ext cx="122237" cy="138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89099" name="Oval 11">
            <a:extLst>
              <a:ext uri="{FF2B5EF4-FFF2-40B4-BE49-F238E27FC236}">
                <a16:creationId xmlns:a16="http://schemas.microsoft.com/office/drawing/2014/main" id="{618406C5-7E95-4E55-A48C-1591B9CFDA90}"/>
              </a:ext>
            </a:extLst>
          </p:cNvPr>
          <p:cNvSpPr>
            <a:spLocks noChangeArrowheads="1"/>
          </p:cNvSpPr>
          <p:nvPr/>
        </p:nvSpPr>
        <p:spPr bwMode="auto">
          <a:xfrm>
            <a:off x="4905376" y="3003551"/>
            <a:ext cx="122237" cy="138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7593" name="Text Box 12">
            <a:extLst>
              <a:ext uri="{FF2B5EF4-FFF2-40B4-BE49-F238E27FC236}">
                <a16:creationId xmlns:a16="http://schemas.microsoft.com/office/drawing/2014/main" id="{5D9BB693-1E91-4C66-9E8D-9E64020021DC}"/>
              </a:ext>
            </a:extLst>
          </p:cNvPr>
          <p:cNvSpPr txBox="1">
            <a:spLocks noChangeArrowheads="1"/>
          </p:cNvSpPr>
          <p:nvPr/>
        </p:nvSpPr>
        <p:spPr bwMode="auto">
          <a:xfrm>
            <a:off x="4311650" y="6218238"/>
            <a:ext cx="6126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2400" b="1">
                <a:solidFill>
                  <a:schemeClr val="bg1"/>
                </a:solidFill>
                <a:latin typeface="Century Gothic" panose="020B0502020202020204" pitchFamily="34" charset="0"/>
              </a:rPr>
              <a:t>FOREIGN NATIONS INDICTED BY AMOS</a:t>
            </a:r>
          </a:p>
        </p:txBody>
      </p:sp>
      <p:sp>
        <p:nvSpPr>
          <p:cNvPr id="89101" name="Line 13">
            <a:extLst>
              <a:ext uri="{FF2B5EF4-FFF2-40B4-BE49-F238E27FC236}">
                <a16:creationId xmlns:a16="http://schemas.microsoft.com/office/drawing/2014/main" id="{5CFAB77A-7DAB-441A-8F21-BF97C87C7B3F}"/>
              </a:ext>
            </a:extLst>
          </p:cNvPr>
          <p:cNvSpPr>
            <a:spLocks noChangeShapeType="1"/>
          </p:cNvSpPr>
          <p:nvPr/>
        </p:nvSpPr>
        <p:spPr bwMode="auto">
          <a:xfrm flipH="1" flipV="1">
            <a:off x="3168650" y="1646239"/>
            <a:ext cx="1509712" cy="808037"/>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02" name="Text Box 14">
            <a:extLst>
              <a:ext uri="{FF2B5EF4-FFF2-40B4-BE49-F238E27FC236}">
                <a16:creationId xmlns:a16="http://schemas.microsoft.com/office/drawing/2014/main" id="{E1641B29-9F01-4A87-AFFF-70B34A985CEF}"/>
              </a:ext>
            </a:extLst>
          </p:cNvPr>
          <p:cNvSpPr txBox="1">
            <a:spLocks noChangeArrowheads="1"/>
          </p:cNvSpPr>
          <p:nvPr/>
        </p:nvSpPr>
        <p:spPr bwMode="auto">
          <a:xfrm>
            <a:off x="2411413" y="1406525"/>
            <a:ext cx="117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2400" b="1">
                <a:solidFill>
                  <a:schemeClr val="bg1"/>
                </a:solidFill>
                <a:latin typeface="Century Gothic" panose="020B0502020202020204" pitchFamily="34" charset="0"/>
              </a:rPr>
              <a:t>TYRE</a:t>
            </a:r>
          </a:p>
        </p:txBody>
      </p:sp>
      <p:sp>
        <p:nvSpPr>
          <p:cNvPr id="89103" name="Line 15">
            <a:extLst>
              <a:ext uri="{FF2B5EF4-FFF2-40B4-BE49-F238E27FC236}">
                <a16:creationId xmlns:a16="http://schemas.microsoft.com/office/drawing/2014/main" id="{C5E1345A-74B3-4B2A-8886-F50E2B96995D}"/>
              </a:ext>
            </a:extLst>
          </p:cNvPr>
          <p:cNvSpPr>
            <a:spLocks noChangeShapeType="1"/>
          </p:cNvSpPr>
          <p:nvPr/>
        </p:nvSpPr>
        <p:spPr bwMode="auto">
          <a:xfrm flipV="1">
            <a:off x="4967287" y="2027239"/>
            <a:ext cx="1066800" cy="47148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04" name="Text Box 16">
            <a:extLst>
              <a:ext uri="{FF2B5EF4-FFF2-40B4-BE49-F238E27FC236}">
                <a16:creationId xmlns:a16="http://schemas.microsoft.com/office/drawing/2014/main" id="{D65CC81D-37AC-4AE7-8C60-9BDE1518F480}"/>
              </a:ext>
            </a:extLst>
          </p:cNvPr>
          <p:cNvSpPr txBox="1">
            <a:spLocks noChangeArrowheads="1"/>
          </p:cNvSpPr>
          <p:nvPr/>
        </p:nvSpPr>
        <p:spPr bwMode="auto">
          <a:xfrm>
            <a:off x="5935662" y="1749425"/>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2400" b="1">
                <a:solidFill>
                  <a:schemeClr val="bg1"/>
                </a:solidFill>
                <a:latin typeface="Century Gothic" panose="020B0502020202020204" pitchFamily="34" charset="0"/>
              </a:rPr>
              <a:t>DAMASCUS</a:t>
            </a:r>
          </a:p>
        </p:txBody>
      </p:sp>
      <p:sp>
        <p:nvSpPr>
          <p:cNvPr id="89105" name="Line 17">
            <a:extLst>
              <a:ext uri="{FF2B5EF4-FFF2-40B4-BE49-F238E27FC236}">
                <a16:creationId xmlns:a16="http://schemas.microsoft.com/office/drawing/2014/main" id="{ACC46E1B-7F44-4408-BCDB-5E1043D2AC40}"/>
              </a:ext>
            </a:extLst>
          </p:cNvPr>
          <p:cNvSpPr>
            <a:spLocks noChangeShapeType="1"/>
          </p:cNvSpPr>
          <p:nvPr/>
        </p:nvSpPr>
        <p:spPr bwMode="auto">
          <a:xfrm flipH="1">
            <a:off x="2940051" y="3063875"/>
            <a:ext cx="1646237" cy="50165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06" name="Text Box 18">
            <a:extLst>
              <a:ext uri="{FF2B5EF4-FFF2-40B4-BE49-F238E27FC236}">
                <a16:creationId xmlns:a16="http://schemas.microsoft.com/office/drawing/2014/main" id="{797E1BCD-3CEA-4C60-99F9-56D9E4BDB386}"/>
              </a:ext>
            </a:extLst>
          </p:cNvPr>
          <p:cNvSpPr txBox="1">
            <a:spLocks noChangeArrowheads="1"/>
          </p:cNvSpPr>
          <p:nvPr/>
        </p:nvSpPr>
        <p:spPr bwMode="auto">
          <a:xfrm>
            <a:off x="1970088" y="3321050"/>
            <a:ext cx="1204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2400" b="1">
                <a:solidFill>
                  <a:schemeClr val="bg1"/>
                </a:solidFill>
                <a:latin typeface="Century Gothic" panose="020B0502020202020204" pitchFamily="34" charset="0"/>
              </a:rPr>
              <a:t>GAZA</a:t>
            </a:r>
          </a:p>
        </p:txBody>
      </p:sp>
      <p:sp>
        <p:nvSpPr>
          <p:cNvPr id="89107" name="Line 19">
            <a:extLst>
              <a:ext uri="{FF2B5EF4-FFF2-40B4-BE49-F238E27FC236}">
                <a16:creationId xmlns:a16="http://schemas.microsoft.com/office/drawing/2014/main" id="{D90D50F9-2481-4310-BB3A-739EA3638C2D}"/>
              </a:ext>
            </a:extLst>
          </p:cNvPr>
          <p:cNvSpPr>
            <a:spLocks noChangeShapeType="1"/>
          </p:cNvSpPr>
          <p:nvPr/>
        </p:nvSpPr>
        <p:spPr bwMode="auto">
          <a:xfrm>
            <a:off x="4983163" y="3321051"/>
            <a:ext cx="1019175" cy="112871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08" name="Text Box 20">
            <a:extLst>
              <a:ext uri="{FF2B5EF4-FFF2-40B4-BE49-F238E27FC236}">
                <a16:creationId xmlns:a16="http://schemas.microsoft.com/office/drawing/2014/main" id="{E1B0B9B4-2985-4280-98DB-F0E2E396879A}"/>
              </a:ext>
            </a:extLst>
          </p:cNvPr>
          <p:cNvSpPr txBox="1">
            <a:spLocks noChangeArrowheads="1"/>
          </p:cNvSpPr>
          <p:nvPr/>
        </p:nvSpPr>
        <p:spPr bwMode="auto">
          <a:xfrm>
            <a:off x="5922963" y="4227513"/>
            <a:ext cx="166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2400" b="1">
                <a:solidFill>
                  <a:schemeClr val="bg1"/>
                </a:solidFill>
                <a:latin typeface="Century Gothic" panose="020B0502020202020204" pitchFamily="34" charset="0"/>
              </a:rPr>
              <a:t>EDOM</a:t>
            </a:r>
          </a:p>
        </p:txBody>
      </p:sp>
      <p:sp>
        <p:nvSpPr>
          <p:cNvPr id="89109" name="Line 21">
            <a:extLst>
              <a:ext uri="{FF2B5EF4-FFF2-40B4-BE49-F238E27FC236}">
                <a16:creationId xmlns:a16="http://schemas.microsoft.com/office/drawing/2014/main" id="{09BAECE2-8520-467C-92A5-3ED7AB359256}"/>
              </a:ext>
            </a:extLst>
          </p:cNvPr>
          <p:cNvSpPr>
            <a:spLocks noChangeShapeType="1"/>
          </p:cNvSpPr>
          <p:nvPr/>
        </p:nvSpPr>
        <p:spPr bwMode="auto">
          <a:xfrm>
            <a:off x="5011737" y="2895600"/>
            <a:ext cx="1524000" cy="1524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10" name="Text Box 22">
            <a:extLst>
              <a:ext uri="{FF2B5EF4-FFF2-40B4-BE49-F238E27FC236}">
                <a16:creationId xmlns:a16="http://schemas.microsoft.com/office/drawing/2014/main" id="{1FED2965-4625-4E2C-ACCC-C2A8E5D189F3}"/>
              </a:ext>
            </a:extLst>
          </p:cNvPr>
          <p:cNvSpPr txBox="1">
            <a:spLocks noChangeArrowheads="1"/>
          </p:cNvSpPr>
          <p:nvPr/>
        </p:nvSpPr>
        <p:spPr bwMode="auto">
          <a:xfrm>
            <a:off x="6437312" y="2803525"/>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2400" b="1">
                <a:solidFill>
                  <a:schemeClr val="bg1"/>
                </a:solidFill>
                <a:latin typeface="Century Gothic" panose="020B0502020202020204" pitchFamily="34" charset="0"/>
              </a:rPr>
              <a:t>AMMON</a:t>
            </a:r>
          </a:p>
        </p:txBody>
      </p:sp>
      <p:sp>
        <p:nvSpPr>
          <p:cNvPr id="89111" name="Line 23">
            <a:extLst>
              <a:ext uri="{FF2B5EF4-FFF2-40B4-BE49-F238E27FC236}">
                <a16:creationId xmlns:a16="http://schemas.microsoft.com/office/drawing/2014/main" id="{6CA2B02D-DB0B-4CFF-BA33-763208B7F7AC}"/>
              </a:ext>
            </a:extLst>
          </p:cNvPr>
          <p:cNvSpPr>
            <a:spLocks noChangeShapeType="1"/>
          </p:cNvSpPr>
          <p:nvPr/>
        </p:nvSpPr>
        <p:spPr bwMode="auto">
          <a:xfrm>
            <a:off x="5011738" y="3109914"/>
            <a:ext cx="1387475" cy="66992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12" name="Text Box 24">
            <a:extLst>
              <a:ext uri="{FF2B5EF4-FFF2-40B4-BE49-F238E27FC236}">
                <a16:creationId xmlns:a16="http://schemas.microsoft.com/office/drawing/2014/main" id="{E00C8E97-591C-471C-A831-D4B398DED2B8}"/>
              </a:ext>
            </a:extLst>
          </p:cNvPr>
          <p:cNvSpPr txBox="1">
            <a:spLocks noChangeArrowheads="1"/>
          </p:cNvSpPr>
          <p:nvPr/>
        </p:nvSpPr>
        <p:spPr bwMode="auto">
          <a:xfrm>
            <a:off x="6319837" y="3535363"/>
            <a:ext cx="1646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2400" b="1">
                <a:solidFill>
                  <a:schemeClr val="bg1"/>
                </a:solidFill>
                <a:latin typeface="Century Gothic" panose="020B0502020202020204" pitchFamily="34" charset="0"/>
              </a:rPr>
              <a:t>MOAB</a:t>
            </a:r>
          </a:p>
        </p:txBody>
      </p:sp>
      <p:sp>
        <p:nvSpPr>
          <p:cNvPr id="67606" name="Rectangle 25">
            <a:extLst>
              <a:ext uri="{FF2B5EF4-FFF2-40B4-BE49-F238E27FC236}">
                <a16:creationId xmlns:a16="http://schemas.microsoft.com/office/drawing/2014/main" id="{7ECEFD9C-276D-4B00-8854-C7AE2B2113B2}"/>
              </a:ext>
            </a:extLst>
          </p:cNvPr>
          <p:cNvSpPr>
            <a:spLocks noChangeArrowheads="1"/>
          </p:cNvSpPr>
          <p:nvPr/>
        </p:nvSpPr>
        <p:spPr bwMode="auto">
          <a:xfrm>
            <a:off x="3155951" y="5715000"/>
            <a:ext cx="471487" cy="319088"/>
          </a:xfrm>
          <a:prstGeom prst="rect">
            <a:avLst/>
          </a:prstGeom>
          <a:noFill/>
          <a:ln w="190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Tree>
    <p:extLst>
      <p:ext uri="{BB962C8B-B14F-4D97-AF65-F5344CB8AC3E}">
        <p14:creationId xmlns:p14="http://schemas.microsoft.com/office/powerpoint/2010/main" val="1914619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9094"/>
                                        </p:tgtEl>
                                        <p:attrNameLst>
                                          <p:attrName>style.visibility</p:attrName>
                                        </p:attrNameLst>
                                      </p:cBhvr>
                                      <p:to>
                                        <p:strVal val="visible"/>
                                      </p:to>
                                    </p:set>
                                    <p:anim calcmode="lin" valueType="num">
                                      <p:cBhvr>
                                        <p:cTn id="7" dur="500" fill="hold"/>
                                        <p:tgtEl>
                                          <p:spTgt spid="89094"/>
                                        </p:tgtEl>
                                        <p:attrNameLst>
                                          <p:attrName>ppt_w</p:attrName>
                                        </p:attrNameLst>
                                      </p:cBhvr>
                                      <p:tavLst>
                                        <p:tav tm="0">
                                          <p:val>
                                            <p:fltVal val="0"/>
                                          </p:val>
                                        </p:tav>
                                        <p:tav tm="100000">
                                          <p:val>
                                            <p:strVal val="#ppt_w"/>
                                          </p:val>
                                        </p:tav>
                                      </p:tavLst>
                                    </p:anim>
                                    <p:anim calcmode="lin" valueType="num">
                                      <p:cBhvr>
                                        <p:cTn id="8" dur="500" fill="hold"/>
                                        <p:tgtEl>
                                          <p:spTgt spid="8909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89103"/>
                                        </p:tgtEl>
                                        <p:attrNameLst>
                                          <p:attrName>style.visibility</p:attrName>
                                        </p:attrNameLst>
                                      </p:cBhvr>
                                      <p:to>
                                        <p:strVal val="visible"/>
                                      </p:to>
                                    </p:set>
                                    <p:animEffect transition="in" filter="wipe(left)">
                                      <p:cBhvr>
                                        <p:cTn id="12" dur="500"/>
                                        <p:tgtEl>
                                          <p:spTgt spid="89103"/>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9104"/>
                                        </p:tgtEl>
                                        <p:attrNameLst>
                                          <p:attrName>style.visibility</p:attrName>
                                        </p:attrNameLst>
                                      </p:cBhvr>
                                      <p:to>
                                        <p:strVal val="visible"/>
                                      </p:to>
                                    </p:set>
                                    <p:animEffect transition="in" filter="wipe(left)">
                                      <p:cBhvr>
                                        <p:cTn id="16" dur="500"/>
                                        <p:tgtEl>
                                          <p:spTgt spid="891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89095"/>
                                        </p:tgtEl>
                                        <p:attrNameLst>
                                          <p:attrName>style.visibility</p:attrName>
                                        </p:attrNameLst>
                                      </p:cBhvr>
                                      <p:to>
                                        <p:strVal val="visible"/>
                                      </p:to>
                                    </p:set>
                                    <p:anim calcmode="lin" valueType="num">
                                      <p:cBhvr>
                                        <p:cTn id="21" dur="500" fill="hold"/>
                                        <p:tgtEl>
                                          <p:spTgt spid="89095"/>
                                        </p:tgtEl>
                                        <p:attrNameLst>
                                          <p:attrName>ppt_w</p:attrName>
                                        </p:attrNameLst>
                                      </p:cBhvr>
                                      <p:tavLst>
                                        <p:tav tm="0">
                                          <p:val>
                                            <p:fltVal val="0"/>
                                          </p:val>
                                        </p:tav>
                                        <p:tav tm="100000">
                                          <p:val>
                                            <p:strVal val="#ppt_w"/>
                                          </p:val>
                                        </p:tav>
                                      </p:tavLst>
                                    </p:anim>
                                    <p:anim calcmode="lin" valueType="num">
                                      <p:cBhvr>
                                        <p:cTn id="22" dur="500" fill="hold"/>
                                        <p:tgtEl>
                                          <p:spTgt spid="89095"/>
                                        </p:tgtEl>
                                        <p:attrNameLst>
                                          <p:attrName>ppt_h</p:attrName>
                                        </p:attrNameLst>
                                      </p:cBhvr>
                                      <p:tavLst>
                                        <p:tav tm="0">
                                          <p:val>
                                            <p:fltVal val="0"/>
                                          </p:val>
                                        </p:tav>
                                        <p:tav tm="100000">
                                          <p:val>
                                            <p:strVal val="#ppt_h"/>
                                          </p:val>
                                        </p:tav>
                                      </p:tavLst>
                                    </p:anim>
                                  </p:childTnLst>
                                </p:cTn>
                              </p:par>
                            </p:childTnLst>
                          </p:cTn>
                        </p:par>
                        <p:par>
                          <p:cTn id="23" fill="hold" nodeType="afterGroup">
                            <p:stCondLst>
                              <p:cond delay="500"/>
                            </p:stCondLst>
                            <p:childTnLst>
                              <p:par>
                                <p:cTn id="24" presetID="22" presetClass="entr" presetSubtype="2" fill="hold" nodeType="afterEffect">
                                  <p:stCondLst>
                                    <p:cond delay="0"/>
                                  </p:stCondLst>
                                  <p:childTnLst>
                                    <p:set>
                                      <p:cBhvr>
                                        <p:cTn id="25" dur="1" fill="hold">
                                          <p:stCondLst>
                                            <p:cond delay="0"/>
                                          </p:stCondLst>
                                        </p:cTn>
                                        <p:tgtEl>
                                          <p:spTgt spid="89105"/>
                                        </p:tgtEl>
                                        <p:attrNameLst>
                                          <p:attrName>style.visibility</p:attrName>
                                        </p:attrNameLst>
                                      </p:cBhvr>
                                      <p:to>
                                        <p:strVal val="visible"/>
                                      </p:to>
                                    </p:set>
                                    <p:animEffect transition="in" filter="wipe(right)">
                                      <p:cBhvr>
                                        <p:cTn id="26" dur="500"/>
                                        <p:tgtEl>
                                          <p:spTgt spid="89105"/>
                                        </p:tgtEl>
                                      </p:cBhvr>
                                    </p:animEffect>
                                  </p:childTnLst>
                                </p:cTn>
                              </p:par>
                            </p:childTnLst>
                          </p:cTn>
                        </p:par>
                        <p:par>
                          <p:cTn id="27" fill="hold" nodeType="afterGroup">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89106"/>
                                        </p:tgtEl>
                                        <p:attrNameLst>
                                          <p:attrName>style.visibility</p:attrName>
                                        </p:attrNameLst>
                                      </p:cBhvr>
                                      <p:to>
                                        <p:strVal val="visible"/>
                                      </p:to>
                                    </p:set>
                                    <p:animEffect transition="in" filter="wipe(right)">
                                      <p:cBhvr>
                                        <p:cTn id="30" dur="500"/>
                                        <p:tgtEl>
                                          <p:spTgt spid="8910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89096"/>
                                        </p:tgtEl>
                                        <p:attrNameLst>
                                          <p:attrName>style.visibility</p:attrName>
                                        </p:attrNameLst>
                                      </p:cBhvr>
                                      <p:to>
                                        <p:strVal val="visible"/>
                                      </p:to>
                                    </p:set>
                                    <p:anim calcmode="lin" valueType="num">
                                      <p:cBhvr>
                                        <p:cTn id="35" dur="500" fill="hold"/>
                                        <p:tgtEl>
                                          <p:spTgt spid="89096"/>
                                        </p:tgtEl>
                                        <p:attrNameLst>
                                          <p:attrName>ppt_w</p:attrName>
                                        </p:attrNameLst>
                                      </p:cBhvr>
                                      <p:tavLst>
                                        <p:tav tm="0">
                                          <p:val>
                                            <p:fltVal val="0"/>
                                          </p:val>
                                        </p:tav>
                                        <p:tav tm="100000">
                                          <p:val>
                                            <p:strVal val="#ppt_w"/>
                                          </p:val>
                                        </p:tav>
                                      </p:tavLst>
                                    </p:anim>
                                    <p:anim calcmode="lin" valueType="num">
                                      <p:cBhvr>
                                        <p:cTn id="36" dur="500" fill="hold"/>
                                        <p:tgtEl>
                                          <p:spTgt spid="89096"/>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
                            </p:stCondLst>
                            <p:childTnLst>
                              <p:par>
                                <p:cTn id="38" presetID="22" presetClass="entr" presetSubtype="2" fill="hold" nodeType="afterEffect">
                                  <p:stCondLst>
                                    <p:cond delay="0"/>
                                  </p:stCondLst>
                                  <p:childTnLst>
                                    <p:set>
                                      <p:cBhvr>
                                        <p:cTn id="39" dur="1" fill="hold">
                                          <p:stCondLst>
                                            <p:cond delay="0"/>
                                          </p:stCondLst>
                                        </p:cTn>
                                        <p:tgtEl>
                                          <p:spTgt spid="89101"/>
                                        </p:tgtEl>
                                        <p:attrNameLst>
                                          <p:attrName>style.visibility</p:attrName>
                                        </p:attrNameLst>
                                      </p:cBhvr>
                                      <p:to>
                                        <p:strVal val="visible"/>
                                      </p:to>
                                    </p:set>
                                    <p:animEffect transition="in" filter="wipe(right)">
                                      <p:cBhvr>
                                        <p:cTn id="40" dur="500"/>
                                        <p:tgtEl>
                                          <p:spTgt spid="89101"/>
                                        </p:tgtEl>
                                      </p:cBhvr>
                                    </p:animEffect>
                                  </p:childTnLst>
                                </p:cTn>
                              </p:par>
                            </p:childTnLst>
                          </p:cTn>
                        </p:par>
                        <p:par>
                          <p:cTn id="41" fill="hold" nodeType="afterGroup">
                            <p:stCondLst>
                              <p:cond delay="1000"/>
                            </p:stCondLst>
                            <p:childTnLst>
                              <p:par>
                                <p:cTn id="42" presetID="22" presetClass="entr" presetSubtype="2" fill="hold" grpId="0" nodeType="afterEffect">
                                  <p:stCondLst>
                                    <p:cond delay="0"/>
                                  </p:stCondLst>
                                  <p:childTnLst>
                                    <p:set>
                                      <p:cBhvr>
                                        <p:cTn id="43" dur="1" fill="hold">
                                          <p:stCondLst>
                                            <p:cond delay="0"/>
                                          </p:stCondLst>
                                        </p:cTn>
                                        <p:tgtEl>
                                          <p:spTgt spid="89102"/>
                                        </p:tgtEl>
                                        <p:attrNameLst>
                                          <p:attrName>style.visibility</p:attrName>
                                        </p:attrNameLst>
                                      </p:cBhvr>
                                      <p:to>
                                        <p:strVal val="visible"/>
                                      </p:to>
                                    </p:set>
                                    <p:animEffect transition="in" filter="wipe(right)">
                                      <p:cBhvr>
                                        <p:cTn id="44" dur="500"/>
                                        <p:tgtEl>
                                          <p:spTgt spid="891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89098"/>
                                        </p:tgtEl>
                                        <p:attrNameLst>
                                          <p:attrName>style.visibility</p:attrName>
                                        </p:attrNameLst>
                                      </p:cBhvr>
                                      <p:to>
                                        <p:strVal val="visible"/>
                                      </p:to>
                                    </p:set>
                                    <p:anim calcmode="lin" valueType="num">
                                      <p:cBhvr>
                                        <p:cTn id="49" dur="500" fill="hold"/>
                                        <p:tgtEl>
                                          <p:spTgt spid="89098"/>
                                        </p:tgtEl>
                                        <p:attrNameLst>
                                          <p:attrName>ppt_w</p:attrName>
                                        </p:attrNameLst>
                                      </p:cBhvr>
                                      <p:tavLst>
                                        <p:tav tm="0">
                                          <p:val>
                                            <p:fltVal val="0"/>
                                          </p:val>
                                        </p:tav>
                                        <p:tav tm="100000">
                                          <p:val>
                                            <p:strVal val="#ppt_w"/>
                                          </p:val>
                                        </p:tav>
                                      </p:tavLst>
                                    </p:anim>
                                    <p:anim calcmode="lin" valueType="num">
                                      <p:cBhvr>
                                        <p:cTn id="50" dur="500" fill="hold"/>
                                        <p:tgtEl>
                                          <p:spTgt spid="89098"/>
                                        </p:tgtEl>
                                        <p:attrNameLst>
                                          <p:attrName>ppt_h</p:attrName>
                                        </p:attrNameLst>
                                      </p:cBhvr>
                                      <p:tavLst>
                                        <p:tav tm="0">
                                          <p:val>
                                            <p:fltVal val="0"/>
                                          </p:val>
                                        </p:tav>
                                        <p:tav tm="100000">
                                          <p:val>
                                            <p:strVal val="#ppt_h"/>
                                          </p:val>
                                        </p:tav>
                                      </p:tavLst>
                                    </p:anim>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89109"/>
                                        </p:tgtEl>
                                        <p:attrNameLst>
                                          <p:attrName>style.visibility</p:attrName>
                                        </p:attrNameLst>
                                      </p:cBhvr>
                                      <p:to>
                                        <p:strVal val="visible"/>
                                      </p:to>
                                    </p:set>
                                    <p:animEffect transition="in" filter="wipe(left)">
                                      <p:cBhvr>
                                        <p:cTn id="54" dur="500"/>
                                        <p:tgtEl>
                                          <p:spTgt spid="89109"/>
                                        </p:tgtEl>
                                      </p:cBhvr>
                                    </p:animEffect>
                                  </p:childTnLst>
                                </p:cTn>
                              </p:par>
                            </p:childTnLst>
                          </p:cTn>
                        </p:par>
                        <p:par>
                          <p:cTn id="55" fill="hold" nodeType="afterGroup">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89110"/>
                                        </p:tgtEl>
                                        <p:attrNameLst>
                                          <p:attrName>style.visibility</p:attrName>
                                        </p:attrNameLst>
                                      </p:cBhvr>
                                      <p:to>
                                        <p:strVal val="visible"/>
                                      </p:to>
                                    </p:set>
                                    <p:animEffect transition="in" filter="wipe(left)">
                                      <p:cBhvr>
                                        <p:cTn id="58" dur="500"/>
                                        <p:tgtEl>
                                          <p:spTgt spid="8911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89099"/>
                                        </p:tgtEl>
                                        <p:attrNameLst>
                                          <p:attrName>style.visibility</p:attrName>
                                        </p:attrNameLst>
                                      </p:cBhvr>
                                      <p:to>
                                        <p:strVal val="visible"/>
                                      </p:to>
                                    </p:set>
                                    <p:anim calcmode="lin" valueType="num">
                                      <p:cBhvr>
                                        <p:cTn id="63" dur="500" fill="hold"/>
                                        <p:tgtEl>
                                          <p:spTgt spid="89099"/>
                                        </p:tgtEl>
                                        <p:attrNameLst>
                                          <p:attrName>ppt_w</p:attrName>
                                        </p:attrNameLst>
                                      </p:cBhvr>
                                      <p:tavLst>
                                        <p:tav tm="0">
                                          <p:val>
                                            <p:fltVal val="0"/>
                                          </p:val>
                                        </p:tav>
                                        <p:tav tm="100000">
                                          <p:val>
                                            <p:strVal val="#ppt_w"/>
                                          </p:val>
                                        </p:tav>
                                      </p:tavLst>
                                    </p:anim>
                                    <p:anim calcmode="lin" valueType="num">
                                      <p:cBhvr>
                                        <p:cTn id="64" dur="500" fill="hold"/>
                                        <p:tgtEl>
                                          <p:spTgt spid="8909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2" presetClass="entr" presetSubtype="8" fill="hold" nodeType="afterEffect">
                                  <p:stCondLst>
                                    <p:cond delay="0"/>
                                  </p:stCondLst>
                                  <p:childTnLst>
                                    <p:set>
                                      <p:cBhvr>
                                        <p:cTn id="67" dur="1" fill="hold">
                                          <p:stCondLst>
                                            <p:cond delay="0"/>
                                          </p:stCondLst>
                                        </p:cTn>
                                        <p:tgtEl>
                                          <p:spTgt spid="89111"/>
                                        </p:tgtEl>
                                        <p:attrNameLst>
                                          <p:attrName>style.visibility</p:attrName>
                                        </p:attrNameLst>
                                      </p:cBhvr>
                                      <p:to>
                                        <p:strVal val="visible"/>
                                      </p:to>
                                    </p:set>
                                    <p:animEffect transition="in" filter="wipe(left)">
                                      <p:cBhvr>
                                        <p:cTn id="68" dur="500"/>
                                        <p:tgtEl>
                                          <p:spTgt spid="89111"/>
                                        </p:tgtEl>
                                      </p:cBhvr>
                                    </p:animEffect>
                                  </p:childTnLst>
                                </p:cTn>
                              </p:par>
                            </p:childTnLst>
                          </p:cTn>
                        </p:par>
                        <p:par>
                          <p:cTn id="69" fill="hold" nodeType="afterGroup">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89112"/>
                                        </p:tgtEl>
                                        <p:attrNameLst>
                                          <p:attrName>style.visibility</p:attrName>
                                        </p:attrNameLst>
                                      </p:cBhvr>
                                      <p:to>
                                        <p:strVal val="visible"/>
                                      </p:to>
                                    </p:set>
                                    <p:animEffect transition="in" filter="wipe(left)">
                                      <p:cBhvr>
                                        <p:cTn id="72" dur="500"/>
                                        <p:tgtEl>
                                          <p:spTgt spid="8911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89097"/>
                                        </p:tgtEl>
                                        <p:attrNameLst>
                                          <p:attrName>style.visibility</p:attrName>
                                        </p:attrNameLst>
                                      </p:cBhvr>
                                      <p:to>
                                        <p:strVal val="visible"/>
                                      </p:to>
                                    </p:set>
                                    <p:anim calcmode="lin" valueType="num">
                                      <p:cBhvr>
                                        <p:cTn id="77" dur="500" fill="hold"/>
                                        <p:tgtEl>
                                          <p:spTgt spid="89097"/>
                                        </p:tgtEl>
                                        <p:attrNameLst>
                                          <p:attrName>ppt_w</p:attrName>
                                        </p:attrNameLst>
                                      </p:cBhvr>
                                      <p:tavLst>
                                        <p:tav tm="0">
                                          <p:val>
                                            <p:fltVal val="0"/>
                                          </p:val>
                                        </p:tav>
                                        <p:tav tm="100000">
                                          <p:val>
                                            <p:strVal val="#ppt_w"/>
                                          </p:val>
                                        </p:tav>
                                      </p:tavLst>
                                    </p:anim>
                                    <p:anim calcmode="lin" valueType="num">
                                      <p:cBhvr>
                                        <p:cTn id="78" dur="500" fill="hold"/>
                                        <p:tgtEl>
                                          <p:spTgt spid="89097"/>
                                        </p:tgtEl>
                                        <p:attrNameLst>
                                          <p:attrName>ppt_h</p:attrName>
                                        </p:attrNameLst>
                                      </p:cBhvr>
                                      <p:tavLst>
                                        <p:tav tm="0">
                                          <p:val>
                                            <p:fltVal val="0"/>
                                          </p:val>
                                        </p:tav>
                                        <p:tav tm="100000">
                                          <p:val>
                                            <p:strVal val="#ppt_h"/>
                                          </p:val>
                                        </p:tav>
                                      </p:tavLst>
                                    </p:anim>
                                  </p:childTnLst>
                                </p:cTn>
                              </p:par>
                            </p:childTnLst>
                          </p:cTn>
                        </p:par>
                        <p:par>
                          <p:cTn id="79" fill="hold" nodeType="afterGroup">
                            <p:stCondLst>
                              <p:cond delay="500"/>
                            </p:stCondLst>
                            <p:childTnLst>
                              <p:par>
                                <p:cTn id="80" presetID="22" presetClass="entr" presetSubtype="8" fill="hold" nodeType="afterEffect">
                                  <p:stCondLst>
                                    <p:cond delay="0"/>
                                  </p:stCondLst>
                                  <p:childTnLst>
                                    <p:set>
                                      <p:cBhvr>
                                        <p:cTn id="81" dur="1" fill="hold">
                                          <p:stCondLst>
                                            <p:cond delay="0"/>
                                          </p:stCondLst>
                                        </p:cTn>
                                        <p:tgtEl>
                                          <p:spTgt spid="89107"/>
                                        </p:tgtEl>
                                        <p:attrNameLst>
                                          <p:attrName>style.visibility</p:attrName>
                                        </p:attrNameLst>
                                      </p:cBhvr>
                                      <p:to>
                                        <p:strVal val="visible"/>
                                      </p:to>
                                    </p:set>
                                    <p:animEffect transition="in" filter="wipe(left)">
                                      <p:cBhvr>
                                        <p:cTn id="82" dur="500"/>
                                        <p:tgtEl>
                                          <p:spTgt spid="89107"/>
                                        </p:tgtEl>
                                      </p:cBhvr>
                                    </p:animEffect>
                                  </p:childTnLst>
                                </p:cTn>
                              </p:par>
                            </p:childTnLst>
                          </p:cTn>
                        </p:par>
                        <p:par>
                          <p:cTn id="83" fill="hold" nodeType="afterGroup">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89108"/>
                                        </p:tgtEl>
                                        <p:attrNameLst>
                                          <p:attrName>style.visibility</p:attrName>
                                        </p:attrNameLst>
                                      </p:cBhvr>
                                      <p:to>
                                        <p:strVal val="visible"/>
                                      </p:to>
                                    </p:set>
                                    <p:animEffect transition="in" filter="wipe(left)">
                                      <p:cBhvr>
                                        <p:cTn id="86" dur="500"/>
                                        <p:tgtEl>
                                          <p:spTgt spid="89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2" grpId="0"/>
      <p:bldP spid="89104" grpId="0"/>
      <p:bldP spid="89106" grpId="0"/>
      <p:bldP spid="89108" grpId="0"/>
      <p:bldP spid="89110" grpId="0"/>
      <p:bldP spid="89112"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CC70-9DFA-457E-908A-8B3D96981263}"/>
              </a:ext>
            </a:extLst>
          </p:cNvPr>
          <p:cNvSpPr>
            <a:spLocks noGrp="1"/>
          </p:cNvSpPr>
          <p:nvPr>
            <p:ph type="title"/>
          </p:nvPr>
        </p:nvSpPr>
        <p:spPr/>
        <p:txBody>
          <a:bodyPr/>
          <a:lstStyle/>
          <a:p>
            <a:r>
              <a:rPr lang="en-US" b="1" dirty="0"/>
              <a:t>Nineveh, the City of Blood (3)</a:t>
            </a:r>
          </a:p>
        </p:txBody>
      </p:sp>
      <p:sp>
        <p:nvSpPr>
          <p:cNvPr id="3" name="Content Placeholder 2">
            <a:extLst>
              <a:ext uri="{FF2B5EF4-FFF2-40B4-BE49-F238E27FC236}">
                <a16:creationId xmlns:a16="http://schemas.microsoft.com/office/drawing/2014/main" id="{32C8FE1A-FBDC-4B91-8184-18CA545C7389}"/>
              </a:ext>
            </a:extLst>
          </p:cNvPr>
          <p:cNvSpPr>
            <a:spLocks noGrp="1"/>
          </p:cNvSpPr>
          <p:nvPr>
            <p:ph sz="half" idx="1"/>
          </p:nvPr>
        </p:nvSpPr>
        <p:spPr>
          <a:xfrm>
            <a:off x="190350" y="1901283"/>
            <a:ext cx="3505200" cy="4298795"/>
          </a:xfrm>
        </p:spPr>
        <p:txBody>
          <a:bodyPr>
            <a:normAutofit/>
          </a:bodyPr>
          <a:lstStyle/>
          <a:p>
            <a:pPr marL="0" indent="0">
              <a:buNone/>
            </a:pPr>
            <a:r>
              <a:rPr lang="en-US" sz="2800" b="1" dirty="0">
                <a:solidFill>
                  <a:srgbClr val="FF0000"/>
                </a:solidFill>
                <a:latin typeface="Agency FB" panose="020B0503020202020204" pitchFamily="34" charset="0"/>
              </a:rPr>
              <a:t>ASSYRIAN TERRORS (3:1-7)</a:t>
            </a:r>
          </a:p>
          <a:p>
            <a:r>
              <a:rPr lang="en-US" i="1" dirty="0">
                <a:latin typeface="Arial Narrow" panose="020B0606020202030204" pitchFamily="34" charset="0"/>
              </a:rPr>
              <a:t>Nineveh’s wealth had been built upon the blood of its victims.</a:t>
            </a:r>
          </a:p>
          <a:p>
            <a:r>
              <a:rPr lang="en-US" i="1" dirty="0">
                <a:latin typeface="Arial Narrow" panose="020B0606020202030204" pitchFamily="34" charset="0"/>
              </a:rPr>
              <a:t>Like the metaphor of the great whore in the Book of Revelation, Assyria was an international whore destined to be exposed in public disgrace and reduced to ruins.</a:t>
            </a:r>
          </a:p>
        </p:txBody>
      </p:sp>
      <p:sp>
        <p:nvSpPr>
          <p:cNvPr id="16" name="TextBox 15">
            <a:extLst>
              <a:ext uri="{FF2B5EF4-FFF2-40B4-BE49-F238E27FC236}">
                <a16:creationId xmlns:a16="http://schemas.microsoft.com/office/drawing/2014/main" id="{53691CF4-FADB-4BDE-84AB-CACCAA730E36}"/>
              </a:ext>
            </a:extLst>
          </p:cNvPr>
          <p:cNvSpPr txBox="1"/>
          <p:nvPr/>
        </p:nvSpPr>
        <p:spPr>
          <a:xfrm>
            <a:off x="1692396" y="6335774"/>
            <a:ext cx="2741613" cy="369332"/>
          </a:xfrm>
          <a:prstGeom prst="rect">
            <a:avLst/>
          </a:prstGeom>
          <a:noFill/>
        </p:spPr>
        <p:txBody>
          <a:bodyPr wrap="square" rtlCol="0">
            <a:spAutoFit/>
          </a:bodyPr>
          <a:lstStyle/>
          <a:p>
            <a:r>
              <a:rPr lang="en-US" dirty="0"/>
              <a:t>British Museum, London</a:t>
            </a:r>
          </a:p>
        </p:txBody>
      </p:sp>
      <p:pic>
        <p:nvPicPr>
          <p:cNvPr id="7" name="Picture 10" descr="Assyrian Slide # AI-25d">
            <a:extLst>
              <a:ext uri="{FF2B5EF4-FFF2-40B4-BE49-F238E27FC236}">
                <a16:creationId xmlns:a16="http://schemas.microsoft.com/office/drawing/2014/main" id="{BD700EEC-B324-4BA6-BA5A-42000BB326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4418012" y="1901283"/>
            <a:ext cx="7580463" cy="4803823"/>
          </a:xfrm>
          <a:prstGeom prst="rect">
            <a:avLst/>
          </a:prstGeom>
          <a:ln>
            <a:solidFill>
              <a:srgbClr val="001326"/>
            </a:solidFill>
            <a:miter lim="800000"/>
            <a:headEnd/>
            <a:tailEnd/>
          </a:ln>
        </p:spPr>
      </p:pic>
    </p:spTree>
    <p:extLst>
      <p:ext uri="{BB962C8B-B14F-4D97-AF65-F5344CB8AC3E}">
        <p14:creationId xmlns:p14="http://schemas.microsoft.com/office/powerpoint/2010/main" val="358682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E0AF4F-F1BB-4843-AC9F-9225C66F6776}"/>
              </a:ext>
            </a:extLst>
          </p:cNvPr>
          <p:cNvSpPr>
            <a:spLocks noGrp="1"/>
          </p:cNvSpPr>
          <p:nvPr>
            <p:ph sz="half" idx="1"/>
          </p:nvPr>
        </p:nvSpPr>
        <p:spPr>
          <a:xfrm>
            <a:off x="7542212" y="1904999"/>
            <a:ext cx="4416552" cy="4763277"/>
          </a:xfrm>
        </p:spPr>
        <p:txBody>
          <a:bodyPr>
            <a:normAutofit/>
          </a:bodyPr>
          <a:lstStyle/>
          <a:p>
            <a:pPr marL="0" indent="0">
              <a:buNone/>
            </a:pPr>
            <a:r>
              <a:rPr lang="en-US" sz="2800" b="1" dirty="0">
                <a:solidFill>
                  <a:srgbClr val="FF0000"/>
                </a:solidFill>
                <a:latin typeface="Agency FB" panose="020B0503020202020204" pitchFamily="34" charset="0"/>
              </a:rPr>
              <a:t>THE FALL OF THEBES (3:8-19)</a:t>
            </a:r>
          </a:p>
          <a:p>
            <a:r>
              <a:rPr lang="en-US" i="1" dirty="0">
                <a:solidFill>
                  <a:schemeClr val="accent6">
                    <a:lumMod val="75000"/>
                  </a:schemeClr>
                </a:solidFill>
                <a:latin typeface="Arial Narrow" panose="020B0606020202030204" pitchFamily="34" charset="0"/>
              </a:rPr>
              <a:t>Nineveh’s fall is compared to Ashurbanipal’s destruction of Thebes in 663 BC.</a:t>
            </a:r>
          </a:p>
          <a:p>
            <a:r>
              <a:rPr lang="en-US" i="1" dirty="0">
                <a:solidFill>
                  <a:schemeClr val="accent6">
                    <a:lumMod val="75000"/>
                  </a:schemeClr>
                </a:solidFill>
                <a:latin typeface="Arial Narrow" panose="020B0606020202030204" pitchFamily="34" charset="0"/>
              </a:rPr>
              <a:t>As the Assyrians did to Thebes, so Babylon would do to Assyria.</a:t>
            </a:r>
          </a:p>
          <a:p>
            <a:r>
              <a:rPr lang="en-US" i="1" dirty="0">
                <a:solidFill>
                  <a:schemeClr val="accent6">
                    <a:lumMod val="75000"/>
                  </a:schemeClr>
                </a:solidFill>
                <a:latin typeface="Arial Narrow" panose="020B0606020202030204" pitchFamily="34" charset="0"/>
              </a:rPr>
              <a:t>The Assyrian armies might be multiplied like locusts, but before the Babylonians, they would be like cold-blooded creatures clinging to the walls on a cold day.</a:t>
            </a:r>
          </a:p>
        </p:txBody>
      </p:sp>
      <p:pic>
        <p:nvPicPr>
          <p:cNvPr id="6" name="Content Placeholder 5">
            <a:extLst>
              <a:ext uri="{FF2B5EF4-FFF2-40B4-BE49-F238E27FC236}">
                <a16:creationId xmlns:a16="http://schemas.microsoft.com/office/drawing/2014/main" id="{52DBF91A-F840-4A8B-A604-1F9A01006E3F}"/>
              </a:ext>
            </a:extLst>
          </p:cNvPr>
          <p:cNvPicPr>
            <a:picLocks noGrp="1" noChangeAspect="1"/>
          </p:cNvPicPr>
          <p:nvPr>
            <p:ph sz="half" idx="2"/>
          </p:nvPr>
        </p:nvPicPr>
        <p:blipFill>
          <a:blip r:embed="rId2"/>
          <a:stretch>
            <a:fillRect/>
          </a:stretch>
        </p:blipFill>
        <p:spPr>
          <a:xfrm>
            <a:off x="379413" y="228600"/>
            <a:ext cx="6705600" cy="6442634"/>
          </a:xfrm>
        </p:spPr>
      </p:pic>
      <p:sp>
        <p:nvSpPr>
          <p:cNvPr id="7" name="TextBox 6">
            <a:extLst>
              <a:ext uri="{FF2B5EF4-FFF2-40B4-BE49-F238E27FC236}">
                <a16:creationId xmlns:a16="http://schemas.microsoft.com/office/drawing/2014/main" id="{A8805684-8F8D-4CBE-AFC7-D3B3D171105F}"/>
              </a:ext>
            </a:extLst>
          </p:cNvPr>
          <p:cNvSpPr txBox="1"/>
          <p:nvPr/>
        </p:nvSpPr>
        <p:spPr>
          <a:xfrm>
            <a:off x="7313612" y="496669"/>
            <a:ext cx="4114800" cy="646331"/>
          </a:xfrm>
          <a:prstGeom prst="rect">
            <a:avLst/>
          </a:prstGeom>
          <a:noFill/>
        </p:spPr>
        <p:txBody>
          <a:bodyPr wrap="square" rtlCol="0">
            <a:spAutoFit/>
          </a:bodyPr>
          <a:lstStyle/>
          <a:p>
            <a:r>
              <a:rPr lang="en-US" dirty="0"/>
              <a:t>Bas-relief of the attack on Thebes from the palace of Ashurbanipal in Nineveh</a:t>
            </a:r>
          </a:p>
        </p:txBody>
      </p:sp>
    </p:spTree>
    <p:extLst>
      <p:ext uri="{BB962C8B-B14F-4D97-AF65-F5344CB8AC3E}">
        <p14:creationId xmlns:p14="http://schemas.microsoft.com/office/powerpoint/2010/main" val="334693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4063-622C-4801-954C-AC5FD58B3E7A}"/>
              </a:ext>
            </a:extLst>
          </p:cNvPr>
          <p:cNvSpPr>
            <a:spLocks noGrp="1"/>
          </p:cNvSpPr>
          <p:nvPr>
            <p:ph type="title"/>
          </p:nvPr>
        </p:nvSpPr>
        <p:spPr>
          <a:xfrm>
            <a:off x="150813" y="1871932"/>
            <a:ext cx="3505199" cy="4909868"/>
          </a:xfrm>
        </p:spPr>
        <p:txBody>
          <a:bodyPr>
            <a:noAutofit/>
          </a:bodyPr>
          <a:lstStyle/>
          <a:p>
            <a:pPr algn="r"/>
            <a:r>
              <a:rPr lang="en-US" sz="2400" b="1" dirty="0">
                <a:solidFill>
                  <a:schemeClr val="tx2">
                    <a:lumMod val="95000"/>
                    <a:lumOff val="5000"/>
                  </a:schemeClr>
                </a:solidFill>
                <a:latin typeface="+mn-lt"/>
              </a:rPr>
              <a:t>Located in al-</a:t>
            </a:r>
            <a:r>
              <a:rPr lang="en-US" sz="2400" b="1" dirty="0" err="1">
                <a:solidFill>
                  <a:schemeClr val="tx2">
                    <a:lumMod val="95000"/>
                    <a:lumOff val="5000"/>
                  </a:schemeClr>
                </a:solidFill>
                <a:latin typeface="+mn-lt"/>
              </a:rPr>
              <a:t>Qosh</a:t>
            </a:r>
            <a:r>
              <a:rPr lang="en-US" sz="2400" b="1" dirty="0">
                <a:solidFill>
                  <a:schemeClr val="tx2">
                    <a:lumMod val="95000"/>
                    <a:lumOff val="5000"/>
                  </a:schemeClr>
                </a:solidFill>
                <a:latin typeface="+mn-lt"/>
              </a:rPr>
              <a:t>, some 30 miles northeast of Mosul, Iraq, this synagogue, now damaged by war, is believed to house the tomb of Nahum. The </a:t>
            </a:r>
            <a:r>
              <a:rPr lang="en-US" sz="2400" b="1">
                <a:solidFill>
                  <a:schemeClr val="tx2">
                    <a:lumMod val="95000"/>
                    <a:lumOff val="5000"/>
                  </a:schemeClr>
                </a:solidFill>
                <a:latin typeface="+mn-lt"/>
              </a:rPr>
              <a:t>shrine was once </a:t>
            </a:r>
            <a:r>
              <a:rPr lang="en-US" sz="2400" b="1" dirty="0">
                <a:solidFill>
                  <a:schemeClr val="tx2">
                    <a:lumMod val="95000"/>
                    <a:lumOff val="5000"/>
                  </a:schemeClr>
                </a:solidFill>
                <a:latin typeface="+mn-lt"/>
              </a:rPr>
              <a:t>a site for pilgrimage, but in a war-torn area it now is slowly being reduced to rubble, though recent steps have been taken to stop the deterioration (as of 2017).</a:t>
            </a:r>
            <a:endParaRPr lang="en-US" sz="2400" b="1" dirty="0">
              <a:solidFill>
                <a:srgbClr val="FF0000"/>
              </a:solidFill>
              <a:latin typeface="Agency FB" panose="020B0503020202020204" pitchFamily="34" charset="0"/>
            </a:endParaRPr>
          </a:p>
        </p:txBody>
      </p:sp>
      <p:pic>
        <p:nvPicPr>
          <p:cNvPr id="5" name="Content Placeholder 4">
            <a:extLst>
              <a:ext uri="{FF2B5EF4-FFF2-40B4-BE49-F238E27FC236}">
                <a16:creationId xmlns:a16="http://schemas.microsoft.com/office/drawing/2014/main" id="{E40E3A4F-2582-4F84-8B3A-C4A5BB26709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870024" y="189723"/>
            <a:ext cx="8167988" cy="6472745"/>
          </a:xfrm>
        </p:spPr>
      </p:pic>
      <p:sp>
        <p:nvSpPr>
          <p:cNvPr id="6" name="TextBox 5">
            <a:extLst>
              <a:ext uri="{FF2B5EF4-FFF2-40B4-BE49-F238E27FC236}">
                <a16:creationId xmlns:a16="http://schemas.microsoft.com/office/drawing/2014/main" id="{E131CAEF-9B3E-4B9F-9B04-05F5B2DC2F2A}"/>
              </a:ext>
            </a:extLst>
          </p:cNvPr>
          <p:cNvSpPr txBox="1"/>
          <p:nvPr/>
        </p:nvSpPr>
        <p:spPr>
          <a:xfrm>
            <a:off x="387155" y="381000"/>
            <a:ext cx="3276600" cy="954107"/>
          </a:xfrm>
          <a:prstGeom prst="rect">
            <a:avLst/>
          </a:prstGeom>
          <a:noFill/>
        </p:spPr>
        <p:txBody>
          <a:bodyPr wrap="square" rtlCol="0">
            <a:spAutoFit/>
          </a:bodyPr>
          <a:lstStyle/>
          <a:p>
            <a:pPr algn="r"/>
            <a:r>
              <a:rPr lang="en-US" sz="2800" b="1" dirty="0">
                <a:solidFill>
                  <a:srgbClr val="FF0000"/>
                </a:solidFill>
                <a:latin typeface="Agency FB" panose="020B0503020202020204" pitchFamily="34" charset="0"/>
              </a:rPr>
              <a:t>POSSIBLE BURIAL SITE OF NAHUM</a:t>
            </a:r>
          </a:p>
        </p:txBody>
      </p:sp>
    </p:spTree>
    <p:extLst>
      <p:ext uri="{BB962C8B-B14F-4D97-AF65-F5344CB8AC3E}">
        <p14:creationId xmlns:p14="http://schemas.microsoft.com/office/powerpoint/2010/main" val="73770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249DF8E-68BE-48FE-A486-BC330B2F36EA}"/>
              </a:ext>
            </a:extLst>
          </p:cNvPr>
          <p:cNvSpPr>
            <a:spLocks noGrp="1"/>
          </p:cNvSpPr>
          <p:nvPr>
            <p:ph type="title"/>
          </p:nvPr>
        </p:nvSpPr>
        <p:spPr>
          <a:xfrm>
            <a:off x="912812" y="0"/>
            <a:ext cx="11048999" cy="1334279"/>
          </a:xfrm>
        </p:spPr>
        <p:txBody>
          <a:bodyPr>
            <a:normAutofit/>
          </a:bodyPr>
          <a:lstStyle/>
          <a:p>
            <a:r>
              <a:rPr lang="en-US" altLang="en-US" sz="4400" dirty="0">
                <a:solidFill>
                  <a:schemeClr val="accent6">
                    <a:lumMod val="50000"/>
                  </a:schemeClr>
                </a:solidFill>
              </a:rPr>
              <a:t>“For Three Sins…even for Four” </a:t>
            </a:r>
            <a:r>
              <a:rPr lang="en-US" altLang="en-US" sz="2700" dirty="0">
                <a:solidFill>
                  <a:schemeClr val="accent6">
                    <a:lumMod val="50000"/>
                  </a:schemeClr>
                </a:solidFill>
              </a:rPr>
              <a:t>(1:3, 6, 9, 11, 13; 2:1, 4, 6)</a:t>
            </a:r>
          </a:p>
        </p:txBody>
      </p:sp>
      <p:sp>
        <p:nvSpPr>
          <p:cNvPr id="98307" name="Rectangle 3">
            <a:extLst>
              <a:ext uri="{FF2B5EF4-FFF2-40B4-BE49-F238E27FC236}">
                <a16:creationId xmlns:a16="http://schemas.microsoft.com/office/drawing/2014/main" id="{58BC88F8-3AA0-41F0-8003-6A4582C074FD}"/>
              </a:ext>
            </a:extLst>
          </p:cNvPr>
          <p:cNvSpPr>
            <a:spLocks noGrp="1"/>
          </p:cNvSpPr>
          <p:nvPr>
            <p:ph type="body" idx="1"/>
          </p:nvPr>
        </p:nvSpPr>
        <p:spPr>
          <a:xfrm>
            <a:off x="1522413" y="2057399"/>
            <a:ext cx="9982199" cy="4610877"/>
          </a:xfrm>
        </p:spPr>
        <p:txBody>
          <a:bodyPr/>
          <a:lstStyle/>
          <a:p>
            <a:pPr>
              <a:buFont typeface="Wingdings 3" panose="05040102010807070707" pitchFamily="18" charset="2"/>
              <a:buNone/>
            </a:pPr>
            <a:r>
              <a:rPr lang="en-US" altLang="en-US" sz="2800" b="1" dirty="0">
                <a:solidFill>
                  <a:srgbClr val="C00000"/>
                </a:solidFill>
              </a:rPr>
              <a:t>This phrase, which prefaces the oracles to individual nations, is a graduated numerical sequence typical in Hebrew wisdom literature.</a:t>
            </a:r>
          </a:p>
          <a:p>
            <a:r>
              <a:rPr lang="en-US" altLang="en-US" i="1" dirty="0"/>
              <a:t>Sometimes it appears in a two-three pattern, sometimes a three-four pattern, and sometimes in other patterns (Ps. 62:11-12; Pro. 30:15b, 18, 21, 29; Job 5:19; Pro. 6:16).</a:t>
            </a:r>
          </a:p>
          <a:p>
            <a:r>
              <a:rPr lang="en-US" altLang="en-US" i="1" dirty="0"/>
              <a:t>Obviously, this idiom is more a symbolic than a mathematical use of numbers. It means God has reached the limit of his patience.</a:t>
            </a:r>
          </a:p>
        </p:txBody>
      </p:sp>
    </p:spTree>
    <p:extLst>
      <p:ext uri="{BB962C8B-B14F-4D97-AF65-F5344CB8AC3E}">
        <p14:creationId xmlns:p14="http://schemas.microsoft.com/office/powerpoint/2010/main" val="23552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p:cTn id="7"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83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72706" name="Rectangle 4">
            <a:extLst>
              <a:ext uri="{FF2B5EF4-FFF2-40B4-BE49-F238E27FC236}">
                <a16:creationId xmlns:a16="http://schemas.microsoft.com/office/drawing/2014/main" id="{D06F1276-DFE0-4794-B857-0788B764AF5D}"/>
              </a:ext>
            </a:extLst>
          </p:cNvPr>
          <p:cNvSpPr>
            <a:spLocks noGrp="1"/>
          </p:cNvSpPr>
          <p:nvPr>
            <p:ph type="title"/>
          </p:nvPr>
        </p:nvSpPr>
        <p:spPr>
          <a:xfrm>
            <a:off x="1733550" y="0"/>
            <a:ext cx="8386762" cy="819150"/>
          </a:xfrm>
        </p:spPr>
        <p:txBody>
          <a:bodyPr/>
          <a:lstStyle/>
          <a:p>
            <a:r>
              <a:rPr lang="en-US" altLang="en-US" sz="2800" b="1" dirty="0"/>
              <a:t>Assyrian Bas-reliefs Detail Various Atrocities</a:t>
            </a:r>
          </a:p>
        </p:txBody>
      </p:sp>
      <p:sp>
        <p:nvSpPr>
          <p:cNvPr id="101387" name="Text Box 11">
            <a:extLst>
              <a:ext uri="{FF2B5EF4-FFF2-40B4-BE49-F238E27FC236}">
                <a16:creationId xmlns:a16="http://schemas.microsoft.com/office/drawing/2014/main" id="{3FF41765-B157-4EA0-B153-FDC04F58E040}"/>
              </a:ext>
            </a:extLst>
          </p:cNvPr>
          <p:cNvSpPr txBox="1">
            <a:spLocks noChangeArrowheads="1"/>
          </p:cNvSpPr>
          <p:nvPr/>
        </p:nvSpPr>
        <p:spPr bwMode="auto">
          <a:xfrm>
            <a:off x="1250949" y="5722203"/>
            <a:ext cx="42338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a:spcBef>
                <a:spcPct val="50000"/>
              </a:spcBef>
            </a:pPr>
            <a:r>
              <a:rPr lang="en-US" altLang="en-US" sz="2400" dirty="0">
                <a:latin typeface="Arial Narrow" panose="020B0606020202030204" pitchFamily="34" charset="0"/>
              </a:rPr>
              <a:t>Assyrian soldiers flaying Nubian prisoners of war</a:t>
            </a:r>
          </a:p>
        </p:txBody>
      </p:sp>
      <p:sp>
        <p:nvSpPr>
          <p:cNvPr id="101388" name="Text Box 12">
            <a:extLst>
              <a:ext uri="{FF2B5EF4-FFF2-40B4-BE49-F238E27FC236}">
                <a16:creationId xmlns:a16="http://schemas.microsoft.com/office/drawing/2014/main" id="{3F8F0C32-C25F-4C80-A030-371D7F54CD37}"/>
              </a:ext>
            </a:extLst>
          </p:cNvPr>
          <p:cNvSpPr txBox="1">
            <a:spLocks noChangeArrowheads="1"/>
          </p:cNvSpPr>
          <p:nvPr/>
        </p:nvSpPr>
        <p:spPr bwMode="auto">
          <a:xfrm>
            <a:off x="6023282" y="1040746"/>
            <a:ext cx="140176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r">
              <a:spcBef>
                <a:spcPct val="50000"/>
              </a:spcBef>
            </a:pPr>
            <a:r>
              <a:rPr lang="en-US" altLang="en-US" sz="2400" dirty="0">
                <a:latin typeface="Arial Narrow" panose="020B0606020202030204" pitchFamily="34" charset="0"/>
              </a:rPr>
              <a:t>Assyrian soldiers impaling victims on poles</a:t>
            </a:r>
          </a:p>
        </p:txBody>
      </p:sp>
      <p:pic>
        <p:nvPicPr>
          <p:cNvPr id="9" name="Content Placeholder 13">
            <a:extLst>
              <a:ext uri="{FF2B5EF4-FFF2-40B4-BE49-F238E27FC236}">
                <a16:creationId xmlns:a16="http://schemas.microsoft.com/office/drawing/2014/main" id="{8697CC1A-0CFC-43DF-B926-A9FF45067B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06"/>
          <a:stretch/>
        </p:blipFill>
        <p:spPr>
          <a:xfrm>
            <a:off x="651916" y="904262"/>
            <a:ext cx="5334645" cy="4817941"/>
          </a:xfrm>
          <a:prstGeom prst="rect">
            <a:avLst/>
          </a:prstGeom>
          <a:ln>
            <a:solidFill>
              <a:schemeClr val="tx2"/>
            </a:solidFill>
          </a:ln>
        </p:spPr>
      </p:pic>
      <p:pic>
        <p:nvPicPr>
          <p:cNvPr id="14" name="Picture 13">
            <a:extLst>
              <a:ext uri="{FF2B5EF4-FFF2-40B4-BE49-F238E27FC236}">
                <a16:creationId xmlns:a16="http://schemas.microsoft.com/office/drawing/2014/main" id="{E3D60762-A3AB-42EF-A893-3250BA8FE684}"/>
              </a:ext>
            </a:extLst>
          </p:cNvPr>
          <p:cNvPicPr>
            <a:picLocks noChangeAspect="1"/>
          </p:cNvPicPr>
          <p:nvPr/>
        </p:nvPicPr>
        <p:blipFill>
          <a:blip r:embed="rId3"/>
          <a:stretch>
            <a:fillRect/>
          </a:stretch>
        </p:blipFill>
        <p:spPr>
          <a:xfrm>
            <a:off x="7450078" y="886676"/>
            <a:ext cx="4482356" cy="5666524"/>
          </a:xfrm>
          <a:prstGeom prst="rect">
            <a:avLst/>
          </a:prstGeom>
          <a:ln>
            <a:solidFill>
              <a:schemeClr val="tx2"/>
            </a:solidFill>
          </a:ln>
        </p:spPr>
      </p:pic>
    </p:spTree>
    <p:extLst>
      <p:ext uri="{BB962C8B-B14F-4D97-AF65-F5344CB8AC3E}">
        <p14:creationId xmlns:p14="http://schemas.microsoft.com/office/powerpoint/2010/main" val="2329682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1387"/>
                                        </p:tgtEl>
                                        <p:attrNameLst>
                                          <p:attrName>style.visibility</p:attrName>
                                        </p:attrNameLst>
                                      </p:cBhvr>
                                      <p:to>
                                        <p:strVal val="visible"/>
                                      </p:to>
                                    </p:set>
                                    <p:animEffect transition="in" filter="dissolve">
                                      <p:cBhvr>
                                        <p:cTn id="7" dur="500"/>
                                        <p:tgtEl>
                                          <p:spTgt spid="10138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1388"/>
                                        </p:tgtEl>
                                        <p:attrNameLst>
                                          <p:attrName>style.visibility</p:attrName>
                                        </p:attrNameLst>
                                      </p:cBhvr>
                                      <p:to>
                                        <p:strVal val="visible"/>
                                      </p:to>
                                    </p:set>
                                    <p:animEffect transition="in" filter="dissolve">
                                      <p:cBhvr>
                                        <p:cTn id="10" dur="500"/>
                                        <p:tgtEl>
                                          <p:spTgt spid="101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7" grpId="0"/>
      <p:bldP spid="10138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AE36566-1330-48A5-AA9F-538DE2FE3C29}"/>
              </a:ext>
            </a:extLst>
          </p:cNvPr>
          <p:cNvSpPr>
            <a:spLocks noGrp="1"/>
          </p:cNvSpPr>
          <p:nvPr>
            <p:ph type="title"/>
          </p:nvPr>
        </p:nvSpPr>
        <p:spPr/>
        <p:txBody>
          <a:bodyPr/>
          <a:lstStyle/>
          <a:p>
            <a:r>
              <a:rPr lang="en-US" altLang="en-US" sz="4400" dirty="0">
                <a:solidFill>
                  <a:schemeClr val="accent6">
                    <a:lumMod val="50000"/>
                  </a:schemeClr>
                </a:solidFill>
              </a:rPr>
              <a:t>The Sins of Judah </a:t>
            </a:r>
            <a:r>
              <a:rPr lang="en-US" altLang="en-US" sz="2400" dirty="0">
                <a:solidFill>
                  <a:schemeClr val="accent6">
                    <a:lumMod val="50000"/>
                  </a:schemeClr>
                </a:solidFill>
              </a:rPr>
              <a:t>(2:4-5)</a:t>
            </a:r>
            <a:endParaRPr lang="en-US" altLang="en-US" sz="4400" dirty="0">
              <a:solidFill>
                <a:schemeClr val="accent6">
                  <a:lumMod val="50000"/>
                </a:schemeClr>
              </a:solidFill>
            </a:endParaRPr>
          </a:p>
        </p:txBody>
      </p:sp>
      <p:sp>
        <p:nvSpPr>
          <p:cNvPr id="115715" name="Rectangle 3">
            <a:extLst>
              <a:ext uri="{FF2B5EF4-FFF2-40B4-BE49-F238E27FC236}">
                <a16:creationId xmlns:a16="http://schemas.microsoft.com/office/drawing/2014/main" id="{67B531C7-72D0-49C0-9E85-CCD24303863C}"/>
              </a:ext>
            </a:extLst>
          </p:cNvPr>
          <p:cNvSpPr>
            <a:spLocks noGrp="1"/>
          </p:cNvSpPr>
          <p:nvPr>
            <p:ph type="body" idx="1"/>
          </p:nvPr>
        </p:nvSpPr>
        <p:spPr>
          <a:xfrm>
            <a:off x="1522412" y="1905000"/>
            <a:ext cx="9296399" cy="4532312"/>
          </a:xfrm>
        </p:spPr>
        <p:txBody>
          <a:bodyPr/>
          <a:lstStyle/>
          <a:p>
            <a:pPr>
              <a:buFont typeface="Wingdings 3" panose="05040102010807070707" pitchFamily="18" charset="2"/>
              <a:buNone/>
            </a:pPr>
            <a:r>
              <a:rPr lang="en-US" altLang="en-US" sz="2800" b="1" dirty="0">
                <a:solidFill>
                  <a:srgbClr val="C00000"/>
                </a:solidFill>
              </a:rPr>
              <a:t>Amos’ oracle of judgment toward Judah may have been a surprise.</a:t>
            </a:r>
          </a:p>
          <a:p>
            <a:r>
              <a:rPr lang="en-US" altLang="en-US" i="1" dirty="0"/>
              <a:t>It is likely that his oracles of judgment against foreigners was received with approval.</a:t>
            </a:r>
          </a:p>
          <a:p>
            <a:r>
              <a:rPr lang="en-US" altLang="en-US" i="1" dirty="0"/>
              <a:t>However, the people of Judah were Israelites, also, and to hear that they were under divine scrutiny with the same rubric—“for three sins, even for four”—must have caused some discomfort.</a:t>
            </a:r>
          </a:p>
        </p:txBody>
      </p:sp>
    </p:spTree>
    <p:extLst>
      <p:ext uri="{BB962C8B-B14F-4D97-AF65-F5344CB8AC3E}">
        <p14:creationId xmlns:p14="http://schemas.microsoft.com/office/powerpoint/2010/main" val="112210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fill="hold"/>
                                        <p:tgtEl>
                                          <p:spTgt spid="1157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57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27CB190-E426-4503-9F62-29B4AFD07AB2}"/>
              </a:ext>
            </a:extLst>
          </p:cNvPr>
          <p:cNvSpPr>
            <a:spLocks noGrp="1"/>
          </p:cNvSpPr>
          <p:nvPr>
            <p:ph type="title"/>
          </p:nvPr>
        </p:nvSpPr>
        <p:spPr/>
        <p:txBody>
          <a:bodyPr/>
          <a:lstStyle/>
          <a:p>
            <a:r>
              <a:rPr lang="en-US" altLang="en-US" sz="4400" dirty="0">
                <a:solidFill>
                  <a:schemeClr val="accent6">
                    <a:lumMod val="50000"/>
                  </a:schemeClr>
                </a:solidFill>
              </a:rPr>
              <a:t>Rejection of the Torah </a:t>
            </a:r>
            <a:r>
              <a:rPr lang="en-US" altLang="en-US" sz="2400" dirty="0">
                <a:solidFill>
                  <a:schemeClr val="accent6">
                    <a:lumMod val="50000"/>
                  </a:schemeClr>
                </a:solidFill>
              </a:rPr>
              <a:t>(2:4)</a:t>
            </a:r>
            <a:endParaRPr lang="en-US" altLang="en-US" sz="4400" dirty="0">
              <a:solidFill>
                <a:schemeClr val="accent6">
                  <a:lumMod val="50000"/>
                </a:schemeClr>
              </a:solidFill>
            </a:endParaRPr>
          </a:p>
        </p:txBody>
      </p:sp>
      <p:sp>
        <p:nvSpPr>
          <p:cNvPr id="116739" name="Rectangle 3">
            <a:extLst>
              <a:ext uri="{FF2B5EF4-FFF2-40B4-BE49-F238E27FC236}">
                <a16:creationId xmlns:a16="http://schemas.microsoft.com/office/drawing/2014/main" id="{91CCA66E-997D-4AC9-9E71-AEADC254C8E8}"/>
              </a:ext>
            </a:extLst>
          </p:cNvPr>
          <p:cNvSpPr>
            <a:spLocks noGrp="1"/>
          </p:cNvSpPr>
          <p:nvPr>
            <p:ph type="body" idx="1"/>
          </p:nvPr>
        </p:nvSpPr>
        <p:spPr>
          <a:xfrm>
            <a:off x="1522412" y="1905000"/>
            <a:ext cx="9143999" cy="4763277"/>
          </a:xfrm>
        </p:spPr>
        <p:txBody>
          <a:bodyPr/>
          <a:lstStyle/>
          <a:p>
            <a:pPr>
              <a:buFont typeface="Wingdings 3" panose="05040102010807070707" pitchFamily="18" charset="2"/>
              <a:buNone/>
            </a:pPr>
            <a:r>
              <a:rPr lang="en-US" altLang="en-US" sz="2800" b="1" dirty="0">
                <a:solidFill>
                  <a:srgbClr val="C00000"/>
                </a:solidFill>
              </a:rPr>
              <a:t>Whereas the foreign nations had been indicted for social crimes against humanity, Judah is indicted for abandoning God’s decrees.</a:t>
            </a:r>
          </a:p>
          <a:p>
            <a:r>
              <a:rPr lang="en-US" altLang="en-US" i="1" dirty="0"/>
              <a:t>The character of this charge is religious.</a:t>
            </a:r>
          </a:p>
          <a:p>
            <a:r>
              <a:rPr lang="en-US" altLang="en-US" i="1" dirty="0"/>
              <a:t>The people of Judah had begun to flirt with paganism. </a:t>
            </a:r>
          </a:p>
          <a:p>
            <a:r>
              <a:rPr lang="en-US" altLang="en-US" i="1" dirty="0"/>
              <a:t>The term </a:t>
            </a:r>
            <a:r>
              <a:rPr lang="en-US" altLang="en-US" dirty="0" err="1">
                <a:latin typeface="HebrewTh" pitchFamily="2" charset="0"/>
              </a:rPr>
              <a:t>bzK</a:t>
            </a:r>
            <a:r>
              <a:rPr lang="en-US" altLang="en-US" i="1" dirty="0">
                <a:latin typeface="Calibri" panose="020F0502020204030204" pitchFamily="34" charset="0"/>
              </a:rPr>
              <a:t> </a:t>
            </a:r>
            <a:r>
              <a:rPr lang="en-US" altLang="en-US" i="1" dirty="0"/>
              <a:t>(2:4),</a:t>
            </a:r>
            <a:r>
              <a:rPr lang="en-US" altLang="en-US" i="1" dirty="0">
                <a:latin typeface="Calibri" panose="020F0502020204030204" pitchFamily="34" charset="0"/>
              </a:rPr>
              <a:t> </a:t>
            </a:r>
            <a:r>
              <a:rPr lang="en-US" altLang="en-US" i="1" dirty="0"/>
              <a:t>which means “liars,” indicates that the people were being led astray, either by false gods or false prophets or both.</a:t>
            </a:r>
          </a:p>
        </p:txBody>
      </p:sp>
    </p:spTree>
    <p:extLst>
      <p:ext uri="{BB962C8B-B14F-4D97-AF65-F5344CB8AC3E}">
        <p14:creationId xmlns:p14="http://schemas.microsoft.com/office/powerpoint/2010/main" val="354366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p:cTn id="7" dur="500" fill="hold"/>
                                        <p:tgtEl>
                                          <p:spTgt spid="1167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67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6739">
                                            <p:txEl>
                                              <p:pRg st="2" end="2"/>
                                            </p:txEl>
                                          </p:spTgt>
                                        </p:tgtEl>
                                        <p:attrNameLst>
                                          <p:attrName>style.visibility</p:attrName>
                                        </p:attrNameLst>
                                      </p:cBhvr>
                                      <p:to>
                                        <p:strVal val="visible"/>
                                      </p:to>
                                    </p:set>
                                    <p:anim calcmode="lin" valueType="num">
                                      <p:cBhvr additive="base">
                                        <p:cTn id="19"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6739">
                                            <p:txEl>
                                              <p:pRg st="3" end="3"/>
                                            </p:txEl>
                                          </p:spTgt>
                                        </p:tgtEl>
                                        <p:attrNameLst>
                                          <p:attrName>style.visibility</p:attrName>
                                        </p:attrNameLst>
                                      </p:cBhvr>
                                      <p:to>
                                        <p:strVal val="visible"/>
                                      </p:to>
                                    </p:set>
                                    <p:anim calcmode="lin" valueType="num">
                                      <p:cBhvr additive="base">
                                        <p:cTn id="25" dur="500" fill="hold"/>
                                        <p:tgtEl>
                                          <p:spTgt spid="116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0489653E-87D3-4A05-A6BC-8BF4B98657FB}"/>
              </a:ext>
            </a:extLst>
          </p:cNvPr>
          <p:cNvSpPr>
            <a:spLocks noGrp="1"/>
          </p:cNvSpPr>
          <p:nvPr>
            <p:ph type="title"/>
          </p:nvPr>
        </p:nvSpPr>
        <p:spPr>
          <a:xfrm>
            <a:off x="3884612" y="76200"/>
            <a:ext cx="4343400" cy="838200"/>
          </a:xfrm>
        </p:spPr>
        <p:txBody>
          <a:bodyPr/>
          <a:lstStyle/>
          <a:p>
            <a:r>
              <a:rPr lang="en-US" altLang="en-US">
                <a:latin typeface="Impact" panose="020B0806030902050204" pitchFamily="34" charset="0"/>
              </a:rPr>
              <a:t>Fertility Figurines</a:t>
            </a:r>
          </a:p>
        </p:txBody>
      </p:sp>
      <p:pic>
        <p:nvPicPr>
          <p:cNvPr id="83971" name="Picture 3" descr="HBS124">
            <a:extLst>
              <a:ext uri="{FF2B5EF4-FFF2-40B4-BE49-F238E27FC236}">
                <a16:creationId xmlns:a16="http://schemas.microsoft.com/office/drawing/2014/main" id="{4EDF76C3-95F6-4FEB-99CB-3AB1B79DA0B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817812" y="2819400"/>
            <a:ext cx="6553200" cy="3886200"/>
          </a:xfrm>
        </p:spPr>
      </p:pic>
      <p:sp>
        <p:nvSpPr>
          <p:cNvPr id="83972" name="Text Box 4">
            <a:extLst>
              <a:ext uri="{FF2B5EF4-FFF2-40B4-BE49-F238E27FC236}">
                <a16:creationId xmlns:a16="http://schemas.microsoft.com/office/drawing/2014/main" id="{6E2C341F-7AF8-47DA-962C-5AA619B8960D}"/>
              </a:ext>
            </a:extLst>
          </p:cNvPr>
          <p:cNvSpPr txBox="1">
            <a:spLocks noChangeArrowheads="1"/>
          </p:cNvSpPr>
          <p:nvPr/>
        </p:nvSpPr>
        <p:spPr bwMode="auto">
          <a:xfrm>
            <a:off x="455612" y="914400"/>
            <a:ext cx="11353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2400" dirty="0">
                <a:latin typeface="Arial Narrow" panose="020B0606020202030204" pitchFamily="34" charset="0"/>
                <a:cs typeface="Arial" panose="020B0604020202020204" pitchFamily="34" charset="0"/>
              </a:rPr>
              <a:t>Some 3000 of these terra cotta (clay) statuettes representing the goddess Asherah have been excavated from the towns of Judah’s pre-exilic period (Iron Age II), most often from private houses but occasionally in tombs.</a:t>
            </a:r>
          </a:p>
          <a:p>
            <a:pPr eaLnBrk="1" hangingPunct="1">
              <a:spcBef>
                <a:spcPct val="50000"/>
              </a:spcBef>
            </a:pPr>
            <a:r>
              <a:rPr lang="en-US" altLang="en-US" sz="2400" dirty="0">
                <a:latin typeface="Arial Narrow" panose="020B0606020202030204" pitchFamily="34" charset="0"/>
                <a:cs typeface="Arial" panose="020B0604020202020204" pitchFamily="34" charset="0"/>
              </a:rPr>
              <a:t>These pillar figurines testify to the attraction of the fertility cult to the citizens of the southern nation.</a:t>
            </a:r>
          </a:p>
        </p:txBody>
      </p:sp>
    </p:spTree>
    <p:extLst>
      <p:ext uri="{BB962C8B-B14F-4D97-AF65-F5344CB8AC3E}">
        <p14:creationId xmlns:p14="http://schemas.microsoft.com/office/powerpoint/2010/main" val="410389197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1534E35-9BDB-4715-A7A6-160807928649}"/>
              </a:ext>
            </a:extLst>
          </p:cNvPr>
          <p:cNvSpPr>
            <a:spLocks noGrp="1"/>
          </p:cNvSpPr>
          <p:nvPr>
            <p:ph type="title"/>
          </p:nvPr>
        </p:nvSpPr>
        <p:spPr/>
        <p:txBody>
          <a:bodyPr/>
          <a:lstStyle/>
          <a:p>
            <a:r>
              <a:rPr lang="en-US" altLang="en-US" sz="4400" dirty="0">
                <a:solidFill>
                  <a:schemeClr val="accent6">
                    <a:lumMod val="50000"/>
                  </a:schemeClr>
                </a:solidFill>
              </a:rPr>
              <a:t>The Sins of Israel </a:t>
            </a:r>
            <a:r>
              <a:rPr lang="en-US" altLang="en-US" sz="2400" dirty="0">
                <a:solidFill>
                  <a:schemeClr val="accent6">
                    <a:lumMod val="50000"/>
                  </a:schemeClr>
                </a:solidFill>
              </a:rPr>
              <a:t>(2:6-16)</a:t>
            </a:r>
            <a:endParaRPr lang="en-US" altLang="en-US" sz="4400" dirty="0">
              <a:solidFill>
                <a:schemeClr val="accent6">
                  <a:lumMod val="50000"/>
                </a:schemeClr>
              </a:solidFill>
            </a:endParaRPr>
          </a:p>
        </p:txBody>
      </p:sp>
      <p:sp>
        <p:nvSpPr>
          <p:cNvPr id="124931" name="Rectangle 3">
            <a:extLst>
              <a:ext uri="{FF2B5EF4-FFF2-40B4-BE49-F238E27FC236}">
                <a16:creationId xmlns:a16="http://schemas.microsoft.com/office/drawing/2014/main" id="{D4C7E8B5-FB97-41C7-B614-2C6C7DB20709}"/>
              </a:ext>
            </a:extLst>
          </p:cNvPr>
          <p:cNvSpPr>
            <a:spLocks noGrp="1"/>
          </p:cNvSpPr>
          <p:nvPr>
            <p:ph type="body" idx="1"/>
          </p:nvPr>
        </p:nvSpPr>
        <p:spPr>
          <a:xfrm>
            <a:off x="1522412" y="1981200"/>
            <a:ext cx="9982199" cy="3733800"/>
          </a:xfrm>
        </p:spPr>
        <p:txBody>
          <a:bodyPr/>
          <a:lstStyle/>
          <a:p>
            <a:pPr>
              <a:buFont typeface="Wingdings 3" panose="05040102010807070707" pitchFamily="18" charset="2"/>
              <a:buNone/>
            </a:pPr>
            <a:r>
              <a:rPr lang="en-US" altLang="en-US" sz="2800" b="1" dirty="0">
                <a:solidFill>
                  <a:srgbClr val="C00000"/>
                </a:solidFill>
              </a:rPr>
              <a:t>If the Israelites were in any doubt, it would now be clear that divine judgment was due them, also.</a:t>
            </a:r>
          </a:p>
          <a:p>
            <a:r>
              <a:rPr lang="en-US" altLang="en-US" i="1" dirty="0"/>
              <a:t>“For three sins, even for four” applied to the northern tribes who had violated the very Torah they claimed to support.</a:t>
            </a:r>
          </a:p>
          <a:p>
            <a:r>
              <a:rPr lang="en-US" altLang="en-US" i="1" dirty="0"/>
              <a:t>In particular, it was the violation of the Torah concerning social justice that was the most egregious moral failure.</a:t>
            </a:r>
          </a:p>
        </p:txBody>
      </p:sp>
    </p:spTree>
    <p:extLst>
      <p:ext uri="{BB962C8B-B14F-4D97-AF65-F5344CB8AC3E}">
        <p14:creationId xmlns:p14="http://schemas.microsoft.com/office/powerpoint/2010/main" val="343712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p:cTn id="7" dur="500" fill="hold"/>
                                        <p:tgtEl>
                                          <p:spTgt spid="1249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49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727" indent="-285664">
              <a:defRPr>
                <a:solidFill>
                  <a:schemeClr val="tx1"/>
                </a:solidFill>
                <a:latin typeface="Tahoma" panose="020B0604030504040204" pitchFamily="34" charset="0"/>
                <a:cs typeface="Arial" panose="020B0604020202020204" pitchFamily="34" charset="0"/>
              </a:defRPr>
            </a:lvl2pPr>
            <a:lvl3pPr marL="1142657" indent="-228531">
              <a:defRPr>
                <a:solidFill>
                  <a:schemeClr val="tx1"/>
                </a:solidFill>
                <a:latin typeface="Tahoma" panose="020B0604030504040204" pitchFamily="34" charset="0"/>
                <a:cs typeface="Arial" panose="020B0604020202020204" pitchFamily="34" charset="0"/>
              </a:defRPr>
            </a:lvl3pPr>
            <a:lvl4pPr marL="1599720" indent="-228531">
              <a:defRPr>
                <a:solidFill>
                  <a:schemeClr val="tx1"/>
                </a:solidFill>
                <a:latin typeface="Tahoma" panose="020B0604030504040204" pitchFamily="34" charset="0"/>
                <a:cs typeface="Arial" panose="020B0604020202020204" pitchFamily="34" charset="0"/>
              </a:defRPr>
            </a:lvl4pPr>
            <a:lvl5pPr marL="2056783" indent="-228531">
              <a:defRPr>
                <a:solidFill>
                  <a:schemeClr val="tx1"/>
                </a:solidFill>
                <a:latin typeface="Tahoma" panose="020B0604030504040204" pitchFamily="34" charset="0"/>
                <a:cs typeface="Arial" panose="020B0604020202020204" pitchFamily="34" charset="0"/>
              </a:defRPr>
            </a:lvl5pPr>
            <a:lvl6pPr marL="2513846"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0908"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7971"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5034"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6F260CC2-979E-4532-9E59-2BB47EAB36FF}" type="slidenum">
              <a:rPr lang="en-US" altLang="en-US"/>
              <a:pPr/>
              <a:t>3</a:t>
            </a:fld>
            <a:endParaRPr lang="en-US" altLang="en-US"/>
          </a:p>
        </p:txBody>
      </p:sp>
      <p:sp>
        <p:nvSpPr>
          <p:cNvPr id="23554" name="Rectangle 2"/>
          <p:cNvSpPr>
            <a:spLocks noGrp="1" noChangeArrowheads="1"/>
          </p:cNvSpPr>
          <p:nvPr>
            <p:ph type="title"/>
          </p:nvPr>
        </p:nvSpPr>
        <p:spPr>
          <a:xfrm>
            <a:off x="7052496" y="588825"/>
            <a:ext cx="4069289" cy="1218883"/>
          </a:xfrm>
        </p:spPr>
        <p:txBody>
          <a:bodyPr/>
          <a:lstStyle/>
          <a:p>
            <a:pPr eaLnBrk="1" hangingPunct="1">
              <a:defRPr/>
            </a:pPr>
            <a:r>
              <a:rPr lang="en-US" altLang="en-US" b="1" dirty="0">
                <a:solidFill>
                  <a:srgbClr val="C00000"/>
                </a:solidFill>
              </a:rPr>
              <a:t>Balaam Inscription</a:t>
            </a:r>
          </a:p>
        </p:txBody>
      </p:sp>
      <p:sp>
        <p:nvSpPr>
          <p:cNvPr id="23555" name="Rectangle 3"/>
          <p:cNvSpPr>
            <a:spLocks noGrp="1" noChangeArrowheads="1"/>
          </p:cNvSpPr>
          <p:nvPr>
            <p:ph type="body" sz="half" idx="2"/>
          </p:nvPr>
        </p:nvSpPr>
        <p:spPr>
          <a:xfrm>
            <a:off x="6452908" y="1990540"/>
            <a:ext cx="5413272" cy="4592319"/>
          </a:xfrm>
        </p:spPr>
        <p:txBody>
          <a:bodyPr>
            <a:normAutofit/>
          </a:bodyPr>
          <a:lstStyle/>
          <a:p>
            <a:pPr eaLnBrk="1" hangingPunct="1">
              <a:lnSpc>
                <a:spcPct val="90000"/>
              </a:lnSpc>
              <a:buFont typeface="Wingdings" panose="05000000000000000000" pitchFamily="2" charset="2"/>
              <a:buNone/>
              <a:defRPr/>
            </a:pPr>
            <a:r>
              <a:rPr lang="en-US" altLang="en-US" sz="2399" dirty="0">
                <a:solidFill>
                  <a:schemeClr val="accent6">
                    <a:lumMod val="50000"/>
                  </a:schemeClr>
                </a:solidFill>
                <a:latin typeface="Franklin Gothic Medium" panose="020B0603020102020204" pitchFamily="34" charset="0"/>
              </a:rPr>
              <a:t>A reference to “Balaam, son of </a:t>
            </a:r>
            <a:r>
              <a:rPr lang="en-US" altLang="en-US" sz="2399" dirty="0" err="1">
                <a:solidFill>
                  <a:schemeClr val="accent6">
                    <a:lumMod val="50000"/>
                  </a:schemeClr>
                </a:solidFill>
                <a:latin typeface="Franklin Gothic Medium" panose="020B0603020102020204" pitchFamily="34" charset="0"/>
              </a:rPr>
              <a:t>Beor</a:t>
            </a:r>
            <a:r>
              <a:rPr lang="en-US" altLang="en-US" sz="2399" dirty="0">
                <a:solidFill>
                  <a:schemeClr val="accent6">
                    <a:lumMod val="50000"/>
                  </a:schemeClr>
                </a:solidFill>
                <a:latin typeface="Franklin Gothic Medium" panose="020B0603020102020204" pitchFamily="34" charset="0"/>
              </a:rPr>
              <a:t>” was discovered at </a:t>
            </a:r>
            <a:r>
              <a:rPr lang="en-US" altLang="en-US" sz="2399" dirty="0" err="1">
                <a:solidFill>
                  <a:schemeClr val="accent6">
                    <a:lumMod val="50000"/>
                  </a:schemeClr>
                </a:solidFill>
                <a:latin typeface="Franklin Gothic Medium" panose="020B0603020102020204" pitchFamily="34" charset="0"/>
              </a:rPr>
              <a:t>Deir</a:t>
            </a:r>
            <a:r>
              <a:rPr lang="en-US" altLang="en-US" sz="2399" dirty="0">
                <a:solidFill>
                  <a:schemeClr val="accent6">
                    <a:lumMod val="50000"/>
                  </a:schemeClr>
                </a:solidFill>
                <a:latin typeface="Franklin Gothic Medium" panose="020B0603020102020204" pitchFamily="34" charset="0"/>
              </a:rPr>
              <a:t> </a:t>
            </a:r>
            <a:r>
              <a:rPr lang="en-US" altLang="en-US" sz="2399" dirty="0" err="1">
                <a:solidFill>
                  <a:schemeClr val="accent6">
                    <a:lumMod val="50000"/>
                  </a:schemeClr>
                </a:solidFill>
                <a:latin typeface="Franklin Gothic Medium" panose="020B0603020102020204" pitchFamily="34" charset="0"/>
              </a:rPr>
              <a:t>Alla</a:t>
            </a:r>
            <a:r>
              <a:rPr lang="en-US" altLang="en-US" sz="2399" dirty="0">
                <a:solidFill>
                  <a:schemeClr val="accent6">
                    <a:lumMod val="50000"/>
                  </a:schemeClr>
                </a:solidFill>
                <a:latin typeface="Franklin Gothic Medium" panose="020B0603020102020204" pitchFamily="34" charset="0"/>
              </a:rPr>
              <a:t> (biblical Succoth) in the </a:t>
            </a:r>
            <a:r>
              <a:rPr lang="en-US" altLang="en-US" sz="2399" dirty="0" err="1">
                <a:solidFill>
                  <a:schemeClr val="accent6">
                    <a:lumMod val="50000"/>
                  </a:schemeClr>
                </a:solidFill>
                <a:latin typeface="Franklin Gothic Medium" panose="020B0603020102020204" pitchFamily="34" charset="0"/>
              </a:rPr>
              <a:t>transjordan</a:t>
            </a:r>
            <a:r>
              <a:rPr lang="en-US" altLang="en-US" sz="2399" dirty="0">
                <a:solidFill>
                  <a:schemeClr val="accent6">
                    <a:lumMod val="50000"/>
                  </a:schemeClr>
                </a:solidFill>
                <a:latin typeface="Franklin Gothic Medium" panose="020B0603020102020204" pitchFamily="34" charset="0"/>
              </a:rPr>
              <a:t> in 1967 (probably from the mid-8</a:t>
            </a:r>
            <a:r>
              <a:rPr lang="en-US" altLang="en-US" sz="2399" baseline="30000" dirty="0">
                <a:solidFill>
                  <a:schemeClr val="accent6">
                    <a:lumMod val="50000"/>
                  </a:schemeClr>
                </a:solidFill>
                <a:latin typeface="Franklin Gothic Medium" panose="020B0603020102020204" pitchFamily="34" charset="0"/>
              </a:rPr>
              <a:t>th</a:t>
            </a:r>
            <a:r>
              <a:rPr lang="en-US" altLang="en-US" sz="2399" dirty="0">
                <a:solidFill>
                  <a:schemeClr val="accent6">
                    <a:lumMod val="50000"/>
                  </a:schemeClr>
                </a:solidFill>
                <a:latin typeface="Franklin Gothic Medium" panose="020B0603020102020204" pitchFamily="34" charset="0"/>
              </a:rPr>
              <a:t> century BC). It appears on a plastered wall and reads in part:</a:t>
            </a:r>
            <a:endParaRPr lang="en-US" altLang="en-US" sz="1999" dirty="0">
              <a:solidFill>
                <a:schemeClr val="accent6">
                  <a:lumMod val="50000"/>
                </a:schemeClr>
              </a:solidFill>
              <a:latin typeface="Franklin Gothic Medium" panose="020B0603020102020204" pitchFamily="34" charset="0"/>
            </a:endParaRPr>
          </a:p>
          <a:p>
            <a:pPr eaLnBrk="1" hangingPunct="1">
              <a:lnSpc>
                <a:spcPct val="90000"/>
              </a:lnSpc>
              <a:buFont typeface="Wingdings" panose="05000000000000000000" pitchFamily="2" charset="2"/>
              <a:buNone/>
              <a:defRPr/>
            </a:pPr>
            <a:r>
              <a:rPr lang="en-US" altLang="en-US" sz="1999" i="1" dirty="0">
                <a:latin typeface="Arial Narrow" panose="020B0606020202030204" pitchFamily="34" charset="0"/>
              </a:rPr>
              <a:t>“Inscription of [Ba]</a:t>
            </a:r>
            <a:r>
              <a:rPr lang="en-US" altLang="en-US" sz="1999" i="1" dirty="0" err="1">
                <a:latin typeface="Arial Narrow" panose="020B0606020202030204" pitchFamily="34" charset="0"/>
              </a:rPr>
              <a:t>laam</a:t>
            </a:r>
            <a:r>
              <a:rPr lang="en-US" altLang="en-US" sz="1999" i="1" dirty="0">
                <a:latin typeface="Arial Narrow" panose="020B0606020202030204" pitchFamily="34" charset="0"/>
              </a:rPr>
              <a:t> [son of </a:t>
            </a:r>
            <a:r>
              <a:rPr lang="en-US" altLang="en-US" sz="1999" i="1" dirty="0" err="1">
                <a:latin typeface="Arial Narrow" panose="020B0606020202030204" pitchFamily="34" charset="0"/>
              </a:rPr>
              <a:t>Beo</a:t>
            </a:r>
            <a:r>
              <a:rPr lang="en-US" altLang="en-US" sz="1999" i="1" dirty="0">
                <a:latin typeface="Arial Narrow" panose="020B0606020202030204" pitchFamily="34" charset="0"/>
              </a:rPr>
              <a:t>]r, the man who was a seer of the gods. Lo, the gods came to him at night and [spoke to] him.</a:t>
            </a:r>
          </a:p>
          <a:p>
            <a:pPr eaLnBrk="1" hangingPunct="1">
              <a:lnSpc>
                <a:spcPct val="90000"/>
              </a:lnSpc>
              <a:buFont typeface="Wingdings" panose="05000000000000000000" pitchFamily="2" charset="2"/>
              <a:buNone/>
              <a:defRPr/>
            </a:pPr>
            <a:r>
              <a:rPr lang="en-US" altLang="en-US" sz="1999" i="1" dirty="0">
                <a:latin typeface="Arial Narrow" panose="020B0606020202030204" pitchFamily="34" charset="0"/>
              </a:rPr>
              <a:t>“…And the </a:t>
            </a:r>
            <a:r>
              <a:rPr lang="en-US" altLang="en-US" sz="1999" i="1" dirty="0" err="1">
                <a:latin typeface="Arial Narrow" panose="020B0606020202030204" pitchFamily="34" charset="0"/>
              </a:rPr>
              <a:t>Mighties</a:t>
            </a:r>
            <a:r>
              <a:rPr lang="en-US" altLang="en-US" sz="1999" i="1" dirty="0">
                <a:latin typeface="Arial Narrow" panose="020B0606020202030204" pitchFamily="34" charset="0"/>
              </a:rPr>
              <a:t> [</a:t>
            </a:r>
            <a:r>
              <a:rPr lang="en-US" altLang="en-US" sz="1999" i="1" dirty="0" err="1">
                <a:latin typeface="Arial Narrow" panose="020B0606020202030204" pitchFamily="34" charset="0"/>
              </a:rPr>
              <a:t>Shaddayin</a:t>
            </a:r>
            <a:r>
              <a:rPr lang="en-US" altLang="en-US" sz="1999" i="1" dirty="0">
                <a:latin typeface="Arial Narrow" panose="020B0606020202030204" pitchFamily="34" charset="0"/>
              </a:rPr>
              <a:t>, plural of </a:t>
            </a:r>
            <a:r>
              <a:rPr lang="en-US" altLang="en-US" sz="1999" i="1" dirty="0" err="1">
                <a:latin typeface="Arial Narrow" panose="020B0606020202030204" pitchFamily="34" charset="0"/>
              </a:rPr>
              <a:t>Shadday</a:t>
            </a:r>
            <a:r>
              <a:rPr lang="en-US" altLang="en-US" sz="1999" i="1" dirty="0">
                <a:latin typeface="Arial Narrow" panose="020B0606020202030204" pitchFamily="34" charset="0"/>
              </a:rPr>
              <a:t>] have fixed a date, and they said to Sha[ma]</a:t>
            </a:r>
            <a:r>
              <a:rPr lang="en-US" altLang="en-US" sz="1999" i="1" dirty="0" err="1">
                <a:latin typeface="Arial Narrow" panose="020B0606020202030204" pitchFamily="34" charset="0"/>
              </a:rPr>
              <a:t>sh</a:t>
            </a:r>
            <a:r>
              <a:rPr lang="en-US" altLang="en-US" sz="1999" i="1" dirty="0">
                <a:latin typeface="Arial Narrow" panose="020B0606020202030204" pitchFamily="34" charset="0"/>
              </a:rPr>
              <a:t> [the sun]: Sew shut the skies with your cloud! There, let there be darkness and no shining…”</a:t>
            </a:r>
          </a:p>
        </p:txBody>
      </p:sp>
      <p:pic>
        <p:nvPicPr>
          <p:cNvPr id="7173" name="Picture 4" descr="_DSC0044 (Changed)"/>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699065" y="1473"/>
            <a:ext cx="5439787" cy="68763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358180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E889C13C-A4EA-42AB-B824-021A883AD3D3}"/>
              </a:ext>
            </a:extLst>
          </p:cNvPr>
          <p:cNvSpPr>
            <a:spLocks noGrp="1"/>
          </p:cNvSpPr>
          <p:nvPr>
            <p:ph type="title"/>
          </p:nvPr>
        </p:nvSpPr>
        <p:spPr>
          <a:xfrm>
            <a:off x="1522413" y="0"/>
            <a:ext cx="9753598" cy="1334279"/>
          </a:xfrm>
        </p:spPr>
        <p:txBody>
          <a:bodyPr/>
          <a:lstStyle/>
          <a:p>
            <a:r>
              <a:rPr lang="en-US" altLang="en-US" sz="4400" dirty="0">
                <a:solidFill>
                  <a:schemeClr val="accent6">
                    <a:lumMod val="50000"/>
                  </a:schemeClr>
                </a:solidFill>
              </a:rPr>
              <a:t>Selling the Righteous and the Needy </a:t>
            </a:r>
            <a:r>
              <a:rPr lang="en-US" altLang="en-US" sz="2400" dirty="0">
                <a:solidFill>
                  <a:schemeClr val="accent6">
                    <a:lumMod val="50000"/>
                  </a:schemeClr>
                </a:solidFill>
              </a:rPr>
              <a:t>(2:6b)</a:t>
            </a:r>
            <a:endParaRPr lang="en-US" altLang="en-US" sz="4400" dirty="0">
              <a:solidFill>
                <a:schemeClr val="accent6">
                  <a:lumMod val="50000"/>
                </a:schemeClr>
              </a:solidFill>
            </a:endParaRPr>
          </a:p>
        </p:txBody>
      </p:sp>
      <p:sp>
        <p:nvSpPr>
          <p:cNvPr id="125955" name="Rectangle 3">
            <a:extLst>
              <a:ext uri="{FF2B5EF4-FFF2-40B4-BE49-F238E27FC236}">
                <a16:creationId xmlns:a16="http://schemas.microsoft.com/office/drawing/2014/main" id="{4AFEA30C-A54D-43CB-A6CC-71DD60564F69}"/>
              </a:ext>
            </a:extLst>
          </p:cNvPr>
          <p:cNvSpPr>
            <a:spLocks noGrp="1"/>
          </p:cNvSpPr>
          <p:nvPr>
            <p:ph type="body" idx="1"/>
          </p:nvPr>
        </p:nvSpPr>
        <p:spPr>
          <a:xfrm>
            <a:off x="1522413" y="1828800"/>
            <a:ext cx="9753599" cy="4495800"/>
          </a:xfrm>
        </p:spPr>
        <p:txBody>
          <a:bodyPr/>
          <a:lstStyle/>
          <a:p>
            <a:pPr>
              <a:buFont typeface="Wingdings 3" panose="05040102010807070707" pitchFamily="18" charset="2"/>
              <a:buNone/>
            </a:pPr>
            <a:r>
              <a:rPr lang="en-US" altLang="en-US" sz="2800" b="1" dirty="0">
                <a:solidFill>
                  <a:srgbClr val="C00000"/>
                </a:solidFill>
              </a:rPr>
              <a:t>Clearly, Amos’ language points toward the abuse of the innocent.</a:t>
            </a:r>
          </a:p>
          <a:p>
            <a:r>
              <a:rPr lang="en-US" altLang="en-US" i="1" dirty="0"/>
              <a:t>The righteous were sold out, either by unscrupulous judges who were taking kick-backs or the sale of debtors into debt slavery for some trifling liability.</a:t>
            </a:r>
          </a:p>
          <a:p>
            <a:r>
              <a:rPr lang="en-US" altLang="en-US" i="1" dirty="0"/>
              <a:t>The phrase about sandals was probably an idiom referring to land transfers (cf. 8:6; Ru. 4:7).</a:t>
            </a:r>
          </a:p>
          <a:p>
            <a:r>
              <a:rPr lang="en-US" altLang="en-US" i="1" dirty="0"/>
              <a:t>The poor man who is “sold for a pair of sandals” has been unjustly dispossessed of his property.</a:t>
            </a:r>
          </a:p>
        </p:txBody>
      </p:sp>
    </p:spTree>
    <p:extLst>
      <p:ext uri="{BB962C8B-B14F-4D97-AF65-F5344CB8AC3E}">
        <p14:creationId xmlns:p14="http://schemas.microsoft.com/office/powerpoint/2010/main" val="339916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p:cTn id="7" dur="500" fill="hold"/>
                                        <p:tgtEl>
                                          <p:spTgt spid="1259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59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5955">
                                            <p:txEl>
                                              <p:pRg st="1" end="1"/>
                                            </p:txEl>
                                          </p:spTgt>
                                        </p:tgtEl>
                                        <p:attrNameLst>
                                          <p:attrName>style.visibility</p:attrName>
                                        </p:attrNameLst>
                                      </p:cBhvr>
                                      <p:to>
                                        <p:strVal val="visible"/>
                                      </p:to>
                                    </p:set>
                                    <p:anim calcmode="lin" valueType="num">
                                      <p:cBhvr additive="base">
                                        <p:cTn id="13" dur="500" fill="hold"/>
                                        <p:tgtEl>
                                          <p:spTgt spid="1259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5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5955">
                                            <p:txEl>
                                              <p:pRg st="2" end="2"/>
                                            </p:txEl>
                                          </p:spTgt>
                                        </p:tgtEl>
                                        <p:attrNameLst>
                                          <p:attrName>style.visibility</p:attrName>
                                        </p:attrNameLst>
                                      </p:cBhvr>
                                      <p:to>
                                        <p:strVal val="visible"/>
                                      </p:to>
                                    </p:set>
                                    <p:anim calcmode="lin" valueType="num">
                                      <p:cBhvr additive="base">
                                        <p:cTn id="19" dur="500" fill="hold"/>
                                        <p:tgtEl>
                                          <p:spTgt spid="1259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5955">
                                            <p:txEl>
                                              <p:pRg st="3" end="3"/>
                                            </p:txEl>
                                          </p:spTgt>
                                        </p:tgtEl>
                                        <p:attrNameLst>
                                          <p:attrName>style.visibility</p:attrName>
                                        </p:attrNameLst>
                                      </p:cBhvr>
                                      <p:to>
                                        <p:strVal val="visible"/>
                                      </p:to>
                                    </p:set>
                                    <p:anim calcmode="lin" valueType="num">
                                      <p:cBhvr additive="base">
                                        <p:cTn id="25" dur="500" fill="hold"/>
                                        <p:tgtEl>
                                          <p:spTgt spid="1259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59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B863DE2-F8EE-4720-A80B-CA4477069F71}"/>
              </a:ext>
            </a:extLst>
          </p:cNvPr>
          <p:cNvSpPr>
            <a:spLocks noGrp="1"/>
          </p:cNvSpPr>
          <p:nvPr>
            <p:ph type="title"/>
          </p:nvPr>
        </p:nvSpPr>
        <p:spPr>
          <a:xfrm>
            <a:off x="2132012" y="533400"/>
            <a:ext cx="7086600" cy="836613"/>
          </a:xfrm>
        </p:spPr>
        <p:txBody>
          <a:bodyPr/>
          <a:lstStyle/>
          <a:p>
            <a:r>
              <a:rPr lang="en-US" altLang="en-US" sz="4400" dirty="0">
                <a:solidFill>
                  <a:schemeClr val="accent6">
                    <a:lumMod val="50000"/>
                  </a:schemeClr>
                </a:solidFill>
              </a:rPr>
              <a:t>Injustice </a:t>
            </a:r>
            <a:r>
              <a:rPr lang="en-US" altLang="en-US" sz="2400" dirty="0">
                <a:solidFill>
                  <a:schemeClr val="accent6">
                    <a:lumMod val="50000"/>
                  </a:schemeClr>
                </a:solidFill>
              </a:rPr>
              <a:t>(2:7)</a:t>
            </a:r>
            <a:endParaRPr lang="en-US" altLang="en-US" sz="4400" dirty="0">
              <a:solidFill>
                <a:schemeClr val="accent6">
                  <a:lumMod val="50000"/>
                </a:schemeClr>
              </a:solidFill>
            </a:endParaRPr>
          </a:p>
        </p:txBody>
      </p:sp>
      <p:sp>
        <p:nvSpPr>
          <p:cNvPr id="126979" name="Rectangle 3">
            <a:extLst>
              <a:ext uri="{FF2B5EF4-FFF2-40B4-BE49-F238E27FC236}">
                <a16:creationId xmlns:a16="http://schemas.microsoft.com/office/drawing/2014/main" id="{5D0513BE-0E5D-4CD8-9122-8F89D8042F3E}"/>
              </a:ext>
            </a:extLst>
          </p:cNvPr>
          <p:cNvSpPr>
            <a:spLocks noGrp="1"/>
          </p:cNvSpPr>
          <p:nvPr>
            <p:ph type="body" idx="1"/>
          </p:nvPr>
        </p:nvSpPr>
        <p:spPr>
          <a:xfrm>
            <a:off x="2132012" y="1905000"/>
            <a:ext cx="9109074" cy="4573587"/>
          </a:xfrm>
        </p:spPr>
        <p:txBody>
          <a:bodyPr/>
          <a:lstStyle/>
          <a:p>
            <a:pPr>
              <a:buFont typeface="Wingdings 3" panose="05040102010807070707" pitchFamily="18" charset="2"/>
              <a:buNone/>
            </a:pPr>
            <a:r>
              <a:rPr lang="en-US" altLang="en-US" sz="2800" b="1" dirty="0">
                <a:solidFill>
                  <a:srgbClr val="C00000"/>
                </a:solidFill>
              </a:rPr>
              <a:t>Descriptions about “the poor” and “the oppressed” are against the legal background of the humanitarian laws in the Torah.</a:t>
            </a:r>
          </a:p>
          <a:p>
            <a:r>
              <a:rPr lang="en-US" altLang="en-US" i="1" dirty="0"/>
              <a:t>When a woman was sold into debt slavery, the Torah forbade that she become the concubine of both the father and his son (Ex. 21:7-11; Dt. 22:30).</a:t>
            </a:r>
          </a:p>
          <a:p>
            <a:r>
              <a:rPr lang="en-US" altLang="en-US" i="1" dirty="0"/>
              <a:t>Though she was in debt slavery, she still retained her rights—the right to food, clothing and marriage.</a:t>
            </a:r>
          </a:p>
          <a:p>
            <a:r>
              <a:rPr lang="en-US" altLang="en-US" i="1" dirty="0"/>
              <a:t>Failure to maintain these rights meant that the woman was to be set free and her debt cancelled.</a:t>
            </a:r>
          </a:p>
        </p:txBody>
      </p:sp>
    </p:spTree>
    <p:extLst>
      <p:ext uri="{BB962C8B-B14F-4D97-AF65-F5344CB8AC3E}">
        <p14:creationId xmlns:p14="http://schemas.microsoft.com/office/powerpoint/2010/main" val="49119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p:cTn id="7" dur="500" fill="hold"/>
                                        <p:tgtEl>
                                          <p:spTgt spid="1269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69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6979">
                                            <p:txEl>
                                              <p:pRg st="1" end="1"/>
                                            </p:txEl>
                                          </p:spTgt>
                                        </p:tgtEl>
                                        <p:attrNameLst>
                                          <p:attrName>style.visibility</p:attrName>
                                        </p:attrNameLst>
                                      </p:cBhvr>
                                      <p:to>
                                        <p:strVal val="visible"/>
                                      </p:to>
                                    </p:set>
                                    <p:anim calcmode="lin" valueType="num">
                                      <p:cBhvr additive="base">
                                        <p:cTn id="13" dur="500" fill="hold"/>
                                        <p:tgtEl>
                                          <p:spTgt spid="1269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6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6979">
                                            <p:txEl>
                                              <p:pRg st="2" end="2"/>
                                            </p:txEl>
                                          </p:spTgt>
                                        </p:tgtEl>
                                        <p:attrNameLst>
                                          <p:attrName>style.visibility</p:attrName>
                                        </p:attrNameLst>
                                      </p:cBhvr>
                                      <p:to>
                                        <p:strVal val="visible"/>
                                      </p:to>
                                    </p:set>
                                    <p:anim calcmode="lin" valueType="num">
                                      <p:cBhvr additive="base">
                                        <p:cTn id="19" dur="500" fill="hold"/>
                                        <p:tgtEl>
                                          <p:spTgt spid="1269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6979">
                                            <p:txEl>
                                              <p:pRg st="3" end="3"/>
                                            </p:txEl>
                                          </p:spTgt>
                                        </p:tgtEl>
                                        <p:attrNameLst>
                                          <p:attrName>style.visibility</p:attrName>
                                        </p:attrNameLst>
                                      </p:cBhvr>
                                      <p:to>
                                        <p:strVal val="visible"/>
                                      </p:to>
                                    </p:set>
                                    <p:anim calcmode="lin" valueType="num">
                                      <p:cBhvr additive="base">
                                        <p:cTn id="25" dur="500" fill="hold"/>
                                        <p:tgtEl>
                                          <p:spTgt spid="1269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69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52146093-85D1-48B0-A317-AB826814F817}"/>
              </a:ext>
            </a:extLst>
          </p:cNvPr>
          <p:cNvSpPr>
            <a:spLocks noGrp="1"/>
          </p:cNvSpPr>
          <p:nvPr>
            <p:ph type="title"/>
          </p:nvPr>
        </p:nvSpPr>
        <p:spPr>
          <a:xfrm>
            <a:off x="1725613" y="452438"/>
            <a:ext cx="8940799" cy="2138362"/>
          </a:xfrm>
        </p:spPr>
        <p:txBody>
          <a:bodyPr>
            <a:normAutofit/>
          </a:bodyPr>
          <a:lstStyle/>
          <a:p>
            <a:r>
              <a:rPr lang="en-US" altLang="en-US" sz="4400" dirty="0">
                <a:solidFill>
                  <a:schemeClr val="accent6">
                    <a:lumMod val="50000"/>
                  </a:schemeClr>
                </a:solidFill>
              </a:rPr>
              <a:t>The Profane Use of Power</a:t>
            </a:r>
            <a:br>
              <a:rPr lang="en-US" altLang="en-US" sz="4400" dirty="0">
                <a:solidFill>
                  <a:schemeClr val="accent6">
                    <a:lumMod val="50000"/>
                  </a:schemeClr>
                </a:solidFill>
              </a:rPr>
            </a:br>
            <a:br>
              <a:rPr lang="en-US" altLang="en-US" sz="4400" dirty="0">
                <a:solidFill>
                  <a:srgbClr val="00FFFF"/>
                </a:solidFill>
              </a:rPr>
            </a:br>
            <a:r>
              <a:rPr lang="en-US" altLang="en-US" sz="2800" b="1" dirty="0">
                <a:solidFill>
                  <a:srgbClr val="C00000"/>
                </a:solidFill>
              </a:rPr>
              <a:t>Three examples are provided showing the abuse of power by the elite (2:8).</a:t>
            </a:r>
            <a:endParaRPr lang="en-US" altLang="en-US" sz="4400" dirty="0">
              <a:solidFill>
                <a:srgbClr val="C00000"/>
              </a:solidFill>
            </a:endParaRPr>
          </a:p>
        </p:txBody>
      </p:sp>
      <p:sp>
        <p:nvSpPr>
          <p:cNvPr id="128007" name="Rectangle 7">
            <a:extLst>
              <a:ext uri="{FF2B5EF4-FFF2-40B4-BE49-F238E27FC236}">
                <a16:creationId xmlns:a16="http://schemas.microsoft.com/office/drawing/2014/main" id="{887DA40E-BD91-4F11-931E-032B42C264B5}"/>
              </a:ext>
            </a:extLst>
          </p:cNvPr>
          <p:cNvSpPr>
            <a:spLocks noGrp="1"/>
          </p:cNvSpPr>
          <p:nvPr>
            <p:ph type="body" sz="half" idx="1"/>
          </p:nvPr>
        </p:nvSpPr>
        <p:spPr>
          <a:xfrm>
            <a:off x="658812" y="2671649"/>
            <a:ext cx="3302001" cy="3957638"/>
          </a:xfrm>
          <a:solidFill>
            <a:srgbClr val="003366"/>
          </a:solidFill>
          <a:ln w="12700">
            <a:solidFill>
              <a:srgbClr val="000000"/>
            </a:solidFill>
            <a:miter lim="800000"/>
            <a:headEnd/>
            <a:tailEnd/>
          </a:ln>
        </p:spPr>
        <p:txBody>
          <a:bodyPr>
            <a:normAutofit/>
          </a:bodyPr>
          <a:lstStyle/>
          <a:p>
            <a:pPr>
              <a:lnSpc>
                <a:spcPct val="90000"/>
              </a:lnSpc>
              <a:buFont typeface="Wingdings 3" panose="05040102010807070707" pitchFamily="18" charset="2"/>
              <a:buNone/>
              <a:defRPr/>
            </a:pPr>
            <a:r>
              <a:rPr lang="en-US" altLang="en-US" sz="2800" dirty="0">
                <a:solidFill>
                  <a:srgbClr val="00FFFF"/>
                </a:solidFill>
                <a:latin typeface="Agency FB" panose="020B0604020202020204" pitchFamily="2" charset="0"/>
              </a:rPr>
              <a:t>Father and son use the same girl</a:t>
            </a:r>
          </a:p>
          <a:p>
            <a:pPr>
              <a:lnSpc>
                <a:spcPct val="90000"/>
              </a:lnSpc>
              <a:defRPr/>
            </a:pPr>
            <a:r>
              <a:rPr lang="en-US" altLang="en-US" i="1" dirty="0">
                <a:solidFill>
                  <a:schemeClr val="bg1"/>
                </a:solidFill>
                <a:latin typeface="Arial Narrow" panose="020B0606020202030204" pitchFamily="34" charset="0"/>
              </a:rPr>
              <a:t>Forcing the girl to be a concubine of both father and son directly violated Dt. 22:30.</a:t>
            </a:r>
          </a:p>
          <a:p>
            <a:pPr>
              <a:lnSpc>
                <a:spcPct val="90000"/>
              </a:lnSpc>
              <a:defRPr/>
            </a:pPr>
            <a:r>
              <a:rPr lang="en-US" altLang="en-US" i="1" dirty="0">
                <a:solidFill>
                  <a:schemeClr val="bg1"/>
                </a:solidFill>
                <a:latin typeface="Arial Narrow" panose="020B0606020202030204" pitchFamily="34" charset="0"/>
              </a:rPr>
              <a:t>It deprived her of the right of marriage (Ex. 21:7-11).</a:t>
            </a:r>
          </a:p>
        </p:txBody>
      </p:sp>
      <p:sp>
        <p:nvSpPr>
          <p:cNvPr id="128008" name="Rectangle 8">
            <a:extLst>
              <a:ext uri="{FF2B5EF4-FFF2-40B4-BE49-F238E27FC236}">
                <a16:creationId xmlns:a16="http://schemas.microsoft.com/office/drawing/2014/main" id="{02F705BF-80DC-422A-BE3F-84CF5F2AA6EE}"/>
              </a:ext>
            </a:extLst>
          </p:cNvPr>
          <p:cNvSpPr>
            <a:spLocks noGrp="1"/>
          </p:cNvSpPr>
          <p:nvPr>
            <p:ph type="body" sz="half" idx="2"/>
          </p:nvPr>
        </p:nvSpPr>
        <p:spPr>
          <a:xfrm>
            <a:off x="4406236" y="2671649"/>
            <a:ext cx="3302001" cy="3957638"/>
          </a:xfrm>
          <a:solidFill>
            <a:srgbClr val="002142"/>
          </a:solidFill>
          <a:ln w="12700">
            <a:solidFill>
              <a:srgbClr val="000000"/>
            </a:solidFill>
            <a:miter lim="800000"/>
            <a:headEnd/>
            <a:tailEnd/>
          </a:ln>
        </p:spPr>
        <p:txBody>
          <a:bodyPr>
            <a:normAutofit/>
          </a:bodyPr>
          <a:lstStyle/>
          <a:p>
            <a:pPr>
              <a:lnSpc>
                <a:spcPct val="90000"/>
              </a:lnSpc>
              <a:buFont typeface="Wingdings 3" panose="05040102010807070707" pitchFamily="18" charset="2"/>
              <a:buNone/>
            </a:pPr>
            <a:r>
              <a:rPr lang="en-US" altLang="en-US" sz="2800" dirty="0">
                <a:solidFill>
                  <a:srgbClr val="00FFFF"/>
                </a:solidFill>
                <a:latin typeface="Agency FB" panose="020B0503020202020204" pitchFamily="34" charset="0"/>
              </a:rPr>
              <a:t>Garments taken in pledge</a:t>
            </a:r>
          </a:p>
          <a:p>
            <a:pPr>
              <a:lnSpc>
                <a:spcPct val="90000"/>
              </a:lnSpc>
            </a:pPr>
            <a:r>
              <a:rPr lang="en-US" altLang="en-US" i="1" dirty="0">
                <a:solidFill>
                  <a:schemeClr val="bg1"/>
                </a:solidFill>
                <a:latin typeface="Arial Narrow" panose="020B0606020202030204" pitchFamily="34" charset="0"/>
              </a:rPr>
              <a:t>If a garment was used as security for a debt, it must be returned by sunset (Ex. 22:26-27).</a:t>
            </a:r>
          </a:p>
          <a:p>
            <a:pPr>
              <a:lnSpc>
                <a:spcPct val="90000"/>
              </a:lnSpc>
            </a:pPr>
            <a:r>
              <a:rPr lang="en-US" altLang="en-US" i="1" dirty="0">
                <a:solidFill>
                  <a:schemeClr val="bg1"/>
                </a:solidFill>
                <a:latin typeface="Arial Narrow" panose="020B0606020202030204" pitchFamily="34" charset="0"/>
              </a:rPr>
              <a:t>To make it particularly heinous, the rich were using such collateral in the service of their religion!</a:t>
            </a:r>
          </a:p>
        </p:txBody>
      </p:sp>
      <p:sp>
        <p:nvSpPr>
          <p:cNvPr id="128009" name="Rectangle 9">
            <a:extLst>
              <a:ext uri="{FF2B5EF4-FFF2-40B4-BE49-F238E27FC236}">
                <a16:creationId xmlns:a16="http://schemas.microsoft.com/office/drawing/2014/main" id="{9C5D2DB9-AF49-41A8-B2CA-D798760E06B6}"/>
              </a:ext>
            </a:extLst>
          </p:cNvPr>
          <p:cNvSpPr>
            <a:spLocks/>
          </p:cNvSpPr>
          <p:nvPr/>
        </p:nvSpPr>
        <p:spPr bwMode="auto">
          <a:xfrm>
            <a:off x="8207028" y="2683512"/>
            <a:ext cx="3302001" cy="3945775"/>
          </a:xfrm>
          <a:prstGeom prst="rect">
            <a:avLst/>
          </a:prstGeom>
          <a:solidFill>
            <a:srgbClr val="001326"/>
          </a:solidFill>
          <a:ln w="12700">
            <a:solidFill>
              <a:srgbClr val="000000"/>
            </a:solidFill>
            <a:miter lim="800000"/>
            <a:headEnd/>
            <a:tailEnd/>
          </a:ln>
        </p:spPr>
        <p:txBody>
          <a:bodyPr/>
          <a:lstStyle>
            <a:lvl1pPr marL="342900" indent="-342900"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nSpc>
                <a:spcPct val="90000"/>
              </a:lnSpc>
              <a:buFont typeface="Wingdings 3" panose="05040102010807070707" pitchFamily="18" charset="2"/>
              <a:buNone/>
            </a:pPr>
            <a:r>
              <a:rPr lang="en-US" altLang="en-US" sz="2800" dirty="0">
                <a:solidFill>
                  <a:srgbClr val="00FFFF"/>
                </a:solidFill>
                <a:latin typeface="Agency FB" panose="020B0503020202020204" pitchFamily="34" charset="0"/>
              </a:rPr>
              <a:t>Drinking wine taken as fines</a:t>
            </a:r>
          </a:p>
          <a:p>
            <a:pPr>
              <a:lnSpc>
                <a:spcPct val="90000"/>
              </a:lnSpc>
            </a:pPr>
            <a:r>
              <a:rPr lang="en-US" altLang="en-US" sz="2400" i="1" dirty="0">
                <a:solidFill>
                  <a:schemeClr val="bg1"/>
                </a:solidFill>
                <a:latin typeface="Arial Narrow" panose="020B0606020202030204" pitchFamily="34" charset="0"/>
              </a:rPr>
              <a:t>Wine gained from fines refers to payment or interest exacted from debtors.</a:t>
            </a:r>
          </a:p>
          <a:p>
            <a:pPr>
              <a:lnSpc>
                <a:spcPct val="90000"/>
              </a:lnSpc>
            </a:pPr>
            <a:r>
              <a:rPr lang="en-US" altLang="en-US" sz="2400" i="1" dirty="0">
                <a:solidFill>
                  <a:schemeClr val="bg1"/>
                </a:solidFill>
                <a:latin typeface="Arial Narrow" panose="020B0606020202030204" pitchFamily="34" charset="0"/>
              </a:rPr>
              <a:t>This, too, was being used in the service of religion!</a:t>
            </a:r>
          </a:p>
        </p:txBody>
      </p:sp>
    </p:spTree>
    <p:extLst>
      <p:ext uri="{BB962C8B-B14F-4D97-AF65-F5344CB8AC3E}">
        <p14:creationId xmlns:p14="http://schemas.microsoft.com/office/powerpoint/2010/main" val="28297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8007">
                                            <p:bg/>
                                          </p:spTgt>
                                        </p:tgtEl>
                                        <p:attrNameLst>
                                          <p:attrName>style.visibility</p:attrName>
                                        </p:attrNameLst>
                                      </p:cBhvr>
                                      <p:to>
                                        <p:strVal val="visible"/>
                                      </p:to>
                                    </p:set>
                                    <p:animEffect transition="in" filter="dissolve">
                                      <p:cBhvr>
                                        <p:cTn id="7" dur="500"/>
                                        <p:tgtEl>
                                          <p:spTgt spid="12800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8007">
                                            <p:txEl>
                                              <p:pRg st="0" end="0"/>
                                            </p:txEl>
                                          </p:spTgt>
                                        </p:tgtEl>
                                        <p:attrNameLst>
                                          <p:attrName>style.visibility</p:attrName>
                                        </p:attrNameLst>
                                      </p:cBhvr>
                                      <p:to>
                                        <p:strVal val="visible"/>
                                      </p:to>
                                    </p:set>
                                    <p:animEffect transition="in" filter="dissolve">
                                      <p:cBhvr>
                                        <p:cTn id="10" dur="500"/>
                                        <p:tgtEl>
                                          <p:spTgt spid="12800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28007">
                                            <p:txEl>
                                              <p:pRg st="1" end="1"/>
                                            </p:txEl>
                                          </p:spTgt>
                                        </p:tgtEl>
                                        <p:attrNameLst>
                                          <p:attrName>style.visibility</p:attrName>
                                        </p:attrNameLst>
                                      </p:cBhvr>
                                      <p:to>
                                        <p:strVal val="visible"/>
                                      </p:to>
                                    </p:set>
                                    <p:anim calcmode="lin" valueType="num">
                                      <p:cBhvr additive="base">
                                        <p:cTn id="15" dur="500" fill="hold"/>
                                        <p:tgtEl>
                                          <p:spTgt spid="12800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80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28007">
                                            <p:txEl>
                                              <p:pRg st="2" end="2"/>
                                            </p:txEl>
                                          </p:spTgt>
                                        </p:tgtEl>
                                        <p:attrNameLst>
                                          <p:attrName>style.visibility</p:attrName>
                                        </p:attrNameLst>
                                      </p:cBhvr>
                                      <p:to>
                                        <p:strVal val="visible"/>
                                      </p:to>
                                    </p:set>
                                    <p:anim calcmode="lin" valueType="num">
                                      <p:cBhvr additive="base">
                                        <p:cTn id="21" dur="500" fill="hold"/>
                                        <p:tgtEl>
                                          <p:spTgt spid="12800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80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8008">
                                            <p:bg/>
                                          </p:spTgt>
                                        </p:tgtEl>
                                        <p:attrNameLst>
                                          <p:attrName>style.visibility</p:attrName>
                                        </p:attrNameLst>
                                      </p:cBhvr>
                                      <p:to>
                                        <p:strVal val="visible"/>
                                      </p:to>
                                    </p:set>
                                    <p:animEffect transition="in" filter="dissolve">
                                      <p:cBhvr>
                                        <p:cTn id="27" dur="500"/>
                                        <p:tgtEl>
                                          <p:spTgt spid="128008">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8008">
                                            <p:txEl>
                                              <p:pRg st="0" end="0"/>
                                            </p:txEl>
                                          </p:spTgt>
                                        </p:tgtEl>
                                        <p:attrNameLst>
                                          <p:attrName>style.visibility</p:attrName>
                                        </p:attrNameLst>
                                      </p:cBhvr>
                                      <p:to>
                                        <p:strVal val="visible"/>
                                      </p:to>
                                    </p:set>
                                    <p:animEffect transition="in" filter="dissolve">
                                      <p:cBhvr>
                                        <p:cTn id="30" dur="500"/>
                                        <p:tgtEl>
                                          <p:spTgt spid="128008">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28008">
                                            <p:txEl>
                                              <p:pRg st="1" end="1"/>
                                            </p:txEl>
                                          </p:spTgt>
                                        </p:tgtEl>
                                        <p:attrNameLst>
                                          <p:attrName>style.visibility</p:attrName>
                                        </p:attrNameLst>
                                      </p:cBhvr>
                                      <p:to>
                                        <p:strVal val="visible"/>
                                      </p:to>
                                    </p:set>
                                    <p:anim calcmode="lin" valueType="num">
                                      <p:cBhvr additive="base">
                                        <p:cTn id="35" dur="500" fill="hold"/>
                                        <p:tgtEl>
                                          <p:spTgt spid="12800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80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28008">
                                            <p:txEl>
                                              <p:pRg st="2" end="2"/>
                                            </p:txEl>
                                          </p:spTgt>
                                        </p:tgtEl>
                                        <p:attrNameLst>
                                          <p:attrName>style.visibility</p:attrName>
                                        </p:attrNameLst>
                                      </p:cBhvr>
                                      <p:to>
                                        <p:strVal val="visible"/>
                                      </p:to>
                                    </p:set>
                                    <p:anim calcmode="lin" valueType="num">
                                      <p:cBhvr additive="base">
                                        <p:cTn id="41" dur="500" fill="hold"/>
                                        <p:tgtEl>
                                          <p:spTgt spid="12800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80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8009">
                                            <p:bg/>
                                          </p:spTgt>
                                        </p:tgtEl>
                                        <p:attrNameLst>
                                          <p:attrName>style.visibility</p:attrName>
                                        </p:attrNameLst>
                                      </p:cBhvr>
                                      <p:to>
                                        <p:strVal val="visible"/>
                                      </p:to>
                                    </p:set>
                                    <p:animEffect transition="in" filter="dissolve">
                                      <p:cBhvr>
                                        <p:cTn id="47" dur="500"/>
                                        <p:tgtEl>
                                          <p:spTgt spid="128009">
                                            <p:bg/>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28009">
                                            <p:txEl>
                                              <p:pRg st="0" end="0"/>
                                            </p:txEl>
                                          </p:spTgt>
                                        </p:tgtEl>
                                        <p:attrNameLst>
                                          <p:attrName>style.visibility</p:attrName>
                                        </p:attrNameLst>
                                      </p:cBhvr>
                                      <p:to>
                                        <p:strVal val="visible"/>
                                      </p:to>
                                    </p:set>
                                    <p:animEffect transition="in" filter="dissolve">
                                      <p:cBhvr>
                                        <p:cTn id="50" dur="500"/>
                                        <p:tgtEl>
                                          <p:spTgt spid="128009">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28009">
                                            <p:txEl>
                                              <p:pRg st="1" end="1"/>
                                            </p:txEl>
                                          </p:spTgt>
                                        </p:tgtEl>
                                        <p:attrNameLst>
                                          <p:attrName>style.visibility</p:attrName>
                                        </p:attrNameLst>
                                      </p:cBhvr>
                                      <p:to>
                                        <p:strVal val="visible"/>
                                      </p:to>
                                    </p:set>
                                    <p:anim calcmode="lin" valueType="num">
                                      <p:cBhvr additive="base">
                                        <p:cTn id="55" dur="500" fill="hold"/>
                                        <p:tgtEl>
                                          <p:spTgt spid="128009">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80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28009">
                                            <p:txEl>
                                              <p:pRg st="2" end="2"/>
                                            </p:txEl>
                                          </p:spTgt>
                                        </p:tgtEl>
                                        <p:attrNameLst>
                                          <p:attrName>style.visibility</p:attrName>
                                        </p:attrNameLst>
                                      </p:cBhvr>
                                      <p:to>
                                        <p:strVal val="visible"/>
                                      </p:to>
                                    </p:set>
                                    <p:anim calcmode="lin" valueType="num">
                                      <p:cBhvr additive="base">
                                        <p:cTn id="61" dur="500" fill="hold"/>
                                        <p:tgtEl>
                                          <p:spTgt spid="128009">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800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7" grpId="0" uiExpand="1" build="p" animBg="1"/>
      <p:bldP spid="128008" grpId="0" uiExpand="1" build="p" animBg="1"/>
      <p:bldP spid="128009" grpId="0" uiExpand="1"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a:extLst>
              <a:ext uri="{FF2B5EF4-FFF2-40B4-BE49-F238E27FC236}">
                <a16:creationId xmlns:a16="http://schemas.microsoft.com/office/drawing/2014/main" id="{C771C2B6-CD2C-42C4-9F99-3258320DA519}"/>
              </a:ext>
            </a:extLst>
          </p:cNvPr>
          <p:cNvSpPr>
            <a:spLocks noGrp="1"/>
          </p:cNvSpPr>
          <p:nvPr>
            <p:ph type="title"/>
          </p:nvPr>
        </p:nvSpPr>
        <p:spPr>
          <a:xfrm>
            <a:off x="6489439" y="-26324"/>
            <a:ext cx="4791075" cy="5723629"/>
          </a:xfrm>
        </p:spPr>
        <p:txBody>
          <a:bodyPr>
            <a:normAutofit/>
          </a:bodyPr>
          <a:lstStyle/>
          <a:p>
            <a:r>
              <a:rPr lang="en-US" altLang="en-US" sz="2800" dirty="0">
                <a:solidFill>
                  <a:srgbClr val="C00000"/>
                </a:solidFill>
              </a:rPr>
              <a:t>Translation</a:t>
            </a:r>
            <a:br>
              <a:rPr lang="en-US" altLang="en-US" sz="2800" dirty="0">
                <a:solidFill>
                  <a:srgbClr val="00FFFF"/>
                </a:solidFill>
              </a:rPr>
            </a:br>
            <a:br>
              <a:rPr lang="en-US" altLang="en-US" sz="2800" dirty="0">
                <a:solidFill>
                  <a:srgbClr val="00FFFF"/>
                </a:solidFill>
              </a:rPr>
            </a:br>
            <a:r>
              <a:rPr lang="en-US" altLang="en-US" sz="2800" dirty="0">
                <a:solidFill>
                  <a:schemeClr val="accent6">
                    <a:lumMod val="50000"/>
                  </a:schemeClr>
                </a:solidFill>
              </a:rPr>
              <a:t>“</a:t>
            </a:r>
            <a:r>
              <a:rPr lang="en-US" altLang="en-US" sz="2000" b="1" i="1" dirty="0">
                <a:latin typeface="Arial Narrow" panose="020B0606020202030204" pitchFamily="34" charset="0"/>
              </a:rPr>
              <a:t>…your servant was at Ha-</a:t>
            </a:r>
            <a:r>
              <a:rPr lang="en-US" altLang="en-US" sz="2000" b="1" i="1" dirty="0" err="1">
                <a:latin typeface="Arial Narrow" panose="020B0606020202030204" pitchFamily="34" charset="0"/>
              </a:rPr>
              <a:t>saar</a:t>
            </a:r>
            <a:r>
              <a:rPr lang="en-US" altLang="en-US" sz="2000" b="1" i="1" dirty="0">
                <a:latin typeface="Arial Narrow" panose="020B0606020202030204" pitchFamily="34" charset="0"/>
              </a:rPr>
              <a:t>-</a:t>
            </a:r>
            <a:r>
              <a:rPr lang="en-US" altLang="en-US" sz="2000" b="1" i="1" dirty="0" err="1">
                <a:latin typeface="Arial Narrow" panose="020B0606020202030204" pitchFamily="34" charset="0"/>
              </a:rPr>
              <a:t>Asam</a:t>
            </a:r>
            <a:r>
              <a:rPr lang="en-US" altLang="en-US" sz="2000" b="1" i="1" dirty="0">
                <a:latin typeface="Arial Narrow" panose="020B0606020202030204" pitchFamily="34" charset="0"/>
              </a:rPr>
              <a:t> (when the following incident occurred). …when your servant had finished (his) reaping and had stored it a few days ago, </a:t>
            </a:r>
            <a:r>
              <a:rPr lang="en-US" altLang="en-US" sz="2000" b="1" i="1" dirty="0" err="1">
                <a:latin typeface="Arial Narrow" panose="020B0606020202030204" pitchFamily="34" charset="0"/>
              </a:rPr>
              <a:t>Hoshayahu</a:t>
            </a:r>
            <a:r>
              <a:rPr lang="en-US" altLang="en-US" sz="2000" b="1" i="1" dirty="0">
                <a:latin typeface="Arial Narrow" panose="020B0606020202030204" pitchFamily="34" charset="0"/>
              </a:rPr>
              <a:t> ben </a:t>
            </a:r>
            <a:r>
              <a:rPr lang="en-US" altLang="en-US" sz="2000" b="1" i="1" dirty="0" err="1">
                <a:latin typeface="Arial Narrow" panose="020B0606020202030204" pitchFamily="34" charset="0"/>
              </a:rPr>
              <a:t>Shabay</a:t>
            </a:r>
            <a:r>
              <a:rPr lang="en-US" altLang="en-US" sz="2000" b="1" i="1" dirty="0">
                <a:latin typeface="Arial Narrow" panose="020B0606020202030204" pitchFamily="34" charset="0"/>
              </a:rPr>
              <a:t> came and took your servant’s garment. …all of my companions will vouch for me…(that) I am guiltless of any in[fraction]. [(So) please return] my garment. If the official does not consider it an obligation to return [your servant’s garment, then have] pity upon him [and return] your servant’s [garment] from that motivation. You must not remain silent [when your servant is without his garment].”</a:t>
            </a:r>
            <a:endParaRPr lang="en-US" altLang="en-US" sz="2800" b="1" dirty="0">
              <a:solidFill>
                <a:srgbClr val="00FFFF"/>
              </a:solidFill>
              <a:latin typeface="Arial Narrow" panose="020B0606020202030204" pitchFamily="34" charset="0"/>
            </a:endParaRPr>
          </a:p>
        </p:txBody>
      </p:sp>
      <p:pic>
        <p:nvPicPr>
          <p:cNvPr id="94211" name="Picture 6" descr="garment">
            <a:extLst>
              <a:ext uri="{FF2B5EF4-FFF2-40B4-BE49-F238E27FC236}">
                <a16:creationId xmlns:a16="http://schemas.microsoft.com/office/drawing/2014/main" id="{0D207F25-4003-4949-AB27-A1FAC4FED53E}"/>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44710" y="0"/>
            <a:ext cx="5049702" cy="5059740"/>
          </a:xfrm>
        </p:spPr>
      </p:pic>
      <p:sp>
        <p:nvSpPr>
          <p:cNvPr id="94212" name="Text Box 7">
            <a:extLst>
              <a:ext uri="{FF2B5EF4-FFF2-40B4-BE49-F238E27FC236}">
                <a16:creationId xmlns:a16="http://schemas.microsoft.com/office/drawing/2014/main" id="{387DDDBE-1580-44DD-B69A-7C035219DCBA}"/>
              </a:ext>
            </a:extLst>
          </p:cNvPr>
          <p:cNvSpPr txBox="1">
            <a:spLocks noChangeArrowheads="1"/>
          </p:cNvSpPr>
          <p:nvPr/>
        </p:nvSpPr>
        <p:spPr bwMode="auto">
          <a:xfrm>
            <a:off x="908311" y="5059740"/>
            <a:ext cx="55784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spcBef>
                <a:spcPct val="50000"/>
              </a:spcBef>
            </a:pPr>
            <a:r>
              <a:rPr lang="en-US" altLang="en-US" sz="2400" dirty="0">
                <a:latin typeface="Arial Narrow" panose="020B0606020202030204" pitchFamily="34" charset="0"/>
              </a:rPr>
              <a:t>This 7</a:t>
            </a:r>
            <a:r>
              <a:rPr lang="en-US" altLang="en-US" sz="2400" baseline="30000" dirty="0">
                <a:latin typeface="Arial Narrow" panose="020B0606020202030204" pitchFamily="34" charset="0"/>
              </a:rPr>
              <a:t>th</a:t>
            </a:r>
            <a:r>
              <a:rPr lang="en-US" altLang="en-US" sz="2400" dirty="0">
                <a:latin typeface="Arial Narrow" panose="020B0606020202030204" pitchFamily="34" charset="0"/>
              </a:rPr>
              <a:t> century BC ostracon from the Israelite coast specifically mentions the </a:t>
            </a:r>
            <a:r>
              <a:rPr lang="en-US" altLang="en-US" sz="2400" dirty="0" err="1">
                <a:latin typeface="HebrewTh" pitchFamily="2" charset="0"/>
              </a:rPr>
              <a:t>dg,b</a:t>
            </a:r>
            <a:r>
              <a:rPr lang="en-US" altLang="en-US" sz="2400" dirty="0">
                <a:latin typeface="HebrewTh" pitchFamily="2" charset="0"/>
              </a:rPr>
              <a:t>,</a:t>
            </a:r>
            <a:r>
              <a:rPr lang="en-US" altLang="en-US" sz="2400" dirty="0">
                <a:latin typeface="Arial Narrow" panose="020B0606020202030204" pitchFamily="34" charset="0"/>
              </a:rPr>
              <a:t>, the “garment” which functioned as a cloak by day and a blanket by night (2:8; cf. Dt. 24:12-13).</a:t>
            </a:r>
          </a:p>
        </p:txBody>
      </p:sp>
    </p:spTree>
    <p:extLst>
      <p:ext uri="{BB962C8B-B14F-4D97-AF65-F5344CB8AC3E}">
        <p14:creationId xmlns:p14="http://schemas.microsoft.com/office/powerpoint/2010/main" val="28585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p:cTn id="7" dur="500" fill="hold"/>
                                        <p:tgtEl>
                                          <p:spTgt spid="131076"/>
                                        </p:tgtEl>
                                        <p:attrNameLst>
                                          <p:attrName>ppt_w</p:attrName>
                                        </p:attrNameLst>
                                      </p:cBhvr>
                                      <p:tavLst>
                                        <p:tav tm="0">
                                          <p:val>
                                            <p:fltVal val="0"/>
                                          </p:val>
                                        </p:tav>
                                        <p:tav tm="100000">
                                          <p:val>
                                            <p:strVal val="#ppt_w"/>
                                          </p:val>
                                        </p:tav>
                                      </p:tavLst>
                                    </p:anim>
                                    <p:anim calcmode="lin" valueType="num">
                                      <p:cBhvr>
                                        <p:cTn id="8" dur="500" fill="hold"/>
                                        <p:tgtEl>
                                          <p:spTgt spid="1310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57A7990-470D-449E-9F7E-C0D716713892}"/>
              </a:ext>
            </a:extLst>
          </p:cNvPr>
          <p:cNvSpPr>
            <a:spLocks noGrp="1"/>
          </p:cNvSpPr>
          <p:nvPr>
            <p:ph type="title"/>
          </p:nvPr>
        </p:nvSpPr>
        <p:spPr/>
        <p:txBody>
          <a:bodyPr/>
          <a:lstStyle/>
          <a:p>
            <a:r>
              <a:rPr lang="en-US" altLang="en-US" sz="4400" dirty="0">
                <a:solidFill>
                  <a:schemeClr val="accent6">
                    <a:lumMod val="50000"/>
                  </a:schemeClr>
                </a:solidFill>
              </a:rPr>
              <a:t>“Hear this word…”</a:t>
            </a:r>
          </a:p>
        </p:txBody>
      </p:sp>
      <p:sp>
        <p:nvSpPr>
          <p:cNvPr id="140291" name="Rectangle 3">
            <a:extLst>
              <a:ext uri="{FF2B5EF4-FFF2-40B4-BE49-F238E27FC236}">
                <a16:creationId xmlns:a16="http://schemas.microsoft.com/office/drawing/2014/main" id="{D780ABF1-0BB1-4E73-9FF3-BA6D56C7467B}"/>
              </a:ext>
            </a:extLst>
          </p:cNvPr>
          <p:cNvSpPr>
            <a:spLocks noGrp="1"/>
          </p:cNvSpPr>
          <p:nvPr>
            <p:ph type="body" idx="1"/>
          </p:nvPr>
        </p:nvSpPr>
        <p:spPr>
          <a:xfrm>
            <a:off x="1522413" y="1905000"/>
            <a:ext cx="9677399" cy="4419600"/>
          </a:xfrm>
        </p:spPr>
        <p:txBody>
          <a:bodyPr/>
          <a:lstStyle/>
          <a:p>
            <a:pPr>
              <a:buFont typeface="Wingdings 3" panose="05040102010807070707" pitchFamily="18" charset="2"/>
              <a:buNone/>
            </a:pPr>
            <a:r>
              <a:rPr lang="en-US" altLang="en-US" sz="2800" b="1" dirty="0">
                <a:solidFill>
                  <a:srgbClr val="C00000"/>
                </a:solidFill>
              </a:rPr>
              <a:t>The oracles of judgment in the second part of the book are characterized by an introductory formulae: “Hear this word…” (3:1, 13; 4:1; 5:1, 3, 4, 16; 6:8).</a:t>
            </a:r>
          </a:p>
          <a:p>
            <a:r>
              <a:rPr lang="en-US" altLang="en-US" i="1" dirty="0"/>
              <a:t>Since Israel had been “chosen” (3:2), judgment must begin with them.</a:t>
            </a:r>
          </a:p>
          <a:p>
            <a:r>
              <a:rPr lang="en-US" altLang="en-US" i="1" dirty="0"/>
              <a:t>God’s choice of Israel as his special people did not exempt them from discipline; indeed, it presupposed that they were accountable to the terms of the covenant.</a:t>
            </a:r>
          </a:p>
        </p:txBody>
      </p:sp>
    </p:spTree>
    <p:extLst>
      <p:ext uri="{BB962C8B-B14F-4D97-AF65-F5344CB8AC3E}">
        <p14:creationId xmlns:p14="http://schemas.microsoft.com/office/powerpoint/2010/main" val="400160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p:cTn id="7" dur="500" fill="hold"/>
                                        <p:tgtEl>
                                          <p:spTgt spid="140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0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0291">
                                            <p:txEl>
                                              <p:pRg st="2" end="2"/>
                                            </p:txEl>
                                          </p:spTgt>
                                        </p:tgtEl>
                                        <p:attrNameLst>
                                          <p:attrName>style.visibility</p:attrName>
                                        </p:attrNameLst>
                                      </p:cBhvr>
                                      <p:to>
                                        <p:strVal val="visible"/>
                                      </p:to>
                                    </p:set>
                                    <p:anim calcmode="lin" valueType="num">
                                      <p:cBhvr additive="base">
                                        <p:cTn id="19" dur="500" fill="hold"/>
                                        <p:tgtEl>
                                          <p:spTgt spid="140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02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EBE3848-F8A9-4916-8276-BF44450452C1}"/>
              </a:ext>
            </a:extLst>
          </p:cNvPr>
          <p:cNvSpPr>
            <a:spLocks noGrp="1"/>
          </p:cNvSpPr>
          <p:nvPr>
            <p:ph type="title"/>
          </p:nvPr>
        </p:nvSpPr>
        <p:spPr/>
        <p:txBody>
          <a:bodyPr/>
          <a:lstStyle/>
          <a:p>
            <a:r>
              <a:rPr lang="en-US" altLang="en-US" sz="4400" dirty="0">
                <a:solidFill>
                  <a:schemeClr val="accent6">
                    <a:lumMod val="50000"/>
                  </a:schemeClr>
                </a:solidFill>
              </a:rPr>
              <a:t>Rhetorical Questions</a:t>
            </a:r>
          </a:p>
        </p:txBody>
      </p:sp>
      <p:sp>
        <p:nvSpPr>
          <p:cNvPr id="143363" name="Rectangle 3">
            <a:extLst>
              <a:ext uri="{FF2B5EF4-FFF2-40B4-BE49-F238E27FC236}">
                <a16:creationId xmlns:a16="http://schemas.microsoft.com/office/drawing/2014/main" id="{E85F9696-BC43-4AE9-AF35-07DE619045B1}"/>
              </a:ext>
            </a:extLst>
          </p:cNvPr>
          <p:cNvSpPr>
            <a:spLocks noGrp="1"/>
          </p:cNvSpPr>
          <p:nvPr>
            <p:ph type="body" idx="1"/>
          </p:nvPr>
        </p:nvSpPr>
        <p:spPr>
          <a:xfrm>
            <a:off x="1522413" y="1905000"/>
            <a:ext cx="9905999" cy="4953000"/>
          </a:xfrm>
        </p:spPr>
        <p:txBody>
          <a:bodyPr/>
          <a:lstStyle/>
          <a:p>
            <a:pPr>
              <a:lnSpc>
                <a:spcPct val="90000"/>
              </a:lnSpc>
              <a:buFont typeface="Wingdings 3" panose="05040102010807070707" pitchFamily="18" charset="2"/>
              <a:buNone/>
            </a:pPr>
            <a:r>
              <a:rPr lang="en-US" altLang="en-US" sz="2800" b="1" dirty="0">
                <a:solidFill>
                  <a:srgbClr val="C00000"/>
                </a:solidFill>
              </a:rPr>
              <a:t>Rhetorical questions, by definition, anticipate an obvious answer. Here, Amos’ series of questions aim at pointing out the obvious to the citizens of Israel (3:2-6).</a:t>
            </a:r>
          </a:p>
          <a:p>
            <a:pPr>
              <a:lnSpc>
                <a:spcPct val="90000"/>
              </a:lnSpc>
            </a:pPr>
            <a:r>
              <a:rPr lang="en-US" altLang="en-US" i="1" dirty="0"/>
              <a:t>Do two walk together unless they have an appointment? </a:t>
            </a:r>
            <a:r>
              <a:rPr lang="en-US" altLang="en-US" i="1" u="sng" dirty="0"/>
              <a:t>Israel has an appointment with God!</a:t>
            </a:r>
          </a:p>
          <a:p>
            <a:pPr>
              <a:lnSpc>
                <a:spcPct val="90000"/>
              </a:lnSpc>
            </a:pPr>
            <a:r>
              <a:rPr lang="en-US" altLang="en-US" i="1" dirty="0"/>
              <a:t>Does the lion roar when he has no prey? </a:t>
            </a:r>
            <a:r>
              <a:rPr lang="en-US" altLang="en-US" i="1" u="sng" dirty="0"/>
              <a:t>Israel is now the prey of Almighty God!</a:t>
            </a:r>
          </a:p>
          <a:p>
            <a:pPr>
              <a:lnSpc>
                <a:spcPct val="90000"/>
              </a:lnSpc>
            </a:pPr>
            <a:r>
              <a:rPr lang="en-US" altLang="en-US" i="1" dirty="0"/>
              <a:t>Does a bird fall into a snare when there is no trap? </a:t>
            </a:r>
            <a:r>
              <a:rPr lang="en-US" altLang="en-US" i="1" u="sng" dirty="0"/>
              <a:t>Israel is now in God’s trap!</a:t>
            </a:r>
          </a:p>
          <a:p>
            <a:pPr>
              <a:lnSpc>
                <a:spcPct val="90000"/>
              </a:lnSpc>
            </a:pPr>
            <a:r>
              <a:rPr lang="en-US" altLang="en-US" i="1" dirty="0"/>
              <a:t>Don’t people tremble when they hear the warning trumpet? </a:t>
            </a:r>
            <a:r>
              <a:rPr lang="en-US" altLang="en-US" i="1" u="sng" dirty="0"/>
              <a:t>God’s prophets are his trumpets sounding the alarm!</a:t>
            </a:r>
          </a:p>
        </p:txBody>
      </p:sp>
    </p:spTree>
    <p:extLst>
      <p:ext uri="{BB962C8B-B14F-4D97-AF65-F5344CB8AC3E}">
        <p14:creationId xmlns:p14="http://schemas.microsoft.com/office/powerpoint/2010/main" val="41538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p:cTn id="7" dur="500" fill="hold"/>
                                        <p:tgtEl>
                                          <p:spTgt spid="1433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363">
                                            <p:txEl>
                                              <p:pRg st="1" end="1"/>
                                            </p:txEl>
                                          </p:spTgt>
                                        </p:tgtEl>
                                        <p:attrNameLst>
                                          <p:attrName>style.visibility</p:attrName>
                                        </p:attrNameLst>
                                      </p:cBhvr>
                                      <p:to>
                                        <p:strVal val="visible"/>
                                      </p:to>
                                    </p:set>
                                    <p:anim calcmode="lin" valueType="num">
                                      <p:cBhvr additive="base">
                                        <p:cTn id="13" dur="500" fill="hold"/>
                                        <p:tgtEl>
                                          <p:spTgt spid="143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3363">
                                            <p:txEl>
                                              <p:pRg st="2" end="2"/>
                                            </p:txEl>
                                          </p:spTgt>
                                        </p:tgtEl>
                                        <p:attrNameLst>
                                          <p:attrName>style.visibility</p:attrName>
                                        </p:attrNameLst>
                                      </p:cBhvr>
                                      <p:to>
                                        <p:strVal val="visible"/>
                                      </p:to>
                                    </p:set>
                                    <p:anim calcmode="lin" valueType="num">
                                      <p:cBhvr additive="base">
                                        <p:cTn id="19" dur="500" fill="hold"/>
                                        <p:tgtEl>
                                          <p:spTgt spid="143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3363">
                                            <p:txEl>
                                              <p:pRg st="3" end="3"/>
                                            </p:txEl>
                                          </p:spTgt>
                                        </p:tgtEl>
                                        <p:attrNameLst>
                                          <p:attrName>style.visibility</p:attrName>
                                        </p:attrNameLst>
                                      </p:cBhvr>
                                      <p:to>
                                        <p:strVal val="visible"/>
                                      </p:to>
                                    </p:set>
                                    <p:anim calcmode="lin" valueType="num">
                                      <p:cBhvr additive="base">
                                        <p:cTn id="25" dur="500" fill="hold"/>
                                        <p:tgtEl>
                                          <p:spTgt spid="143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3363">
                                            <p:txEl>
                                              <p:pRg st="4" end="4"/>
                                            </p:txEl>
                                          </p:spTgt>
                                        </p:tgtEl>
                                        <p:attrNameLst>
                                          <p:attrName>style.visibility</p:attrName>
                                        </p:attrNameLst>
                                      </p:cBhvr>
                                      <p:to>
                                        <p:strVal val="visible"/>
                                      </p:to>
                                    </p:set>
                                    <p:anim calcmode="lin" valueType="num">
                                      <p:cBhvr additive="base">
                                        <p:cTn id="31" dur="500" fill="hold"/>
                                        <p:tgtEl>
                                          <p:spTgt spid="143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D62F889-F4D4-41D4-9F92-69B002052BA5}"/>
              </a:ext>
            </a:extLst>
          </p:cNvPr>
          <p:cNvSpPr>
            <a:spLocks noGrp="1"/>
          </p:cNvSpPr>
          <p:nvPr>
            <p:ph type="title"/>
          </p:nvPr>
        </p:nvSpPr>
        <p:spPr/>
        <p:txBody>
          <a:bodyPr>
            <a:normAutofit fontScale="90000"/>
          </a:bodyPr>
          <a:lstStyle/>
          <a:p>
            <a:r>
              <a:rPr lang="en-US" altLang="en-US" sz="4400" dirty="0">
                <a:solidFill>
                  <a:schemeClr val="accent6">
                    <a:lumMod val="50000"/>
                  </a:schemeClr>
                </a:solidFill>
              </a:rPr>
              <a:t>A Reckoning: A Judgment within History</a:t>
            </a:r>
          </a:p>
        </p:txBody>
      </p:sp>
      <p:sp>
        <p:nvSpPr>
          <p:cNvPr id="147459" name="Rectangle 3">
            <a:extLst>
              <a:ext uri="{FF2B5EF4-FFF2-40B4-BE49-F238E27FC236}">
                <a16:creationId xmlns:a16="http://schemas.microsoft.com/office/drawing/2014/main" id="{6A2BA751-1E93-4157-BFC0-920175A0175C}"/>
              </a:ext>
            </a:extLst>
          </p:cNvPr>
          <p:cNvSpPr>
            <a:spLocks noGrp="1"/>
          </p:cNvSpPr>
          <p:nvPr>
            <p:ph type="body" idx="1"/>
          </p:nvPr>
        </p:nvSpPr>
        <p:spPr>
          <a:xfrm>
            <a:off x="1520825" y="1750202"/>
            <a:ext cx="9429750" cy="4918075"/>
          </a:xfrm>
        </p:spPr>
        <p:txBody>
          <a:bodyPr/>
          <a:lstStyle/>
          <a:p>
            <a:pPr>
              <a:lnSpc>
                <a:spcPct val="90000"/>
              </a:lnSpc>
              <a:buFont typeface="Wingdings 3" panose="05040102010807070707" pitchFamily="18" charset="2"/>
              <a:buNone/>
            </a:pPr>
            <a:r>
              <a:rPr lang="en-US" altLang="en-US" sz="2800" b="1" dirty="0">
                <a:solidFill>
                  <a:srgbClr val="C00000"/>
                </a:solidFill>
              </a:rPr>
              <a:t>Because the elite of Samaria were so consumed by materialism, even at the expense of the poor, God would send them an enemy.</a:t>
            </a:r>
          </a:p>
          <a:p>
            <a:pPr>
              <a:lnSpc>
                <a:spcPct val="90000"/>
              </a:lnSpc>
            </a:pPr>
            <a:r>
              <a:rPr lang="en-US" altLang="en-US" i="1" dirty="0"/>
              <a:t>Israel was now a kingdom under judgment (3:9-11)!</a:t>
            </a:r>
          </a:p>
          <a:p>
            <a:pPr>
              <a:lnSpc>
                <a:spcPct val="90000"/>
              </a:lnSpc>
            </a:pPr>
            <a:r>
              <a:rPr lang="en-US" altLang="en-US" i="1" dirty="0"/>
              <a:t>The Torah required a shepherd to produce evidence that a sheep had been scavenged in order to alleviate any suspicion of theft (Ex. 22:10-13).</a:t>
            </a:r>
          </a:p>
          <a:p>
            <a:pPr>
              <a:lnSpc>
                <a:spcPct val="90000"/>
              </a:lnSpc>
            </a:pPr>
            <a:r>
              <a:rPr lang="en-US" altLang="en-US" i="1" dirty="0"/>
              <a:t>The elite of Samaria would now be ripped as though by a predator—and nothing would be left but the smallest fragments (3:12).</a:t>
            </a:r>
          </a:p>
          <a:p>
            <a:pPr>
              <a:lnSpc>
                <a:spcPct val="90000"/>
              </a:lnSpc>
            </a:pPr>
            <a:r>
              <a:rPr lang="en-US" altLang="en-US" i="1" dirty="0"/>
              <a:t>Though they might dawdle on their couches, judgment was coming!</a:t>
            </a:r>
          </a:p>
        </p:txBody>
      </p:sp>
    </p:spTree>
    <p:extLst>
      <p:ext uri="{BB962C8B-B14F-4D97-AF65-F5344CB8AC3E}">
        <p14:creationId xmlns:p14="http://schemas.microsoft.com/office/powerpoint/2010/main" val="21354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additive="base">
                                        <p:cTn id="7" dur="500" fill="hold"/>
                                        <p:tgtEl>
                                          <p:spTgt spid="147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7459">
                                            <p:txEl>
                                              <p:pRg st="1" end="1"/>
                                            </p:txEl>
                                          </p:spTgt>
                                        </p:tgtEl>
                                        <p:attrNameLst>
                                          <p:attrName>style.visibility</p:attrName>
                                        </p:attrNameLst>
                                      </p:cBhvr>
                                      <p:to>
                                        <p:strVal val="visible"/>
                                      </p:to>
                                    </p:set>
                                    <p:anim calcmode="lin" valueType="num">
                                      <p:cBhvr additive="base">
                                        <p:cTn id="13" dur="500" fill="hold"/>
                                        <p:tgtEl>
                                          <p:spTgt spid="147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7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7459">
                                            <p:txEl>
                                              <p:pRg st="2" end="2"/>
                                            </p:txEl>
                                          </p:spTgt>
                                        </p:tgtEl>
                                        <p:attrNameLst>
                                          <p:attrName>style.visibility</p:attrName>
                                        </p:attrNameLst>
                                      </p:cBhvr>
                                      <p:to>
                                        <p:strVal val="visible"/>
                                      </p:to>
                                    </p:set>
                                    <p:anim calcmode="lin" valueType="num">
                                      <p:cBhvr additive="base">
                                        <p:cTn id="19" dur="500" fill="hold"/>
                                        <p:tgtEl>
                                          <p:spTgt spid="147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7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7459">
                                            <p:txEl>
                                              <p:pRg st="3" end="3"/>
                                            </p:txEl>
                                          </p:spTgt>
                                        </p:tgtEl>
                                        <p:attrNameLst>
                                          <p:attrName>style.visibility</p:attrName>
                                        </p:attrNameLst>
                                      </p:cBhvr>
                                      <p:to>
                                        <p:strVal val="visible"/>
                                      </p:to>
                                    </p:set>
                                    <p:anim calcmode="lin" valueType="num">
                                      <p:cBhvr additive="base">
                                        <p:cTn id="25" dur="500" fill="hold"/>
                                        <p:tgtEl>
                                          <p:spTgt spid="14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7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7459">
                                            <p:txEl>
                                              <p:pRg st="4" end="4"/>
                                            </p:txEl>
                                          </p:spTgt>
                                        </p:tgtEl>
                                        <p:attrNameLst>
                                          <p:attrName>style.visibility</p:attrName>
                                        </p:attrNameLst>
                                      </p:cBhvr>
                                      <p:to>
                                        <p:strVal val="visible"/>
                                      </p:to>
                                    </p:set>
                                    <p:anim calcmode="lin" valueType="num">
                                      <p:cBhvr additive="base">
                                        <p:cTn id="31" dur="500" fill="hold"/>
                                        <p:tgtEl>
                                          <p:spTgt spid="147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74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1FB5CB6-F6CA-4324-8FED-8CAF7084B677}"/>
              </a:ext>
            </a:extLst>
          </p:cNvPr>
          <p:cNvSpPr>
            <a:spLocks noGrp="1"/>
          </p:cNvSpPr>
          <p:nvPr>
            <p:ph type="title"/>
          </p:nvPr>
        </p:nvSpPr>
        <p:spPr/>
        <p:txBody>
          <a:bodyPr/>
          <a:lstStyle/>
          <a:p>
            <a:r>
              <a:rPr lang="en-US" altLang="en-US" sz="4400" dirty="0">
                <a:solidFill>
                  <a:schemeClr val="accent6">
                    <a:lumMod val="50000"/>
                  </a:schemeClr>
                </a:solidFill>
              </a:rPr>
              <a:t>Ivory Decorations</a:t>
            </a:r>
          </a:p>
        </p:txBody>
      </p:sp>
      <p:sp>
        <p:nvSpPr>
          <p:cNvPr id="150531" name="Rectangle 3">
            <a:extLst>
              <a:ext uri="{FF2B5EF4-FFF2-40B4-BE49-F238E27FC236}">
                <a16:creationId xmlns:a16="http://schemas.microsoft.com/office/drawing/2014/main" id="{9BD69095-5461-416B-8393-68F756591E1F}"/>
              </a:ext>
            </a:extLst>
          </p:cNvPr>
          <p:cNvSpPr>
            <a:spLocks noGrp="1"/>
          </p:cNvSpPr>
          <p:nvPr>
            <p:ph type="body" idx="1"/>
          </p:nvPr>
        </p:nvSpPr>
        <p:spPr>
          <a:xfrm>
            <a:off x="1522413" y="1981201"/>
            <a:ext cx="9524999" cy="4495799"/>
          </a:xfrm>
        </p:spPr>
        <p:txBody>
          <a:bodyPr/>
          <a:lstStyle/>
          <a:p>
            <a:pPr>
              <a:buFont typeface="Wingdings 3" panose="05040102010807070707" pitchFamily="18" charset="2"/>
              <a:buNone/>
            </a:pPr>
            <a:r>
              <a:rPr lang="en-US" altLang="en-US" sz="2800" b="1" dirty="0">
                <a:solidFill>
                  <a:srgbClr val="C00000"/>
                </a:solidFill>
              </a:rPr>
              <a:t>Amos’ castigation of ivory decorated homes in Samaria (3:15) was no exaggeration.</a:t>
            </a:r>
          </a:p>
          <a:p>
            <a:r>
              <a:rPr lang="en-US" altLang="en-US" i="1" dirty="0"/>
              <a:t>Excavated from Samaria by the Harvard Expedition in the early 1900s, many ivory objects along with hundreds of ivory fragments from the northern capital demonstrate the luxury against which Amos preached.</a:t>
            </a:r>
          </a:p>
          <a:p>
            <a:r>
              <a:rPr lang="en-US" altLang="en-US" i="1" dirty="0"/>
              <a:t>Though the dating of the various artifacts varies, most of them span the time between Ahab and Jeroboam II (9</a:t>
            </a:r>
            <a:r>
              <a:rPr lang="en-US" altLang="en-US" i="1" baseline="30000" dirty="0"/>
              <a:t>th</a:t>
            </a:r>
            <a:r>
              <a:rPr lang="en-US" altLang="en-US" i="1" dirty="0"/>
              <a:t> and 8</a:t>
            </a:r>
            <a:r>
              <a:rPr lang="en-US" altLang="en-US" i="1" baseline="30000" dirty="0"/>
              <a:t>th</a:t>
            </a:r>
            <a:r>
              <a:rPr lang="en-US" altLang="en-US" i="1" dirty="0"/>
              <a:t> centuries BC).</a:t>
            </a:r>
          </a:p>
        </p:txBody>
      </p:sp>
    </p:spTree>
    <p:extLst>
      <p:ext uri="{BB962C8B-B14F-4D97-AF65-F5344CB8AC3E}">
        <p14:creationId xmlns:p14="http://schemas.microsoft.com/office/powerpoint/2010/main" val="236402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500" fill="hold"/>
                                        <p:tgtEl>
                                          <p:spTgt spid="150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05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13666" name="Picture 2" descr="HBS89">
            <a:extLst>
              <a:ext uri="{FF2B5EF4-FFF2-40B4-BE49-F238E27FC236}">
                <a16:creationId xmlns:a16="http://schemas.microsoft.com/office/drawing/2014/main" id="{D863DDB7-A7FD-4815-8F55-600B29B3C6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8612" y="4572001"/>
            <a:ext cx="4343400" cy="20034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667" name="Picture 3" descr="HBS90">
            <a:extLst>
              <a:ext uri="{FF2B5EF4-FFF2-40B4-BE49-F238E27FC236}">
                <a16:creationId xmlns:a16="http://schemas.microsoft.com/office/drawing/2014/main" id="{8681F885-8632-499B-A6B2-B9F5CCD262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2" y="0"/>
            <a:ext cx="9144000" cy="1905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668" name="Picture 4" descr="HBS91">
            <a:extLst>
              <a:ext uri="{FF2B5EF4-FFF2-40B4-BE49-F238E27FC236}">
                <a16:creationId xmlns:a16="http://schemas.microsoft.com/office/drawing/2014/main" id="{4A0CB724-60CE-4AA4-824F-E4126EF696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18212" y="1981200"/>
            <a:ext cx="4648200" cy="4876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669" name="Text Box 5">
            <a:extLst>
              <a:ext uri="{FF2B5EF4-FFF2-40B4-BE49-F238E27FC236}">
                <a16:creationId xmlns:a16="http://schemas.microsoft.com/office/drawing/2014/main" id="{FCD68A92-1E98-46CF-8AA1-3B4F9C29895E}"/>
              </a:ext>
            </a:extLst>
          </p:cNvPr>
          <p:cNvSpPr txBox="1">
            <a:spLocks noChangeArrowheads="1"/>
          </p:cNvSpPr>
          <p:nvPr/>
        </p:nvSpPr>
        <p:spPr bwMode="auto">
          <a:xfrm>
            <a:off x="1674812" y="2133600"/>
            <a:ext cx="4191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r" eaLnBrk="1" hangingPunct="1">
              <a:spcBef>
                <a:spcPct val="50000"/>
              </a:spcBef>
            </a:pPr>
            <a:r>
              <a:rPr lang="en-US" altLang="en-US" sz="2400" b="1">
                <a:latin typeface="Arial" panose="020B0604020202020204" pitchFamily="34" charset="0"/>
                <a:cs typeface="Arial" panose="020B0604020202020204" pitchFamily="34" charset="0"/>
              </a:rPr>
              <a:t>Ivory artifacts excavated in Samaria from the time of Jeroboam II testify to the luxury of the court, which could afford such imported artistic decorations.</a:t>
            </a:r>
          </a:p>
        </p:txBody>
      </p:sp>
    </p:spTree>
    <p:extLst>
      <p:ext uri="{BB962C8B-B14F-4D97-AF65-F5344CB8AC3E}">
        <p14:creationId xmlns:p14="http://schemas.microsoft.com/office/powerpoint/2010/main" val="132662975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79F8FF9-7227-4024-ACD7-84BD464A5507}"/>
              </a:ext>
            </a:extLst>
          </p:cNvPr>
          <p:cNvSpPr>
            <a:spLocks noGrp="1"/>
          </p:cNvSpPr>
          <p:nvPr>
            <p:ph type="title"/>
          </p:nvPr>
        </p:nvSpPr>
        <p:spPr/>
        <p:txBody>
          <a:bodyPr/>
          <a:lstStyle/>
          <a:p>
            <a:r>
              <a:rPr lang="en-US" altLang="en-US" sz="4400" dirty="0">
                <a:solidFill>
                  <a:schemeClr val="accent6">
                    <a:lumMod val="50000"/>
                  </a:schemeClr>
                </a:solidFill>
              </a:rPr>
              <a:t>Callousness </a:t>
            </a:r>
            <a:r>
              <a:rPr lang="en-US" altLang="en-US" sz="2400" dirty="0">
                <a:solidFill>
                  <a:schemeClr val="accent6">
                    <a:lumMod val="50000"/>
                  </a:schemeClr>
                </a:solidFill>
              </a:rPr>
              <a:t>(4:1)</a:t>
            </a:r>
            <a:endParaRPr lang="en-US" altLang="en-US" sz="4400" dirty="0">
              <a:solidFill>
                <a:schemeClr val="accent6">
                  <a:lumMod val="50000"/>
                </a:schemeClr>
              </a:solidFill>
            </a:endParaRPr>
          </a:p>
        </p:txBody>
      </p:sp>
      <p:sp>
        <p:nvSpPr>
          <p:cNvPr id="159747" name="Rectangle 3">
            <a:extLst>
              <a:ext uri="{FF2B5EF4-FFF2-40B4-BE49-F238E27FC236}">
                <a16:creationId xmlns:a16="http://schemas.microsoft.com/office/drawing/2014/main" id="{ED559F5B-F3BA-4549-8DF7-3B79E7B0BBA6}"/>
              </a:ext>
            </a:extLst>
          </p:cNvPr>
          <p:cNvSpPr>
            <a:spLocks noGrp="1"/>
          </p:cNvSpPr>
          <p:nvPr>
            <p:ph type="body" idx="1"/>
          </p:nvPr>
        </p:nvSpPr>
        <p:spPr>
          <a:xfrm>
            <a:off x="1522413" y="1752600"/>
            <a:ext cx="9753599" cy="4343400"/>
          </a:xfrm>
        </p:spPr>
        <p:txBody>
          <a:bodyPr/>
          <a:lstStyle/>
          <a:p>
            <a:pPr>
              <a:buFont typeface="Wingdings 3" panose="05040102010807070707" pitchFamily="18" charset="2"/>
              <a:buNone/>
            </a:pPr>
            <a:r>
              <a:rPr lang="en-US" altLang="en-US" sz="2800" b="1" dirty="0">
                <a:solidFill>
                  <a:srgbClr val="C00000"/>
                </a:solidFill>
              </a:rPr>
              <a:t>The moral problem of Israel’s elite was not merely wealth, but that their wealth had been amassed by ruthless exploitation.</a:t>
            </a:r>
          </a:p>
          <a:p>
            <a:r>
              <a:rPr lang="en-US" altLang="en-US" i="1" dirty="0"/>
              <a:t>Callous attitudes toward the disadvantaged was completely foreign to the spirit of the law of Moses, which urged humanitarianism.</a:t>
            </a:r>
          </a:p>
          <a:p>
            <a:r>
              <a:rPr lang="en-US" altLang="en-US" i="1" dirty="0"/>
              <a:t>The rich women of Samaria, who incited their husbands to further crush the powerless, epitomized this callousness.</a:t>
            </a:r>
          </a:p>
          <a:p>
            <a:r>
              <a:rPr lang="en-US" altLang="en-US" i="1" dirty="0"/>
              <a:t>Judgment was coming in the form of exile (4:2-3)!</a:t>
            </a:r>
          </a:p>
        </p:txBody>
      </p:sp>
    </p:spTree>
    <p:extLst>
      <p:ext uri="{BB962C8B-B14F-4D97-AF65-F5344CB8AC3E}">
        <p14:creationId xmlns:p14="http://schemas.microsoft.com/office/powerpoint/2010/main" val="23394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p:cTn id="7" dur="500" fill="hold"/>
                                        <p:tgtEl>
                                          <p:spTgt spid="159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9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 calcmode="lin" valueType="num">
                                      <p:cBhvr additive="base">
                                        <p:cTn id="13" dur="5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9747">
                                            <p:txEl>
                                              <p:pRg st="2" end="2"/>
                                            </p:txEl>
                                          </p:spTgt>
                                        </p:tgtEl>
                                        <p:attrNameLst>
                                          <p:attrName>style.visibility</p:attrName>
                                        </p:attrNameLst>
                                      </p:cBhvr>
                                      <p:to>
                                        <p:strVal val="visible"/>
                                      </p:to>
                                    </p:set>
                                    <p:anim calcmode="lin" valueType="num">
                                      <p:cBhvr additive="base">
                                        <p:cTn id="19" dur="5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9747">
                                            <p:txEl>
                                              <p:pRg st="3" end="3"/>
                                            </p:txEl>
                                          </p:spTgt>
                                        </p:tgtEl>
                                        <p:attrNameLst>
                                          <p:attrName>style.visibility</p:attrName>
                                        </p:attrNameLst>
                                      </p:cBhvr>
                                      <p:to>
                                        <p:strVal val="visible"/>
                                      </p:to>
                                    </p:set>
                                    <p:anim calcmode="lin" valueType="num">
                                      <p:cBhvr additive="base">
                                        <p:cTn id="25" dur="500" fill="hold"/>
                                        <p:tgtEl>
                                          <p:spTgt spid="159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9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727" indent="-285664">
              <a:defRPr>
                <a:solidFill>
                  <a:schemeClr val="tx1"/>
                </a:solidFill>
                <a:latin typeface="Tahoma" panose="020B0604030504040204" pitchFamily="34" charset="0"/>
                <a:cs typeface="Arial" panose="020B0604020202020204" pitchFamily="34" charset="0"/>
              </a:defRPr>
            </a:lvl2pPr>
            <a:lvl3pPr marL="1142657" indent="-228531">
              <a:defRPr>
                <a:solidFill>
                  <a:schemeClr val="tx1"/>
                </a:solidFill>
                <a:latin typeface="Tahoma" panose="020B0604030504040204" pitchFamily="34" charset="0"/>
                <a:cs typeface="Arial" panose="020B0604020202020204" pitchFamily="34" charset="0"/>
              </a:defRPr>
            </a:lvl3pPr>
            <a:lvl4pPr marL="1599720" indent="-228531">
              <a:defRPr>
                <a:solidFill>
                  <a:schemeClr val="tx1"/>
                </a:solidFill>
                <a:latin typeface="Tahoma" panose="020B0604030504040204" pitchFamily="34" charset="0"/>
                <a:cs typeface="Arial" panose="020B0604020202020204" pitchFamily="34" charset="0"/>
              </a:defRPr>
            </a:lvl4pPr>
            <a:lvl5pPr marL="2056783" indent="-228531">
              <a:defRPr>
                <a:solidFill>
                  <a:schemeClr val="tx1"/>
                </a:solidFill>
                <a:latin typeface="Tahoma" panose="020B0604030504040204" pitchFamily="34" charset="0"/>
                <a:cs typeface="Arial" panose="020B0604020202020204" pitchFamily="34" charset="0"/>
              </a:defRPr>
            </a:lvl5pPr>
            <a:lvl6pPr marL="2513846"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0908"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7971"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5034"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2A0A9157-C0BB-4F90-919D-EFF08A46F6A4}" type="slidenum">
              <a:rPr lang="en-US" altLang="en-US"/>
              <a:pPr/>
              <a:t>4</a:t>
            </a:fld>
            <a:endParaRPr lang="en-US" altLang="en-US"/>
          </a:p>
        </p:txBody>
      </p:sp>
      <p:sp>
        <p:nvSpPr>
          <p:cNvPr id="26627" name="Rectangle 3"/>
          <p:cNvSpPr>
            <a:spLocks noGrp="1" noChangeArrowheads="1"/>
          </p:cNvSpPr>
          <p:nvPr>
            <p:ph type="body" idx="1"/>
          </p:nvPr>
        </p:nvSpPr>
        <p:spPr>
          <a:xfrm>
            <a:off x="967935" y="2021906"/>
            <a:ext cx="10575597" cy="4234721"/>
          </a:xfrm>
        </p:spPr>
        <p:txBody>
          <a:bodyPr>
            <a:normAutofit lnSpcReduction="10000"/>
          </a:bodyPr>
          <a:lstStyle/>
          <a:p>
            <a:pPr eaLnBrk="1" hangingPunct="1">
              <a:lnSpc>
                <a:spcPct val="80000"/>
              </a:lnSpc>
              <a:defRPr/>
            </a:pPr>
            <a:r>
              <a:rPr lang="en-US" altLang="en-US" sz="2799" b="1" dirty="0">
                <a:solidFill>
                  <a:srgbClr val="C00000"/>
                </a:solidFill>
                <a:latin typeface="Narkisim" panose="020E0502050101010101" pitchFamily="34" charset="-79"/>
              </a:rPr>
              <a:t>Prophetic revelations typically were given as sermons, not visionary ecstasies</a:t>
            </a:r>
          </a:p>
          <a:p>
            <a:pPr eaLnBrk="1" hangingPunct="1">
              <a:lnSpc>
                <a:spcPct val="80000"/>
              </a:lnSpc>
              <a:defRPr/>
            </a:pPr>
            <a:r>
              <a:rPr lang="en-US" altLang="en-US" sz="2799" b="1" dirty="0">
                <a:solidFill>
                  <a:srgbClr val="C00000"/>
                </a:solidFill>
                <a:latin typeface="Narkisim" panose="020E0502050101010101" pitchFamily="34" charset="-79"/>
              </a:rPr>
              <a:t>The </a:t>
            </a:r>
            <a:r>
              <a:rPr lang="en-US" altLang="en-US" sz="2799" b="1" u="sng" dirty="0">
                <a:solidFill>
                  <a:srgbClr val="C00000"/>
                </a:solidFill>
                <a:latin typeface="Narkisim" panose="020E0502050101010101" pitchFamily="34" charset="-79"/>
              </a:rPr>
              <a:t>content</a:t>
            </a:r>
            <a:r>
              <a:rPr lang="en-US" altLang="en-US" sz="2799" b="1" dirty="0">
                <a:solidFill>
                  <a:srgbClr val="C00000"/>
                </a:solidFill>
                <a:latin typeface="Narkisim" panose="020E0502050101010101" pitchFamily="34" charset="-79"/>
              </a:rPr>
              <a:t> was primary, not the psychic state of mind (the standard formula = “The </a:t>
            </a:r>
            <a:r>
              <a:rPr lang="en-US" altLang="en-US" sz="2799" b="1" i="1" u="sng" dirty="0">
                <a:solidFill>
                  <a:srgbClr val="C00000"/>
                </a:solidFill>
                <a:latin typeface="Narkisim" panose="020E0502050101010101" pitchFamily="34" charset="-79"/>
              </a:rPr>
              <a:t>word </a:t>
            </a:r>
            <a:r>
              <a:rPr lang="en-US" altLang="en-US" sz="2799" b="1" dirty="0">
                <a:solidFill>
                  <a:srgbClr val="C00000"/>
                </a:solidFill>
                <a:latin typeface="Narkisim" panose="020E0502050101010101" pitchFamily="34" charset="-79"/>
              </a:rPr>
              <a:t>of Yahweh came to ________”</a:t>
            </a:r>
          </a:p>
          <a:p>
            <a:pPr eaLnBrk="1" hangingPunct="1">
              <a:lnSpc>
                <a:spcPct val="80000"/>
              </a:lnSpc>
              <a:defRPr/>
            </a:pPr>
            <a:r>
              <a:rPr lang="en-US" altLang="en-US" sz="2799" b="1" dirty="0">
                <a:solidFill>
                  <a:srgbClr val="C00000"/>
                </a:solidFill>
                <a:latin typeface="Narkisim" panose="020E0502050101010101" pitchFamily="34" charset="-79"/>
              </a:rPr>
              <a:t>The tests of legitimate prophecy were:</a:t>
            </a:r>
          </a:p>
          <a:p>
            <a:pPr lvl="2" eaLnBrk="1" hangingPunct="1">
              <a:lnSpc>
                <a:spcPct val="80000"/>
              </a:lnSpc>
              <a:buFont typeface="Wingdings" panose="05000000000000000000" pitchFamily="2" charset="2"/>
              <a:buChar char="ü"/>
              <a:defRPr/>
            </a:pPr>
            <a:r>
              <a:rPr lang="en-US" altLang="en-US" sz="2400" i="1" dirty="0">
                <a:latin typeface="Comic Sans MS" panose="030F0702030302020204" pitchFamily="66" charset="0"/>
              </a:rPr>
              <a:t>Fidelity to the Torah, </a:t>
            </a:r>
            <a:r>
              <a:rPr lang="en-US" altLang="en-US" sz="2400" i="1" u="sng" dirty="0">
                <a:latin typeface="Comic Sans MS" panose="030F0702030302020204" pitchFamily="66" charset="0"/>
              </a:rPr>
              <a:t>not</a:t>
            </a:r>
            <a:r>
              <a:rPr lang="en-US" altLang="en-US" sz="2400" i="1" dirty="0">
                <a:latin typeface="Comic Sans MS" panose="030F0702030302020204" pitchFamily="66" charset="0"/>
              </a:rPr>
              <a:t> signs and wonders (Dt. 13:1-11)</a:t>
            </a:r>
          </a:p>
          <a:p>
            <a:pPr lvl="2" eaLnBrk="1" hangingPunct="1">
              <a:lnSpc>
                <a:spcPct val="80000"/>
              </a:lnSpc>
              <a:buFont typeface="Wingdings" panose="05000000000000000000" pitchFamily="2" charset="2"/>
              <a:buChar char="ü"/>
              <a:defRPr/>
            </a:pPr>
            <a:r>
              <a:rPr lang="en-US" altLang="en-US" sz="2400" i="1" dirty="0">
                <a:latin typeface="Comic Sans MS" panose="030F0702030302020204" pitchFamily="66" charset="0"/>
              </a:rPr>
              <a:t>Accuracy of prediction (Dt. 18:20-22; 1 Kg. 22:28)</a:t>
            </a:r>
          </a:p>
          <a:p>
            <a:pPr lvl="2" eaLnBrk="1" hangingPunct="1">
              <a:lnSpc>
                <a:spcPct val="80000"/>
              </a:lnSpc>
              <a:buFont typeface="Wingdings" panose="05000000000000000000" pitchFamily="2" charset="2"/>
              <a:buChar char="ü"/>
              <a:defRPr/>
            </a:pPr>
            <a:r>
              <a:rPr lang="en-US" altLang="en-US" sz="2400" i="1" dirty="0">
                <a:latin typeface="Comic Sans MS" panose="030F0702030302020204" pitchFamily="66" charset="0"/>
              </a:rPr>
              <a:t>Privileged inclusion in Yahweh’s heavenly council in order to speak his word (</a:t>
            </a:r>
            <a:r>
              <a:rPr lang="en-US" altLang="en-US" sz="2400" i="1" dirty="0" err="1">
                <a:latin typeface="Comic Sans MS" panose="030F0702030302020204" pitchFamily="66" charset="0"/>
              </a:rPr>
              <a:t>Je</a:t>
            </a:r>
            <a:r>
              <a:rPr lang="en-US" altLang="en-US" sz="2400" i="1" dirty="0">
                <a:latin typeface="Comic Sans MS" panose="030F0702030302020204" pitchFamily="66" charset="0"/>
              </a:rPr>
              <a:t>. 23:16-18, 21-22, 25-32; </a:t>
            </a:r>
            <a:r>
              <a:rPr lang="en-US" altLang="en-US" sz="2400" i="1" dirty="0" err="1">
                <a:latin typeface="Comic Sans MS" panose="030F0702030302020204" pitchFamily="66" charset="0"/>
              </a:rPr>
              <a:t>Eze</a:t>
            </a:r>
            <a:r>
              <a:rPr lang="en-US" altLang="en-US" sz="2400" i="1" dirty="0">
                <a:latin typeface="Comic Sans MS" panose="030F0702030302020204" pitchFamily="66" charset="0"/>
              </a:rPr>
              <a:t>. 13:2-7, 17)</a:t>
            </a:r>
          </a:p>
          <a:p>
            <a:pPr eaLnBrk="1" hangingPunct="1">
              <a:lnSpc>
                <a:spcPct val="80000"/>
              </a:lnSpc>
              <a:defRPr/>
            </a:pPr>
            <a:r>
              <a:rPr lang="en-US" altLang="en-US" sz="2799" b="1" dirty="0">
                <a:solidFill>
                  <a:srgbClr val="C00000"/>
                </a:solidFill>
                <a:latin typeface="Narkisim" panose="020E0502050101010101" pitchFamily="34" charset="-79"/>
              </a:rPr>
              <a:t>Israel’s prophets consciously distinguished themselves from the non-cognitive ANE style </a:t>
            </a:r>
            <a:r>
              <a:rPr lang="en-US" altLang="en-US" sz="2399" b="1" dirty="0">
                <a:solidFill>
                  <a:srgbClr val="C00000"/>
                </a:solidFill>
                <a:latin typeface="Arial Narrow" panose="020B0606020202030204" pitchFamily="34" charset="0"/>
              </a:rPr>
              <a:t>(Am. 7:14; Is. 28:7-10; </a:t>
            </a:r>
            <a:r>
              <a:rPr lang="en-US" altLang="en-US" sz="2399" b="1" dirty="0" err="1">
                <a:solidFill>
                  <a:srgbClr val="C00000"/>
                </a:solidFill>
                <a:latin typeface="Arial Narrow" panose="020B0606020202030204" pitchFamily="34" charset="0"/>
              </a:rPr>
              <a:t>Je</a:t>
            </a:r>
            <a:r>
              <a:rPr lang="en-US" altLang="en-US" sz="2399" b="1" dirty="0">
                <a:solidFill>
                  <a:srgbClr val="C00000"/>
                </a:solidFill>
                <a:latin typeface="Arial Narrow" panose="020B0606020202030204" pitchFamily="34" charset="0"/>
              </a:rPr>
              <a:t>. 23:9-40; </a:t>
            </a:r>
            <a:r>
              <a:rPr lang="en-US" altLang="en-US" sz="2399" b="1" dirty="0" err="1">
                <a:solidFill>
                  <a:srgbClr val="C00000"/>
                </a:solidFill>
                <a:latin typeface="Arial Narrow" panose="020B0606020202030204" pitchFamily="34" charset="0"/>
              </a:rPr>
              <a:t>Eze</a:t>
            </a:r>
            <a:r>
              <a:rPr lang="en-US" altLang="en-US" sz="2399" b="1" dirty="0">
                <a:solidFill>
                  <a:srgbClr val="C00000"/>
                </a:solidFill>
                <a:latin typeface="Arial Narrow" panose="020B0606020202030204" pitchFamily="34" charset="0"/>
              </a:rPr>
              <a:t>. 13:1-13)</a:t>
            </a:r>
          </a:p>
        </p:txBody>
      </p:sp>
      <p:sp>
        <p:nvSpPr>
          <p:cNvPr id="10245" name="WordArt 4"/>
          <p:cNvSpPr>
            <a:spLocks noChangeArrowheads="1" noChangeShapeType="1" noTextEdit="1"/>
          </p:cNvSpPr>
          <p:nvPr/>
        </p:nvSpPr>
        <p:spPr bwMode="auto">
          <a:xfrm>
            <a:off x="2285404" y="228600"/>
            <a:ext cx="7618016" cy="99034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599"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UNIQUENESS OF ISRAEL’S PROPHETS</a:t>
            </a:r>
          </a:p>
        </p:txBody>
      </p:sp>
    </p:spTree>
    <p:extLst>
      <p:ext uri="{BB962C8B-B14F-4D97-AF65-F5344CB8AC3E}">
        <p14:creationId xmlns:p14="http://schemas.microsoft.com/office/powerpoint/2010/main" val="16702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627">
                                            <p:txEl>
                                              <p:pRg st="3" end="3"/>
                                            </p:txEl>
                                          </p:spTgt>
                                        </p:tgtEl>
                                        <p:attrNameLst>
                                          <p:attrName>style.visibility</p:attrName>
                                        </p:attrNameLst>
                                      </p:cBhvr>
                                      <p:to>
                                        <p:strVal val="visible"/>
                                      </p:to>
                                    </p:set>
                                    <p:anim calcmode="lin" valueType="num">
                                      <p:cBhvr additive="base">
                                        <p:cTn id="23"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62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 calcmode="lin" valueType="num">
                                      <p:cBhvr additive="base">
                                        <p:cTn id="27"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62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627">
                                            <p:txEl>
                                              <p:pRg st="5" end="5"/>
                                            </p:txEl>
                                          </p:spTgt>
                                        </p:tgtEl>
                                        <p:attrNameLst>
                                          <p:attrName>style.visibility</p:attrName>
                                        </p:attrNameLst>
                                      </p:cBhvr>
                                      <p:to>
                                        <p:strVal val="visible"/>
                                      </p:to>
                                    </p:set>
                                    <p:anim calcmode="lin" valueType="num">
                                      <p:cBhvr additive="base">
                                        <p:cTn id="31"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627">
                                            <p:txEl>
                                              <p:pRg st="6" end="6"/>
                                            </p:txEl>
                                          </p:spTgt>
                                        </p:tgtEl>
                                        <p:attrNameLst>
                                          <p:attrName>style.visibility</p:attrName>
                                        </p:attrNameLst>
                                      </p:cBhvr>
                                      <p:to>
                                        <p:strVal val="visible"/>
                                      </p:to>
                                    </p:set>
                                    <p:anim calcmode="lin" valueType="num">
                                      <p:cBhvr additive="base">
                                        <p:cTn id="37"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BD06AD0-9BB8-4402-B69A-FBE7D1321B78}"/>
              </a:ext>
            </a:extLst>
          </p:cNvPr>
          <p:cNvSpPr>
            <a:spLocks noGrp="1"/>
          </p:cNvSpPr>
          <p:nvPr>
            <p:ph type="title"/>
          </p:nvPr>
        </p:nvSpPr>
        <p:spPr>
          <a:xfrm>
            <a:off x="4799013" y="182563"/>
            <a:ext cx="5516563" cy="1325562"/>
          </a:xfrm>
        </p:spPr>
        <p:txBody>
          <a:bodyPr/>
          <a:lstStyle/>
          <a:p>
            <a:r>
              <a:rPr lang="en-US" altLang="en-US" sz="3800"/>
              <a:t>“…</a:t>
            </a:r>
            <a:r>
              <a:rPr lang="en-US" altLang="en-US" sz="3800">
                <a:latin typeface="Impact" panose="020B0806030902050204" pitchFamily="34" charset="0"/>
              </a:rPr>
              <a:t>the last of you with fishhooks</a:t>
            </a:r>
            <a:r>
              <a:rPr lang="en-US" altLang="en-US" sz="3800"/>
              <a:t>”</a:t>
            </a:r>
            <a:endParaRPr lang="en-US" altLang="en-US" sz="3800">
              <a:latin typeface="Impact" panose="020B0806030902050204" pitchFamily="34" charset="0"/>
            </a:endParaRPr>
          </a:p>
        </p:txBody>
      </p:sp>
      <p:sp>
        <p:nvSpPr>
          <p:cNvPr id="119811" name="Rectangle 3">
            <a:extLst>
              <a:ext uri="{FF2B5EF4-FFF2-40B4-BE49-F238E27FC236}">
                <a16:creationId xmlns:a16="http://schemas.microsoft.com/office/drawing/2014/main" id="{E7AED3A0-DE0B-47E8-B79A-A5A05C74101A}"/>
              </a:ext>
            </a:extLst>
          </p:cNvPr>
          <p:cNvSpPr>
            <a:spLocks noGrp="1"/>
          </p:cNvSpPr>
          <p:nvPr>
            <p:ph type="body" sz="half" idx="1"/>
          </p:nvPr>
        </p:nvSpPr>
        <p:spPr>
          <a:xfrm>
            <a:off x="4891087" y="1631950"/>
            <a:ext cx="5334000" cy="4738688"/>
          </a:xfrm>
        </p:spPr>
        <p:txBody>
          <a:bodyPr/>
          <a:lstStyle/>
          <a:p>
            <a:pPr>
              <a:lnSpc>
                <a:spcPct val="90000"/>
              </a:lnSpc>
              <a:buFont typeface="Wingdings 3" panose="05040102010807070707" pitchFamily="18" charset="2"/>
              <a:buNone/>
            </a:pPr>
            <a:r>
              <a:rPr lang="en-US" altLang="en-US" b="1" i="1">
                <a:latin typeface="Arial" panose="020B0604020202020204" pitchFamily="34" charset="0"/>
              </a:rPr>
              <a:t>The reference to fishhooks is not purely metaphorical. The Assyrians were known for leading captives with hooks through their mouths (2 Chr. 3:11; cf. Eze. 19:4, 9; 29:4; 38:4).</a:t>
            </a:r>
          </a:p>
          <a:p>
            <a:pPr>
              <a:lnSpc>
                <a:spcPct val="90000"/>
              </a:lnSpc>
              <a:buFont typeface="Wingdings 3" panose="05040102010807070707" pitchFamily="18" charset="2"/>
              <a:buNone/>
            </a:pPr>
            <a:r>
              <a:rPr lang="en-US" altLang="en-US" b="1" i="1">
                <a:latin typeface="Arial" panose="020B0604020202020204" pitchFamily="34" charset="0"/>
              </a:rPr>
              <a:t>Here, two prisoner kings are depicted with ropes through their lips.</a:t>
            </a:r>
          </a:p>
        </p:txBody>
      </p:sp>
      <p:pic>
        <p:nvPicPr>
          <p:cNvPr id="119812" name="Picture 4" descr="AIS51">
            <a:extLst>
              <a:ext uri="{FF2B5EF4-FFF2-40B4-BE49-F238E27FC236}">
                <a16:creationId xmlns:a16="http://schemas.microsoft.com/office/drawing/2014/main" id="{4FA8EB30-963F-47B2-92A9-26BF37AEE9FB}"/>
              </a:ext>
            </a:extLst>
          </p:cNvPr>
          <p:cNvPicPr>
            <a:picLocks noGrp="1" noChangeAspect="1" noChangeArrowheads="1"/>
          </p:cNvPicPr>
          <p:nvPr>
            <p:ph sz="half" idx="2"/>
          </p:nvPr>
        </p:nvPicPr>
        <p:blipFill>
          <a:blip r:embed="rId2">
            <a:lum bright="12000"/>
            <a:extLst>
              <a:ext uri="{28A0092B-C50C-407E-A947-70E740481C1C}">
                <a14:useLocalDpi xmlns:a14="http://schemas.microsoft.com/office/drawing/2010/main"/>
              </a:ext>
            </a:extLst>
          </a:blip>
          <a:srcRect/>
          <a:stretch>
            <a:fillRect/>
          </a:stretch>
        </p:blipFill>
        <p:spPr>
          <a:xfrm>
            <a:off x="1522412" y="0"/>
            <a:ext cx="2971800" cy="6858000"/>
          </a:xfrm>
        </p:spPr>
      </p:pic>
      <p:sp>
        <p:nvSpPr>
          <p:cNvPr id="119813" name="Text Box 5">
            <a:extLst>
              <a:ext uri="{FF2B5EF4-FFF2-40B4-BE49-F238E27FC236}">
                <a16:creationId xmlns:a16="http://schemas.microsoft.com/office/drawing/2014/main" id="{A048E57A-552A-477B-A865-9F46D697657D}"/>
              </a:ext>
            </a:extLst>
          </p:cNvPr>
          <p:cNvSpPr txBox="1">
            <a:spLocks noChangeArrowheads="1"/>
          </p:cNvSpPr>
          <p:nvPr/>
        </p:nvSpPr>
        <p:spPr bwMode="auto">
          <a:xfrm>
            <a:off x="4684712" y="609600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1800">
                <a:latin typeface="Arial Narrow" panose="020B0606020202030204" pitchFamily="34" charset="0"/>
                <a:cs typeface="Arial" panose="020B0604020202020204" pitchFamily="34" charset="0"/>
              </a:rPr>
              <a:t>Staatlich Museen zu Berlin</a:t>
            </a:r>
          </a:p>
        </p:txBody>
      </p:sp>
    </p:spTree>
    <p:extLst>
      <p:ext uri="{BB962C8B-B14F-4D97-AF65-F5344CB8AC3E}">
        <p14:creationId xmlns:p14="http://schemas.microsoft.com/office/powerpoint/2010/main" val="3108614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623EEFF4-DAD3-47F7-8CE7-6CACF161A1AF}"/>
              </a:ext>
            </a:extLst>
          </p:cNvPr>
          <p:cNvSpPr>
            <a:spLocks noGrp="1"/>
          </p:cNvSpPr>
          <p:nvPr>
            <p:ph type="title"/>
          </p:nvPr>
        </p:nvSpPr>
        <p:spPr/>
        <p:txBody>
          <a:bodyPr/>
          <a:lstStyle/>
          <a:p>
            <a:r>
              <a:rPr lang="en-US" altLang="en-US" sz="4400" dirty="0">
                <a:solidFill>
                  <a:schemeClr val="accent6">
                    <a:lumMod val="50000"/>
                  </a:schemeClr>
                </a:solidFill>
              </a:rPr>
              <a:t>Sinful Worship </a:t>
            </a:r>
            <a:r>
              <a:rPr lang="en-US" altLang="en-US" sz="2400" dirty="0">
                <a:solidFill>
                  <a:schemeClr val="accent6">
                    <a:lumMod val="50000"/>
                  </a:schemeClr>
                </a:solidFill>
              </a:rPr>
              <a:t>(4:4-5)</a:t>
            </a:r>
            <a:endParaRPr lang="en-US" altLang="en-US" sz="4400" dirty="0">
              <a:solidFill>
                <a:schemeClr val="accent6">
                  <a:lumMod val="50000"/>
                </a:schemeClr>
              </a:solidFill>
            </a:endParaRPr>
          </a:p>
        </p:txBody>
      </p:sp>
      <p:sp>
        <p:nvSpPr>
          <p:cNvPr id="160771" name="Rectangle 3">
            <a:extLst>
              <a:ext uri="{FF2B5EF4-FFF2-40B4-BE49-F238E27FC236}">
                <a16:creationId xmlns:a16="http://schemas.microsoft.com/office/drawing/2014/main" id="{8F01CD7F-30B2-42D6-ACB7-CAF87EA77C09}"/>
              </a:ext>
            </a:extLst>
          </p:cNvPr>
          <p:cNvSpPr>
            <a:spLocks noGrp="1"/>
          </p:cNvSpPr>
          <p:nvPr>
            <p:ph type="body" idx="1"/>
          </p:nvPr>
        </p:nvSpPr>
        <p:spPr>
          <a:xfrm>
            <a:off x="1522413" y="1981199"/>
            <a:ext cx="9905999" cy="4479927"/>
          </a:xfrm>
        </p:spPr>
        <p:txBody>
          <a:bodyPr/>
          <a:lstStyle/>
          <a:p>
            <a:pPr>
              <a:buFont typeface="Wingdings 3" panose="05040102010807070707" pitchFamily="18" charset="2"/>
              <a:buNone/>
            </a:pPr>
            <a:r>
              <a:rPr lang="en-US" altLang="en-US" sz="2800" b="1" dirty="0">
                <a:solidFill>
                  <a:srgbClr val="C00000"/>
                </a:solidFill>
              </a:rPr>
              <a:t>“Go to Bethel and sin” is a biting sarcasm.</a:t>
            </a:r>
          </a:p>
          <a:p>
            <a:r>
              <a:rPr lang="en-US" altLang="en-US" i="1" dirty="0"/>
              <a:t>Bethel and Gilgal were ancient sacred places associated with Jacob’s dream and Joshua’s invasion of Canaan.</a:t>
            </a:r>
          </a:p>
          <a:p>
            <a:r>
              <a:rPr lang="en-US" altLang="en-US" i="1" dirty="0"/>
              <a:t>Both sites were sacred places where the northern citizens practiced tithing, sacrifice and freewill offerings.</a:t>
            </a:r>
          </a:p>
          <a:p>
            <a:r>
              <a:rPr lang="en-US" altLang="en-US" i="1" dirty="0"/>
              <a:t>The ritual of the Torah, however, was meaningless without the spirit of the Torah.</a:t>
            </a:r>
          </a:p>
        </p:txBody>
      </p:sp>
    </p:spTree>
    <p:extLst>
      <p:ext uri="{BB962C8B-B14F-4D97-AF65-F5344CB8AC3E}">
        <p14:creationId xmlns:p14="http://schemas.microsoft.com/office/powerpoint/2010/main" val="12790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 calcmode="lin" valueType="num">
                                      <p:cBhvr>
                                        <p:cTn id="7" dur="500" fill="hold"/>
                                        <p:tgtEl>
                                          <p:spTgt spid="160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07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0771">
                                            <p:txEl>
                                              <p:pRg st="1" end="1"/>
                                            </p:txEl>
                                          </p:spTgt>
                                        </p:tgtEl>
                                        <p:attrNameLst>
                                          <p:attrName>style.visibility</p:attrName>
                                        </p:attrNameLst>
                                      </p:cBhvr>
                                      <p:to>
                                        <p:strVal val="visible"/>
                                      </p:to>
                                    </p:set>
                                    <p:anim calcmode="lin" valueType="num">
                                      <p:cBhvr additive="base">
                                        <p:cTn id="13" dur="5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0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0771">
                                            <p:txEl>
                                              <p:pRg st="2" end="2"/>
                                            </p:txEl>
                                          </p:spTgt>
                                        </p:tgtEl>
                                        <p:attrNameLst>
                                          <p:attrName>style.visibility</p:attrName>
                                        </p:attrNameLst>
                                      </p:cBhvr>
                                      <p:to>
                                        <p:strVal val="visible"/>
                                      </p:to>
                                    </p:set>
                                    <p:anim calcmode="lin" valueType="num">
                                      <p:cBhvr additive="base">
                                        <p:cTn id="19" dur="500" fill="hold"/>
                                        <p:tgtEl>
                                          <p:spTgt spid="160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0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0771">
                                            <p:txEl>
                                              <p:pRg st="3" end="3"/>
                                            </p:txEl>
                                          </p:spTgt>
                                        </p:tgtEl>
                                        <p:attrNameLst>
                                          <p:attrName>style.visibility</p:attrName>
                                        </p:attrNameLst>
                                      </p:cBhvr>
                                      <p:to>
                                        <p:strVal val="visible"/>
                                      </p:to>
                                    </p:set>
                                    <p:anim calcmode="lin" valueType="num">
                                      <p:cBhvr additive="base">
                                        <p:cTn id="25" dur="500" fill="hold"/>
                                        <p:tgtEl>
                                          <p:spTgt spid="160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0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AE93B367-0757-4DA9-A0C4-617C163FE3CC}"/>
              </a:ext>
            </a:extLst>
          </p:cNvPr>
          <p:cNvSpPr>
            <a:spLocks noGrp="1"/>
          </p:cNvSpPr>
          <p:nvPr>
            <p:ph type="title"/>
          </p:nvPr>
        </p:nvSpPr>
        <p:spPr>
          <a:xfrm>
            <a:off x="2030413" y="411163"/>
            <a:ext cx="8137525" cy="1554162"/>
          </a:xfrm>
        </p:spPr>
        <p:txBody>
          <a:bodyPr/>
          <a:lstStyle/>
          <a:p>
            <a:r>
              <a:rPr lang="en-US" altLang="en-US" sz="5700" dirty="0">
                <a:solidFill>
                  <a:srgbClr val="C00000"/>
                </a:solidFill>
                <a:latin typeface="HebrewTh" pitchFamily="2" charset="0"/>
              </a:rPr>
              <a:t>bv0w</a:t>
            </a:r>
            <a:r>
              <a:rPr lang="en-US" altLang="en-US" sz="5700" dirty="0">
                <a:solidFill>
                  <a:srgbClr val="C00000"/>
                </a:solidFill>
                <a:latin typeface="Arial Narrow" panose="020B0606020202030204" pitchFamily="34" charset="0"/>
              </a:rPr>
              <a:t> </a:t>
            </a:r>
            <a:r>
              <a:rPr lang="en-US" altLang="en-US" sz="2400" dirty="0">
                <a:solidFill>
                  <a:srgbClr val="C00000"/>
                </a:solidFill>
                <a:latin typeface="Arial Narrow" panose="020B0606020202030204" pitchFamily="34" charset="0"/>
              </a:rPr>
              <a:t>(4:6b, 8b, 9b, 10b, 11b)</a:t>
            </a:r>
            <a:br>
              <a:rPr lang="en-US" altLang="en-US" sz="5700" dirty="0">
                <a:latin typeface="HebrewTh" pitchFamily="2" charset="0"/>
              </a:rPr>
            </a:br>
            <a:r>
              <a:rPr lang="en-US" altLang="en-US" dirty="0">
                <a:solidFill>
                  <a:schemeClr val="accent6">
                    <a:lumMod val="50000"/>
                  </a:schemeClr>
                </a:solidFill>
                <a:latin typeface="Pristina" panose="03060402040406080204" pitchFamily="66" charset="0"/>
              </a:rPr>
              <a:t>Nuances of the verb </a:t>
            </a:r>
            <a:r>
              <a:rPr lang="en-US" altLang="en-US" dirty="0">
                <a:solidFill>
                  <a:schemeClr val="accent6">
                    <a:lumMod val="50000"/>
                  </a:schemeClr>
                </a:solidFill>
              </a:rPr>
              <a:t>“</a:t>
            </a:r>
            <a:r>
              <a:rPr lang="en-US" altLang="en-US" dirty="0" err="1">
                <a:solidFill>
                  <a:schemeClr val="accent6">
                    <a:lumMod val="50000"/>
                  </a:schemeClr>
                </a:solidFill>
                <a:latin typeface="Pristina" panose="03060402040406080204" pitchFamily="66" charset="0"/>
              </a:rPr>
              <a:t>shuv</a:t>
            </a:r>
            <a:r>
              <a:rPr lang="en-US" altLang="en-US" dirty="0">
                <a:solidFill>
                  <a:schemeClr val="accent6">
                    <a:lumMod val="50000"/>
                  </a:schemeClr>
                </a:solidFill>
              </a:rPr>
              <a:t>”</a:t>
            </a:r>
            <a:r>
              <a:rPr lang="en-US" altLang="en-US" dirty="0">
                <a:solidFill>
                  <a:schemeClr val="accent6">
                    <a:lumMod val="50000"/>
                  </a:schemeClr>
                </a:solidFill>
                <a:latin typeface="Pristina" panose="03060402040406080204" pitchFamily="66" charset="0"/>
              </a:rPr>
              <a:t> (= to turn) in the prophets</a:t>
            </a:r>
          </a:p>
        </p:txBody>
      </p:sp>
      <p:sp>
        <p:nvSpPr>
          <p:cNvPr id="168963" name="Rectangle 3">
            <a:extLst>
              <a:ext uri="{FF2B5EF4-FFF2-40B4-BE49-F238E27FC236}">
                <a16:creationId xmlns:a16="http://schemas.microsoft.com/office/drawing/2014/main" id="{248A3643-881E-4AC3-BAAC-A9A582A7D99D}"/>
              </a:ext>
            </a:extLst>
          </p:cNvPr>
          <p:cNvSpPr>
            <a:spLocks noGrp="1"/>
          </p:cNvSpPr>
          <p:nvPr>
            <p:ph type="body" sz="half" idx="1"/>
          </p:nvPr>
        </p:nvSpPr>
        <p:spPr>
          <a:xfrm>
            <a:off x="1979612" y="2098676"/>
            <a:ext cx="4038600" cy="4454525"/>
          </a:xfrm>
        </p:spPr>
        <p:txBody>
          <a:bodyPr>
            <a:normAutofit lnSpcReduction="10000"/>
          </a:bodyPr>
          <a:lstStyle/>
          <a:p>
            <a:pPr>
              <a:buFont typeface="Wingdings 3" panose="05040102010807070707" pitchFamily="18" charset="2"/>
              <a:buNone/>
            </a:pPr>
            <a:r>
              <a:rPr lang="en-US" altLang="en-US" dirty="0">
                <a:solidFill>
                  <a:srgbClr val="FFFF99"/>
                </a:solidFill>
                <a:effectLst>
                  <a:outerShdw blurRad="38100" dist="38100" dir="2700000" algn="tl">
                    <a:srgbClr val="000000">
                      <a:alpha val="43137"/>
                    </a:srgbClr>
                  </a:outerShdw>
                </a:effectLst>
              </a:rPr>
              <a:t>“</a:t>
            </a:r>
            <a:r>
              <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rPr>
              <a:t>They turn</a:t>
            </a:r>
            <a:r>
              <a:rPr lang="en-US" altLang="en-US" dirty="0">
                <a:solidFill>
                  <a:srgbClr val="FFFF99"/>
                </a:solidFill>
                <a:effectLst>
                  <a:outerShdw blurRad="38100" dist="38100" dir="2700000" algn="tl">
                    <a:srgbClr val="000000">
                      <a:alpha val="43137"/>
                    </a:srgbClr>
                  </a:outerShdw>
                </a:effectLst>
              </a:rPr>
              <a:t>…”</a:t>
            </a:r>
            <a:endPar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endParaRPr>
          </a:p>
          <a:p>
            <a:pPr>
              <a:buFont typeface="Wingdings 3" panose="05040102010807070707" pitchFamily="18" charset="2"/>
              <a:buNone/>
            </a:pPr>
            <a:r>
              <a:rPr lang="en-US" altLang="en-US" i="1" dirty="0">
                <a:latin typeface="Arial Narrow" panose="020B0606020202030204" pitchFamily="34" charset="0"/>
              </a:rPr>
              <a:t>	(Israel turns from Yahweh)</a:t>
            </a:r>
          </a:p>
          <a:p>
            <a:pPr>
              <a:buFont typeface="Wingdings 3" panose="05040102010807070707" pitchFamily="18" charset="2"/>
              <a:buNone/>
            </a:pPr>
            <a:r>
              <a:rPr lang="en-US" altLang="en-US" dirty="0">
                <a:solidFill>
                  <a:srgbClr val="FFFF99"/>
                </a:solidFill>
                <a:effectLst>
                  <a:outerShdw blurRad="38100" dist="38100" dir="2700000" algn="tl">
                    <a:srgbClr val="000000">
                      <a:alpha val="43137"/>
                    </a:srgbClr>
                  </a:outerShdw>
                </a:effectLst>
              </a:rPr>
              <a:t>“</a:t>
            </a:r>
            <a:r>
              <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rPr>
              <a:t>Turn</a:t>
            </a:r>
            <a:r>
              <a:rPr lang="en-US" altLang="en-US" dirty="0">
                <a:solidFill>
                  <a:srgbClr val="FFFF99"/>
                </a:solidFill>
                <a:effectLst>
                  <a:outerShdw blurRad="38100" dist="38100" dir="2700000" algn="tl">
                    <a:srgbClr val="000000">
                      <a:alpha val="43137"/>
                    </a:srgbClr>
                  </a:outerShdw>
                </a:effectLst>
              </a:rPr>
              <a:t>…”</a:t>
            </a:r>
            <a:endPar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endParaRPr>
          </a:p>
          <a:p>
            <a:pPr>
              <a:buFont typeface="Wingdings 3" panose="05040102010807070707" pitchFamily="18" charset="2"/>
              <a:buNone/>
            </a:pPr>
            <a:r>
              <a:rPr lang="en-US" altLang="en-US" dirty="0">
                <a:latin typeface="Arial Narrow" panose="020B0606020202030204" pitchFamily="34" charset="0"/>
              </a:rPr>
              <a:t>	</a:t>
            </a:r>
            <a:r>
              <a:rPr lang="en-US" altLang="en-US" i="1" dirty="0">
                <a:latin typeface="Arial Narrow" panose="020B0606020202030204" pitchFamily="34" charset="0"/>
              </a:rPr>
              <a:t>(Yahweh</a:t>
            </a:r>
            <a:r>
              <a:rPr lang="en-US" altLang="en-US" i="1" dirty="0"/>
              <a:t>’</a:t>
            </a:r>
            <a:r>
              <a:rPr lang="en-US" altLang="en-US" i="1" dirty="0">
                <a:latin typeface="Arial Narrow" panose="020B0606020202030204" pitchFamily="34" charset="0"/>
              </a:rPr>
              <a:t>s call to repent)</a:t>
            </a:r>
            <a:endParaRPr lang="en-US" altLang="en-US" dirty="0">
              <a:latin typeface="Arial Narrow" panose="020B0606020202030204" pitchFamily="34" charset="0"/>
            </a:endParaRPr>
          </a:p>
          <a:p>
            <a:pPr>
              <a:buFont typeface="Wingdings 3" panose="05040102010807070707" pitchFamily="18" charset="2"/>
              <a:buNone/>
            </a:pPr>
            <a:r>
              <a:rPr lang="en-US" altLang="en-US" dirty="0">
                <a:solidFill>
                  <a:srgbClr val="FFFF99"/>
                </a:solidFill>
              </a:rPr>
              <a:t>“</a:t>
            </a:r>
            <a:r>
              <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rPr>
              <a:t>They will not turn</a:t>
            </a:r>
            <a:r>
              <a:rPr lang="en-US" altLang="en-US" dirty="0">
                <a:solidFill>
                  <a:srgbClr val="FFFF99"/>
                </a:solidFill>
                <a:effectLst>
                  <a:outerShdw blurRad="38100" dist="38100" dir="2700000" algn="tl">
                    <a:srgbClr val="000000">
                      <a:alpha val="43137"/>
                    </a:srgbClr>
                  </a:outerShdw>
                </a:effectLst>
              </a:rPr>
              <a:t>…”</a:t>
            </a:r>
            <a:endPar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endParaRPr>
          </a:p>
          <a:p>
            <a:pPr>
              <a:buFont typeface="Wingdings 3" panose="05040102010807070707" pitchFamily="18" charset="2"/>
              <a:buNone/>
            </a:pPr>
            <a:r>
              <a:rPr lang="en-US" altLang="en-US" i="1" dirty="0">
                <a:latin typeface="Arial Narrow" panose="020B0606020202030204" pitchFamily="34" charset="0"/>
              </a:rPr>
              <a:t>	(the people</a:t>
            </a:r>
            <a:r>
              <a:rPr lang="en-US" altLang="en-US" i="1" dirty="0"/>
              <a:t>’</a:t>
            </a:r>
            <a:r>
              <a:rPr lang="en-US" altLang="en-US" i="1" dirty="0">
                <a:latin typeface="Arial Narrow" panose="020B0606020202030204" pitchFamily="34" charset="0"/>
              </a:rPr>
              <a:t>s stubbornness)</a:t>
            </a:r>
          </a:p>
          <a:p>
            <a:pPr>
              <a:buFont typeface="Wingdings 3" panose="05040102010807070707" pitchFamily="18" charset="2"/>
              <a:buNone/>
            </a:pPr>
            <a:r>
              <a:rPr lang="en-US" altLang="en-US" dirty="0">
                <a:solidFill>
                  <a:srgbClr val="FFFF99"/>
                </a:solidFill>
                <a:effectLst>
                  <a:outerShdw blurRad="38100" dist="38100" dir="2700000" algn="tl">
                    <a:srgbClr val="000000">
                      <a:alpha val="43137"/>
                    </a:srgbClr>
                  </a:outerShdw>
                </a:effectLst>
              </a:rPr>
              <a:t>“</a:t>
            </a:r>
            <a:r>
              <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rPr>
              <a:t>I will not turn</a:t>
            </a:r>
            <a:r>
              <a:rPr lang="en-US" altLang="en-US" dirty="0">
                <a:solidFill>
                  <a:srgbClr val="FFFF99"/>
                </a:solidFill>
                <a:effectLst>
                  <a:outerShdw blurRad="38100" dist="38100" dir="2700000" algn="tl">
                    <a:srgbClr val="000000">
                      <a:alpha val="43137"/>
                    </a:srgbClr>
                  </a:outerShdw>
                </a:effectLst>
              </a:rPr>
              <a:t>…”</a:t>
            </a:r>
            <a:endPar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endParaRPr>
          </a:p>
          <a:p>
            <a:pPr>
              <a:buFont typeface="Wingdings 3" panose="05040102010807070707" pitchFamily="18" charset="2"/>
              <a:buNone/>
            </a:pPr>
            <a:r>
              <a:rPr lang="en-US" altLang="en-US" i="1" dirty="0">
                <a:latin typeface="Arial Narrow" panose="020B0606020202030204" pitchFamily="34" charset="0"/>
              </a:rPr>
              <a:t>	(Yahweh</a:t>
            </a:r>
            <a:r>
              <a:rPr lang="en-US" altLang="en-US" i="1" dirty="0"/>
              <a:t>’</a:t>
            </a:r>
            <a:r>
              <a:rPr lang="en-US" altLang="en-US" i="1" dirty="0">
                <a:latin typeface="Arial Narrow" panose="020B0606020202030204" pitchFamily="34" charset="0"/>
              </a:rPr>
              <a:t>s anger will not hold back)</a:t>
            </a:r>
          </a:p>
        </p:txBody>
      </p:sp>
      <p:sp>
        <p:nvSpPr>
          <p:cNvPr id="168964" name="Rectangle 4">
            <a:extLst>
              <a:ext uri="{FF2B5EF4-FFF2-40B4-BE49-F238E27FC236}">
                <a16:creationId xmlns:a16="http://schemas.microsoft.com/office/drawing/2014/main" id="{BD1B2BA1-36D1-41CB-8999-F7169F37F3BB}"/>
              </a:ext>
            </a:extLst>
          </p:cNvPr>
          <p:cNvSpPr>
            <a:spLocks noGrp="1"/>
          </p:cNvSpPr>
          <p:nvPr>
            <p:ph type="body" sz="half" idx="2"/>
          </p:nvPr>
        </p:nvSpPr>
        <p:spPr>
          <a:xfrm>
            <a:off x="6094412" y="2098676"/>
            <a:ext cx="4114800" cy="4454525"/>
          </a:xfrm>
        </p:spPr>
        <p:txBody>
          <a:bodyPr>
            <a:normAutofit lnSpcReduction="10000"/>
          </a:bodyPr>
          <a:lstStyle/>
          <a:p>
            <a:pPr>
              <a:buFont typeface="Wingdings 3" panose="05040102010807070707" pitchFamily="18" charset="2"/>
              <a:buNone/>
            </a:pPr>
            <a:r>
              <a:rPr lang="en-US" altLang="en-US" dirty="0">
                <a:solidFill>
                  <a:srgbClr val="FFFF99"/>
                </a:solidFill>
                <a:effectLst>
                  <a:outerShdw blurRad="38100" dist="38100" dir="2700000" algn="tl">
                    <a:srgbClr val="000000">
                      <a:alpha val="43137"/>
                    </a:srgbClr>
                  </a:outerShdw>
                </a:effectLst>
              </a:rPr>
              <a:t>“</a:t>
            </a:r>
            <a:r>
              <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rPr>
              <a:t>They will return</a:t>
            </a:r>
            <a:r>
              <a:rPr lang="en-US" altLang="en-US" dirty="0">
                <a:solidFill>
                  <a:srgbClr val="FFFF99"/>
                </a:solidFill>
                <a:effectLst>
                  <a:outerShdw blurRad="38100" dist="38100" dir="2700000" algn="tl">
                    <a:srgbClr val="000000">
                      <a:alpha val="43137"/>
                    </a:srgbClr>
                  </a:outerShdw>
                </a:effectLst>
              </a:rPr>
              <a:t>…”</a:t>
            </a:r>
            <a:endPar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endParaRPr>
          </a:p>
          <a:p>
            <a:pPr>
              <a:buFont typeface="Wingdings 3" panose="05040102010807070707" pitchFamily="18" charset="2"/>
              <a:buNone/>
            </a:pPr>
            <a:r>
              <a:rPr lang="en-US" altLang="en-US" i="1" dirty="0">
                <a:latin typeface="Arial Narrow" panose="020B0606020202030204" pitchFamily="34" charset="0"/>
              </a:rPr>
              <a:t>	(Israel will go back to slavery and exile)</a:t>
            </a:r>
          </a:p>
          <a:p>
            <a:pPr>
              <a:buFont typeface="Wingdings 3" panose="05040102010807070707" pitchFamily="18" charset="2"/>
              <a:buNone/>
            </a:pPr>
            <a:r>
              <a:rPr lang="en-US" altLang="en-US" dirty="0">
                <a:solidFill>
                  <a:srgbClr val="FFFF99"/>
                </a:solidFill>
                <a:effectLst>
                  <a:outerShdw blurRad="38100" dist="38100" dir="2700000" algn="tl">
                    <a:srgbClr val="000000">
                      <a:alpha val="43137"/>
                    </a:srgbClr>
                  </a:outerShdw>
                </a:effectLst>
              </a:rPr>
              <a:t>“</a:t>
            </a:r>
            <a:r>
              <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rPr>
              <a:t>They will turn</a:t>
            </a:r>
            <a:r>
              <a:rPr lang="en-US" altLang="en-US" dirty="0">
                <a:solidFill>
                  <a:srgbClr val="FFFF99"/>
                </a:solidFill>
                <a:effectLst>
                  <a:outerShdw blurRad="38100" dist="38100" dir="2700000" algn="tl">
                    <a:srgbClr val="000000">
                      <a:alpha val="43137"/>
                    </a:srgbClr>
                  </a:outerShdw>
                </a:effectLst>
              </a:rPr>
              <a:t>…”</a:t>
            </a:r>
            <a:endPar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endParaRPr>
          </a:p>
          <a:p>
            <a:pPr>
              <a:buFont typeface="Wingdings 3" panose="05040102010807070707" pitchFamily="18" charset="2"/>
              <a:buNone/>
            </a:pPr>
            <a:r>
              <a:rPr lang="en-US" altLang="en-US" i="1" dirty="0">
                <a:latin typeface="Arial Narrow" panose="020B0606020202030204" pitchFamily="34" charset="0"/>
              </a:rPr>
              <a:t>	(in exile the people will repent)</a:t>
            </a:r>
          </a:p>
          <a:p>
            <a:pPr>
              <a:buFont typeface="Wingdings 3" panose="05040102010807070707" pitchFamily="18" charset="2"/>
              <a:buNone/>
            </a:pPr>
            <a:r>
              <a:rPr lang="en-US" altLang="en-US" dirty="0">
                <a:solidFill>
                  <a:srgbClr val="FFFF99"/>
                </a:solidFill>
                <a:effectLst>
                  <a:outerShdw blurRad="38100" dist="38100" dir="2700000" algn="tl">
                    <a:srgbClr val="000000">
                      <a:alpha val="43137"/>
                    </a:srgbClr>
                  </a:outerShdw>
                </a:effectLst>
              </a:rPr>
              <a:t>“</a:t>
            </a:r>
            <a:r>
              <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rPr>
              <a:t>I will turn</a:t>
            </a:r>
            <a:r>
              <a:rPr lang="en-US" altLang="en-US" dirty="0">
                <a:solidFill>
                  <a:srgbClr val="FFFF99"/>
                </a:solidFill>
                <a:effectLst>
                  <a:outerShdw blurRad="38100" dist="38100" dir="2700000" algn="tl">
                    <a:srgbClr val="000000">
                      <a:alpha val="43137"/>
                    </a:srgbClr>
                  </a:outerShdw>
                </a:effectLst>
              </a:rPr>
              <a:t>…”</a:t>
            </a:r>
            <a:endPar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endParaRPr>
          </a:p>
          <a:p>
            <a:pPr>
              <a:buFont typeface="Wingdings 3" panose="05040102010807070707" pitchFamily="18" charset="2"/>
              <a:buNone/>
            </a:pPr>
            <a:r>
              <a:rPr lang="en-US" altLang="en-US" i="1" dirty="0">
                <a:latin typeface="Arial Narrow" panose="020B0606020202030204" pitchFamily="34" charset="0"/>
              </a:rPr>
              <a:t>	(Yahweh will forgive their sins)</a:t>
            </a:r>
          </a:p>
          <a:p>
            <a:pPr>
              <a:buFont typeface="Wingdings 3" panose="05040102010807070707" pitchFamily="18" charset="2"/>
              <a:buNone/>
            </a:pPr>
            <a:r>
              <a:rPr lang="en-US" altLang="en-US" dirty="0">
                <a:solidFill>
                  <a:srgbClr val="FFFF99"/>
                </a:solidFill>
                <a:effectLst>
                  <a:outerShdw blurRad="38100" dist="38100" dir="2700000" algn="tl">
                    <a:srgbClr val="000000">
                      <a:alpha val="43137"/>
                    </a:srgbClr>
                  </a:outerShdw>
                </a:effectLst>
              </a:rPr>
              <a:t>“</a:t>
            </a:r>
            <a:r>
              <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rPr>
              <a:t>They will return</a:t>
            </a:r>
            <a:r>
              <a:rPr lang="en-US" altLang="en-US" dirty="0">
                <a:solidFill>
                  <a:srgbClr val="FFFF99"/>
                </a:solidFill>
                <a:effectLst>
                  <a:outerShdw blurRad="38100" dist="38100" dir="2700000" algn="tl">
                    <a:srgbClr val="000000">
                      <a:alpha val="43137"/>
                    </a:srgbClr>
                  </a:outerShdw>
                </a:effectLst>
              </a:rPr>
              <a:t>…”</a:t>
            </a:r>
            <a:endParaRPr lang="en-US" altLang="en-US" dirty="0">
              <a:solidFill>
                <a:srgbClr val="FFFF99"/>
              </a:solidFill>
              <a:effectLst>
                <a:outerShdw blurRad="38100" dist="38100" dir="2700000" algn="tl">
                  <a:srgbClr val="000000">
                    <a:alpha val="43137"/>
                  </a:srgbClr>
                </a:outerShdw>
              </a:effectLst>
              <a:latin typeface="Eras Demi ITC" panose="020B0805030504020804" pitchFamily="34" charset="0"/>
            </a:endParaRPr>
          </a:p>
          <a:p>
            <a:pPr>
              <a:buFont typeface="Wingdings 3" panose="05040102010807070707" pitchFamily="18" charset="2"/>
              <a:buNone/>
            </a:pPr>
            <a:r>
              <a:rPr lang="en-US" altLang="en-US" i="1" dirty="0">
                <a:latin typeface="Arial Narrow" panose="020B0606020202030204" pitchFamily="34" charset="0"/>
              </a:rPr>
              <a:t>	(they will be restored from exile)</a:t>
            </a:r>
          </a:p>
        </p:txBody>
      </p:sp>
      <p:sp>
        <p:nvSpPr>
          <p:cNvPr id="168965" name="Rectangle 5">
            <a:extLst>
              <a:ext uri="{FF2B5EF4-FFF2-40B4-BE49-F238E27FC236}">
                <a16:creationId xmlns:a16="http://schemas.microsoft.com/office/drawing/2014/main" id="{F70095CE-4944-4274-AA55-6CFA941871CF}"/>
              </a:ext>
            </a:extLst>
          </p:cNvPr>
          <p:cNvSpPr>
            <a:spLocks noChangeArrowheads="1"/>
          </p:cNvSpPr>
          <p:nvPr/>
        </p:nvSpPr>
        <p:spPr bwMode="auto">
          <a:xfrm>
            <a:off x="2039937" y="4084639"/>
            <a:ext cx="3810000" cy="1004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168966" name="Rectangle 6">
            <a:extLst>
              <a:ext uri="{FF2B5EF4-FFF2-40B4-BE49-F238E27FC236}">
                <a16:creationId xmlns:a16="http://schemas.microsoft.com/office/drawing/2014/main" id="{012A8BD6-4034-4B2F-92D5-04AB19A5BBC4}"/>
              </a:ext>
            </a:extLst>
          </p:cNvPr>
          <p:cNvSpPr>
            <a:spLocks noChangeArrowheads="1"/>
          </p:cNvSpPr>
          <p:nvPr/>
        </p:nvSpPr>
        <p:spPr bwMode="auto">
          <a:xfrm>
            <a:off x="2039937" y="5135564"/>
            <a:ext cx="3810000" cy="1311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Tree>
    <p:extLst>
      <p:ext uri="{BB962C8B-B14F-4D97-AF65-F5344CB8AC3E}">
        <p14:creationId xmlns:p14="http://schemas.microsoft.com/office/powerpoint/2010/main" val="2116141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96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anim calcmode="lin" valueType="num">
                                      <p:cBhvr additive="base">
                                        <p:cTn id="11" dur="500" fill="hold"/>
                                        <p:tgtEl>
                                          <p:spTgt spid="16896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8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68963">
                                            <p:txEl>
                                              <p:pRg st="2" end="2"/>
                                            </p:txEl>
                                          </p:spTgt>
                                        </p:tgtEl>
                                        <p:attrNameLst>
                                          <p:attrName>style.visibility</p:attrName>
                                        </p:attrNameLst>
                                      </p:cBhvr>
                                      <p:to>
                                        <p:strVal val="visible"/>
                                      </p:to>
                                    </p:set>
                                    <p:anim calcmode="lin" valueType="num">
                                      <p:cBhvr additive="base">
                                        <p:cTn id="17" dur="500" fill="hold"/>
                                        <p:tgtEl>
                                          <p:spTgt spid="16896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896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8963">
                                            <p:txEl>
                                              <p:pRg st="3" end="3"/>
                                            </p:txEl>
                                          </p:spTgt>
                                        </p:tgtEl>
                                        <p:attrNameLst>
                                          <p:attrName>style.visibility</p:attrName>
                                        </p:attrNameLst>
                                      </p:cBhvr>
                                      <p:to>
                                        <p:strVal val="visible"/>
                                      </p:to>
                                    </p:set>
                                    <p:anim calcmode="lin" valueType="num">
                                      <p:cBhvr additive="base">
                                        <p:cTn id="21" dur="500" fill="hold"/>
                                        <p:tgtEl>
                                          <p:spTgt spid="16896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8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68963">
                                            <p:txEl>
                                              <p:pRg st="4" end="4"/>
                                            </p:txEl>
                                          </p:spTgt>
                                        </p:tgtEl>
                                        <p:attrNameLst>
                                          <p:attrName>style.visibility</p:attrName>
                                        </p:attrNameLst>
                                      </p:cBhvr>
                                      <p:to>
                                        <p:strVal val="visible"/>
                                      </p:to>
                                    </p:set>
                                    <p:anim calcmode="lin" valueType="num">
                                      <p:cBhvr additive="base">
                                        <p:cTn id="27" dur="500" fill="hold"/>
                                        <p:tgtEl>
                                          <p:spTgt spid="16896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896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8965"/>
                                        </p:tgtEl>
                                        <p:attrNameLst>
                                          <p:attrName>style.visibility</p:attrName>
                                        </p:attrNameLst>
                                      </p:cBhvr>
                                      <p:to>
                                        <p:strVal val="visible"/>
                                      </p:to>
                                    </p:set>
                                    <p:anim calcmode="lin" valueType="num">
                                      <p:cBhvr additive="base">
                                        <p:cTn id="31" dur="500" fill="hold"/>
                                        <p:tgtEl>
                                          <p:spTgt spid="168965"/>
                                        </p:tgtEl>
                                        <p:attrNameLst>
                                          <p:attrName>ppt_x</p:attrName>
                                        </p:attrNameLst>
                                      </p:cBhvr>
                                      <p:tavLst>
                                        <p:tav tm="0">
                                          <p:val>
                                            <p:strVal val="#ppt_x"/>
                                          </p:val>
                                        </p:tav>
                                        <p:tav tm="100000">
                                          <p:val>
                                            <p:strVal val="#ppt_x"/>
                                          </p:val>
                                        </p:tav>
                                      </p:tavLst>
                                    </p:anim>
                                    <p:anim calcmode="lin" valueType="num">
                                      <p:cBhvr additive="base">
                                        <p:cTn id="32" dur="500" fill="hold"/>
                                        <p:tgtEl>
                                          <p:spTgt spid="16896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8963">
                                            <p:txEl>
                                              <p:pRg st="5" end="5"/>
                                            </p:txEl>
                                          </p:spTgt>
                                        </p:tgtEl>
                                        <p:attrNameLst>
                                          <p:attrName>style.visibility</p:attrName>
                                        </p:attrNameLst>
                                      </p:cBhvr>
                                      <p:to>
                                        <p:strVal val="visible"/>
                                      </p:to>
                                    </p:set>
                                    <p:anim calcmode="lin" valueType="num">
                                      <p:cBhvr additive="base">
                                        <p:cTn id="35" dur="500" fill="hold"/>
                                        <p:tgtEl>
                                          <p:spTgt spid="16896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8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8963">
                                            <p:txEl>
                                              <p:pRg st="6" end="6"/>
                                            </p:txEl>
                                          </p:spTgt>
                                        </p:tgtEl>
                                        <p:attrNameLst>
                                          <p:attrName>style.visibility</p:attrName>
                                        </p:attrNameLst>
                                      </p:cBhvr>
                                      <p:to>
                                        <p:strVal val="visible"/>
                                      </p:to>
                                    </p:set>
                                    <p:anim calcmode="lin" valueType="num">
                                      <p:cBhvr additive="base">
                                        <p:cTn id="41" dur="500" fill="hold"/>
                                        <p:tgtEl>
                                          <p:spTgt spid="16896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896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8966"/>
                                        </p:tgtEl>
                                        <p:attrNameLst>
                                          <p:attrName>style.visibility</p:attrName>
                                        </p:attrNameLst>
                                      </p:cBhvr>
                                      <p:to>
                                        <p:strVal val="visible"/>
                                      </p:to>
                                    </p:set>
                                    <p:anim calcmode="lin" valueType="num">
                                      <p:cBhvr additive="base">
                                        <p:cTn id="45" dur="500" fill="hold"/>
                                        <p:tgtEl>
                                          <p:spTgt spid="168966"/>
                                        </p:tgtEl>
                                        <p:attrNameLst>
                                          <p:attrName>ppt_x</p:attrName>
                                        </p:attrNameLst>
                                      </p:cBhvr>
                                      <p:tavLst>
                                        <p:tav tm="0">
                                          <p:val>
                                            <p:strVal val="#ppt_x"/>
                                          </p:val>
                                        </p:tav>
                                        <p:tav tm="100000">
                                          <p:val>
                                            <p:strVal val="#ppt_x"/>
                                          </p:val>
                                        </p:tav>
                                      </p:tavLst>
                                    </p:anim>
                                    <p:anim calcmode="lin" valueType="num">
                                      <p:cBhvr additive="base">
                                        <p:cTn id="46" dur="500" fill="hold"/>
                                        <p:tgtEl>
                                          <p:spTgt spid="16896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8963">
                                            <p:txEl>
                                              <p:pRg st="7" end="7"/>
                                            </p:txEl>
                                          </p:spTgt>
                                        </p:tgtEl>
                                        <p:attrNameLst>
                                          <p:attrName>style.visibility</p:attrName>
                                        </p:attrNameLst>
                                      </p:cBhvr>
                                      <p:to>
                                        <p:strVal val="visible"/>
                                      </p:to>
                                    </p:set>
                                    <p:anim calcmode="lin" valueType="num">
                                      <p:cBhvr additive="base">
                                        <p:cTn id="49" dur="500" fill="hold"/>
                                        <p:tgtEl>
                                          <p:spTgt spid="16896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896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8964">
                                            <p:txEl>
                                              <p:pRg st="0" end="0"/>
                                            </p:txEl>
                                          </p:spTgt>
                                        </p:tgtEl>
                                        <p:attrNameLst>
                                          <p:attrName>style.visibility</p:attrName>
                                        </p:attrNameLst>
                                      </p:cBhvr>
                                      <p:to>
                                        <p:strVal val="visible"/>
                                      </p:to>
                                    </p:set>
                                    <p:anim calcmode="lin" valueType="num">
                                      <p:cBhvr additive="base">
                                        <p:cTn id="55" dur="500" fill="hold"/>
                                        <p:tgtEl>
                                          <p:spTgt spid="16896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8964">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68964">
                                            <p:txEl>
                                              <p:pRg st="1" end="1"/>
                                            </p:txEl>
                                          </p:spTgt>
                                        </p:tgtEl>
                                        <p:attrNameLst>
                                          <p:attrName>style.visibility</p:attrName>
                                        </p:attrNameLst>
                                      </p:cBhvr>
                                      <p:to>
                                        <p:strVal val="visible"/>
                                      </p:to>
                                    </p:set>
                                    <p:anim calcmode="lin" valueType="num">
                                      <p:cBhvr additive="base">
                                        <p:cTn id="59" dur="500" fill="hold"/>
                                        <p:tgtEl>
                                          <p:spTgt spid="168964">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689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168964">
                                            <p:txEl>
                                              <p:pRg st="2" end="2"/>
                                            </p:txEl>
                                          </p:spTgt>
                                        </p:tgtEl>
                                        <p:attrNameLst>
                                          <p:attrName>style.visibility</p:attrName>
                                        </p:attrNameLst>
                                      </p:cBhvr>
                                      <p:to>
                                        <p:strVal val="visible"/>
                                      </p:to>
                                    </p:set>
                                    <p:anim calcmode="lin" valueType="num">
                                      <p:cBhvr additive="base">
                                        <p:cTn id="65" dur="500" fill="hold"/>
                                        <p:tgtEl>
                                          <p:spTgt spid="168964">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68964">
                                            <p:txEl>
                                              <p:pRg st="2" end="2"/>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68964">
                                            <p:txEl>
                                              <p:pRg st="3" end="3"/>
                                            </p:txEl>
                                          </p:spTgt>
                                        </p:tgtEl>
                                        <p:attrNameLst>
                                          <p:attrName>style.visibility</p:attrName>
                                        </p:attrNameLst>
                                      </p:cBhvr>
                                      <p:to>
                                        <p:strVal val="visible"/>
                                      </p:to>
                                    </p:set>
                                    <p:anim calcmode="lin" valueType="num">
                                      <p:cBhvr additive="base">
                                        <p:cTn id="69" dur="500" fill="hold"/>
                                        <p:tgtEl>
                                          <p:spTgt spid="168964">
                                            <p:txEl>
                                              <p:pRg st="3" end="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689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168964">
                                            <p:txEl>
                                              <p:pRg st="4" end="4"/>
                                            </p:txEl>
                                          </p:spTgt>
                                        </p:tgtEl>
                                        <p:attrNameLst>
                                          <p:attrName>style.visibility</p:attrName>
                                        </p:attrNameLst>
                                      </p:cBhvr>
                                      <p:to>
                                        <p:strVal val="visible"/>
                                      </p:to>
                                    </p:set>
                                    <p:anim calcmode="lin" valueType="num">
                                      <p:cBhvr additive="base">
                                        <p:cTn id="75" dur="500" fill="hold"/>
                                        <p:tgtEl>
                                          <p:spTgt spid="168964">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68964">
                                            <p:txEl>
                                              <p:pRg st="4" end="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68964">
                                            <p:txEl>
                                              <p:pRg st="5" end="5"/>
                                            </p:txEl>
                                          </p:spTgt>
                                        </p:tgtEl>
                                        <p:attrNameLst>
                                          <p:attrName>style.visibility</p:attrName>
                                        </p:attrNameLst>
                                      </p:cBhvr>
                                      <p:to>
                                        <p:strVal val="visible"/>
                                      </p:to>
                                    </p:set>
                                    <p:anim calcmode="lin" valueType="num">
                                      <p:cBhvr additive="base">
                                        <p:cTn id="79" dur="500" fill="hold"/>
                                        <p:tgtEl>
                                          <p:spTgt spid="168964">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6896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68964">
                                            <p:txEl>
                                              <p:pRg st="6" end="6"/>
                                            </p:txEl>
                                          </p:spTgt>
                                        </p:tgtEl>
                                        <p:attrNameLst>
                                          <p:attrName>style.visibility</p:attrName>
                                        </p:attrNameLst>
                                      </p:cBhvr>
                                      <p:to>
                                        <p:strVal val="visible"/>
                                      </p:to>
                                    </p:set>
                                    <p:anim calcmode="lin" valueType="num">
                                      <p:cBhvr additive="base">
                                        <p:cTn id="85" dur="500" fill="hold"/>
                                        <p:tgtEl>
                                          <p:spTgt spid="168964">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68964">
                                            <p:txEl>
                                              <p:pRg st="6" end="6"/>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68964">
                                            <p:txEl>
                                              <p:pRg st="7" end="7"/>
                                            </p:txEl>
                                          </p:spTgt>
                                        </p:tgtEl>
                                        <p:attrNameLst>
                                          <p:attrName>style.visibility</p:attrName>
                                        </p:attrNameLst>
                                      </p:cBhvr>
                                      <p:to>
                                        <p:strVal val="visible"/>
                                      </p:to>
                                    </p:set>
                                    <p:anim calcmode="lin" valueType="num">
                                      <p:cBhvr additive="base">
                                        <p:cTn id="89" dur="500" fill="hold"/>
                                        <p:tgtEl>
                                          <p:spTgt spid="168964">
                                            <p:txEl>
                                              <p:pRg st="7" end="7"/>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6896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CE913CC6-D739-4D5C-B636-F4AC8D5133B7}"/>
              </a:ext>
            </a:extLst>
          </p:cNvPr>
          <p:cNvSpPr>
            <a:spLocks noGrp="1"/>
          </p:cNvSpPr>
          <p:nvPr>
            <p:ph type="title"/>
          </p:nvPr>
        </p:nvSpPr>
        <p:spPr/>
        <p:txBody>
          <a:bodyPr/>
          <a:lstStyle/>
          <a:p>
            <a:r>
              <a:rPr lang="en-US" altLang="en-US" sz="4400" dirty="0">
                <a:solidFill>
                  <a:schemeClr val="accent6">
                    <a:lumMod val="50000"/>
                  </a:schemeClr>
                </a:solidFill>
              </a:rPr>
              <a:t>Meeting God </a:t>
            </a:r>
            <a:r>
              <a:rPr lang="en-US" altLang="en-US" sz="2400" dirty="0">
                <a:solidFill>
                  <a:schemeClr val="accent6">
                    <a:lumMod val="50000"/>
                  </a:schemeClr>
                </a:solidFill>
              </a:rPr>
              <a:t>(4:12)</a:t>
            </a:r>
            <a:endParaRPr lang="en-US" altLang="en-US" sz="4400" dirty="0">
              <a:solidFill>
                <a:schemeClr val="accent6">
                  <a:lumMod val="50000"/>
                </a:schemeClr>
              </a:solidFill>
            </a:endParaRPr>
          </a:p>
        </p:txBody>
      </p:sp>
      <p:sp>
        <p:nvSpPr>
          <p:cNvPr id="172035" name="Rectangle 3">
            <a:extLst>
              <a:ext uri="{FF2B5EF4-FFF2-40B4-BE49-F238E27FC236}">
                <a16:creationId xmlns:a16="http://schemas.microsoft.com/office/drawing/2014/main" id="{8FFA30C0-ADDA-426D-AFBC-6040BA7A0CC7}"/>
              </a:ext>
            </a:extLst>
          </p:cNvPr>
          <p:cNvSpPr>
            <a:spLocks noGrp="1"/>
          </p:cNvSpPr>
          <p:nvPr>
            <p:ph type="body" idx="1"/>
          </p:nvPr>
        </p:nvSpPr>
        <p:spPr>
          <a:xfrm>
            <a:off x="1522413" y="1981201"/>
            <a:ext cx="9144000" cy="4687076"/>
          </a:xfrm>
        </p:spPr>
        <p:txBody>
          <a:bodyPr/>
          <a:lstStyle/>
          <a:p>
            <a:pPr>
              <a:buFont typeface="Wingdings 3" panose="05040102010807070707" pitchFamily="18" charset="2"/>
              <a:buNone/>
            </a:pPr>
            <a:r>
              <a:rPr lang="en-US" altLang="en-US" sz="2800" b="1" dirty="0">
                <a:solidFill>
                  <a:srgbClr val="C00000"/>
                </a:solidFill>
              </a:rPr>
              <a:t>The phrase “prepare to meet your God” is one of the most ominous in the book.</a:t>
            </a:r>
          </a:p>
          <a:p>
            <a:r>
              <a:rPr lang="en-US" altLang="en-US" i="1" dirty="0"/>
              <a:t>If the nation would not turn to God whose mercy and forgiveness was freely offered, then they would meet him nonetheless (but as the divine lion seeking prey).</a:t>
            </a:r>
          </a:p>
          <a:p>
            <a:r>
              <a:rPr lang="en-US" altLang="en-US" i="1" dirty="0"/>
              <a:t>The God they claimed to worship, who created all things, would now face them in judgment.</a:t>
            </a:r>
          </a:p>
        </p:txBody>
      </p:sp>
    </p:spTree>
    <p:extLst>
      <p:ext uri="{BB962C8B-B14F-4D97-AF65-F5344CB8AC3E}">
        <p14:creationId xmlns:p14="http://schemas.microsoft.com/office/powerpoint/2010/main" val="236593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p:cTn id="7" dur="500" fill="hold"/>
                                        <p:tgtEl>
                                          <p:spTgt spid="172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2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additive="base">
                                        <p:cTn id="13" dur="5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035">
                                            <p:txEl>
                                              <p:pRg st="2" end="2"/>
                                            </p:txEl>
                                          </p:spTgt>
                                        </p:tgtEl>
                                        <p:attrNameLst>
                                          <p:attrName>style.visibility</p:attrName>
                                        </p:attrNameLst>
                                      </p:cBhvr>
                                      <p:to>
                                        <p:strVal val="visible"/>
                                      </p:to>
                                    </p:set>
                                    <p:anim calcmode="lin" valueType="num">
                                      <p:cBhvr additive="base">
                                        <p:cTn id="19" dur="5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0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407844-5C0B-446A-9633-98F252297AC1}"/>
              </a:ext>
            </a:extLst>
          </p:cNvPr>
          <p:cNvSpPr>
            <a:spLocks noGrp="1"/>
          </p:cNvSpPr>
          <p:nvPr>
            <p:ph type="title"/>
          </p:nvPr>
        </p:nvSpPr>
        <p:spPr/>
        <p:txBody>
          <a:bodyPr/>
          <a:lstStyle/>
          <a:p>
            <a:r>
              <a:rPr lang="en-US" altLang="en-US" sz="4400" dirty="0">
                <a:solidFill>
                  <a:schemeClr val="accent6">
                    <a:lumMod val="50000"/>
                  </a:schemeClr>
                </a:solidFill>
              </a:rPr>
              <a:t>Pilgrimages </a:t>
            </a:r>
            <a:r>
              <a:rPr lang="en-US" altLang="en-US" sz="2400" dirty="0">
                <a:solidFill>
                  <a:schemeClr val="accent6">
                    <a:lumMod val="50000"/>
                  </a:schemeClr>
                </a:solidFill>
              </a:rPr>
              <a:t>(5:4-5)</a:t>
            </a:r>
          </a:p>
        </p:txBody>
      </p:sp>
      <p:sp>
        <p:nvSpPr>
          <p:cNvPr id="180227" name="Rectangle 3">
            <a:extLst>
              <a:ext uri="{FF2B5EF4-FFF2-40B4-BE49-F238E27FC236}">
                <a16:creationId xmlns:a16="http://schemas.microsoft.com/office/drawing/2014/main" id="{87174327-C86A-4801-8EC1-878AF676BD7F}"/>
              </a:ext>
            </a:extLst>
          </p:cNvPr>
          <p:cNvSpPr>
            <a:spLocks noGrp="1"/>
          </p:cNvSpPr>
          <p:nvPr>
            <p:ph type="body" idx="1"/>
          </p:nvPr>
        </p:nvSpPr>
        <p:spPr>
          <a:xfrm>
            <a:off x="1522413" y="1828799"/>
            <a:ext cx="9905999" cy="4839477"/>
          </a:xfrm>
        </p:spPr>
        <p:txBody>
          <a:bodyPr/>
          <a:lstStyle/>
          <a:p>
            <a:pPr>
              <a:lnSpc>
                <a:spcPct val="90000"/>
              </a:lnSpc>
              <a:buFont typeface="Wingdings 3" panose="05040102010807070707" pitchFamily="18" charset="2"/>
              <a:buNone/>
            </a:pPr>
            <a:r>
              <a:rPr lang="en-US" altLang="en-US" sz="2800" b="1" dirty="0">
                <a:solidFill>
                  <a:srgbClr val="C00000"/>
                </a:solidFill>
              </a:rPr>
              <a:t>The practice of worship included pilgrimages, where the Israelites recalled the divine encounters in the past.</a:t>
            </a:r>
          </a:p>
          <a:p>
            <a:pPr>
              <a:lnSpc>
                <a:spcPct val="90000"/>
              </a:lnSpc>
            </a:pPr>
            <a:r>
              <a:rPr lang="en-US" altLang="en-US" i="1" u="sng" dirty="0"/>
              <a:t>Bethel</a:t>
            </a:r>
            <a:r>
              <a:rPr lang="en-US" altLang="en-US" i="1" dirty="0"/>
              <a:t> (the location of one of the shrines of Jeroboam II) was the site where their ancestor Jacob dreamed of a ladder reaching into the heavens, and he named it “house of God” = Bethel (Ge. 28:11-22).</a:t>
            </a:r>
          </a:p>
          <a:p>
            <a:pPr>
              <a:lnSpc>
                <a:spcPct val="90000"/>
              </a:lnSpc>
            </a:pPr>
            <a:r>
              <a:rPr lang="en-US" altLang="en-US" i="1" u="sng" dirty="0"/>
              <a:t>Gilgal</a:t>
            </a:r>
            <a:r>
              <a:rPr lang="en-US" altLang="en-US" i="1" dirty="0"/>
              <a:t> was where the ancient tribes entered the land with Joshua and set up a memorial cairn of stones (Jos. 3:19-24).</a:t>
            </a:r>
          </a:p>
          <a:p>
            <a:pPr>
              <a:lnSpc>
                <a:spcPct val="90000"/>
              </a:lnSpc>
            </a:pPr>
            <a:r>
              <a:rPr lang="en-US" altLang="en-US" i="1" u="sng" dirty="0"/>
              <a:t>Beersheba</a:t>
            </a:r>
            <a:r>
              <a:rPr lang="en-US" altLang="en-US" i="1" dirty="0"/>
              <a:t> was where Yahweh appeared to Isaac (Ge. 26:23-25) and Jacob (Ge. 46:1-4).</a:t>
            </a:r>
          </a:p>
        </p:txBody>
      </p:sp>
    </p:spTree>
    <p:extLst>
      <p:ext uri="{BB962C8B-B14F-4D97-AF65-F5344CB8AC3E}">
        <p14:creationId xmlns:p14="http://schemas.microsoft.com/office/powerpoint/2010/main" val="13455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anim calcmode="lin" valueType="num">
                                      <p:cBhvr>
                                        <p:cTn id="7" dur="500" fill="hold"/>
                                        <p:tgtEl>
                                          <p:spTgt spid="180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02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0227">
                                            <p:txEl>
                                              <p:pRg st="1" end="1"/>
                                            </p:txEl>
                                          </p:spTgt>
                                        </p:tgtEl>
                                        <p:attrNameLst>
                                          <p:attrName>style.visibility</p:attrName>
                                        </p:attrNameLst>
                                      </p:cBhvr>
                                      <p:to>
                                        <p:strVal val="visible"/>
                                      </p:to>
                                    </p:set>
                                    <p:anim calcmode="lin" valueType="num">
                                      <p:cBhvr additive="base">
                                        <p:cTn id="13" dur="500" fill="hold"/>
                                        <p:tgtEl>
                                          <p:spTgt spid="180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0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0227">
                                            <p:txEl>
                                              <p:pRg st="2" end="2"/>
                                            </p:txEl>
                                          </p:spTgt>
                                        </p:tgtEl>
                                        <p:attrNameLst>
                                          <p:attrName>style.visibility</p:attrName>
                                        </p:attrNameLst>
                                      </p:cBhvr>
                                      <p:to>
                                        <p:strVal val="visible"/>
                                      </p:to>
                                    </p:set>
                                    <p:anim calcmode="lin" valueType="num">
                                      <p:cBhvr additive="base">
                                        <p:cTn id="19" dur="500" fill="hold"/>
                                        <p:tgtEl>
                                          <p:spTgt spid="180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0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0227">
                                            <p:txEl>
                                              <p:pRg st="3" end="3"/>
                                            </p:txEl>
                                          </p:spTgt>
                                        </p:tgtEl>
                                        <p:attrNameLst>
                                          <p:attrName>style.visibility</p:attrName>
                                        </p:attrNameLst>
                                      </p:cBhvr>
                                      <p:to>
                                        <p:strVal val="visible"/>
                                      </p:to>
                                    </p:set>
                                    <p:anim calcmode="lin" valueType="num">
                                      <p:cBhvr additive="base">
                                        <p:cTn id="25" dur="500" fill="hold"/>
                                        <p:tgtEl>
                                          <p:spTgt spid="180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02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D4E39FC9-C62A-419B-9551-135D3EB01BA2}"/>
              </a:ext>
            </a:extLst>
          </p:cNvPr>
          <p:cNvSpPr>
            <a:spLocks noGrp="1"/>
          </p:cNvSpPr>
          <p:nvPr>
            <p:ph type="title"/>
          </p:nvPr>
        </p:nvSpPr>
        <p:spPr>
          <a:xfrm>
            <a:off x="1979612" y="320674"/>
            <a:ext cx="6983411" cy="952500"/>
          </a:xfrm>
        </p:spPr>
        <p:txBody>
          <a:bodyPr/>
          <a:lstStyle/>
          <a:p>
            <a:r>
              <a:rPr lang="en-US" altLang="en-US" sz="4400" dirty="0">
                <a:solidFill>
                  <a:schemeClr val="accent6">
                    <a:lumMod val="50000"/>
                  </a:schemeClr>
                </a:solidFill>
              </a:rPr>
              <a:t>The Purpose of Worship </a:t>
            </a:r>
            <a:r>
              <a:rPr lang="en-US" altLang="en-US" sz="2400" dirty="0">
                <a:solidFill>
                  <a:schemeClr val="accent6">
                    <a:lumMod val="50000"/>
                  </a:schemeClr>
                </a:solidFill>
              </a:rPr>
              <a:t>(5:6)</a:t>
            </a:r>
          </a:p>
        </p:txBody>
      </p:sp>
      <p:sp>
        <p:nvSpPr>
          <p:cNvPr id="183299" name="Rectangle 3">
            <a:extLst>
              <a:ext uri="{FF2B5EF4-FFF2-40B4-BE49-F238E27FC236}">
                <a16:creationId xmlns:a16="http://schemas.microsoft.com/office/drawing/2014/main" id="{CE4FF0A2-C43D-428B-8CA1-130FF233081A}"/>
              </a:ext>
            </a:extLst>
          </p:cNvPr>
          <p:cNvSpPr>
            <a:spLocks noGrp="1"/>
          </p:cNvSpPr>
          <p:nvPr>
            <p:ph type="body" idx="1"/>
          </p:nvPr>
        </p:nvSpPr>
        <p:spPr>
          <a:xfrm>
            <a:off x="1979612" y="1981201"/>
            <a:ext cx="9220199" cy="4556125"/>
          </a:xfrm>
        </p:spPr>
        <p:txBody>
          <a:bodyPr/>
          <a:lstStyle/>
          <a:p>
            <a:pPr>
              <a:buFont typeface="Wingdings 3" panose="05040102010807070707" pitchFamily="18" charset="2"/>
              <a:buNone/>
            </a:pPr>
            <a:r>
              <a:rPr lang="en-US" altLang="en-US" sz="2800" b="1" dirty="0">
                <a:solidFill>
                  <a:srgbClr val="C00000"/>
                </a:solidFill>
              </a:rPr>
              <a:t>Though the Israelites still made pilgrimages to celebrate the past, there was no true relationship with God himself.</a:t>
            </a:r>
          </a:p>
          <a:p>
            <a:r>
              <a:rPr lang="en-US" altLang="en-US" i="1" dirty="0"/>
              <a:t>“Seek me and live,” was what Yahweh asked.</a:t>
            </a:r>
          </a:p>
          <a:p>
            <a:r>
              <a:rPr lang="en-US" altLang="en-US" i="1" dirty="0"/>
              <a:t>Rituals of worship without a true relationship with God were empty expressions.</a:t>
            </a:r>
          </a:p>
          <a:p>
            <a:r>
              <a:rPr lang="en-US" altLang="en-US" i="1" dirty="0"/>
              <a:t>Hence, the sites of the ancient pilgrimages would not be protected—they, too, were destined for fire and exile.</a:t>
            </a:r>
          </a:p>
        </p:txBody>
      </p:sp>
    </p:spTree>
    <p:extLst>
      <p:ext uri="{BB962C8B-B14F-4D97-AF65-F5344CB8AC3E}">
        <p14:creationId xmlns:p14="http://schemas.microsoft.com/office/powerpoint/2010/main" val="48371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 calcmode="lin" valueType="num">
                                      <p:cBhvr>
                                        <p:cTn id="7" dur="500" fill="hold"/>
                                        <p:tgtEl>
                                          <p:spTgt spid="1832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3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3299">
                                            <p:txEl>
                                              <p:pRg st="1" end="1"/>
                                            </p:txEl>
                                          </p:spTgt>
                                        </p:tgtEl>
                                        <p:attrNameLst>
                                          <p:attrName>style.visibility</p:attrName>
                                        </p:attrNameLst>
                                      </p:cBhvr>
                                      <p:to>
                                        <p:strVal val="visible"/>
                                      </p:to>
                                    </p:set>
                                    <p:anim calcmode="lin" valueType="num">
                                      <p:cBhvr additive="base">
                                        <p:cTn id="13" dur="500" fill="hold"/>
                                        <p:tgtEl>
                                          <p:spTgt spid="183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3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3299">
                                            <p:txEl>
                                              <p:pRg st="2" end="2"/>
                                            </p:txEl>
                                          </p:spTgt>
                                        </p:tgtEl>
                                        <p:attrNameLst>
                                          <p:attrName>style.visibility</p:attrName>
                                        </p:attrNameLst>
                                      </p:cBhvr>
                                      <p:to>
                                        <p:strVal val="visible"/>
                                      </p:to>
                                    </p:set>
                                    <p:anim calcmode="lin" valueType="num">
                                      <p:cBhvr additive="base">
                                        <p:cTn id="19" dur="500" fill="hold"/>
                                        <p:tgtEl>
                                          <p:spTgt spid="183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3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3299">
                                            <p:txEl>
                                              <p:pRg st="3" end="3"/>
                                            </p:txEl>
                                          </p:spTgt>
                                        </p:tgtEl>
                                        <p:attrNameLst>
                                          <p:attrName>style.visibility</p:attrName>
                                        </p:attrNameLst>
                                      </p:cBhvr>
                                      <p:to>
                                        <p:strVal val="visible"/>
                                      </p:to>
                                    </p:set>
                                    <p:anim calcmode="lin" valueType="num">
                                      <p:cBhvr additive="base">
                                        <p:cTn id="25" dur="500" fill="hold"/>
                                        <p:tgtEl>
                                          <p:spTgt spid="1832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32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FDE340AB-649A-4268-AEBE-8F95E0D1B46A}"/>
              </a:ext>
            </a:extLst>
          </p:cNvPr>
          <p:cNvSpPr>
            <a:spLocks noGrp="1"/>
          </p:cNvSpPr>
          <p:nvPr>
            <p:ph type="title"/>
          </p:nvPr>
        </p:nvSpPr>
        <p:spPr>
          <a:xfrm>
            <a:off x="1979612" y="274636"/>
            <a:ext cx="7094537" cy="1014414"/>
          </a:xfrm>
        </p:spPr>
        <p:txBody>
          <a:bodyPr/>
          <a:lstStyle/>
          <a:p>
            <a:r>
              <a:rPr lang="en-US" altLang="en-US" sz="4400" dirty="0">
                <a:solidFill>
                  <a:schemeClr val="accent6">
                    <a:lumMod val="50000"/>
                  </a:schemeClr>
                </a:solidFill>
              </a:rPr>
              <a:t>The Day of the Lord </a:t>
            </a:r>
            <a:r>
              <a:rPr lang="en-US" altLang="en-US" sz="2400" dirty="0">
                <a:solidFill>
                  <a:schemeClr val="accent6">
                    <a:lumMod val="50000"/>
                  </a:schemeClr>
                </a:solidFill>
              </a:rPr>
              <a:t>(5:18-20)</a:t>
            </a:r>
          </a:p>
        </p:txBody>
      </p:sp>
      <p:sp>
        <p:nvSpPr>
          <p:cNvPr id="195587" name="Rectangle 3">
            <a:extLst>
              <a:ext uri="{FF2B5EF4-FFF2-40B4-BE49-F238E27FC236}">
                <a16:creationId xmlns:a16="http://schemas.microsoft.com/office/drawing/2014/main" id="{B7C3AC57-8D74-4EB7-8555-AC7FD717D0BE}"/>
              </a:ext>
            </a:extLst>
          </p:cNvPr>
          <p:cNvSpPr>
            <a:spLocks noGrp="1"/>
          </p:cNvSpPr>
          <p:nvPr>
            <p:ph type="body" idx="1"/>
          </p:nvPr>
        </p:nvSpPr>
        <p:spPr>
          <a:xfrm>
            <a:off x="1979612" y="2057400"/>
            <a:ext cx="9525000" cy="4525964"/>
          </a:xfrm>
        </p:spPr>
        <p:txBody>
          <a:bodyPr/>
          <a:lstStyle/>
          <a:p>
            <a:pPr>
              <a:lnSpc>
                <a:spcPct val="90000"/>
              </a:lnSpc>
              <a:buFont typeface="Wingdings 3" panose="05040102010807070707" pitchFamily="18" charset="2"/>
              <a:buNone/>
            </a:pPr>
            <a:r>
              <a:rPr lang="en-US" altLang="en-US" sz="2800" b="1" dirty="0">
                <a:solidFill>
                  <a:srgbClr val="C00000"/>
                </a:solidFill>
              </a:rPr>
              <a:t>Earlier, Amos spoke of “that day” (2:16; 3:14). Now he uses the fuller expression “the day of the L</a:t>
            </a:r>
            <a:r>
              <a:rPr lang="en-US" altLang="en-US" b="1" dirty="0">
                <a:solidFill>
                  <a:srgbClr val="C00000"/>
                </a:solidFill>
              </a:rPr>
              <a:t>ORD</a:t>
            </a:r>
            <a:r>
              <a:rPr lang="en-US" altLang="en-US" sz="2800" b="1" dirty="0">
                <a:solidFill>
                  <a:srgbClr val="C00000"/>
                </a:solidFill>
              </a:rPr>
              <a:t>.”</a:t>
            </a:r>
          </a:p>
          <a:p>
            <a:pPr>
              <a:lnSpc>
                <a:spcPct val="90000"/>
              </a:lnSpc>
            </a:pPr>
            <a:r>
              <a:rPr lang="en-US" altLang="en-US" i="1" dirty="0"/>
              <a:t>The way he cites the phrase implies that it already was in usage by the Israelites—probably heralding a day when God would bring blessing, prosperity and well-being.</a:t>
            </a:r>
          </a:p>
          <a:p>
            <a:pPr>
              <a:lnSpc>
                <a:spcPct val="90000"/>
              </a:lnSpc>
            </a:pPr>
            <a:r>
              <a:rPr lang="en-US" altLang="en-US" i="1" dirty="0"/>
              <a:t>Amos stands the expression on its head, preaching that the Day of the LORD would be a day of reckoning.</a:t>
            </a:r>
          </a:p>
          <a:p>
            <a:pPr>
              <a:lnSpc>
                <a:spcPct val="90000"/>
              </a:lnSpc>
            </a:pPr>
            <a:r>
              <a:rPr lang="en-US" altLang="en-US" i="1" dirty="0"/>
              <a:t>In vivid metaphors, he likens the Day of the LORD to doomsday.</a:t>
            </a:r>
          </a:p>
        </p:txBody>
      </p:sp>
    </p:spTree>
    <p:extLst>
      <p:ext uri="{BB962C8B-B14F-4D97-AF65-F5344CB8AC3E}">
        <p14:creationId xmlns:p14="http://schemas.microsoft.com/office/powerpoint/2010/main" val="275816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p:cTn id="7" dur="500" fill="hold"/>
                                        <p:tgtEl>
                                          <p:spTgt spid="195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5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5587">
                                            <p:txEl>
                                              <p:pRg st="1" end="1"/>
                                            </p:txEl>
                                          </p:spTgt>
                                        </p:tgtEl>
                                        <p:attrNameLst>
                                          <p:attrName>style.visibility</p:attrName>
                                        </p:attrNameLst>
                                      </p:cBhvr>
                                      <p:to>
                                        <p:strVal val="visible"/>
                                      </p:to>
                                    </p:set>
                                    <p:anim calcmode="lin" valueType="num">
                                      <p:cBhvr additive="base">
                                        <p:cTn id="13" dur="500" fill="hold"/>
                                        <p:tgtEl>
                                          <p:spTgt spid="195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5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5587">
                                            <p:txEl>
                                              <p:pRg st="2" end="2"/>
                                            </p:txEl>
                                          </p:spTgt>
                                        </p:tgtEl>
                                        <p:attrNameLst>
                                          <p:attrName>style.visibility</p:attrName>
                                        </p:attrNameLst>
                                      </p:cBhvr>
                                      <p:to>
                                        <p:strVal val="visible"/>
                                      </p:to>
                                    </p:set>
                                    <p:anim calcmode="lin" valueType="num">
                                      <p:cBhvr additive="base">
                                        <p:cTn id="19" dur="500" fill="hold"/>
                                        <p:tgtEl>
                                          <p:spTgt spid="195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5587">
                                            <p:txEl>
                                              <p:pRg st="3" end="3"/>
                                            </p:txEl>
                                          </p:spTgt>
                                        </p:tgtEl>
                                        <p:attrNameLst>
                                          <p:attrName>style.visibility</p:attrName>
                                        </p:attrNameLst>
                                      </p:cBhvr>
                                      <p:to>
                                        <p:strVal val="visible"/>
                                      </p:to>
                                    </p:set>
                                    <p:anim calcmode="lin" valueType="num">
                                      <p:cBhvr additive="base">
                                        <p:cTn id="25" dur="500" fill="hold"/>
                                        <p:tgtEl>
                                          <p:spTgt spid="195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FA958FC3-40D8-45E6-94BD-D55B20A93C4B}"/>
              </a:ext>
            </a:extLst>
          </p:cNvPr>
          <p:cNvSpPr>
            <a:spLocks noGrp="1"/>
          </p:cNvSpPr>
          <p:nvPr>
            <p:ph type="title"/>
          </p:nvPr>
        </p:nvSpPr>
        <p:spPr>
          <a:xfrm>
            <a:off x="1522412" y="189722"/>
            <a:ext cx="10210799" cy="1258077"/>
          </a:xfrm>
        </p:spPr>
        <p:txBody>
          <a:bodyPr>
            <a:normAutofit/>
          </a:bodyPr>
          <a:lstStyle/>
          <a:p>
            <a:r>
              <a:rPr lang="en-US" altLang="en-US" sz="4400" dirty="0">
                <a:solidFill>
                  <a:schemeClr val="accent6">
                    <a:lumMod val="50000"/>
                  </a:schemeClr>
                </a:solidFill>
              </a:rPr>
              <a:t>When God Hates the Worship Service </a:t>
            </a:r>
            <a:r>
              <a:rPr lang="en-US" altLang="en-US" sz="2700" dirty="0">
                <a:solidFill>
                  <a:schemeClr val="accent6">
                    <a:lumMod val="50000"/>
                  </a:schemeClr>
                </a:solidFill>
              </a:rPr>
              <a:t>(5:21-26)</a:t>
            </a:r>
          </a:p>
        </p:txBody>
      </p:sp>
      <p:sp>
        <p:nvSpPr>
          <p:cNvPr id="198659" name="Rectangle 3">
            <a:extLst>
              <a:ext uri="{FF2B5EF4-FFF2-40B4-BE49-F238E27FC236}">
                <a16:creationId xmlns:a16="http://schemas.microsoft.com/office/drawing/2014/main" id="{CB887828-1D14-445C-BC8C-058855CB991A}"/>
              </a:ext>
            </a:extLst>
          </p:cNvPr>
          <p:cNvSpPr>
            <a:spLocks noGrp="1"/>
          </p:cNvSpPr>
          <p:nvPr>
            <p:ph type="body" idx="1"/>
          </p:nvPr>
        </p:nvSpPr>
        <p:spPr>
          <a:xfrm>
            <a:off x="1522412" y="2057400"/>
            <a:ext cx="9601200" cy="4343400"/>
          </a:xfrm>
        </p:spPr>
        <p:txBody>
          <a:bodyPr/>
          <a:lstStyle/>
          <a:p>
            <a:pPr>
              <a:buFont typeface="Wingdings 3" panose="05040102010807070707" pitchFamily="18" charset="2"/>
              <a:buNone/>
            </a:pPr>
            <a:r>
              <a:rPr lang="en-US" altLang="en-US" sz="2800" b="1" dirty="0">
                <a:solidFill>
                  <a:srgbClr val="C00000"/>
                </a:solidFill>
              </a:rPr>
              <a:t>God’s assessment of Israel’s worship was stark and to the point: he hated it!</a:t>
            </a:r>
          </a:p>
          <a:p>
            <a:r>
              <a:rPr lang="en-US" altLang="en-US" i="1" dirty="0"/>
              <a:t>The fundamental issue, surprisingly, was not merely the abandonment of Zion but the flood of injustice that nullified all their religious festivals and sacrificial offerings.</a:t>
            </a:r>
          </a:p>
          <a:p>
            <a:r>
              <a:rPr lang="en-US" altLang="en-US" i="1" dirty="0"/>
              <a:t>God loathed their music, because it was a false front!</a:t>
            </a:r>
          </a:p>
          <a:p>
            <a:r>
              <a:rPr lang="en-US" altLang="en-US" i="1" dirty="0"/>
              <a:t>What God required was not more “religion” per se, but hearts that earnestly sought him!</a:t>
            </a:r>
          </a:p>
        </p:txBody>
      </p:sp>
    </p:spTree>
    <p:extLst>
      <p:ext uri="{BB962C8B-B14F-4D97-AF65-F5344CB8AC3E}">
        <p14:creationId xmlns:p14="http://schemas.microsoft.com/office/powerpoint/2010/main" val="100141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 calcmode="lin" valueType="num">
                                      <p:cBhvr>
                                        <p:cTn id="7" dur="500" fill="hold"/>
                                        <p:tgtEl>
                                          <p:spTgt spid="1986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86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659">
                                            <p:txEl>
                                              <p:pRg st="1" end="1"/>
                                            </p:txEl>
                                          </p:spTgt>
                                        </p:tgtEl>
                                        <p:attrNameLst>
                                          <p:attrName>style.visibility</p:attrName>
                                        </p:attrNameLst>
                                      </p:cBhvr>
                                      <p:to>
                                        <p:strVal val="visible"/>
                                      </p:to>
                                    </p:set>
                                    <p:anim calcmode="lin" valueType="num">
                                      <p:cBhvr additive="base">
                                        <p:cTn id="13" dur="500" fill="hold"/>
                                        <p:tgtEl>
                                          <p:spTgt spid="198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659">
                                            <p:txEl>
                                              <p:pRg st="2" end="2"/>
                                            </p:txEl>
                                          </p:spTgt>
                                        </p:tgtEl>
                                        <p:attrNameLst>
                                          <p:attrName>style.visibility</p:attrName>
                                        </p:attrNameLst>
                                      </p:cBhvr>
                                      <p:to>
                                        <p:strVal val="visible"/>
                                      </p:to>
                                    </p:set>
                                    <p:anim calcmode="lin" valueType="num">
                                      <p:cBhvr additive="base">
                                        <p:cTn id="19" dur="500" fill="hold"/>
                                        <p:tgtEl>
                                          <p:spTgt spid="198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8659">
                                            <p:txEl>
                                              <p:pRg st="3" end="3"/>
                                            </p:txEl>
                                          </p:spTgt>
                                        </p:tgtEl>
                                        <p:attrNameLst>
                                          <p:attrName>style.visibility</p:attrName>
                                        </p:attrNameLst>
                                      </p:cBhvr>
                                      <p:to>
                                        <p:strVal val="visible"/>
                                      </p:to>
                                    </p:set>
                                    <p:anim calcmode="lin" valueType="num">
                                      <p:cBhvr additive="base">
                                        <p:cTn id="25" dur="500" fill="hold"/>
                                        <p:tgtEl>
                                          <p:spTgt spid="198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6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86CFB98E-03AA-482C-9FB2-A7DDF5A39F20}"/>
              </a:ext>
            </a:extLst>
          </p:cNvPr>
          <p:cNvSpPr>
            <a:spLocks noGrp="1"/>
          </p:cNvSpPr>
          <p:nvPr>
            <p:ph type="title"/>
          </p:nvPr>
        </p:nvSpPr>
        <p:spPr/>
        <p:txBody>
          <a:bodyPr/>
          <a:lstStyle/>
          <a:p>
            <a:r>
              <a:rPr lang="en-US" altLang="en-US" sz="4400" dirty="0">
                <a:solidFill>
                  <a:schemeClr val="accent6">
                    <a:lumMod val="50000"/>
                  </a:schemeClr>
                </a:solidFill>
              </a:rPr>
              <a:t>Look Around! </a:t>
            </a:r>
            <a:r>
              <a:rPr lang="en-US" altLang="en-US" sz="2400" dirty="0">
                <a:solidFill>
                  <a:schemeClr val="accent6">
                    <a:lumMod val="50000"/>
                  </a:schemeClr>
                </a:solidFill>
              </a:rPr>
              <a:t>(6:2)</a:t>
            </a:r>
          </a:p>
        </p:txBody>
      </p:sp>
      <p:sp>
        <p:nvSpPr>
          <p:cNvPr id="205827" name="Rectangle 3">
            <a:extLst>
              <a:ext uri="{FF2B5EF4-FFF2-40B4-BE49-F238E27FC236}">
                <a16:creationId xmlns:a16="http://schemas.microsoft.com/office/drawing/2014/main" id="{32EABEAA-205C-4769-83C7-8B60EC3D7C40}"/>
              </a:ext>
            </a:extLst>
          </p:cNvPr>
          <p:cNvSpPr>
            <a:spLocks noGrp="1"/>
          </p:cNvSpPr>
          <p:nvPr>
            <p:ph type="body" idx="1"/>
          </p:nvPr>
        </p:nvSpPr>
        <p:spPr>
          <a:xfrm>
            <a:off x="1522413" y="2057399"/>
            <a:ext cx="9677399" cy="4610877"/>
          </a:xfrm>
        </p:spPr>
        <p:txBody>
          <a:bodyPr/>
          <a:lstStyle/>
          <a:p>
            <a:pPr>
              <a:buFont typeface="Wingdings 3" panose="05040102010807070707" pitchFamily="18" charset="2"/>
              <a:buNone/>
            </a:pPr>
            <a:r>
              <a:rPr lang="en-US" altLang="en-US" sz="2800" b="1" dirty="0">
                <a:solidFill>
                  <a:srgbClr val="C00000"/>
                </a:solidFill>
              </a:rPr>
              <a:t>The antidote to false optimism was a serious look at the fall of neighboring cities.</a:t>
            </a:r>
          </a:p>
          <a:p>
            <a:r>
              <a:rPr lang="en-US" altLang="en-US" i="1" dirty="0" err="1"/>
              <a:t>Calneh</a:t>
            </a:r>
            <a:r>
              <a:rPr lang="en-US" altLang="en-US" i="1" dirty="0"/>
              <a:t> and </a:t>
            </a:r>
            <a:r>
              <a:rPr lang="en-US" altLang="en-US" i="1" dirty="0" err="1"/>
              <a:t>Hamath</a:t>
            </a:r>
            <a:r>
              <a:rPr lang="en-US" altLang="en-US" i="1" dirty="0"/>
              <a:t> were city-states to Israel’s north, once prosperous, but now fallen.</a:t>
            </a:r>
          </a:p>
          <a:p>
            <a:r>
              <a:rPr lang="en-US" altLang="en-US" i="1" dirty="0"/>
              <a:t>Gath, one of the five Philistine cities, also was now gone. Earlier, when Amos spoke of the Philistine cities, he mentions all but Gath (1:6-8), presumably because of its earlier demise.</a:t>
            </a:r>
          </a:p>
        </p:txBody>
      </p:sp>
    </p:spTree>
    <p:extLst>
      <p:ext uri="{BB962C8B-B14F-4D97-AF65-F5344CB8AC3E}">
        <p14:creationId xmlns:p14="http://schemas.microsoft.com/office/powerpoint/2010/main" val="188781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 calcmode="lin" valueType="num">
                                      <p:cBhvr>
                                        <p:cTn id="7" dur="500" fill="hold"/>
                                        <p:tgtEl>
                                          <p:spTgt spid="205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5827">
                                            <p:txEl>
                                              <p:pRg st="1" end="1"/>
                                            </p:txEl>
                                          </p:spTgt>
                                        </p:tgtEl>
                                        <p:attrNameLst>
                                          <p:attrName>style.visibility</p:attrName>
                                        </p:attrNameLst>
                                      </p:cBhvr>
                                      <p:to>
                                        <p:strVal val="visible"/>
                                      </p:to>
                                    </p:set>
                                    <p:anim calcmode="lin" valueType="num">
                                      <p:cBhvr additive="base">
                                        <p:cTn id="13" dur="500" fill="hold"/>
                                        <p:tgtEl>
                                          <p:spTgt spid="205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5827">
                                            <p:txEl>
                                              <p:pRg st="2" end="2"/>
                                            </p:txEl>
                                          </p:spTgt>
                                        </p:tgtEl>
                                        <p:attrNameLst>
                                          <p:attrName>style.visibility</p:attrName>
                                        </p:attrNameLst>
                                      </p:cBhvr>
                                      <p:to>
                                        <p:strVal val="visible"/>
                                      </p:to>
                                    </p:set>
                                    <p:anim calcmode="lin" valueType="num">
                                      <p:cBhvr additive="base">
                                        <p:cTn id="19" dur="500" fill="hold"/>
                                        <p:tgtEl>
                                          <p:spTgt spid="205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8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905FCC3E-D644-4740-9470-28B0DDFF5CD1}"/>
              </a:ext>
            </a:extLst>
          </p:cNvPr>
          <p:cNvSpPr>
            <a:spLocks noGrp="1"/>
          </p:cNvSpPr>
          <p:nvPr>
            <p:ph type="title"/>
          </p:nvPr>
        </p:nvSpPr>
        <p:spPr>
          <a:xfrm>
            <a:off x="1736726" y="198439"/>
            <a:ext cx="4262437" cy="776287"/>
          </a:xfrm>
        </p:spPr>
        <p:txBody>
          <a:bodyPr/>
          <a:lstStyle/>
          <a:p>
            <a:r>
              <a:rPr lang="en-US" altLang="en-US" dirty="0" err="1">
                <a:solidFill>
                  <a:srgbClr val="C00000"/>
                </a:solidFill>
                <a:latin typeface="Impact" panose="020B0806030902050204" pitchFamily="34" charset="0"/>
              </a:rPr>
              <a:t>Kurkh</a:t>
            </a:r>
            <a:r>
              <a:rPr lang="en-US" altLang="en-US" dirty="0">
                <a:solidFill>
                  <a:srgbClr val="C00000"/>
                </a:solidFill>
                <a:latin typeface="Impact" panose="020B0806030902050204" pitchFamily="34" charset="0"/>
              </a:rPr>
              <a:t> Stele</a:t>
            </a:r>
          </a:p>
        </p:txBody>
      </p:sp>
      <p:sp>
        <p:nvSpPr>
          <p:cNvPr id="161795" name="Rectangle 3">
            <a:extLst>
              <a:ext uri="{FF2B5EF4-FFF2-40B4-BE49-F238E27FC236}">
                <a16:creationId xmlns:a16="http://schemas.microsoft.com/office/drawing/2014/main" id="{160B64C1-5825-41EF-9BAA-A76343CB9648}"/>
              </a:ext>
            </a:extLst>
          </p:cNvPr>
          <p:cNvSpPr>
            <a:spLocks noGrp="1"/>
          </p:cNvSpPr>
          <p:nvPr>
            <p:ph type="body" sz="half" idx="1"/>
          </p:nvPr>
        </p:nvSpPr>
        <p:spPr>
          <a:xfrm>
            <a:off x="1735138" y="1052514"/>
            <a:ext cx="5897563" cy="5500687"/>
          </a:xfrm>
        </p:spPr>
        <p:txBody>
          <a:bodyPr>
            <a:normAutofit lnSpcReduction="10000"/>
          </a:bodyPr>
          <a:lstStyle/>
          <a:p>
            <a:pPr>
              <a:buFont typeface="Wingdings 3" panose="05040102010807070707" pitchFamily="18" charset="2"/>
              <a:buNone/>
            </a:pPr>
            <a:r>
              <a:rPr lang="en-US" altLang="en-US" b="1">
                <a:latin typeface="Arial" panose="020B0604020202020204" pitchFamily="34" charset="0"/>
              </a:rPr>
              <a:t>Years earlier, the Hittite city-state of Hamath had joined a coalition at Qarqar on the Orontes River in 853 BC to successfully oppose the Assyrian campaigner Shalmaneser III, contributing 700 chariots, 700 cavalrymen and 10,000 infantry. (Though not recorded in the Bible, Ahab of Israel joined this same coalition of a dozen kings fielding 2,000 chariots and 10,000 soldiers.)</a:t>
            </a:r>
          </a:p>
          <a:p>
            <a:pPr>
              <a:buFont typeface="Wingdings 3" panose="05040102010807070707" pitchFamily="18" charset="2"/>
              <a:buNone/>
            </a:pPr>
            <a:r>
              <a:rPr lang="en-US" altLang="en-US" b="1">
                <a:latin typeface="Arial" panose="020B0604020202020204" pitchFamily="34" charset="0"/>
              </a:rPr>
              <a:t>By 738 BC, however, Hamath had been forced to surrender 19 provinces to the Assyrians, and soon all resistance ceased when the whole territory was absorbed into the Assyrian Empire.</a:t>
            </a:r>
          </a:p>
        </p:txBody>
      </p:sp>
      <p:pic>
        <p:nvPicPr>
          <p:cNvPr id="161796" name="Picture 4" descr="Kurkh_Stele">
            <a:extLst>
              <a:ext uri="{FF2B5EF4-FFF2-40B4-BE49-F238E27FC236}">
                <a16:creationId xmlns:a16="http://schemas.microsoft.com/office/drawing/2014/main" id="{0529DF5E-91F0-46FE-9712-CC72A6F9CC24}"/>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688262" y="0"/>
            <a:ext cx="297815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797" name="Text Box 5">
            <a:extLst>
              <a:ext uri="{FF2B5EF4-FFF2-40B4-BE49-F238E27FC236}">
                <a16:creationId xmlns:a16="http://schemas.microsoft.com/office/drawing/2014/main" id="{EB81D1D8-8F26-46B5-8499-607F122010F6}"/>
              </a:ext>
            </a:extLst>
          </p:cNvPr>
          <p:cNvSpPr txBox="1">
            <a:spLocks noChangeArrowheads="1"/>
          </p:cNvSpPr>
          <p:nvPr/>
        </p:nvSpPr>
        <p:spPr bwMode="auto">
          <a:xfrm>
            <a:off x="5332412" y="62484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1800">
                <a:latin typeface="Arial Narrow" panose="020B0606020202030204" pitchFamily="34" charset="0"/>
                <a:cs typeface="Arial" panose="020B0604020202020204" pitchFamily="34" charset="0"/>
              </a:rPr>
              <a:t>British Museum, London</a:t>
            </a:r>
          </a:p>
        </p:txBody>
      </p:sp>
    </p:spTree>
    <p:extLst>
      <p:ext uri="{BB962C8B-B14F-4D97-AF65-F5344CB8AC3E}">
        <p14:creationId xmlns:p14="http://schemas.microsoft.com/office/powerpoint/2010/main" val="40674334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727" indent="-285664">
              <a:defRPr>
                <a:solidFill>
                  <a:schemeClr val="tx1"/>
                </a:solidFill>
                <a:latin typeface="Tahoma" panose="020B0604030504040204" pitchFamily="34" charset="0"/>
                <a:cs typeface="Arial" panose="020B0604020202020204" pitchFamily="34" charset="0"/>
              </a:defRPr>
            </a:lvl2pPr>
            <a:lvl3pPr marL="1142657" indent="-228531">
              <a:defRPr>
                <a:solidFill>
                  <a:schemeClr val="tx1"/>
                </a:solidFill>
                <a:latin typeface="Tahoma" panose="020B0604030504040204" pitchFamily="34" charset="0"/>
                <a:cs typeface="Arial" panose="020B0604020202020204" pitchFamily="34" charset="0"/>
              </a:defRPr>
            </a:lvl3pPr>
            <a:lvl4pPr marL="1599720" indent="-228531">
              <a:defRPr>
                <a:solidFill>
                  <a:schemeClr val="tx1"/>
                </a:solidFill>
                <a:latin typeface="Tahoma" panose="020B0604030504040204" pitchFamily="34" charset="0"/>
                <a:cs typeface="Arial" panose="020B0604020202020204" pitchFamily="34" charset="0"/>
              </a:defRPr>
            </a:lvl4pPr>
            <a:lvl5pPr marL="2056783" indent="-228531">
              <a:defRPr>
                <a:solidFill>
                  <a:schemeClr val="tx1"/>
                </a:solidFill>
                <a:latin typeface="Tahoma" panose="020B0604030504040204" pitchFamily="34" charset="0"/>
                <a:cs typeface="Arial" panose="020B0604020202020204" pitchFamily="34" charset="0"/>
              </a:defRPr>
            </a:lvl5pPr>
            <a:lvl6pPr marL="2513846"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0908"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7971"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5034"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2D11B8B3-2462-43B2-8C06-D8B475493257}" type="slidenum">
              <a:rPr lang="en-US" altLang="en-US"/>
              <a:pPr/>
              <a:t>5</a:t>
            </a:fld>
            <a:endParaRPr lang="en-US" altLang="en-US"/>
          </a:p>
        </p:txBody>
      </p:sp>
      <p:sp>
        <p:nvSpPr>
          <p:cNvPr id="28674" name="Rectangle 2"/>
          <p:cNvSpPr>
            <a:spLocks noGrp="1" noChangeArrowheads="1"/>
          </p:cNvSpPr>
          <p:nvPr>
            <p:ph type="title"/>
          </p:nvPr>
        </p:nvSpPr>
        <p:spPr>
          <a:xfrm>
            <a:off x="2230555" y="212502"/>
            <a:ext cx="7727715" cy="1188410"/>
          </a:xfrm>
          <a:noFill/>
        </p:spPr>
        <p:txBody>
          <a:bodyPr>
            <a:normAutofit/>
          </a:bodyPr>
          <a:lstStyle/>
          <a:p>
            <a:pPr algn="ctr" eaLnBrk="1" hangingPunct="1">
              <a:defRPr/>
            </a:pPr>
            <a:r>
              <a:rPr lang="en-US" altLang="en-US" sz="3999" dirty="0">
                <a:solidFill>
                  <a:schemeClr val="accent1">
                    <a:lumMod val="50000"/>
                  </a:schemeClr>
                </a:solidFill>
                <a:effectLst>
                  <a:outerShdw blurRad="38100" dist="38100" dir="2700000" algn="tl">
                    <a:srgbClr val="000000">
                      <a:alpha val="43137"/>
                    </a:srgbClr>
                  </a:outerShdw>
                </a:effectLst>
                <a:latin typeface="Narkisim" panose="020E0502050101010101" pitchFamily="34" charset="-79"/>
              </a:rPr>
              <a:t>THE HEBREW BIBLE</a:t>
            </a:r>
            <a:br>
              <a:rPr lang="en-US" altLang="en-US" sz="3999" dirty="0">
                <a:solidFill>
                  <a:schemeClr val="accent1">
                    <a:lumMod val="50000"/>
                  </a:schemeClr>
                </a:solidFill>
                <a:effectLst>
                  <a:outerShdw blurRad="38100" dist="38100" dir="2700000" algn="tl">
                    <a:srgbClr val="000000">
                      <a:alpha val="43137"/>
                    </a:srgbClr>
                  </a:outerShdw>
                </a:effectLst>
                <a:latin typeface="Narkisim" panose="020E0502050101010101" pitchFamily="34" charset="-79"/>
              </a:rPr>
            </a:br>
            <a:r>
              <a:rPr lang="en-US" altLang="en-US" sz="2399" dirty="0">
                <a:solidFill>
                  <a:schemeClr val="accent1">
                    <a:lumMod val="50000"/>
                  </a:schemeClr>
                </a:solidFill>
                <a:effectLst>
                  <a:outerShdw blurRad="38100" dist="38100" dir="2700000" algn="tl">
                    <a:srgbClr val="000000">
                      <a:alpha val="43137"/>
                    </a:srgbClr>
                  </a:outerShdw>
                </a:effectLst>
                <a:latin typeface="Narkisim" panose="020E0502050101010101" pitchFamily="34" charset="-79"/>
              </a:rPr>
              <a:t>Three Collections</a:t>
            </a:r>
            <a:endParaRPr lang="en-US" altLang="en-US" sz="3999" dirty="0">
              <a:solidFill>
                <a:schemeClr val="accent1">
                  <a:lumMod val="50000"/>
                </a:schemeClr>
              </a:solidFill>
              <a:effectLst>
                <a:outerShdw blurRad="38100" dist="38100" dir="2700000" algn="tl">
                  <a:srgbClr val="000000">
                    <a:alpha val="43137"/>
                  </a:srgbClr>
                </a:outerShdw>
              </a:effectLst>
              <a:latin typeface="Narkisim" panose="020E0502050101010101" pitchFamily="34" charset="-79"/>
            </a:endParaRPr>
          </a:p>
        </p:txBody>
      </p:sp>
      <p:sp>
        <p:nvSpPr>
          <p:cNvPr id="28675" name="Rectangle 3"/>
          <p:cNvSpPr>
            <a:spLocks noGrp="1" noChangeArrowheads="1"/>
          </p:cNvSpPr>
          <p:nvPr>
            <p:ph type="body" idx="1"/>
          </p:nvPr>
        </p:nvSpPr>
        <p:spPr>
          <a:xfrm>
            <a:off x="2133044" y="1524001"/>
            <a:ext cx="9295368" cy="5342066"/>
          </a:xfrm>
        </p:spPr>
        <p:txBody>
          <a:bodyPr>
            <a:normAutofit lnSpcReduction="10000"/>
          </a:bodyPr>
          <a:lstStyle/>
          <a:p>
            <a:pPr eaLnBrk="1" hangingPunct="1">
              <a:lnSpc>
                <a:spcPct val="80000"/>
              </a:lnSpc>
              <a:buFont typeface="Wingdings" panose="05000000000000000000" pitchFamily="2" charset="2"/>
              <a:buNone/>
              <a:defRPr/>
            </a:pPr>
            <a:r>
              <a:rPr lang="en-US" altLang="en-US" sz="3599" dirty="0">
                <a:solidFill>
                  <a:srgbClr val="C00000"/>
                </a:solidFill>
                <a:latin typeface="HebrewTh" pitchFamily="2" charset="0"/>
              </a:rPr>
              <a:t> </a:t>
            </a:r>
            <a:r>
              <a:rPr lang="en-US" altLang="en-US" sz="3599" dirty="0" err="1">
                <a:solidFill>
                  <a:srgbClr val="C00000"/>
                </a:solidFill>
                <a:latin typeface="HebrewTh" pitchFamily="2" charset="0"/>
              </a:rPr>
              <a:t>hrvt</a:t>
            </a:r>
            <a:r>
              <a:rPr lang="en-US" altLang="en-US" sz="3599" dirty="0">
                <a:solidFill>
                  <a:srgbClr val="C00000"/>
                </a:solidFill>
                <a:latin typeface="HebrewTh" pitchFamily="2" charset="0"/>
              </a:rPr>
              <a:t>		</a:t>
            </a:r>
            <a:r>
              <a:rPr lang="en-US" altLang="en-US" sz="3599" dirty="0" err="1">
                <a:solidFill>
                  <a:srgbClr val="C00000"/>
                </a:solidFill>
                <a:latin typeface="HebrewTh" pitchFamily="2" charset="0"/>
              </a:rPr>
              <a:t>Myxybn</a:t>
            </a:r>
            <a:r>
              <a:rPr lang="en-US" altLang="en-US" sz="3599" dirty="0">
                <a:solidFill>
                  <a:srgbClr val="C00000"/>
                </a:solidFill>
                <a:latin typeface="HebrewTh" pitchFamily="2" charset="0"/>
              </a:rPr>
              <a:t>		</a:t>
            </a:r>
            <a:r>
              <a:rPr lang="en-US" altLang="en-US" sz="3599" dirty="0" err="1">
                <a:solidFill>
                  <a:srgbClr val="C00000"/>
                </a:solidFill>
                <a:latin typeface="HebrewTh" pitchFamily="2" charset="0"/>
              </a:rPr>
              <a:t>Mybvtk</a:t>
            </a:r>
            <a:endParaRPr lang="en-US" altLang="en-US" sz="3599" dirty="0">
              <a:solidFill>
                <a:srgbClr val="C00000"/>
              </a:solidFill>
              <a:latin typeface="HebrewTh" pitchFamily="2" charset="0"/>
            </a:endParaRPr>
          </a:p>
          <a:p>
            <a:pPr eaLnBrk="1" hangingPunct="1">
              <a:lnSpc>
                <a:spcPct val="80000"/>
              </a:lnSpc>
              <a:buFont typeface="Wingdings" panose="05000000000000000000" pitchFamily="2" charset="2"/>
              <a:buNone/>
              <a:defRPr/>
            </a:pPr>
            <a:r>
              <a:rPr lang="en-US" altLang="en-US" dirty="0">
                <a:solidFill>
                  <a:srgbClr val="C00000"/>
                </a:solidFill>
                <a:latin typeface="Narkisim" panose="020E0502050101010101" pitchFamily="34" charset="-79"/>
              </a:rPr>
              <a:t>    </a:t>
            </a:r>
            <a:r>
              <a:rPr lang="en-US" altLang="en-US" sz="2799" dirty="0">
                <a:solidFill>
                  <a:srgbClr val="C00000"/>
                </a:solidFill>
                <a:latin typeface="Narkisim" panose="020E0502050101010101" pitchFamily="34" charset="-79"/>
              </a:rPr>
              <a:t>(Torah)		(</a:t>
            </a:r>
            <a:r>
              <a:rPr lang="en-US" altLang="en-US" sz="2799" dirty="0" err="1">
                <a:solidFill>
                  <a:srgbClr val="C00000"/>
                </a:solidFill>
                <a:latin typeface="Narkisim" panose="020E0502050101010101" pitchFamily="34" charset="-79"/>
              </a:rPr>
              <a:t>Nebiim</a:t>
            </a:r>
            <a:r>
              <a:rPr lang="en-US" altLang="en-US" sz="2799" dirty="0">
                <a:solidFill>
                  <a:srgbClr val="C00000"/>
                </a:solidFill>
                <a:latin typeface="Narkisim" panose="020E0502050101010101" pitchFamily="34" charset="-79"/>
              </a:rPr>
              <a:t>)		(</a:t>
            </a:r>
            <a:r>
              <a:rPr lang="en-US" altLang="en-US" sz="2799" dirty="0" err="1">
                <a:solidFill>
                  <a:srgbClr val="C00000"/>
                </a:solidFill>
                <a:latin typeface="Narkisim" panose="020E0502050101010101" pitchFamily="34" charset="-79"/>
              </a:rPr>
              <a:t>Kethubim</a:t>
            </a:r>
            <a:r>
              <a:rPr lang="en-US" altLang="en-US" sz="2799" dirty="0">
                <a:solidFill>
                  <a:srgbClr val="C00000"/>
                </a:solidFill>
                <a:latin typeface="Narkisim" panose="020E0502050101010101" pitchFamily="34" charset="-79"/>
              </a:rPr>
              <a:t>)</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Genesis		Former Prophets	Psalms</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Exodus		         Joshua		Proverbs</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Leviticus		         Judges		Job</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Numbers		         Samuel		</a:t>
            </a:r>
            <a:r>
              <a:rPr lang="en-US" altLang="en-US" sz="2300" i="1" dirty="0" err="1">
                <a:latin typeface="Narkisim" panose="020E0502050101010101" pitchFamily="34" charset="-79"/>
              </a:rPr>
              <a:t>Megilloth</a:t>
            </a:r>
            <a:r>
              <a:rPr lang="en-US" altLang="en-US" sz="2300" i="1" dirty="0">
                <a:latin typeface="Narkisim" panose="020E0502050101010101" pitchFamily="34" charset="-79"/>
              </a:rPr>
              <a:t> (five rolls)</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Deuteronomy	    	         Kings		         Song of Songs</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Latter Prophets	    	         Ruth</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Isaiah		         </a:t>
            </a:r>
            <a:r>
              <a:rPr lang="en-US" altLang="en-US" sz="2300" i="1" dirty="0">
                <a:solidFill>
                  <a:schemeClr val="accent6">
                    <a:lumMod val="50000"/>
                  </a:schemeClr>
                </a:solidFill>
                <a:latin typeface="Narkisim" panose="020E0502050101010101" pitchFamily="34" charset="-79"/>
              </a:rPr>
              <a:t>Lamentations</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a:t>
            </a:r>
            <a:r>
              <a:rPr lang="en-US" altLang="en-US" sz="2300" i="1" dirty="0">
                <a:solidFill>
                  <a:schemeClr val="accent6">
                    <a:lumMod val="50000"/>
                  </a:schemeClr>
                </a:solidFill>
                <a:latin typeface="Narkisim" panose="020E0502050101010101" pitchFamily="34" charset="-79"/>
              </a:rPr>
              <a:t>Jeremiah	</a:t>
            </a:r>
            <a:r>
              <a:rPr lang="en-US" altLang="en-US" sz="2300" i="1" dirty="0">
                <a:latin typeface="Narkisim" panose="020E0502050101010101" pitchFamily="34" charset="-79"/>
              </a:rPr>
              <a:t>	         Esther</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a:t>
            </a:r>
            <a:r>
              <a:rPr lang="en-US" altLang="en-US" sz="2300" i="1" dirty="0">
                <a:solidFill>
                  <a:schemeClr val="accent6">
                    <a:lumMod val="50000"/>
                  </a:schemeClr>
                </a:solidFill>
                <a:latin typeface="Narkisim" panose="020E0502050101010101" pitchFamily="34" charset="-79"/>
              </a:rPr>
              <a:t>Ezekiel	</a:t>
            </a:r>
            <a:r>
              <a:rPr lang="en-US" altLang="en-US" sz="2300" i="1" dirty="0">
                <a:latin typeface="Narkisim" panose="020E0502050101010101" pitchFamily="34" charset="-79"/>
              </a:rPr>
              <a:t>	         Ecclesiastes</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a:t>
            </a:r>
            <a:r>
              <a:rPr lang="en-US" altLang="en-US" sz="2300" i="1" dirty="0">
                <a:solidFill>
                  <a:schemeClr val="accent6">
                    <a:lumMod val="50000"/>
                  </a:schemeClr>
                </a:solidFill>
                <a:latin typeface="Narkisim" panose="020E0502050101010101" pitchFamily="34" charset="-79"/>
              </a:rPr>
              <a:t>The Twelve</a:t>
            </a:r>
            <a:r>
              <a:rPr lang="en-US" altLang="en-US" sz="2300" i="1" dirty="0">
                <a:latin typeface="Narkisim" panose="020E0502050101010101" pitchFamily="34" charset="-79"/>
              </a:rPr>
              <a:t>	</a:t>
            </a:r>
            <a:r>
              <a:rPr lang="en-US" altLang="en-US" sz="2300" i="1" dirty="0">
                <a:solidFill>
                  <a:schemeClr val="accent6">
                    <a:lumMod val="50000"/>
                  </a:schemeClr>
                </a:solidFill>
                <a:latin typeface="Narkisim" panose="020E0502050101010101" pitchFamily="34" charset="-79"/>
              </a:rPr>
              <a:t>Daniel</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Ezra-Nehemiah</a:t>
            </a:r>
          </a:p>
          <a:p>
            <a:pPr eaLnBrk="1" hangingPunct="1">
              <a:lnSpc>
                <a:spcPct val="80000"/>
              </a:lnSpc>
              <a:spcBef>
                <a:spcPts val="600"/>
              </a:spcBef>
              <a:buFont typeface="Wingdings" panose="05000000000000000000" pitchFamily="2" charset="2"/>
              <a:buNone/>
              <a:defRPr/>
            </a:pPr>
            <a:r>
              <a:rPr lang="en-US" altLang="en-US" sz="2300" i="1" dirty="0">
                <a:latin typeface="Narkisim" panose="020E0502050101010101" pitchFamily="34" charset="-79"/>
              </a:rPr>
              <a:t>							Chronicles</a:t>
            </a:r>
          </a:p>
          <a:p>
            <a:pPr eaLnBrk="1" hangingPunct="1">
              <a:lnSpc>
                <a:spcPct val="80000"/>
              </a:lnSpc>
              <a:buFont typeface="Wingdings" panose="05000000000000000000" pitchFamily="2" charset="2"/>
              <a:buNone/>
              <a:defRPr/>
            </a:pPr>
            <a:endParaRPr lang="en-US" altLang="en-US" sz="1999" dirty="0">
              <a:latin typeface="Narkisim" panose="020E0502050101010101" pitchFamily="34" charset="-79"/>
            </a:endParaRPr>
          </a:p>
        </p:txBody>
      </p:sp>
    </p:spTree>
    <p:extLst>
      <p:ext uri="{BB962C8B-B14F-4D97-AF65-F5344CB8AC3E}">
        <p14:creationId xmlns:p14="http://schemas.microsoft.com/office/powerpoint/2010/main" val="46322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FBE334E1-D4BD-4F99-9ACB-D53D297DC11A}"/>
              </a:ext>
            </a:extLst>
          </p:cNvPr>
          <p:cNvSpPr>
            <a:spLocks noGrp="1"/>
          </p:cNvSpPr>
          <p:nvPr>
            <p:ph type="title"/>
          </p:nvPr>
        </p:nvSpPr>
        <p:spPr/>
        <p:txBody>
          <a:bodyPr/>
          <a:lstStyle/>
          <a:p>
            <a:r>
              <a:rPr lang="en-US" altLang="en-US" sz="4400" dirty="0">
                <a:solidFill>
                  <a:schemeClr val="accent6">
                    <a:lumMod val="50000"/>
                  </a:schemeClr>
                </a:solidFill>
              </a:rPr>
              <a:t>The Party Is Over! </a:t>
            </a:r>
            <a:r>
              <a:rPr lang="en-US" altLang="en-US" sz="2400" dirty="0">
                <a:solidFill>
                  <a:schemeClr val="accent6">
                    <a:lumMod val="50000"/>
                  </a:schemeClr>
                </a:solidFill>
              </a:rPr>
              <a:t>(6:8-11)</a:t>
            </a:r>
          </a:p>
        </p:txBody>
      </p:sp>
      <p:sp>
        <p:nvSpPr>
          <p:cNvPr id="227331" name="Rectangle 3">
            <a:extLst>
              <a:ext uri="{FF2B5EF4-FFF2-40B4-BE49-F238E27FC236}">
                <a16:creationId xmlns:a16="http://schemas.microsoft.com/office/drawing/2014/main" id="{E59B7686-30EF-451C-9F69-C9E69E1F24ED}"/>
              </a:ext>
            </a:extLst>
          </p:cNvPr>
          <p:cNvSpPr>
            <a:spLocks noGrp="1"/>
          </p:cNvSpPr>
          <p:nvPr>
            <p:ph type="body" idx="1"/>
          </p:nvPr>
        </p:nvSpPr>
        <p:spPr>
          <a:xfrm>
            <a:off x="1522413" y="1752600"/>
            <a:ext cx="10058399" cy="5105400"/>
          </a:xfrm>
        </p:spPr>
        <p:txBody>
          <a:bodyPr/>
          <a:lstStyle/>
          <a:p>
            <a:pPr>
              <a:buFont typeface="Wingdings 3" panose="05040102010807070707" pitchFamily="18" charset="2"/>
              <a:buNone/>
            </a:pPr>
            <a:r>
              <a:rPr lang="en-US" altLang="en-US" sz="2800" b="1" dirty="0">
                <a:solidFill>
                  <a:srgbClr val="C00000"/>
                </a:solidFill>
              </a:rPr>
              <a:t>Taking oath on himself, Yahweh declared that a reckoning was coming (6:8-11).</a:t>
            </a:r>
          </a:p>
          <a:p>
            <a:r>
              <a:rPr lang="en-US" altLang="en-US" i="1" dirty="0"/>
              <a:t>The same God who “swore by himself” to bless the descendants of Abraham and give them the territories of their enemies (Ge. 22:16-17) now swore by himself that the cities of Israel would fall.</a:t>
            </a:r>
          </a:p>
          <a:p>
            <a:r>
              <a:rPr lang="en-US" altLang="en-US" i="1" dirty="0"/>
              <a:t>God hated their arrogance, and masses of the population would be destroyed.</a:t>
            </a:r>
          </a:p>
          <a:p>
            <a:r>
              <a:rPr lang="en-US" altLang="en-US" i="1" dirty="0"/>
              <a:t>So dreadful would be the calamity that people would not dare use the name of Yahweh for fear of reviving his divine curse upon them.</a:t>
            </a:r>
          </a:p>
          <a:p>
            <a:r>
              <a:rPr lang="en-US" altLang="en-US" i="1" dirty="0"/>
              <a:t>Houses great and small would be decimated!</a:t>
            </a:r>
          </a:p>
        </p:txBody>
      </p:sp>
    </p:spTree>
    <p:extLst>
      <p:ext uri="{BB962C8B-B14F-4D97-AF65-F5344CB8AC3E}">
        <p14:creationId xmlns:p14="http://schemas.microsoft.com/office/powerpoint/2010/main" val="409120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 calcmode="lin" valueType="num">
                                      <p:cBhvr>
                                        <p:cTn id="7" dur="500" fill="hold"/>
                                        <p:tgtEl>
                                          <p:spTgt spid="2273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7331">
                                            <p:txEl>
                                              <p:pRg st="1" end="1"/>
                                            </p:txEl>
                                          </p:spTgt>
                                        </p:tgtEl>
                                        <p:attrNameLst>
                                          <p:attrName>style.visibility</p:attrName>
                                        </p:attrNameLst>
                                      </p:cBhvr>
                                      <p:to>
                                        <p:strVal val="visible"/>
                                      </p:to>
                                    </p:set>
                                    <p:anim calcmode="lin" valueType="num">
                                      <p:cBhvr additive="base">
                                        <p:cTn id="13" dur="500" fill="hold"/>
                                        <p:tgtEl>
                                          <p:spTgt spid="227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7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7331">
                                            <p:txEl>
                                              <p:pRg st="2" end="2"/>
                                            </p:txEl>
                                          </p:spTgt>
                                        </p:tgtEl>
                                        <p:attrNameLst>
                                          <p:attrName>style.visibility</p:attrName>
                                        </p:attrNameLst>
                                      </p:cBhvr>
                                      <p:to>
                                        <p:strVal val="visible"/>
                                      </p:to>
                                    </p:set>
                                    <p:anim calcmode="lin" valueType="num">
                                      <p:cBhvr additive="base">
                                        <p:cTn id="19" dur="500" fill="hold"/>
                                        <p:tgtEl>
                                          <p:spTgt spid="227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73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7331">
                                            <p:txEl>
                                              <p:pRg st="3" end="3"/>
                                            </p:txEl>
                                          </p:spTgt>
                                        </p:tgtEl>
                                        <p:attrNameLst>
                                          <p:attrName>style.visibility</p:attrName>
                                        </p:attrNameLst>
                                      </p:cBhvr>
                                      <p:to>
                                        <p:strVal val="visible"/>
                                      </p:to>
                                    </p:set>
                                    <p:anim calcmode="lin" valueType="num">
                                      <p:cBhvr additive="base">
                                        <p:cTn id="25" dur="500" fill="hold"/>
                                        <p:tgtEl>
                                          <p:spTgt spid="2273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73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7331">
                                            <p:txEl>
                                              <p:pRg st="4" end="4"/>
                                            </p:txEl>
                                          </p:spTgt>
                                        </p:tgtEl>
                                        <p:attrNameLst>
                                          <p:attrName>style.visibility</p:attrName>
                                        </p:attrNameLst>
                                      </p:cBhvr>
                                      <p:to>
                                        <p:strVal val="visible"/>
                                      </p:to>
                                    </p:set>
                                    <p:anim calcmode="lin" valueType="num">
                                      <p:cBhvr additive="base">
                                        <p:cTn id="31" dur="500" fill="hold"/>
                                        <p:tgtEl>
                                          <p:spTgt spid="2273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73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39F8893-88B8-4E1E-A276-0D7787E197A0}"/>
              </a:ext>
            </a:extLst>
          </p:cNvPr>
          <p:cNvSpPr>
            <a:spLocks noGrp="1"/>
          </p:cNvSpPr>
          <p:nvPr>
            <p:ph type="title"/>
          </p:nvPr>
        </p:nvSpPr>
        <p:spPr/>
        <p:txBody>
          <a:bodyPr/>
          <a:lstStyle/>
          <a:p>
            <a:r>
              <a:rPr lang="en-US" altLang="en-US" sz="4400">
                <a:solidFill>
                  <a:srgbClr val="00FFFF"/>
                </a:solidFill>
              </a:rPr>
              <a:t>The Prophets and Visions</a:t>
            </a:r>
          </a:p>
        </p:txBody>
      </p:sp>
      <p:sp>
        <p:nvSpPr>
          <p:cNvPr id="236547" name="Rectangle 3">
            <a:extLst>
              <a:ext uri="{FF2B5EF4-FFF2-40B4-BE49-F238E27FC236}">
                <a16:creationId xmlns:a16="http://schemas.microsoft.com/office/drawing/2014/main" id="{7DD69E8F-C300-47A6-A944-408DDB5FA802}"/>
              </a:ext>
            </a:extLst>
          </p:cNvPr>
          <p:cNvSpPr>
            <a:spLocks noGrp="1"/>
          </p:cNvSpPr>
          <p:nvPr>
            <p:ph type="body" idx="1"/>
          </p:nvPr>
        </p:nvSpPr>
        <p:spPr>
          <a:xfrm>
            <a:off x="2349501" y="1655763"/>
            <a:ext cx="7977187" cy="4851400"/>
          </a:xfrm>
        </p:spPr>
        <p:txBody>
          <a:bodyPr/>
          <a:lstStyle/>
          <a:p>
            <a:pPr>
              <a:buFont typeface="Wingdings 3" panose="05040102010807070707" pitchFamily="18" charset="2"/>
              <a:buNone/>
            </a:pPr>
            <a:r>
              <a:rPr lang="en-US" altLang="en-US" sz="2800" b="1" dirty="0">
                <a:solidFill>
                  <a:srgbClr val="FFFF66"/>
                </a:solidFill>
              </a:rPr>
              <a:t>A characteristic of the writing prophets was their experience of parabolic visions, that is, revelations from Yahweh that gave graphic metaphorical depictions of their message.</a:t>
            </a:r>
          </a:p>
          <a:p>
            <a:r>
              <a:rPr lang="en-US" altLang="en-US" i="1" dirty="0">
                <a:solidFill>
                  <a:srgbClr val="FFFF99"/>
                </a:solidFill>
              </a:rPr>
              <a:t>Here, Amos depicts the coming divine judgment against the background of the nation’s spiritual bankruptcy. </a:t>
            </a:r>
          </a:p>
          <a:p>
            <a:r>
              <a:rPr lang="en-US" altLang="en-US" i="1" dirty="0">
                <a:solidFill>
                  <a:srgbClr val="FFFF99"/>
                </a:solidFill>
              </a:rPr>
              <a:t>He offers four vision reports, each beginning with the introductory formula, “This is what </a:t>
            </a:r>
            <a:r>
              <a:rPr lang="en-US" altLang="en-US" i="1" dirty="0" err="1">
                <a:solidFill>
                  <a:srgbClr val="FFFF99"/>
                </a:solidFill>
              </a:rPr>
              <a:t>Adonay</a:t>
            </a:r>
            <a:r>
              <a:rPr lang="en-US" altLang="en-US" i="1" dirty="0">
                <a:solidFill>
                  <a:srgbClr val="FFFF99"/>
                </a:solidFill>
              </a:rPr>
              <a:t> Yahweh showed me” (7:1; 7:4; 7:7; 8:1).</a:t>
            </a:r>
          </a:p>
        </p:txBody>
      </p:sp>
    </p:spTree>
    <p:extLst>
      <p:ext uri="{BB962C8B-B14F-4D97-AF65-F5344CB8AC3E}">
        <p14:creationId xmlns:p14="http://schemas.microsoft.com/office/powerpoint/2010/main" val="26350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 calcmode="lin" valueType="num">
                                      <p:cBhvr>
                                        <p:cTn id="7" dur="500" fill="hold"/>
                                        <p:tgtEl>
                                          <p:spTgt spid="236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6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6547">
                                            <p:txEl>
                                              <p:pRg st="1" end="1"/>
                                            </p:txEl>
                                          </p:spTgt>
                                        </p:tgtEl>
                                        <p:attrNameLst>
                                          <p:attrName>style.visibility</p:attrName>
                                        </p:attrNameLst>
                                      </p:cBhvr>
                                      <p:to>
                                        <p:strVal val="visible"/>
                                      </p:to>
                                    </p:set>
                                    <p:anim calcmode="lin" valueType="num">
                                      <p:cBhvr additive="base">
                                        <p:cTn id="13" dur="500" fill="hold"/>
                                        <p:tgtEl>
                                          <p:spTgt spid="236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6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6547">
                                            <p:txEl>
                                              <p:pRg st="2" end="2"/>
                                            </p:txEl>
                                          </p:spTgt>
                                        </p:tgtEl>
                                        <p:attrNameLst>
                                          <p:attrName>style.visibility</p:attrName>
                                        </p:attrNameLst>
                                      </p:cBhvr>
                                      <p:to>
                                        <p:strVal val="visible"/>
                                      </p:to>
                                    </p:set>
                                    <p:anim calcmode="lin" valueType="num">
                                      <p:cBhvr additive="base">
                                        <p:cTn id="19" dur="500" fill="hold"/>
                                        <p:tgtEl>
                                          <p:spTgt spid="236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65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BB38763-F009-4C47-BD47-0F57C9B6A5DF}"/>
              </a:ext>
            </a:extLst>
          </p:cNvPr>
          <p:cNvSpPr>
            <a:spLocks noGrp="1"/>
          </p:cNvSpPr>
          <p:nvPr>
            <p:ph type="title"/>
          </p:nvPr>
        </p:nvSpPr>
        <p:spPr/>
        <p:txBody>
          <a:bodyPr/>
          <a:lstStyle/>
          <a:p>
            <a:r>
              <a:rPr lang="en-US" altLang="en-US" sz="4400" dirty="0">
                <a:solidFill>
                  <a:schemeClr val="accent6">
                    <a:lumMod val="50000"/>
                  </a:schemeClr>
                </a:solidFill>
              </a:rPr>
              <a:t>1 - The Locust Swarm </a:t>
            </a:r>
            <a:r>
              <a:rPr lang="en-US" altLang="en-US" sz="2400" dirty="0">
                <a:solidFill>
                  <a:schemeClr val="accent6">
                    <a:lumMod val="50000"/>
                  </a:schemeClr>
                </a:solidFill>
              </a:rPr>
              <a:t>(7:1-3)</a:t>
            </a:r>
          </a:p>
        </p:txBody>
      </p:sp>
      <p:sp>
        <p:nvSpPr>
          <p:cNvPr id="237571" name="Rectangle 3">
            <a:extLst>
              <a:ext uri="{FF2B5EF4-FFF2-40B4-BE49-F238E27FC236}">
                <a16:creationId xmlns:a16="http://schemas.microsoft.com/office/drawing/2014/main" id="{A33FCDFA-5EB6-45B5-A6F4-F407B711CD6D}"/>
              </a:ext>
            </a:extLst>
          </p:cNvPr>
          <p:cNvSpPr>
            <a:spLocks noGrp="1"/>
          </p:cNvSpPr>
          <p:nvPr>
            <p:ph type="body" idx="1"/>
          </p:nvPr>
        </p:nvSpPr>
        <p:spPr>
          <a:xfrm>
            <a:off x="1522413" y="1981201"/>
            <a:ext cx="9144000" cy="4419599"/>
          </a:xfrm>
        </p:spPr>
        <p:txBody>
          <a:bodyPr/>
          <a:lstStyle/>
          <a:p>
            <a:pPr>
              <a:buFont typeface="Wingdings 3" panose="05040102010807070707" pitchFamily="18" charset="2"/>
              <a:buNone/>
            </a:pPr>
            <a:r>
              <a:rPr lang="en-US" altLang="en-US" sz="2800" b="1" dirty="0">
                <a:solidFill>
                  <a:srgbClr val="C00000"/>
                </a:solidFill>
              </a:rPr>
              <a:t>Similar to Joel (cf. Jl. 1:4), Amos saw a vision of a locust plague arising between the first and second harvests (the former and latter rains).</a:t>
            </a:r>
          </a:p>
          <a:p>
            <a:r>
              <a:rPr lang="en-US" altLang="en-US" i="1" dirty="0"/>
              <a:t>“After the king’s share” refers to the tax levied on the farmers from the first harvest.</a:t>
            </a:r>
          </a:p>
          <a:p>
            <a:r>
              <a:rPr lang="en-US" altLang="en-US" i="1" dirty="0"/>
              <a:t>When the locusts had stripped the land bare, the prophet became an intercessor for God’s mercy so that a remnant might survive, and Yahweh relented his judgment.</a:t>
            </a:r>
          </a:p>
        </p:txBody>
      </p:sp>
    </p:spTree>
    <p:extLst>
      <p:ext uri="{BB962C8B-B14F-4D97-AF65-F5344CB8AC3E}">
        <p14:creationId xmlns:p14="http://schemas.microsoft.com/office/powerpoint/2010/main" val="214910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 calcmode="lin" valueType="num">
                                      <p:cBhvr>
                                        <p:cTn id="7" dur="500" fill="hold"/>
                                        <p:tgtEl>
                                          <p:spTgt spid="2375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75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7571">
                                            <p:txEl>
                                              <p:pRg st="1" end="1"/>
                                            </p:txEl>
                                          </p:spTgt>
                                        </p:tgtEl>
                                        <p:attrNameLst>
                                          <p:attrName>style.visibility</p:attrName>
                                        </p:attrNameLst>
                                      </p:cBhvr>
                                      <p:to>
                                        <p:strVal val="visible"/>
                                      </p:to>
                                    </p:set>
                                    <p:anim calcmode="lin" valueType="num">
                                      <p:cBhvr additive="base">
                                        <p:cTn id="13" dur="500" fill="hold"/>
                                        <p:tgtEl>
                                          <p:spTgt spid="237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7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7571">
                                            <p:txEl>
                                              <p:pRg st="2" end="2"/>
                                            </p:txEl>
                                          </p:spTgt>
                                        </p:tgtEl>
                                        <p:attrNameLst>
                                          <p:attrName>style.visibility</p:attrName>
                                        </p:attrNameLst>
                                      </p:cBhvr>
                                      <p:to>
                                        <p:strVal val="visible"/>
                                      </p:to>
                                    </p:set>
                                    <p:anim calcmode="lin" valueType="num">
                                      <p:cBhvr additive="base">
                                        <p:cTn id="19" dur="500" fill="hold"/>
                                        <p:tgtEl>
                                          <p:spTgt spid="237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75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15790365-C38A-49DC-87D7-D174B5910442}"/>
              </a:ext>
            </a:extLst>
          </p:cNvPr>
          <p:cNvSpPr>
            <a:spLocks noGrp="1"/>
          </p:cNvSpPr>
          <p:nvPr>
            <p:ph type="title"/>
          </p:nvPr>
        </p:nvSpPr>
        <p:spPr/>
        <p:txBody>
          <a:bodyPr/>
          <a:lstStyle/>
          <a:p>
            <a:r>
              <a:rPr lang="en-US" altLang="en-US" sz="4400" dirty="0">
                <a:solidFill>
                  <a:schemeClr val="accent6">
                    <a:lumMod val="50000"/>
                  </a:schemeClr>
                </a:solidFill>
              </a:rPr>
              <a:t>2 - Judgment by Fire </a:t>
            </a:r>
            <a:r>
              <a:rPr lang="en-US" altLang="en-US" sz="2400" dirty="0">
                <a:solidFill>
                  <a:schemeClr val="accent6">
                    <a:lumMod val="50000"/>
                  </a:schemeClr>
                </a:solidFill>
              </a:rPr>
              <a:t>(7:4-6)</a:t>
            </a:r>
          </a:p>
        </p:txBody>
      </p:sp>
      <p:sp>
        <p:nvSpPr>
          <p:cNvPr id="242691" name="Rectangle 3">
            <a:extLst>
              <a:ext uri="{FF2B5EF4-FFF2-40B4-BE49-F238E27FC236}">
                <a16:creationId xmlns:a16="http://schemas.microsoft.com/office/drawing/2014/main" id="{35392A26-2EC8-42B5-8C1E-C24F3E7E6DF7}"/>
              </a:ext>
            </a:extLst>
          </p:cNvPr>
          <p:cNvSpPr>
            <a:spLocks noGrp="1"/>
          </p:cNvSpPr>
          <p:nvPr>
            <p:ph type="body" idx="1"/>
          </p:nvPr>
        </p:nvSpPr>
        <p:spPr>
          <a:xfrm>
            <a:off x="1593851" y="1752600"/>
            <a:ext cx="9529761" cy="2852739"/>
          </a:xfrm>
        </p:spPr>
        <p:txBody>
          <a:bodyPr/>
          <a:lstStyle/>
          <a:p>
            <a:pPr>
              <a:buFont typeface="Wingdings 3" panose="05040102010807070707" pitchFamily="18" charset="2"/>
              <a:buNone/>
            </a:pPr>
            <a:r>
              <a:rPr lang="en-US" altLang="en-US" sz="2800" b="1" dirty="0">
                <a:solidFill>
                  <a:srgbClr val="C00000"/>
                </a:solidFill>
              </a:rPr>
              <a:t>In Amos second vision, he saw a raging fire that ravaged the land and was so severe it dried up the subterranean waters.</a:t>
            </a:r>
          </a:p>
          <a:p>
            <a:r>
              <a:rPr lang="en-US" altLang="en-US" i="1" dirty="0"/>
              <a:t>As before (and like Moses, cf. Ex. Ex. 32:9-14, 30-32), Amos interceded for the people.</a:t>
            </a:r>
          </a:p>
          <a:p>
            <a:r>
              <a:rPr lang="en-US" altLang="en-US" i="1" dirty="0"/>
              <a:t>Again, God relented and postponed judgment.</a:t>
            </a:r>
          </a:p>
        </p:txBody>
      </p:sp>
      <p:sp>
        <p:nvSpPr>
          <p:cNvPr id="242692" name="Text Box 4">
            <a:extLst>
              <a:ext uri="{FF2B5EF4-FFF2-40B4-BE49-F238E27FC236}">
                <a16:creationId xmlns:a16="http://schemas.microsoft.com/office/drawing/2014/main" id="{7D1957AB-F867-4BA7-8189-558D38E4DC27}"/>
              </a:ext>
            </a:extLst>
          </p:cNvPr>
          <p:cNvSpPr txBox="1">
            <a:spLocks noChangeArrowheads="1"/>
          </p:cNvSpPr>
          <p:nvPr/>
        </p:nvSpPr>
        <p:spPr bwMode="auto">
          <a:xfrm>
            <a:off x="1751013" y="4702176"/>
            <a:ext cx="8670925" cy="1800225"/>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800" b="1" dirty="0">
                <a:solidFill>
                  <a:schemeClr val="accent1">
                    <a:lumMod val="50000"/>
                  </a:schemeClr>
                </a:solidFill>
                <a:latin typeface="Agency FB" panose="020B0604020202020204" pitchFamily="2" charset="0"/>
              </a:rPr>
              <a:t>As is clear from these passages, prophets are not only preachers, but also intercessors, praying for forgiveness and standing between the holy wrath of God and the culpability of sinful people. In this sense, they prefigure Christ, the greatest intercessor of all.</a:t>
            </a:r>
          </a:p>
        </p:txBody>
      </p:sp>
    </p:spTree>
    <p:extLst>
      <p:ext uri="{BB962C8B-B14F-4D97-AF65-F5344CB8AC3E}">
        <p14:creationId xmlns:p14="http://schemas.microsoft.com/office/powerpoint/2010/main" val="407885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 calcmode="lin" valueType="num">
                                      <p:cBhvr>
                                        <p:cTn id="7"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2691">
                                            <p:txEl>
                                              <p:pRg st="1" end="1"/>
                                            </p:txEl>
                                          </p:spTgt>
                                        </p:tgtEl>
                                        <p:attrNameLst>
                                          <p:attrName>style.visibility</p:attrName>
                                        </p:attrNameLst>
                                      </p:cBhvr>
                                      <p:to>
                                        <p:strVal val="visible"/>
                                      </p:to>
                                    </p:set>
                                    <p:anim calcmode="lin" valueType="num">
                                      <p:cBhvr additive="base">
                                        <p:cTn id="13" dur="500" fill="hold"/>
                                        <p:tgtEl>
                                          <p:spTgt spid="242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2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2691">
                                            <p:txEl>
                                              <p:pRg st="2" end="2"/>
                                            </p:txEl>
                                          </p:spTgt>
                                        </p:tgtEl>
                                        <p:attrNameLst>
                                          <p:attrName>style.visibility</p:attrName>
                                        </p:attrNameLst>
                                      </p:cBhvr>
                                      <p:to>
                                        <p:strVal val="visible"/>
                                      </p:to>
                                    </p:set>
                                    <p:anim calcmode="lin" valueType="num">
                                      <p:cBhvr additive="base">
                                        <p:cTn id="19" dur="500" fill="hold"/>
                                        <p:tgtEl>
                                          <p:spTgt spid="242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26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2692"/>
                                        </p:tgtEl>
                                        <p:attrNameLst>
                                          <p:attrName>style.visibility</p:attrName>
                                        </p:attrNameLst>
                                      </p:cBhvr>
                                      <p:to>
                                        <p:strVal val="visible"/>
                                      </p:to>
                                    </p:set>
                                    <p:animEffect transition="in" filter="dissolve">
                                      <p:cBhvr>
                                        <p:cTn id="25" dur="500"/>
                                        <p:tgtEl>
                                          <p:spTgt spid="24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64B7DA9B-EE84-402E-8879-B516DBDD70CA}"/>
              </a:ext>
            </a:extLst>
          </p:cNvPr>
          <p:cNvSpPr>
            <a:spLocks noGrp="1"/>
          </p:cNvSpPr>
          <p:nvPr>
            <p:ph type="title"/>
          </p:nvPr>
        </p:nvSpPr>
        <p:spPr/>
        <p:txBody>
          <a:bodyPr/>
          <a:lstStyle/>
          <a:p>
            <a:r>
              <a:rPr lang="en-US" altLang="en-US" sz="4400" dirty="0">
                <a:solidFill>
                  <a:schemeClr val="accent6">
                    <a:lumMod val="50000"/>
                  </a:schemeClr>
                </a:solidFill>
              </a:rPr>
              <a:t>3 - The Plumb Line </a:t>
            </a:r>
            <a:r>
              <a:rPr lang="en-US" altLang="en-US" sz="2400" dirty="0">
                <a:solidFill>
                  <a:schemeClr val="accent6">
                    <a:lumMod val="50000"/>
                  </a:schemeClr>
                </a:solidFill>
              </a:rPr>
              <a:t>(7:7-9)</a:t>
            </a:r>
          </a:p>
        </p:txBody>
      </p:sp>
      <p:sp>
        <p:nvSpPr>
          <p:cNvPr id="244739" name="Rectangle 3">
            <a:extLst>
              <a:ext uri="{FF2B5EF4-FFF2-40B4-BE49-F238E27FC236}">
                <a16:creationId xmlns:a16="http://schemas.microsoft.com/office/drawing/2014/main" id="{CADAC9F3-C635-46DF-B120-637F907D9D34}"/>
              </a:ext>
            </a:extLst>
          </p:cNvPr>
          <p:cNvSpPr>
            <a:spLocks noGrp="1"/>
          </p:cNvSpPr>
          <p:nvPr>
            <p:ph type="body" idx="1"/>
          </p:nvPr>
        </p:nvSpPr>
        <p:spPr>
          <a:xfrm>
            <a:off x="1674812" y="1981200"/>
            <a:ext cx="9372599" cy="4525965"/>
          </a:xfrm>
        </p:spPr>
        <p:txBody>
          <a:bodyPr/>
          <a:lstStyle/>
          <a:p>
            <a:pPr>
              <a:lnSpc>
                <a:spcPct val="90000"/>
              </a:lnSpc>
              <a:buFont typeface="Wingdings 3" panose="05040102010807070707" pitchFamily="18" charset="2"/>
              <a:buNone/>
            </a:pPr>
            <a:r>
              <a:rPr lang="en-US" altLang="en-US" sz="2800" b="1" dirty="0">
                <a:solidFill>
                  <a:srgbClr val="C00000"/>
                </a:solidFill>
              </a:rPr>
              <a:t>In the third vision, Amos saw the Lord standing with a plumb line by a wall built true to plumb. </a:t>
            </a:r>
            <a:r>
              <a:rPr lang="en-US" altLang="en-US" i="1" dirty="0"/>
              <a:t>.</a:t>
            </a:r>
          </a:p>
          <a:p>
            <a:pPr>
              <a:lnSpc>
                <a:spcPct val="90000"/>
              </a:lnSpc>
            </a:pPr>
            <a:r>
              <a:rPr lang="en-US" altLang="en-US" i="1" dirty="0"/>
              <a:t>The symbolic meaning of the vision, when explained, was that Israel, originally constructed true to vertical, had now shifted until the nation was severely out of plumb.</a:t>
            </a:r>
          </a:p>
          <a:p>
            <a:pPr>
              <a:lnSpc>
                <a:spcPct val="90000"/>
              </a:lnSpc>
            </a:pPr>
            <a:r>
              <a:rPr lang="en-US" altLang="en-US" i="1" dirty="0"/>
              <a:t>God determined to destroy the nation, and this time, no reprieve is mentioned.</a:t>
            </a:r>
          </a:p>
        </p:txBody>
      </p:sp>
    </p:spTree>
    <p:extLst>
      <p:ext uri="{BB962C8B-B14F-4D97-AF65-F5344CB8AC3E}">
        <p14:creationId xmlns:p14="http://schemas.microsoft.com/office/powerpoint/2010/main" val="143144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 calcmode="lin" valueType="num">
                                      <p:cBhvr>
                                        <p:cTn id="7" dur="500" fill="hold"/>
                                        <p:tgtEl>
                                          <p:spTgt spid="2447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47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4739">
                                            <p:txEl>
                                              <p:pRg st="1" end="1"/>
                                            </p:txEl>
                                          </p:spTgt>
                                        </p:tgtEl>
                                        <p:attrNameLst>
                                          <p:attrName>style.visibility</p:attrName>
                                        </p:attrNameLst>
                                      </p:cBhvr>
                                      <p:to>
                                        <p:strVal val="visible"/>
                                      </p:to>
                                    </p:set>
                                    <p:anim calcmode="lin" valueType="num">
                                      <p:cBhvr additive="base">
                                        <p:cTn id="13" dur="500" fill="hold"/>
                                        <p:tgtEl>
                                          <p:spTgt spid="244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4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4739">
                                            <p:txEl>
                                              <p:pRg st="2" end="2"/>
                                            </p:txEl>
                                          </p:spTgt>
                                        </p:tgtEl>
                                        <p:attrNameLst>
                                          <p:attrName>style.visibility</p:attrName>
                                        </p:attrNameLst>
                                      </p:cBhvr>
                                      <p:to>
                                        <p:strVal val="visible"/>
                                      </p:to>
                                    </p:set>
                                    <p:anim calcmode="lin" valueType="num">
                                      <p:cBhvr additive="base">
                                        <p:cTn id="19" dur="500" fill="hold"/>
                                        <p:tgtEl>
                                          <p:spTgt spid="244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47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a:extLst>
              <a:ext uri="{FF2B5EF4-FFF2-40B4-BE49-F238E27FC236}">
                <a16:creationId xmlns:a16="http://schemas.microsoft.com/office/drawing/2014/main" id="{23A927D4-3CE3-4C5A-9D60-B657941062C0}"/>
              </a:ext>
            </a:extLst>
          </p:cNvPr>
          <p:cNvSpPr>
            <a:spLocks noGrp="1"/>
          </p:cNvSpPr>
          <p:nvPr>
            <p:ph type="title"/>
          </p:nvPr>
        </p:nvSpPr>
        <p:spPr>
          <a:xfrm>
            <a:off x="1827212" y="896939"/>
            <a:ext cx="4144962" cy="942975"/>
          </a:xfrm>
        </p:spPr>
        <p:txBody>
          <a:bodyPr>
            <a:normAutofit fontScale="90000"/>
          </a:bodyPr>
          <a:lstStyle/>
          <a:p>
            <a:pPr algn="ctr"/>
            <a:r>
              <a:rPr lang="en-US" altLang="en-US" dirty="0">
                <a:solidFill>
                  <a:srgbClr val="C00000"/>
                </a:solidFill>
                <a:latin typeface="Eras Bold ITC" panose="020B0907030504020204" pitchFamily="34" charset="0"/>
              </a:rPr>
              <a:t>Ancient Plummets</a:t>
            </a:r>
          </a:p>
        </p:txBody>
      </p:sp>
      <p:sp>
        <p:nvSpPr>
          <p:cNvPr id="192515" name="Rectangle 6">
            <a:extLst>
              <a:ext uri="{FF2B5EF4-FFF2-40B4-BE49-F238E27FC236}">
                <a16:creationId xmlns:a16="http://schemas.microsoft.com/office/drawing/2014/main" id="{3186C6EE-6600-4E5A-A7E8-B6148C7AF749}"/>
              </a:ext>
            </a:extLst>
          </p:cNvPr>
          <p:cNvSpPr>
            <a:spLocks noGrp="1"/>
          </p:cNvSpPr>
          <p:nvPr>
            <p:ph type="body" sz="half" idx="2"/>
          </p:nvPr>
        </p:nvSpPr>
        <p:spPr>
          <a:xfrm>
            <a:off x="6775450" y="1250950"/>
            <a:ext cx="3689350" cy="5519738"/>
          </a:xfrm>
        </p:spPr>
        <p:txBody>
          <a:bodyPr/>
          <a:lstStyle/>
          <a:p>
            <a:pPr>
              <a:buFont typeface="Wingdings 3" panose="05040102010807070707" pitchFamily="18" charset="2"/>
              <a:buNone/>
            </a:pPr>
            <a:r>
              <a:rPr lang="en-US" altLang="en-US">
                <a:latin typeface="Comic Sans MS" panose="030F0702030302020204" pitchFamily="66" charset="0"/>
              </a:rPr>
              <a:t>The ancient use of plumb bob technology for building straight walls is at least as old as the building of the pyramids.</a:t>
            </a:r>
          </a:p>
          <a:p>
            <a:pPr>
              <a:buFont typeface="Wingdings 3" panose="05040102010807070707" pitchFamily="18" charset="2"/>
              <a:buNone/>
            </a:pPr>
            <a:r>
              <a:rPr lang="en-US" altLang="en-US">
                <a:latin typeface="Comic Sans MS" panose="030F0702030302020204" pitchFamily="66" charset="0"/>
              </a:rPr>
              <a:t>A plummet or plumb bob—a weight of metal, clay or stone—was attached to a cord, which then gave the builder a true vertical for wall construction.</a:t>
            </a:r>
          </a:p>
        </p:txBody>
      </p:sp>
      <p:pic>
        <p:nvPicPr>
          <p:cNvPr id="192516" name="Picture 7" descr="roman_plumlines[1]">
            <a:extLst>
              <a:ext uri="{FF2B5EF4-FFF2-40B4-BE49-F238E27FC236}">
                <a16:creationId xmlns:a16="http://schemas.microsoft.com/office/drawing/2014/main" id="{635AC786-0464-4014-9AA5-297EF39A0F4B}"/>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2011363" y="1838326"/>
            <a:ext cx="3851275" cy="3952875"/>
          </a:xfrm>
        </p:spPr>
      </p:pic>
    </p:spTree>
    <p:extLst>
      <p:ext uri="{BB962C8B-B14F-4D97-AF65-F5344CB8AC3E}">
        <p14:creationId xmlns:p14="http://schemas.microsoft.com/office/powerpoint/2010/main" val="131614784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A05F13EA-EECB-4006-920E-AFCBD5984C3D}"/>
              </a:ext>
            </a:extLst>
          </p:cNvPr>
          <p:cNvSpPr>
            <a:spLocks noGrp="1"/>
          </p:cNvSpPr>
          <p:nvPr>
            <p:ph type="title"/>
          </p:nvPr>
        </p:nvSpPr>
        <p:spPr/>
        <p:txBody>
          <a:bodyPr/>
          <a:lstStyle/>
          <a:p>
            <a:r>
              <a:rPr lang="en-US" altLang="en-US" sz="4400" dirty="0">
                <a:solidFill>
                  <a:schemeClr val="accent6">
                    <a:lumMod val="50000"/>
                  </a:schemeClr>
                </a:solidFill>
              </a:rPr>
              <a:t>4 - The Fruit Basket </a:t>
            </a:r>
            <a:r>
              <a:rPr lang="en-US" altLang="en-US" sz="2400" dirty="0">
                <a:solidFill>
                  <a:schemeClr val="accent6">
                    <a:lumMod val="50000"/>
                  </a:schemeClr>
                </a:solidFill>
              </a:rPr>
              <a:t>(8:1-3)</a:t>
            </a:r>
          </a:p>
        </p:txBody>
      </p:sp>
      <p:sp>
        <p:nvSpPr>
          <p:cNvPr id="269315" name="Rectangle 3">
            <a:extLst>
              <a:ext uri="{FF2B5EF4-FFF2-40B4-BE49-F238E27FC236}">
                <a16:creationId xmlns:a16="http://schemas.microsoft.com/office/drawing/2014/main" id="{CC851174-0708-4F7A-9917-D11AB9958EAE}"/>
              </a:ext>
            </a:extLst>
          </p:cNvPr>
          <p:cNvSpPr>
            <a:spLocks noGrp="1"/>
          </p:cNvSpPr>
          <p:nvPr>
            <p:ph type="body" idx="1"/>
          </p:nvPr>
        </p:nvSpPr>
        <p:spPr>
          <a:xfrm>
            <a:off x="1522413" y="1752600"/>
            <a:ext cx="10058399" cy="4915677"/>
          </a:xfrm>
        </p:spPr>
        <p:txBody>
          <a:bodyPr/>
          <a:lstStyle/>
          <a:p>
            <a:pPr>
              <a:lnSpc>
                <a:spcPct val="90000"/>
              </a:lnSpc>
              <a:buFont typeface="Wingdings 3" panose="05040102010807070707" pitchFamily="18" charset="2"/>
              <a:buNone/>
            </a:pPr>
            <a:r>
              <a:rPr lang="en-US" altLang="en-US" sz="2800" b="1" dirty="0">
                <a:solidFill>
                  <a:srgbClr val="C00000"/>
                </a:solidFill>
              </a:rPr>
              <a:t>Puns or plays on words, which are a phonetic device sometimes used by the writing prophets, require explanation when one moves the text into a second language.</a:t>
            </a:r>
          </a:p>
          <a:p>
            <a:pPr>
              <a:lnSpc>
                <a:spcPct val="90000"/>
              </a:lnSpc>
            </a:pPr>
            <a:r>
              <a:rPr lang="en-US" altLang="en-US" i="1" dirty="0"/>
              <a:t>Here, the word-play is on two near homonyms:</a:t>
            </a:r>
          </a:p>
          <a:p>
            <a:pPr lvl="1">
              <a:lnSpc>
                <a:spcPct val="90000"/>
              </a:lnSpc>
            </a:pPr>
            <a:r>
              <a:rPr lang="en-US" altLang="en-US" sz="2400" dirty="0" err="1">
                <a:latin typeface="HebrewTh" pitchFamily="2" charset="0"/>
              </a:rPr>
              <a:t>Cyiq</a:t>
            </a:r>
            <a:r>
              <a:rPr lang="en-US" altLang="en-US" sz="2400" dirty="0">
                <a:latin typeface="HebrewTh" pitchFamily="2" charset="0"/>
              </a:rPr>
              <a:t>!</a:t>
            </a:r>
            <a:r>
              <a:rPr lang="en-US" altLang="en-US" sz="2400" dirty="0"/>
              <a:t> </a:t>
            </a:r>
            <a:r>
              <a:rPr lang="en-US" altLang="en-US" dirty="0"/>
              <a:t>(</a:t>
            </a:r>
            <a:r>
              <a:rPr lang="en-US" altLang="en-US" dirty="0" err="1"/>
              <a:t>qayits</a:t>
            </a:r>
            <a:r>
              <a:rPr lang="en-US" altLang="en-US" dirty="0"/>
              <a:t> = summer fruit)</a:t>
            </a:r>
          </a:p>
          <a:p>
            <a:pPr lvl="1">
              <a:lnSpc>
                <a:spcPct val="90000"/>
              </a:lnSpc>
            </a:pPr>
            <a:r>
              <a:rPr lang="en-US" altLang="en-US" sz="2400" dirty="0">
                <a:latin typeface="HebrewTh" pitchFamily="2" charset="0"/>
              </a:rPr>
              <a:t>Cq02ha</a:t>
            </a:r>
            <a:r>
              <a:rPr lang="en-US" altLang="en-US" dirty="0"/>
              <a:t> (</a:t>
            </a:r>
            <a:r>
              <a:rPr lang="en-US" altLang="en-US" dirty="0" err="1"/>
              <a:t>haqqets</a:t>
            </a:r>
            <a:r>
              <a:rPr lang="en-US" altLang="en-US" dirty="0"/>
              <a:t> = the end)</a:t>
            </a:r>
            <a:endParaRPr lang="en-US" altLang="en-US" sz="2400" dirty="0">
              <a:latin typeface="HebrewTh" pitchFamily="2" charset="0"/>
            </a:endParaRPr>
          </a:p>
          <a:p>
            <a:pPr>
              <a:lnSpc>
                <a:spcPct val="90000"/>
              </a:lnSpc>
            </a:pPr>
            <a:r>
              <a:rPr lang="en-US" altLang="en-US" i="1" dirty="0"/>
              <a:t>The NIV attempts to capture this pun by translating the Hebrew phrase “The end has come” as “the time is ripe.”</a:t>
            </a:r>
          </a:p>
          <a:p>
            <a:pPr>
              <a:lnSpc>
                <a:spcPct val="90000"/>
              </a:lnSpc>
            </a:pPr>
            <a:r>
              <a:rPr lang="en-US" altLang="en-US" i="1" dirty="0"/>
              <a:t>Though Yahweh’s patience was vast, it was not unlimited.</a:t>
            </a:r>
          </a:p>
        </p:txBody>
      </p:sp>
    </p:spTree>
    <p:extLst>
      <p:ext uri="{BB962C8B-B14F-4D97-AF65-F5344CB8AC3E}">
        <p14:creationId xmlns:p14="http://schemas.microsoft.com/office/powerpoint/2010/main" val="370181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p:cTn id="7" dur="500" fill="hold"/>
                                        <p:tgtEl>
                                          <p:spTgt spid="269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9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9315">
                                            <p:txEl>
                                              <p:pRg st="1" end="1"/>
                                            </p:txEl>
                                          </p:spTgt>
                                        </p:tgtEl>
                                        <p:attrNameLst>
                                          <p:attrName>style.visibility</p:attrName>
                                        </p:attrNameLst>
                                      </p:cBhvr>
                                      <p:to>
                                        <p:strVal val="visible"/>
                                      </p:to>
                                    </p:set>
                                    <p:anim calcmode="lin" valueType="num">
                                      <p:cBhvr additive="base">
                                        <p:cTn id="13" dur="500" fill="hold"/>
                                        <p:tgtEl>
                                          <p:spTgt spid="269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93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9315">
                                            <p:txEl>
                                              <p:pRg st="2" end="2"/>
                                            </p:txEl>
                                          </p:spTgt>
                                        </p:tgtEl>
                                        <p:attrNameLst>
                                          <p:attrName>style.visibility</p:attrName>
                                        </p:attrNameLst>
                                      </p:cBhvr>
                                      <p:to>
                                        <p:strVal val="visible"/>
                                      </p:to>
                                    </p:set>
                                    <p:anim calcmode="lin" valueType="num">
                                      <p:cBhvr additive="base">
                                        <p:cTn id="17" dur="500" fill="hold"/>
                                        <p:tgtEl>
                                          <p:spTgt spid="2693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93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9315">
                                            <p:txEl>
                                              <p:pRg st="3" end="3"/>
                                            </p:txEl>
                                          </p:spTgt>
                                        </p:tgtEl>
                                        <p:attrNameLst>
                                          <p:attrName>style.visibility</p:attrName>
                                        </p:attrNameLst>
                                      </p:cBhvr>
                                      <p:to>
                                        <p:strVal val="visible"/>
                                      </p:to>
                                    </p:set>
                                    <p:anim calcmode="lin" valueType="num">
                                      <p:cBhvr additive="base">
                                        <p:cTn id="21" dur="500" fill="hold"/>
                                        <p:tgtEl>
                                          <p:spTgt spid="2693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69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9315">
                                            <p:txEl>
                                              <p:pRg st="4" end="4"/>
                                            </p:txEl>
                                          </p:spTgt>
                                        </p:tgtEl>
                                        <p:attrNameLst>
                                          <p:attrName>style.visibility</p:attrName>
                                        </p:attrNameLst>
                                      </p:cBhvr>
                                      <p:to>
                                        <p:strVal val="visible"/>
                                      </p:to>
                                    </p:set>
                                    <p:anim calcmode="lin" valueType="num">
                                      <p:cBhvr additive="base">
                                        <p:cTn id="27" dur="500" fill="hold"/>
                                        <p:tgtEl>
                                          <p:spTgt spid="26931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9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69315">
                                            <p:txEl>
                                              <p:pRg st="5" end="5"/>
                                            </p:txEl>
                                          </p:spTgt>
                                        </p:tgtEl>
                                        <p:attrNameLst>
                                          <p:attrName>style.visibility</p:attrName>
                                        </p:attrNameLst>
                                      </p:cBhvr>
                                      <p:to>
                                        <p:strVal val="visible"/>
                                      </p:to>
                                    </p:set>
                                    <p:anim calcmode="lin" valueType="num">
                                      <p:cBhvr additive="base">
                                        <p:cTn id="33" dur="500" fill="hold"/>
                                        <p:tgtEl>
                                          <p:spTgt spid="26931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69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BD2FCCD-AD7A-4517-B30B-CA5128BF5901}"/>
              </a:ext>
            </a:extLst>
          </p:cNvPr>
          <p:cNvSpPr>
            <a:spLocks noGrp="1"/>
          </p:cNvSpPr>
          <p:nvPr>
            <p:ph type="title"/>
          </p:nvPr>
        </p:nvSpPr>
        <p:spPr>
          <a:xfrm>
            <a:off x="1903412" y="228600"/>
            <a:ext cx="7135811" cy="1098551"/>
          </a:xfrm>
        </p:spPr>
        <p:txBody>
          <a:bodyPr/>
          <a:lstStyle/>
          <a:p>
            <a:r>
              <a:rPr lang="en-US" altLang="en-US" sz="4400" dirty="0">
                <a:solidFill>
                  <a:schemeClr val="accent6">
                    <a:lumMod val="50000"/>
                  </a:schemeClr>
                </a:solidFill>
              </a:rPr>
              <a:t>Amos and Amaziah </a:t>
            </a:r>
            <a:r>
              <a:rPr lang="en-US" altLang="en-US" sz="2400" dirty="0">
                <a:solidFill>
                  <a:schemeClr val="accent6">
                    <a:lumMod val="50000"/>
                  </a:schemeClr>
                </a:solidFill>
              </a:rPr>
              <a:t>(7:10-17)</a:t>
            </a:r>
          </a:p>
        </p:txBody>
      </p:sp>
      <p:sp>
        <p:nvSpPr>
          <p:cNvPr id="256003" name="Rectangle 3">
            <a:extLst>
              <a:ext uri="{FF2B5EF4-FFF2-40B4-BE49-F238E27FC236}">
                <a16:creationId xmlns:a16="http://schemas.microsoft.com/office/drawing/2014/main" id="{5D2BF6E1-06FD-43E2-8201-B46393BECB54}"/>
              </a:ext>
            </a:extLst>
          </p:cNvPr>
          <p:cNvSpPr>
            <a:spLocks noGrp="1"/>
          </p:cNvSpPr>
          <p:nvPr>
            <p:ph type="body" idx="1"/>
          </p:nvPr>
        </p:nvSpPr>
        <p:spPr>
          <a:xfrm>
            <a:off x="1903412" y="1905001"/>
            <a:ext cx="9448800" cy="4724399"/>
          </a:xfrm>
        </p:spPr>
        <p:txBody>
          <a:bodyPr/>
          <a:lstStyle/>
          <a:p>
            <a:pPr>
              <a:buFont typeface="Wingdings 3" panose="05040102010807070707" pitchFamily="18" charset="2"/>
              <a:buNone/>
            </a:pPr>
            <a:r>
              <a:rPr lang="en-US" altLang="en-US" sz="2800" b="1" dirty="0">
                <a:solidFill>
                  <a:srgbClr val="C00000"/>
                </a:solidFill>
              </a:rPr>
              <a:t>Amos’ sermons of judgment were promptly reported by Amaziah, the priest at Bethel, to Jeroboam II, the king.</a:t>
            </a:r>
          </a:p>
          <a:p>
            <a:r>
              <a:rPr lang="en-US" altLang="en-US" i="1" dirty="0"/>
              <a:t>Like the court prophets, Amaziah’s primary allegiance was to the royal family.</a:t>
            </a:r>
          </a:p>
          <a:p>
            <a:r>
              <a:rPr lang="en-US" altLang="en-US" i="1" dirty="0"/>
              <a:t>He indicted Amos for insurrection because he had predicted the exile of the northern nation.</a:t>
            </a:r>
          </a:p>
          <a:p>
            <a:r>
              <a:rPr lang="en-US" altLang="en-US" i="1" dirty="0"/>
              <a:t>He demanded that Amos vacate the premises and return to Judah.</a:t>
            </a:r>
          </a:p>
          <a:p>
            <a:r>
              <a:rPr lang="en-US" altLang="en-US" i="1" dirty="0"/>
              <a:t>Amos, for his part, immediately disclaimed any continuity with the general class of ancient Near Eastern prophets.</a:t>
            </a:r>
          </a:p>
        </p:txBody>
      </p:sp>
    </p:spTree>
    <p:extLst>
      <p:ext uri="{BB962C8B-B14F-4D97-AF65-F5344CB8AC3E}">
        <p14:creationId xmlns:p14="http://schemas.microsoft.com/office/powerpoint/2010/main" val="31979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anim calcmode="lin" valueType="num">
                                      <p:cBhvr>
                                        <p:cTn id="7" dur="500" fill="hold"/>
                                        <p:tgtEl>
                                          <p:spTgt spid="256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6003">
                                            <p:txEl>
                                              <p:pRg st="1" end="1"/>
                                            </p:txEl>
                                          </p:spTgt>
                                        </p:tgtEl>
                                        <p:attrNameLst>
                                          <p:attrName>style.visibility</p:attrName>
                                        </p:attrNameLst>
                                      </p:cBhvr>
                                      <p:to>
                                        <p:strVal val="visible"/>
                                      </p:to>
                                    </p:set>
                                    <p:anim calcmode="lin" valueType="num">
                                      <p:cBhvr additive="base">
                                        <p:cTn id="13" dur="500" fill="hold"/>
                                        <p:tgtEl>
                                          <p:spTgt spid="256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6003">
                                            <p:txEl>
                                              <p:pRg st="2" end="2"/>
                                            </p:txEl>
                                          </p:spTgt>
                                        </p:tgtEl>
                                        <p:attrNameLst>
                                          <p:attrName>style.visibility</p:attrName>
                                        </p:attrNameLst>
                                      </p:cBhvr>
                                      <p:to>
                                        <p:strVal val="visible"/>
                                      </p:to>
                                    </p:set>
                                    <p:anim calcmode="lin" valueType="num">
                                      <p:cBhvr additive="base">
                                        <p:cTn id="19" dur="500" fill="hold"/>
                                        <p:tgtEl>
                                          <p:spTgt spid="2560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6003">
                                            <p:txEl>
                                              <p:pRg st="3" end="3"/>
                                            </p:txEl>
                                          </p:spTgt>
                                        </p:tgtEl>
                                        <p:attrNameLst>
                                          <p:attrName>style.visibility</p:attrName>
                                        </p:attrNameLst>
                                      </p:cBhvr>
                                      <p:to>
                                        <p:strVal val="visible"/>
                                      </p:to>
                                    </p:set>
                                    <p:anim calcmode="lin" valueType="num">
                                      <p:cBhvr additive="base">
                                        <p:cTn id="25" dur="500" fill="hold"/>
                                        <p:tgtEl>
                                          <p:spTgt spid="2560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6003">
                                            <p:txEl>
                                              <p:pRg st="4" end="4"/>
                                            </p:txEl>
                                          </p:spTgt>
                                        </p:tgtEl>
                                        <p:attrNameLst>
                                          <p:attrName>style.visibility</p:attrName>
                                        </p:attrNameLst>
                                      </p:cBhvr>
                                      <p:to>
                                        <p:strVal val="visible"/>
                                      </p:to>
                                    </p:set>
                                    <p:anim calcmode="lin" valueType="num">
                                      <p:cBhvr additive="base">
                                        <p:cTn id="31" dur="500" fill="hold"/>
                                        <p:tgtEl>
                                          <p:spTgt spid="2560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B1B4AF75-3140-4704-AB94-D28BAB6DD2C5}"/>
              </a:ext>
            </a:extLst>
          </p:cNvPr>
          <p:cNvSpPr>
            <a:spLocks noGrp="1"/>
          </p:cNvSpPr>
          <p:nvPr>
            <p:ph type="title"/>
          </p:nvPr>
        </p:nvSpPr>
        <p:spPr/>
        <p:txBody>
          <a:bodyPr/>
          <a:lstStyle/>
          <a:p>
            <a:r>
              <a:rPr lang="en-US" altLang="en-US" sz="4400" dirty="0">
                <a:solidFill>
                  <a:schemeClr val="accent6">
                    <a:lumMod val="50000"/>
                  </a:schemeClr>
                </a:solidFill>
              </a:rPr>
              <a:t>Oracle of Hope </a:t>
            </a:r>
            <a:r>
              <a:rPr lang="en-US" altLang="en-US" sz="2400" dirty="0">
                <a:solidFill>
                  <a:schemeClr val="accent6">
                    <a:lumMod val="50000"/>
                  </a:schemeClr>
                </a:solidFill>
              </a:rPr>
              <a:t>(9:11-15)</a:t>
            </a:r>
          </a:p>
        </p:txBody>
      </p:sp>
      <p:sp>
        <p:nvSpPr>
          <p:cNvPr id="317443" name="Rectangle 3">
            <a:extLst>
              <a:ext uri="{FF2B5EF4-FFF2-40B4-BE49-F238E27FC236}">
                <a16:creationId xmlns:a16="http://schemas.microsoft.com/office/drawing/2014/main" id="{3EF65635-5545-48C4-9AFF-578CE9512FC6}"/>
              </a:ext>
            </a:extLst>
          </p:cNvPr>
          <p:cNvSpPr>
            <a:spLocks noGrp="1"/>
          </p:cNvSpPr>
          <p:nvPr>
            <p:ph type="body" idx="1"/>
          </p:nvPr>
        </p:nvSpPr>
        <p:spPr>
          <a:xfrm>
            <a:off x="1522413" y="1981201"/>
            <a:ext cx="9524999" cy="4495799"/>
          </a:xfrm>
        </p:spPr>
        <p:txBody>
          <a:bodyPr/>
          <a:lstStyle/>
          <a:p>
            <a:pPr>
              <a:buFont typeface="Wingdings 3" panose="05040102010807070707" pitchFamily="18" charset="2"/>
              <a:buNone/>
            </a:pPr>
            <a:r>
              <a:rPr lang="en-US" altLang="en-US" sz="2800" b="1" dirty="0">
                <a:solidFill>
                  <a:srgbClr val="C00000"/>
                </a:solidFill>
              </a:rPr>
              <a:t>Amos’ final oracle returns to the expression “in that day,” i.e., the Day of the Lord.</a:t>
            </a:r>
          </a:p>
          <a:p>
            <a:r>
              <a:rPr lang="en-US" altLang="en-US" i="1" dirty="0"/>
              <a:t>Though “that day” would be a day of darkness and judgment (3:14; 5:18, 20; 8:3, 9, 13), it also would be a day of restoration.</a:t>
            </a:r>
          </a:p>
          <a:p>
            <a:r>
              <a:rPr lang="en-US" altLang="en-US" i="1" dirty="0"/>
              <a:t>The irony (at least for those in the northern kingdom) is that the restoration would not be the kingdom of Jeroboam, but the kingdom of David—the united tribes under a single ruler.</a:t>
            </a:r>
          </a:p>
        </p:txBody>
      </p:sp>
    </p:spTree>
    <p:extLst>
      <p:ext uri="{BB962C8B-B14F-4D97-AF65-F5344CB8AC3E}">
        <p14:creationId xmlns:p14="http://schemas.microsoft.com/office/powerpoint/2010/main" val="382492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7443">
                                            <p:txEl>
                                              <p:pRg st="0" end="0"/>
                                            </p:txEl>
                                          </p:spTgt>
                                        </p:tgtEl>
                                        <p:attrNameLst>
                                          <p:attrName>style.visibility</p:attrName>
                                        </p:attrNameLst>
                                      </p:cBhvr>
                                      <p:to>
                                        <p:strVal val="visible"/>
                                      </p:to>
                                    </p:set>
                                    <p:anim calcmode="lin" valueType="num">
                                      <p:cBhvr>
                                        <p:cTn id="7" dur="500" fill="hold"/>
                                        <p:tgtEl>
                                          <p:spTgt spid="317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443">
                                            <p:txEl>
                                              <p:pRg st="1" end="1"/>
                                            </p:txEl>
                                          </p:spTgt>
                                        </p:tgtEl>
                                        <p:attrNameLst>
                                          <p:attrName>style.visibility</p:attrName>
                                        </p:attrNameLst>
                                      </p:cBhvr>
                                      <p:to>
                                        <p:strVal val="visible"/>
                                      </p:to>
                                    </p:set>
                                    <p:anim calcmode="lin" valueType="num">
                                      <p:cBhvr additive="base">
                                        <p:cTn id="13" dur="500" fill="hold"/>
                                        <p:tgtEl>
                                          <p:spTgt spid="317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7443">
                                            <p:txEl>
                                              <p:pRg st="2" end="2"/>
                                            </p:txEl>
                                          </p:spTgt>
                                        </p:tgtEl>
                                        <p:attrNameLst>
                                          <p:attrName>style.visibility</p:attrName>
                                        </p:attrNameLst>
                                      </p:cBhvr>
                                      <p:to>
                                        <p:strVal val="visible"/>
                                      </p:to>
                                    </p:set>
                                    <p:anim calcmode="lin" valueType="num">
                                      <p:cBhvr additive="base">
                                        <p:cTn id="19" dur="500" fill="hold"/>
                                        <p:tgtEl>
                                          <p:spTgt spid="317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2436812" y="4343400"/>
            <a:ext cx="7772400" cy="1975104"/>
          </a:xfrm>
        </p:spPr>
        <p:txBody>
          <a:bodyPr/>
          <a:lstStyle/>
          <a:p>
            <a:pPr marR="9144">
              <a:defRPr/>
            </a:pPr>
            <a:r>
              <a:rPr lang="en-US" sz="9600" b="1" cap="all" dirty="0" err="1">
                <a:solidFill>
                  <a:schemeClr val="tx2">
                    <a:satMod val="200000"/>
                  </a:schemeClr>
                </a:solidFill>
                <a:effectLst>
                  <a:reflection blurRad="12700" stA="34000" endA="740" endPos="53000" dir="5400000" sy="-100000" algn="bl" rotWithShape="0"/>
                </a:effectLst>
              </a:rPr>
              <a:t>hosea</a:t>
            </a:r>
            <a:endParaRPr lang="en-US" sz="9600" b="1" cap="all" dirty="0">
              <a:solidFill>
                <a:schemeClr val="tx2">
                  <a:satMod val="200000"/>
                </a:schemeClr>
              </a:solidFill>
              <a:effectLst>
                <a:reflection blurRad="12700" stA="34000" endA="740" endPos="53000" dir="5400000" sy="-100000" algn="bl" rotWithShape="0"/>
              </a:effectLst>
            </a:endParaRPr>
          </a:p>
        </p:txBody>
      </p:sp>
    </p:spTree>
    <p:extLst>
      <p:ext uri="{BB962C8B-B14F-4D97-AF65-F5344CB8AC3E}">
        <p14:creationId xmlns:p14="http://schemas.microsoft.com/office/powerpoint/2010/main" val="117959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8ABB37E-6A78-45D5-9B00-4E509B706646}"/>
              </a:ext>
            </a:extLst>
          </p:cNvPr>
          <p:cNvSpPr>
            <a:spLocks noGrp="1"/>
          </p:cNvSpPr>
          <p:nvPr>
            <p:ph type="title"/>
          </p:nvPr>
        </p:nvSpPr>
        <p:spPr>
          <a:xfrm>
            <a:off x="1979612" y="228600"/>
            <a:ext cx="8229600" cy="838200"/>
          </a:xfrm>
        </p:spPr>
        <p:txBody>
          <a:bodyPr/>
          <a:lstStyle/>
          <a:p>
            <a:r>
              <a:rPr lang="en-US" altLang="en-US" dirty="0">
                <a:solidFill>
                  <a:srgbClr val="FFFF66"/>
                </a:solidFill>
                <a:effectLst>
                  <a:outerShdw blurRad="38100" dist="38100" dir="2700000" algn="tl">
                    <a:srgbClr val="000000">
                      <a:alpha val="43137"/>
                    </a:srgbClr>
                  </a:outerShdw>
                </a:effectLst>
                <a:latin typeface="Impact" panose="020B0806030902050204" pitchFamily="34" charset="0"/>
              </a:rPr>
              <a:t>The Writing Prophets</a:t>
            </a:r>
          </a:p>
        </p:txBody>
      </p:sp>
      <p:sp>
        <p:nvSpPr>
          <p:cNvPr id="70659" name="Rectangle 3">
            <a:extLst>
              <a:ext uri="{FF2B5EF4-FFF2-40B4-BE49-F238E27FC236}">
                <a16:creationId xmlns:a16="http://schemas.microsoft.com/office/drawing/2014/main" id="{896E4CB3-C515-4456-AB34-5F222B30CEC3}"/>
              </a:ext>
            </a:extLst>
          </p:cNvPr>
          <p:cNvSpPr>
            <a:spLocks noGrp="1"/>
          </p:cNvSpPr>
          <p:nvPr>
            <p:ph type="body" idx="1"/>
          </p:nvPr>
        </p:nvSpPr>
        <p:spPr>
          <a:xfrm>
            <a:off x="1674812" y="2362200"/>
            <a:ext cx="2895600" cy="4343400"/>
          </a:xfrm>
          <a:solidFill>
            <a:schemeClr val="bg2">
              <a:lumMod val="75000"/>
            </a:schemeClr>
          </a:solidFill>
          <a:ln w="12700">
            <a:solidFill>
              <a:srgbClr val="000000"/>
            </a:solidFill>
            <a:miter lim="800000"/>
            <a:headEnd/>
            <a:tailEnd/>
          </a:ln>
        </p:spPr>
        <p:txBody>
          <a:bodyPr>
            <a:normAutofit fontScale="92500" lnSpcReduction="10000"/>
          </a:bodyPr>
          <a:lstStyle/>
          <a:p>
            <a:pPr>
              <a:buFont typeface="Wingdings 3" panose="05040102010807070707" pitchFamily="18" charset="2"/>
              <a:buNone/>
              <a:defRPr/>
            </a:pPr>
            <a:r>
              <a:rPr lang="en-US" altLang="en-US" dirty="0">
                <a:latin typeface="Impact" panose="020B0806030902050204" pitchFamily="34" charset="0"/>
              </a:rPr>
              <a:t>8</a:t>
            </a:r>
            <a:r>
              <a:rPr lang="en-US" altLang="en-US" baseline="30000" dirty="0">
                <a:latin typeface="Impact" panose="020B0806030902050204" pitchFamily="34" charset="0"/>
              </a:rPr>
              <a:t>th</a:t>
            </a:r>
            <a:r>
              <a:rPr lang="en-US" altLang="en-US" dirty="0">
                <a:latin typeface="Impact" panose="020B0806030902050204" pitchFamily="34" charset="0"/>
              </a:rPr>
              <a:t> Century</a:t>
            </a:r>
          </a:p>
          <a:p>
            <a:pPr>
              <a:buFont typeface="Wingdings 3" panose="05040102010807070707" pitchFamily="18" charset="2"/>
              <a:buNone/>
              <a:defRPr/>
            </a:pPr>
            <a:endParaRPr lang="en-US" altLang="en-US" sz="1000" dirty="0">
              <a:latin typeface="Impact" panose="020B0806030902050204" pitchFamily="34" charset="0"/>
            </a:endParaRPr>
          </a:p>
          <a:p>
            <a:pPr>
              <a:buFont typeface="Wingdings 3" panose="05040102010807070707" pitchFamily="18" charset="2"/>
              <a:buNone/>
              <a:defRPr/>
            </a:pPr>
            <a:r>
              <a:rPr lang="en-US" altLang="en-US" sz="2200" b="1" dirty="0">
                <a:latin typeface="Arial" panose="020B0604020202020204" pitchFamily="34" charset="0"/>
              </a:rPr>
              <a:t>North (Israel)</a:t>
            </a:r>
          </a:p>
          <a:p>
            <a:pPr>
              <a:defRPr/>
            </a:pPr>
            <a:r>
              <a:rPr lang="en-US" altLang="en-US" sz="2600" i="1" dirty="0">
                <a:solidFill>
                  <a:srgbClr val="FF0000"/>
                </a:solidFill>
                <a:effectLst>
                  <a:outerShdw blurRad="38100" dist="38100" dir="2700000" algn="tl">
                    <a:srgbClr val="000000"/>
                  </a:outerShdw>
                </a:effectLst>
                <a:latin typeface="Arial" panose="020B0604020202020204" pitchFamily="34" charset="0"/>
              </a:rPr>
              <a:t>Amos</a:t>
            </a:r>
          </a:p>
          <a:p>
            <a:pPr>
              <a:defRPr/>
            </a:pPr>
            <a:r>
              <a:rPr lang="en-US" altLang="en-US" sz="2600" i="1" dirty="0">
                <a:solidFill>
                  <a:srgbClr val="FF0000"/>
                </a:solidFill>
                <a:effectLst>
                  <a:outerShdw blurRad="38100" dist="38100" dir="2700000" algn="tl">
                    <a:srgbClr val="000000"/>
                  </a:outerShdw>
                </a:effectLst>
                <a:latin typeface="Arial" panose="020B0604020202020204" pitchFamily="34" charset="0"/>
              </a:rPr>
              <a:t>Hosea</a:t>
            </a:r>
          </a:p>
          <a:p>
            <a:pPr>
              <a:buFont typeface="Wingdings 3" panose="05040102010807070707" pitchFamily="18" charset="2"/>
              <a:buNone/>
              <a:defRPr/>
            </a:pPr>
            <a:endParaRPr lang="en-US" altLang="en-US" dirty="0">
              <a:solidFill>
                <a:srgbClr val="660033"/>
              </a:solidFill>
              <a:effectLst>
                <a:outerShdw blurRad="38100" dist="38100" dir="2700000" algn="tl">
                  <a:srgbClr val="000000"/>
                </a:outerShdw>
              </a:effectLst>
              <a:latin typeface="Arial" panose="020B0604020202020204" pitchFamily="34" charset="0"/>
            </a:endParaRPr>
          </a:p>
          <a:p>
            <a:pPr>
              <a:buFont typeface="Wingdings 3" panose="05040102010807070707" pitchFamily="18" charset="2"/>
              <a:buNone/>
              <a:defRPr/>
            </a:pPr>
            <a:r>
              <a:rPr lang="en-US" altLang="en-US" sz="2200" b="1" dirty="0">
                <a:latin typeface="Arial" panose="020B0604020202020204" pitchFamily="34" charset="0"/>
              </a:rPr>
              <a:t>South (Judah)</a:t>
            </a:r>
          </a:p>
          <a:p>
            <a:pPr>
              <a:defRPr/>
            </a:pPr>
            <a:r>
              <a:rPr lang="en-US" altLang="en-US" sz="2600" i="1" dirty="0">
                <a:solidFill>
                  <a:srgbClr val="FF0000"/>
                </a:solidFill>
                <a:effectLst>
                  <a:outerShdw blurRad="38100" dist="38100" dir="2700000" algn="tl">
                    <a:srgbClr val="000000"/>
                  </a:outerShdw>
                </a:effectLst>
                <a:latin typeface="Arial" panose="020B0604020202020204" pitchFamily="34" charset="0"/>
              </a:rPr>
              <a:t>Isaiah</a:t>
            </a:r>
          </a:p>
          <a:p>
            <a:pPr>
              <a:defRPr/>
            </a:pPr>
            <a:r>
              <a:rPr lang="en-US" altLang="en-US" sz="2600" i="1" dirty="0">
                <a:solidFill>
                  <a:srgbClr val="FF0000"/>
                </a:solidFill>
                <a:effectLst>
                  <a:outerShdw blurRad="38100" dist="38100" dir="2700000" algn="tl">
                    <a:srgbClr val="000000"/>
                  </a:outerShdw>
                </a:effectLst>
                <a:latin typeface="Arial" panose="020B0604020202020204" pitchFamily="34" charset="0"/>
              </a:rPr>
              <a:t>Micah</a:t>
            </a:r>
          </a:p>
        </p:txBody>
      </p:sp>
      <p:sp>
        <p:nvSpPr>
          <p:cNvPr id="70660" name="Rectangle 4">
            <a:extLst>
              <a:ext uri="{FF2B5EF4-FFF2-40B4-BE49-F238E27FC236}">
                <a16:creationId xmlns:a16="http://schemas.microsoft.com/office/drawing/2014/main" id="{E401FE2A-3092-424F-B8FE-A3BCB24166D5}"/>
              </a:ext>
            </a:extLst>
          </p:cNvPr>
          <p:cNvSpPr>
            <a:spLocks noChangeArrowheads="1"/>
          </p:cNvSpPr>
          <p:nvPr/>
        </p:nvSpPr>
        <p:spPr bwMode="auto">
          <a:xfrm>
            <a:off x="4722812" y="2362200"/>
            <a:ext cx="2819400" cy="4343400"/>
          </a:xfrm>
          <a:prstGeom prst="rect">
            <a:avLst/>
          </a:prstGeom>
          <a:solidFill>
            <a:schemeClr val="bg2">
              <a:lumMod val="75000"/>
            </a:schemeClr>
          </a:solidFill>
          <a:ln w="12700">
            <a:solidFill>
              <a:schemeClr val="tx1"/>
            </a:solidFill>
            <a:miter lim="800000"/>
            <a:headEnd/>
            <a:tailEnd/>
          </a:ln>
          <a:effectLst/>
          <a:extLst/>
        </p:spPr>
        <p:txBody>
          <a:bodyPr/>
          <a:lstStyle>
            <a:lvl1pPr marL="342900" indent="-342900"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buFont typeface="Wingdings 3" panose="05040102010807070707" pitchFamily="18" charset="2"/>
              <a:buNone/>
              <a:defRPr/>
            </a:pPr>
            <a:r>
              <a:rPr lang="en-US" altLang="en-US" sz="2400" dirty="0">
                <a:latin typeface="Impact" panose="020B0806030902050204" pitchFamily="34" charset="0"/>
              </a:rPr>
              <a:t>7</a:t>
            </a:r>
            <a:r>
              <a:rPr lang="en-US" altLang="en-US" sz="2400" baseline="30000" dirty="0">
                <a:latin typeface="Impact" panose="020B0806030902050204" pitchFamily="34" charset="0"/>
              </a:rPr>
              <a:t>th</a:t>
            </a:r>
            <a:r>
              <a:rPr lang="en-US" altLang="en-US" sz="2400" dirty="0">
                <a:latin typeface="Impact" panose="020B0806030902050204" pitchFamily="34" charset="0"/>
              </a:rPr>
              <a:t> Century</a:t>
            </a:r>
          </a:p>
          <a:p>
            <a:pPr>
              <a:buFont typeface="Wingdings 3" panose="05040102010807070707" pitchFamily="18" charset="2"/>
              <a:buNone/>
              <a:defRPr/>
            </a:pPr>
            <a:endParaRPr lang="en-US" altLang="en-US" sz="1000" dirty="0">
              <a:latin typeface="Impact" panose="020B0806030902050204" pitchFamily="34" charset="0"/>
            </a:endParaRPr>
          </a:p>
          <a:p>
            <a:pPr>
              <a:buFont typeface="Wingdings 3" panose="05040102010807070707" pitchFamily="18" charset="2"/>
              <a:buNone/>
              <a:defRPr/>
            </a:pPr>
            <a:r>
              <a:rPr lang="en-US" altLang="en-US" b="1" dirty="0">
                <a:latin typeface="Arial" panose="020B0604020202020204" pitchFamily="34" charset="0"/>
              </a:rPr>
              <a:t>Judah only</a:t>
            </a:r>
          </a:p>
          <a:p>
            <a:pPr>
              <a:defRPr/>
            </a:pPr>
            <a:r>
              <a:rPr lang="en-US" altLang="en-US" sz="2400" i="1" dirty="0">
                <a:solidFill>
                  <a:srgbClr val="FF0000"/>
                </a:solidFill>
                <a:effectLst>
                  <a:outerShdw blurRad="38100" dist="38100" dir="2700000" algn="tl">
                    <a:srgbClr val="000000"/>
                  </a:outerShdw>
                </a:effectLst>
                <a:latin typeface="Arial" panose="020B0604020202020204" pitchFamily="34" charset="0"/>
              </a:rPr>
              <a:t>Zephaniah</a:t>
            </a:r>
          </a:p>
          <a:p>
            <a:pPr>
              <a:defRPr/>
            </a:pPr>
            <a:r>
              <a:rPr lang="en-US" altLang="en-US" sz="2400" i="1" dirty="0">
                <a:solidFill>
                  <a:srgbClr val="FF0000"/>
                </a:solidFill>
                <a:effectLst>
                  <a:outerShdw blurRad="38100" dist="38100" dir="2700000" algn="tl">
                    <a:srgbClr val="000000"/>
                  </a:outerShdw>
                </a:effectLst>
                <a:latin typeface="Arial" panose="020B0604020202020204" pitchFamily="34" charset="0"/>
              </a:rPr>
              <a:t>Jeremiah</a:t>
            </a:r>
          </a:p>
          <a:p>
            <a:pPr>
              <a:buFont typeface="Wingdings 3" panose="05040102010807070707" pitchFamily="18" charset="2"/>
              <a:buNone/>
              <a:defRPr/>
            </a:pPr>
            <a:endParaRPr lang="en-US" altLang="en-US" i="1" dirty="0">
              <a:solidFill>
                <a:srgbClr val="FF0000"/>
              </a:solidFill>
              <a:effectLst>
                <a:outerShdw blurRad="38100" dist="38100" dir="2700000" algn="tl">
                  <a:srgbClr val="000000"/>
                </a:outerShdw>
              </a:effectLst>
              <a:latin typeface="Arial" panose="020B0604020202020204" pitchFamily="34" charset="0"/>
            </a:endParaRPr>
          </a:p>
          <a:p>
            <a:pPr>
              <a:buFont typeface="Wingdings 3" panose="05040102010807070707" pitchFamily="18" charset="2"/>
              <a:buNone/>
              <a:defRPr/>
            </a:pPr>
            <a:r>
              <a:rPr lang="en-US" altLang="en-US" sz="2400" dirty="0">
                <a:latin typeface="Impact" panose="020B0806030902050204" pitchFamily="34" charset="0"/>
              </a:rPr>
              <a:t>6</a:t>
            </a:r>
            <a:r>
              <a:rPr lang="en-US" altLang="en-US" sz="2400" baseline="30000" dirty="0">
                <a:latin typeface="Impact" panose="020B0806030902050204" pitchFamily="34" charset="0"/>
              </a:rPr>
              <a:t>th</a:t>
            </a:r>
            <a:r>
              <a:rPr lang="en-US" altLang="en-US" sz="2400" dirty="0">
                <a:latin typeface="Impact" panose="020B0806030902050204" pitchFamily="34" charset="0"/>
              </a:rPr>
              <a:t> Century</a:t>
            </a:r>
          </a:p>
          <a:p>
            <a:pPr>
              <a:buFont typeface="Wingdings 3" panose="05040102010807070707" pitchFamily="18" charset="2"/>
              <a:buNone/>
              <a:defRPr/>
            </a:pPr>
            <a:r>
              <a:rPr lang="en-US" altLang="en-US" b="1" dirty="0">
                <a:latin typeface="Arial" panose="020B0604020202020204" pitchFamily="34" charset="0"/>
              </a:rPr>
              <a:t>Among the Exiles</a:t>
            </a:r>
          </a:p>
          <a:p>
            <a:pPr>
              <a:defRPr/>
            </a:pPr>
            <a:r>
              <a:rPr lang="en-US" altLang="en-US" sz="2400" i="1" dirty="0">
                <a:solidFill>
                  <a:srgbClr val="FF0000"/>
                </a:solidFill>
                <a:effectLst>
                  <a:outerShdw blurRad="38100" dist="38100" dir="2700000" algn="tl">
                    <a:srgbClr val="000000"/>
                  </a:outerShdw>
                </a:effectLst>
                <a:latin typeface="Arial" panose="020B0604020202020204" pitchFamily="34" charset="0"/>
              </a:rPr>
              <a:t>Ezekiel</a:t>
            </a:r>
          </a:p>
        </p:txBody>
      </p:sp>
      <p:sp>
        <p:nvSpPr>
          <p:cNvPr id="70661" name="Rectangle 5">
            <a:extLst>
              <a:ext uri="{FF2B5EF4-FFF2-40B4-BE49-F238E27FC236}">
                <a16:creationId xmlns:a16="http://schemas.microsoft.com/office/drawing/2014/main" id="{83B37D10-386F-4F8E-8518-42C0AED94BF7}"/>
              </a:ext>
            </a:extLst>
          </p:cNvPr>
          <p:cNvSpPr>
            <a:spLocks noChangeArrowheads="1"/>
          </p:cNvSpPr>
          <p:nvPr/>
        </p:nvSpPr>
        <p:spPr bwMode="auto">
          <a:xfrm>
            <a:off x="7694612" y="2362200"/>
            <a:ext cx="2819400" cy="4343400"/>
          </a:xfrm>
          <a:prstGeom prst="rect">
            <a:avLst/>
          </a:prstGeom>
          <a:solidFill>
            <a:schemeClr val="accent2">
              <a:lumMod val="60000"/>
              <a:lumOff val="40000"/>
            </a:schemeClr>
          </a:solidFill>
          <a:ln w="12700">
            <a:solidFill>
              <a:schemeClr val="tx1"/>
            </a:solidFill>
            <a:miter lim="800000"/>
            <a:headEnd/>
            <a:tailEnd/>
          </a:ln>
          <a:effectLst/>
          <a:extLst/>
        </p:spPr>
        <p:txBody>
          <a:bodyPr/>
          <a:lstStyle>
            <a:lvl1pPr marL="342900" indent="-342900" defTabSz="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defTabSz="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defTabSz="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defTabSz="4572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buFont typeface="Wingdings 3" panose="05040102010807070707" pitchFamily="18" charset="2"/>
              <a:buNone/>
              <a:defRPr/>
            </a:pPr>
            <a:r>
              <a:rPr lang="en-US" altLang="en-US" sz="2400" dirty="0">
                <a:latin typeface="Impact" panose="020B0806030902050204" pitchFamily="34" charset="0"/>
              </a:rPr>
              <a:t>Probable Dates</a:t>
            </a:r>
          </a:p>
          <a:p>
            <a:pPr>
              <a:buFont typeface="Wingdings 3" panose="05040102010807070707" pitchFamily="18" charset="2"/>
              <a:buNone/>
              <a:defRPr/>
            </a:pPr>
            <a:endParaRPr lang="en-US" altLang="en-US" sz="1000" dirty="0">
              <a:latin typeface="Impact" panose="020B0806030902050204" pitchFamily="34" charset="0"/>
            </a:endParaRPr>
          </a:p>
          <a:p>
            <a:pPr>
              <a:buFont typeface="Wingdings 3" panose="05040102010807070707" pitchFamily="18" charset="2"/>
              <a:buNone/>
              <a:defRPr/>
            </a:pPr>
            <a:r>
              <a:rPr lang="en-US" altLang="en-US" b="1" dirty="0">
                <a:latin typeface="Arial" panose="020B0604020202020204" pitchFamily="34" charset="0"/>
              </a:rPr>
              <a:t>Judah only</a:t>
            </a:r>
          </a:p>
          <a:p>
            <a:pPr>
              <a:defRPr/>
            </a:pPr>
            <a:r>
              <a:rPr lang="en-US" altLang="en-US" sz="2400" i="1" dirty="0">
                <a:solidFill>
                  <a:srgbClr val="FF0000"/>
                </a:solidFill>
                <a:effectLst>
                  <a:outerShdw blurRad="38100" dist="38100" dir="2700000" algn="tl">
                    <a:srgbClr val="000000"/>
                  </a:outerShdw>
                </a:effectLst>
                <a:latin typeface="Arial" panose="020B0604020202020204" pitchFamily="34" charset="0"/>
              </a:rPr>
              <a:t>Jonah (8</a:t>
            </a:r>
            <a:r>
              <a:rPr lang="en-US" altLang="en-US" sz="2400" i="1" baseline="30000" dirty="0">
                <a:solidFill>
                  <a:srgbClr val="FF0000"/>
                </a:solidFill>
                <a:effectLst>
                  <a:outerShdw blurRad="38100" dist="38100" dir="2700000" algn="tl">
                    <a:srgbClr val="000000"/>
                  </a:outerShdw>
                </a:effectLst>
                <a:latin typeface="Arial" panose="020B0604020202020204" pitchFamily="34" charset="0"/>
              </a:rPr>
              <a:t>th</a:t>
            </a:r>
            <a:r>
              <a:rPr lang="en-US" altLang="en-US" sz="2400" i="1" dirty="0">
                <a:solidFill>
                  <a:srgbClr val="FF0000"/>
                </a:solidFill>
                <a:effectLst>
                  <a:outerShdw blurRad="38100" dist="38100" dir="2700000" algn="tl">
                    <a:srgbClr val="000000"/>
                  </a:outerShdw>
                </a:effectLst>
                <a:latin typeface="Arial" panose="020B0604020202020204" pitchFamily="34" charset="0"/>
              </a:rPr>
              <a:t>)</a:t>
            </a:r>
          </a:p>
          <a:p>
            <a:pPr>
              <a:defRPr/>
            </a:pPr>
            <a:r>
              <a:rPr lang="en-US" altLang="en-US" sz="2400" i="1" dirty="0">
                <a:solidFill>
                  <a:srgbClr val="FF0000"/>
                </a:solidFill>
                <a:effectLst>
                  <a:outerShdw blurRad="38100" dist="38100" dir="2700000" algn="tl">
                    <a:srgbClr val="000000"/>
                  </a:outerShdw>
                </a:effectLst>
                <a:latin typeface="Arial" panose="020B0604020202020204" pitchFamily="34" charset="0"/>
              </a:rPr>
              <a:t>Joel (8</a:t>
            </a:r>
            <a:r>
              <a:rPr lang="en-US" altLang="en-US" sz="2400" i="1" baseline="30000" dirty="0">
                <a:solidFill>
                  <a:srgbClr val="FF0000"/>
                </a:solidFill>
                <a:effectLst>
                  <a:outerShdw blurRad="38100" dist="38100" dir="2700000" algn="tl">
                    <a:srgbClr val="000000"/>
                  </a:outerShdw>
                </a:effectLst>
                <a:latin typeface="Arial" panose="020B0604020202020204" pitchFamily="34" charset="0"/>
              </a:rPr>
              <a:t>th</a:t>
            </a:r>
            <a:r>
              <a:rPr lang="en-US" altLang="en-US" sz="2400" i="1" dirty="0">
                <a:solidFill>
                  <a:srgbClr val="FF0000"/>
                </a:solidFill>
                <a:effectLst>
                  <a:outerShdw blurRad="38100" dist="38100" dir="2700000" algn="tl">
                    <a:srgbClr val="000000"/>
                  </a:outerShdw>
                </a:effectLst>
                <a:latin typeface="Arial" panose="020B0604020202020204" pitchFamily="34" charset="0"/>
              </a:rPr>
              <a:t>)</a:t>
            </a:r>
          </a:p>
          <a:p>
            <a:pPr>
              <a:defRPr/>
            </a:pPr>
            <a:r>
              <a:rPr lang="en-US" altLang="en-US" sz="2400" i="1" dirty="0">
                <a:solidFill>
                  <a:srgbClr val="FF0000"/>
                </a:solidFill>
                <a:effectLst>
                  <a:outerShdw blurRad="38100" dist="38100" dir="2700000" algn="tl">
                    <a:srgbClr val="000000"/>
                  </a:outerShdw>
                </a:effectLst>
                <a:latin typeface="Arial" panose="020B0604020202020204" pitchFamily="34" charset="0"/>
              </a:rPr>
              <a:t>Nahum (7</a:t>
            </a:r>
            <a:r>
              <a:rPr lang="en-US" altLang="en-US" sz="2400" i="1" baseline="30000" dirty="0">
                <a:solidFill>
                  <a:srgbClr val="FF0000"/>
                </a:solidFill>
                <a:effectLst>
                  <a:outerShdw blurRad="38100" dist="38100" dir="2700000" algn="tl">
                    <a:srgbClr val="000000"/>
                  </a:outerShdw>
                </a:effectLst>
                <a:latin typeface="Arial" panose="020B0604020202020204" pitchFamily="34" charset="0"/>
              </a:rPr>
              <a:t>th</a:t>
            </a:r>
            <a:r>
              <a:rPr lang="en-US" altLang="en-US" sz="2400" i="1" dirty="0">
                <a:solidFill>
                  <a:srgbClr val="FF0000"/>
                </a:solidFill>
                <a:effectLst>
                  <a:outerShdw blurRad="38100" dist="38100" dir="2700000" algn="tl">
                    <a:srgbClr val="000000"/>
                  </a:outerShdw>
                </a:effectLst>
                <a:latin typeface="Arial" panose="020B0604020202020204" pitchFamily="34" charset="0"/>
              </a:rPr>
              <a:t>)</a:t>
            </a:r>
          </a:p>
          <a:p>
            <a:pPr>
              <a:defRPr/>
            </a:pPr>
            <a:r>
              <a:rPr lang="en-US" altLang="en-US" sz="2400" i="1" dirty="0">
                <a:solidFill>
                  <a:srgbClr val="FF0000"/>
                </a:solidFill>
                <a:effectLst>
                  <a:outerShdw blurRad="38100" dist="38100" dir="2700000" algn="tl">
                    <a:srgbClr val="000000"/>
                  </a:outerShdw>
                </a:effectLst>
                <a:latin typeface="Arial" panose="020B0604020202020204" pitchFamily="34" charset="0"/>
              </a:rPr>
              <a:t>Habakkuk (7</a:t>
            </a:r>
            <a:r>
              <a:rPr lang="en-US" altLang="en-US" sz="2400" i="1" baseline="30000" dirty="0">
                <a:solidFill>
                  <a:srgbClr val="FF0000"/>
                </a:solidFill>
                <a:effectLst>
                  <a:outerShdw blurRad="38100" dist="38100" dir="2700000" algn="tl">
                    <a:srgbClr val="000000"/>
                  </a:outerShdw>
                </a:effectLst>
                <a:latin typeface="Arial" panose="020B0604020202020204" pitchFamily="34" charset="0"/>
              </a:rPr>
              <a:t>th</a:t>
            </a:r>
            <a:r>
              <a:rPr lang="en-US" altLang="en-US" sz="2400" i="1" dirty="0">
                <a:solidFill>
                  <a:srgbClr val="FF0000"/>
                </a:solidFill>
                <a:effectLst>
                  <a:outerShdw blurRad="38100" dist="38100" dir="2700000" algn="tl">
                    <a:srgbClr val="000000"/>
                  </a:outerShdw>
                </a:effectLst>
                <a:latin typeface="Arial" panose="020B0604020202020204" pitchFamily="34" charset="0"/>
              </a:rPr>
              <a:t>)</a:t>
            </a:r>
          </a:p>
          <a:p>
            <a:pPr>
              <a:defRPr/>
            </a:pPr>
            <a:r>
              <a:rPr lang="en-US" altLang="en-US" sz="2400" i="1" dirty="0">
                <a:solidFill>
                  <a:srgbClr val="FF0000"/>
                </a:solidFill>
                <a:effectLst>
                  <a:outerShdw blurRad="38100" dist="38100" dir="2700000" algn="tl">
                    <a:srgbClr val="000000"/>
                  </a:outerShdw>
                </a:effectLst>
                <a:latin typeface="Arial" panose="020B0604020202020204" pitchFamily="34" charset="0"/>
              </a:rPr>
              <a:t>Obadiah (6</a:t>
            </a:r>
            <a:r>
              <a:rPr lang="en-US" altLang="en-US" sz="2400" i="1" baseline="30000" dirty="0">
                <a:solidFill>
                  <a:srgbClr val="FF0000"/>
                </a:solidFill>
                <a:effectLst>
                  <a:outerShdw blurRad="38100" dist="38100" dir="2700000" algn="tl">
                    <a:srgbClr val="000000"/>
                  </a:outerShdw>
                </a:effectLst>
                <a:latin typeface="Arial" panose="020B0604020202020204" pitchFamily="34" charset="0"/>
              </a:rPr>
              <a:t>th</a:t>
            </a:r>
            <a:r>
              <a:rPr lang="en-US" altLang="en-US" sz="2400" i="1" dirty="0">
                <a:solidFill>
                  <a:srgbClr val="FF0000"/>
                </a:solidFill>
                <a:effectLst>
                  <a:outerShdw blurRad="38100" dist="38100" dir="2700000" algn="tl">
                    <a:srgbClr val="000000"/>
                  </a:outerShdw>
                </a:effectLst>
                <a:latin typeface="Arial" panose="020B0604020202020204" pitchFamily="34" charset="0"/>
              </a:rPr>
              <a:t>)</a:t>
            </a:r>
            <a:endParaRPr lang="en-US" altLang="en-US" sz="2400" dirty="0">
              <a:solidFill>
                <a:srgbClr val="FF0000"/>
              </a:solidFill>
              <a:effectLst>
                <a:outerShdw blurRad="38100" dist="38100" dir="2700000" algn="tl">
                  <a:srgbClr val="000000"/>
                </a:outerShdw>
              </a:effectLst>
              <a:latin typeface="Impact" panose="020B0806030902050204" pitchFamily="34" charset="0"/>
            </a:endParaRPr>
          </a:p>
        </p:txBody>
      </p:sp>
      <p:sp>
        <p:nvSpPr>
          <p:cNvPr id="43014" name="Text Box 6">
            <a:extLst>
              <a:ext uri="{FF2B5EF4-FFF2-40B4-BE49-F238E27FC236}">
                <a16:creationId xmlns:a16="http://schemas.microsoft.com/office/drawing/2014/main" id="{EF9C04CD-07D6-47A7-9728-BDD6474DF80A}"/>
              </a:ext>
            </a:extLst>
          </p:cNvPr>
          <p:cNvSpPr txBox="1">
            <a:spLocks noChangeArrowheads="1"/>
          </p:cNvSpPr>
          <p:nvPr/>
        </p:nvSpPr>
        <p:spPr bwMode="auto">
          <a:xfrm>
            <a:off x="1827212" y="12954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2400">
                <a:cs typeface="Arial" panose="020B0604020202020204" pitchFamily="34" charset="0"/>
              </a:rPr>
              <a:t>Prophets who dated their oracles</a:t>
            </a:r>
          </a:p>
        </p:txBody>
      </p:sp>
      <p:sp>
        <p:nvSpPr>
          <p:cNvPr id="43015" name="AutoShape 7">
            <a:extLst>
              <a:ext uri="{FF2B5EF4-FFF2-40B4-BE49-F238E27FC236}">
                <a16:creationId xmlns:a16="http://schemas.microsoft.com/office/drawing/2014/main" id="{39694CD6-1DC9-4445-A955-371EE8348788}"/>
              </a:ext>
            </a:extLst>
          </p:cNvPr>
          <p:cNvSpPr>
            <a:spLocks/>
          </p:cNvSpPr>
          <p:nvPr/>
        </p:nvSpPr>
        <p:spPr bwMode="auto">
          <a:xfrm rot="5400000">
            <a:off x="4341812" y="-838200"/>
            <a:ext cx="533400" cy="5715000"/>
          </a:xfrm>
          <a:prstGeom prst="leftBrace">
            <a:avLst>
              <a:gd name="adj1" fmla="val 89286"/>
              <a:gd name="adj2" fmla="val 49356"/>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43016" name="Text Box 8">
            <a:extLst>
              <a:ext uri="{FF2B5EF4-FFF2-40B4-BE49-F238E27FC236}">
                <a16:creationId xmlns:a16="http://schemas.microsoft.com/office/drawing/2014/main" id="{17BB1C8D-A520-4ADC-A5CB-D4938A8EE17A}"/>
              </a:ext>
            </a:extLst>
          </p:cNvPr>
          <p:cNvSpPr txBox="1">
            <a:spLocks noChangeArrowheads="1"/>
          </p:cNvSpPr>
          <p:nvPr/>
        </p:nvSpPr>
        <p:spPr bwMode="auto">
          <a:xfrm>
            <a:off x="7770812" y="641351"/>
            <a:ext cx="2667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2400">
                <a:cs typeface="Arial" panose="020B0604020202020204" pitchFamily="34" charset="0"/>
              </a:rPr>
              <a:t>Prophets who did not date their oracles</a:t>
            </a:r>
          </a:p>
        </p:txBody>
      </p:sp>
      <p:sp>
        <p:nvSpPr>
          <p:cNvPr id="43017" name="AutoShape 9">
            <a:extLst>
              <a:ext uri="{FF2B5EF4-FFF2-40B4-BE49-F238E27FC236}">
                <a16:creationId xmlns:a16="http://schemas.microsoft.com/office/drawing/2014/main" id="{64FEBBB9-409A-4095-9353-4656464CF59A}"/>
              </a:ext>
            </a:extLst>
          </p:cNvPr>
          <p:cNvSpPr>
            <a:spLocks/>
          </p:cNvSpPr>
          <p:nvPr/>
        </p:nvSpPr>
        <p:spPr bwMode="auto">
          <a:xfrm rot="5400000">
            <a:off x="8875712" y="723900"/>
            <a:ext cx="457200" cy="2667000"/>
          </a:xfrm>
          <a:prstGeom prst="leftBrace">
            <a:avLst>
              <a:gd name="adj1" fmla="val 48611"/>
              <a:gd name="adj2" fmla="val 49356"/>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Tree>
    <p:extLst>
      <p:ext uri="{BB962C8B-B14F-4D97-AF65-F5344CB8AC3E}">
        <p14:creationId xmlns:p14="http://schemas.microsoft.com/office/powerpoint/2010/main" val="39079228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59">
                                            <p:bg/>
                                          </p:spTgt>
                                        </p:tgtEl>
                                        <p:attrNameLst>
                                          <p:attrName>style.visibility</p:attrName>
                                        </p:attrNameLst>
                                      </p:cBhvr>
                                      <p:to>
                                        <p:strVal val="visible"/>
                                      </p:to>
                                    </p:set>
                                    <p:animEffect transition="in" filter="dissolve">
                                      <p:cBhvr>
                                        <p:cTn id="7" dur="500"/>
                                        <p:tgtEl>
                                          <p:spTgt spid="70659">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0659">
                                            <p:txEl>
                                              <p:pRg st="0" end="0"/>
                                            </p:txEl>
                                          </p:spTgt>
                                        </p:tgtEl>
                                        <p:attrNameLst>
                                          <p:attrName>style.visibility</p:attrName>
                                        </p:attrNameLst>
                                      </p:cBhvr>
                                      <p:to>
                                        <p:strVal val="visible"/>
                                      </p:to>
                                    </p:set>
                                    <p:animEffect transition="in" filter="dissolve">
                                      <p:cBhvr>
                                        <p:cTn id="10" dur="500"/>
                                        <p:tgtEl>
                                          <p:spTgt spid="7065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animEffect transition="in" filter="dissolve">
                                      <p:cBhvr>
                                        <p:cTn id="15" dur="500"/>
                                        <p:tgtEl>
                                          <p:spTgt spid="7065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0659">
                                            <p:txEl>
                                              <p:pRg st="3" end="3"/>
                                            </p:txEl>
                                          </p:spTgt>
                                        </p:tgtEl>
                                        <p:attrNameLst>
                                          <p:attrName>style.visibility</p:attrName>
                                        </p:attrNameLst>
                                      </p:cBhvr>
                                      <p:to>
                                        <p:strVal val="visible"/>
                                      </p:to>
                                    </p:set>
                                    <p:animEffect transition="in" filter="dissolve">
                                      <p:cBhvr>
                                        <p:cTn id="18" dur="500"/>
                                        <p:tgtEl>
                                          <p:spTgt spid="70659">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0659">
                                            <p:txEl>
                                              <p:pRg st="4" end="4"/>
                                            </p:txEl>
                                          </p:spTgt>
                                        </p:tgtEl>
                                        <p:attrNameLst>
                                          <p:attrName>style.visibility</p:attrName>
                                        </p:attrNameLst>
                                      </p:cBhvr>
                                      <p:to>
                                        <p:strVal val="visible"/>
                                      </p:to>
                                    </p:set>
                                    <p:animEffect transition="in" filter="dissolve">
                                      <p:cBhvr>
                                        <p:cTn id="21" dur="500"/>
                                        <p:tgtEl>
                                          <p:spTgt spid="70659">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0659">
                                            <p:txEl>
                                              <p:pRg st="6" end="6"/>
                                            </p:txEl>
                                          </p:spTgt>
                                        </p:tgtEl>
                                        <p:attrNameLst>
                                          <p:attrName>style.visibility</p:attrName>
                                        </p:attrNameLst>
                                      </p:cBhvr>
                                      <p:to>
                                        <p:strVal val="visible"/>
                                      </p:to>
                                    </p:set>
                                    <p:animEffect transition="in" filter="dissolve">
                                      <p:cBhvr>
                                        <p:cTn id="26" dur="500"/>
                                        <p:tgtEl>
                                          <p:spTgt spid="70659">
                                            <p:txEl>
                                              <p:pRg st="6" end="6"/>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0659">
                                            <p:txEl>
                                              <p:pRg st="7" end="7"/>
                                            </p:txEl>
                                          </p:spTgt>
                                        </p:tgtEl>
                                        <p:attrNameLst>
                                          <p:attrName>style.visibility</p:attrName>
                                        </p:attrNameLst>
                                      </p:cBhvr>
                                      <p:to>
                                        <p:strVal val="visible"/>
                                      </p:to>
                                    </p:set>
                                    <p:animEffect transition="in" filter="dissolve">
                                      <p:cBhvr>
                                        <p:cTn id="29" dur="500"/>
                                        <p:tgtEl>
                                          <p:spTgt spid="70659">
                                            <p:txEl>
                                              <p:pRg st="7" end="7"/>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0659">
                                            <p:txEl>
                                              <p:pRg st="8" end="8"/>
                                            </p:txEl>
                                          </p:spTgt>
                                        </p:tgtEl>
                                        <p:attrNameLst>
                                          <p:attrName>style.visibility</p:attrName>
                                        </p:attrNameLst>
                                      </p:cBhvr>
                                      <p:to>
                                        <p:strVal val="visible"/>
                                      </p:to>
                                    </p:set>
                                    <p:animEffect transition="in" filter="dissolve">
                                      <p:cBhvr>
                                        <p:cTn id="32" dur="500"/>
                                        <p:tgtEl>
                                          <p:spTgt spid="70659">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0660">
                                            <p:bg/>
                                          </p:spTgt>
                                        </p:tgtEl>
                                        <p:attrNameLst>
                                          <p:attrName>style.visibility</p:attrName>
                                        </p:attrNameLst>
                                      </p:cBhvr>
                                      <p:to>
                                        <p:strVal val="visible"/>
                                      </p:to>
                                    </p:set>
                                    <p:animEffect transition="in" filter="dissolve">
                                      <p:cBhvr>
                                        <p:cTn id="37" dur="500"/>
                                        <p:tgtEl>
                                          <p:spTgt spid="70660">
                                            <p:bg/>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0660">
                                            <p:txEl>
                                              <p:pRg st="0" end="0"/>
                                            </p:txEl>
                                          </p:spTgt>
                                        </p:tgtEl>
                                        <p:attrNameLst>
                                          <p:attrName>style.visibility</p:attrName>
                                        </p:attrNameLst>
                                      </p:cBhvr>
                                      <p:to>
                                        <p:strVal val="visible"/>
                                      </p:to>
                                    </p:set>
                                    <p:animEffect transition="in" filter="dissolve">
                                      <p:cBhvr>
                                        <p:cTn id="40" dur="500"/>
                                        <p:tgtEl>
                                          <p:spTgt spid="70660">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0660">
                                            <p:txEl>
                                              <p:pRg st="2" end="2"/>
                                            </p:txEl>
                                          </p:spTgt>
                                        </p:tgtEl>
                                        <p:attrNameLst>
                                          <p:attrName>style.visibility</p:attrName>
                                        </p:attrNameLst>
                                      </p:cBhvr>
                                      <p:to>
                                        <p:strVal val="visible"/>
                                      </p:to>
                                    </p:set>
                                    <p:animEffect transition="in" filter="dissolve">
                                      <p:cBhvr>
                                        <p:cTn id="45" dur="500"/>
                                        <p:tgtEl>
                                          <p:spTgt spid="70660">
                                            <p:txEl>
                                              <p:pRg st="2" end="2"/>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0660">
                                            <p:txEl>
                                              <p:pRg st="3" end="3"/>
                                            </p:txEl>
                                          </p:spTgt>
                                        </p:tgtEl>
                                        <p:attrNameLst>
                                          <p:attrName>style.visibility</p:attrName>
                                        </p:attrNameLst>
                                      </p:cBhvr>
                                      <p:to>
                                        <p:strVal val="visible"/>
                                      </p:to>
                                    </p:set>
                                    <p:animEffect transition="in" filter="dissolve">
                                      <p:cBhvr>
                                        <p:cTn id="48" dur="500"/>
                                        <p:tgtEl>
                                          <p:spTgt spid="70660">
                                            <p:txEl>
                                              <p:pRg st="3" end="3"/>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70660">
                                            <p:txEl>
                                              <p:pRg st="4" end="4"/>
                                            </p:txEl>
                                          </p:spTgt>
                                        </p:tgtEl>
                                        <p:attrNameLst>
                                          <p:attrName>style.visibility</p:attrName>
                                        </p:attrNameLst>
                                      </p:cBhvr>
                                      <p:to>
                                        <p:strVal val="visible"/>
                                      </p:to>
                                    </p:set>
                                    <p:animEffect transition="in" filter="dissolve">
                                      <p:cBhvr>
                                        <p:cTn id="51" dur="500"/>
                                        <p:tgtEl>
                                          <p:spTgt spid="70660">
                                            <p:txEl>
                                              <p:pRg st="4" end="4"/>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70660">
                                            <p:txEl>
                                              <p:pRg st="6" end="6"/>
                                            </p:txEl>
                                          </p:spTgt>
                                        </p:tgtEl>
                                        <p:attrNameLst>
                                          <p:attrName>style.visibility</p:attrName>
                                        </p:attrNameLst>
                                      </p:cBhvr>
                                      <p:to>
                                        <p:strVal val="visible"/>
                                      </p:to>
                                    </p:set>
                                    <p:animEffect transition="in" filter="dissolve">
                                      <p:cBhvr>
                                        <p:cTn id="56" dur="500"/>
                                        <p:tgtEl>
                                          <p:spTgt spid="70660">
                                            <p:txEl>
                                              <p:pRg st="6" end="6"/>
                                            </p:txEl>
                                          </p:spTgt>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70660">
                                            <p:txEl>
                                              <p:pRg st="7" end="7"/>
                                            </p:txEl>
                                          </p:spTgt>
                                        </p:tgtEl>
                                        <p:attrNameLst>
                                          <p:attrName>style.visibility</p:attrName>
                                        </p:attrNameLst>
                                      </p:cBhvr>
                                      <p:to>
                                        <p:strVal val="visible"/>
                                      </p:to>
                                    </p:set>
                                    <p:animEffect transition="in" filter="dissolve">
                                      <p:cBhvr>
                                        <p:cTn id="59" dur="500"/>
                                        <p:tgtEl>
                                          <p:spTgt spid="70660">
                                            <p:txEl>
                                              <p:pRg st="7" end="7"/>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70660">
                                            <p:txEl>
                                              <p:pRg st="8" end="8"/>
                                            </p:txEl>
                                          </p:spTgt>
                                        </p:tgtEl>
                                        <p:attrNameLst>
                                          <p:attrName>style.visibility</p:attrName>
                                        </p:attrNameLst>
                                      </p:cBhvr>
                                      <p:to>
                                        <p:strVal val="visible"/>
                                      </p:to>
                                    </p:set>
                                    <p:animEffect transition="in" filter="dissolve">
                                      <p:cBhvr>
                                        <p:cTn id="62" dur="500"/>
                                        <p:tgtEl>
                                          <p:spTgt spid="70660">
                                            <p:txEl>
                                              <p:pRg st="8" end="8"/>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0661"/>
                                        </p:tgtEl>
                                        <p:attrNameLst>
                                          <p:attrName>style.visibility</p:attrName>
                                        </p:attrNameLst>
                                      </p:cBhvr>
                                      <p:to>
                                        <p:strVal val="visible"/>
                                      </p:to>
                                    </p:set>
                                    <p:animEffect transition="in" filter="dissolve">
                                      <p:cBhvr>
                                        <p:cTn id="67"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nimBg="1"/>
      <p:bldP spid="70660" grpId="0" build="allAtOnce" animBg="1"/>
      <p:bldP spid="7066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B86BDB9-13F4-4145-AA58-003D08700035}"/>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Hosea’s Marriage</a:t>
            </a:r>
          </a:p>
        </p:txBody>
      </p:sp>
      <p:sp>
        <p:nvSpPr>
          <p:cNvPr id="81923" name="Rectangle 3">
            <a:extLst>
              <a:ext uri="{FF2B5EF4-FFF2-40B4-BE49-F238E27FC236}">
                <a16:creationId xmlns:a16="http://schemas.microsoft.com/office/drawing/2014/main" id="{7BD3CE83-D648-44EB-9554-5FFFA56184D3}"/>
              </a:ext>
            </a:extLst>
          </p:cNvPr>
          <p:cNvSpPr>
            <a:spLocks noGrp="1" noChangeArrowheads="1"/>
          </p:cNvSpPr>
          <p:nvPr>
            <p:ph type="body" idx="1"/>
          </p:nvPr>
        </p:nvSpPr>
        <p:spPr/>
        <p:txBody>
          <a:bodyPr/>
          <a:lstStyle/>
          <a:p>
            <a:pPr eaLnBrk="1" hangingPunct="1">
              <a:buFontTx/>
              <a:buNone/>
            </a:pPr>
            <a:r>
              <a:rPr lang="en-US" altLang="en-US" sz="2800" b="1" dirty="0">
                <a:solidFill>
                  <a:srgbClr val="C00000"/>
                </a:solidFill>
              </a:rPr>
              <a:t>The Hebrew expression </a:t>
            </a:r>
            <a:r>
              <a:rPr lang="en-US" altLang="en-US" sz="2800" dirty="0">
                <a:solidFill>
                  <a:srgbClr val="C00000"/>
                </a:solidFill>
                <a:latin typeface="HebrewTh" pitchFamily="2" charset="0"/>
              </a:rPr>
              <a:t>Myn9v0nz4 </a:t>
            </a:r>
            <a:r>
              <a:rPr lang="en-US" altLang="en-US" sz="2800" dirty="0" err="1">
                <a:solidFill>
                  <a:srgbClr val="C00000"/>
                </a:solidFill>
                <a:latin typeface="HebrewTh" pitchFamily="2" charset="0"/>
              </a:rPr>
              <a:t>tw,xe</a:t>
            </a:r>
            <a:r>
              <a:rPr lang="en-US" altLang="en-US" sz="2800" dirty="0">
                <a:solidFill>
                  <a:srgbClr val="C00000"/>
                </a:solidFill>
              </a:rPr>
              <a:t> </a:t>
            </a:r>
            <a:r>
              <a:rPr lang="en-US" altLang="en-US" sz="2800" b="1" dirty="0">
                <a:solidFill>
                  <a:srgbClr val="C00000"/>
                </a:solidFill>
              </a:rPr>
              <a:t>(= wife of adulteries) refers to a professional prostitute who takes payment for her services (1:2). Gomer may have been a cult prostitute, though this is not stated.</a:t>
            </a:r>
          </a:p>
          <a:p>
            <a:pPr eaLnBrk="1" hangingPunct="1"/>
            <a:r>
              <a:rPr lang="en-US" altLang="en-US" i="1" dirty="0">
                <a:latin typeface="Corbel" panose="020B0503020204020204" pitchFamily="34" charset="0"/>
              </a:rPr>
              <a:t>Possibly, Gomer bat </a:t>
            </a:r>
            <a:r>
              <a:rPr lang="en-US" altLang="en-US" i="1" dirty="0" err="1">
                <a:latin typeface="Corbel" panose="020B0503020204020204" pitchFamily="34" charset="0"/>
              </a:rPr>
              <a:t>Diblaim</a:t>
            </a:r>
            <a:r>
              <a:rPr lang="en-US" altLang="en-US" i="1" dirty="0">
                <a:latin typeface="Corbel" panose="020B0503020204020204" pitchFamily="34" charset="0"/>
              </a:rPr>
              <a:t> was a prostitute before she married Hosea, though again, this is debated.</a:t>
            </a:r>
          </a:p>
          <a:p>
            <a:pPr eaLnBrk="1" hangingPunct="1"/>
            <a:r>
              <a:rPr lang="en-US" altLang="en-US" i="1" dirty="0">
                <a:latin typeface="Corbel" panose="020B0503020204020204" pitchFamily="34" charset="0"/>
              </a:rPr>
              <a:t>This marriage was intended to symbolize the “vilest adultery in departing from the L</a:t>
            </a:r>
            <a:r>
              <a:rPr lang="en-US" altLang="en-US" sz="2000" i="1" dirty="0">
                <a:latin typeface="Corbel" panose="020B0503020204020204" pitchFamily="34" charset="0"/>
              </a:rPr>
              <a:t>ORD</a:t>
            </a:r>
            <a:r>
              <a:rPr lang="en-US" altLang="en-US" i="1" dirty="0">
                <a:latin typeface="Corbel" panose="020B0503020204020204" pitchFamily="34" charset="0"/>
              </a:rPr>
              <a:t>”.</a:t>
            </a:r>
          </a:p>
        </p:txBody>
      </p:sp>
      <p:sp>
        <p:nvSpPr>
          <p:cNvPr id="21508" name="Slide Number Placeholder 1">
            <a:extLst>
              <a:ext uri="{FF2B5EF4-FFF2-40B4-BE49-F238E27FC236}">
                <a16:creationId xmlns:a16="http://schemas.microsoft.com/office/drawing/2014/main" id="{27AA498A-B5BF-4788-8C1C-36534551555E}"/>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A798AE-5871-4B28-A59B-619A2C308219}" type="slidenum">
              <a:rPr lang="en-US" altLang="en-US"/>
              <a:pPr/>
              <a:t>60</a:t>
            </a:fld>
            <a:endParaRPr lang="en-US" altLang="en-US"/>
          </a:p>
        </p:txBody>
      </p:sp>
    </p:spTree>
    <p:extLst>
      <p:ext uri="{BB962C8B-B14F-4D97-AF65-F5344CB8AC3E}">
        <p14:creationId xmlns:p14="http://schemas.microsoft.com/office/powerpoint/2010/main" val="1746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p:cTn id="7" dur="500" fill="hold"/>
                                        <p:tgtEl>
                                          <p:spTgt spid="819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p:cTn id="13" dur="500" fill="hold"/>
                                        <p:tgtEl>
                                          <p:spTgt spid="8192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8192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8192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81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81923">
                                            <p:txEl>
                                              <p:pRg st="2" end="2"/>
                                            </p:txEl>
                                          </p:spTgt>
                                        </p:tgtEl>
                                        <p:attrNameLst>
                                          <p:attrName>style.visibility</p:attrName>
                                        </p:attrNameLst>
                                      </p:cBhvr>
                                      <p:to>
                                        <p:strVal val="visible"/>
                                      </p:to>
                                    </p:set>
                                    <p:anim calcmode="lin" valueType="num">
                                      <p:cBhvr>
                                        <p:cTn id="21" dur="500" fill="hold"/>
                                        <p:tgtEl>
                                          <p:spTgt spid="819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819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819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819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7DC8EB5-147D-4EB0-8170-378A31711877}"/>
              </a:ext>
            </a:extLst>
          </p:cNvPr>
          <p:cNvSpPr>
            <a:spLocks noGrp="1" noChangeArrowheads="1"/>
          </p:cNvSpPr>
          <p:nvPr>
            <p:ph type="title"/>
          </p:nvPr>
        </p:nvSpPr>
        <p:spPr>
          <a:xfrm>
            <a:off x="1522413" y="608044"/>
            <a:ext cx="9144000" cy="1144556"/>
          </a:xfrm>
        </p:spPr>
        <p:txBody>
          <a:bodyPr/>
          <a:lstStyle/>
          <a:p>
            <a:pPr eaLnBrk="1" hangingPunct="1"/>
            <a:r>
              <a:rPr lang="en-US" altLang="en-US" sz="4000" dirty="0">
                <a:latin typeface="Eras Bold ITC" panose="020B0907030504020204" pitchFamily="34" charset="0"/>
              </a:rPr>
              <a:t>The Three Children</a:t>
            </a:r>
            <a:br>
              <a:rPr lang="en-US" altLang="en-US" sz="2800" dirty="0">
                <a:solidFill>
                  <a:srgbClr val="FFCC66"/>
                </a:solidFill>
              </a:rPr>
            </a:br>
            <a:r>
              <a:rPr lang="en-US" altLang="en-US" sz="2800" dirty="0">
                <a:solidFill>
                  <a:srgbClr val="FFFF99"/>
                </a:solidFill>
                <a:effectLst>
                  <a:outerShdw blurRad="38100" dist="38100" dir="2700000" algn="tl">
                    <a:srgbClr val="000000">
                      <a:alpha val="43137"/>
                    </a:srgbClr>
                  </a:outerShdw>
                </a:effectLst>
              </a:rPr>
              <a:t> </a:t>
            </a:r>
            <a:r>
              <a:rPr lang="en-US" altLang="en-US" sz="2800" b="1" dirty="0">
                <a:solidFill>
                  <a:srgbClr val="FFFF99"/>
                </a:solidFill>
                <a:effectLst>
                  <a:outerShdw blurRad="38100" dist="38100" dir="2700000" algn="tl">
                    <a:srgbClr val="000000">
                      <a:alpha val="43137"/>
                    </a:srgbClr>
                  </a:outerShdw>
                </a:effectLst>
              </a:rPr>
              <a:t>The names of the children become religious symbolisms</a:t>
            </a:r>
            <a:r>
              <a:rPr lang="en-US" altLang="en-US" sz="2800" b="1" dirty="0">
                <a:solidFill>
                  <a:srgbClr val="FFCC66"/>
                </a:solidFill>
              </a:rPr>
              <a:t>.</a:t>
            </a:r>
          </a:p>
        </p:txBody>
      </p:sp>
      <p:sp>
        <p:nvSpPr>
          <p:cNvPr id="24579" name="Rectangle 3">
            <a:extLst>
              <a:ext uri="{FF2B5EF4-FFF2-40B4-BE49-F238E27FC236}">
                <a16:creationId xmlns:a16="http://schemas.microsoft.com/office/drawing/2014/main" id="{3D268665-DC40-4709-A7BC-30DB9175626E}"/>
              </a:ext>
            </a:extLst>
          </p:cNvPr>
          <p:cNvSpPr>
            <a:spLocks noGrp="1" noChangeArrowheads="1"/>
          </p:cNvSpPr>
          <p:nvPr>
            <p:ph type="body" sz="half" idx="1"/>
          </p:nvPr>
        </p:nvSpPr>
        <p:spPr/>
        <p:txBody>
          <a:bodyPr/>
          <a:lstStyle/>
          <a:p>
            <a:pPr eaLnBrk="1" hangingPunct="1">
              <a:lnSpc>
                <a:spcPct val="90000"/>
              </a:lnSpc>
              <a:buFontTx/>
              <a:buNone/>
            </a:pPr>
            <a:endParaRPr lang="en-US" altLang="en-US" sz="2800" b="1" dirty="0"/>
          </a:p>
          <a:p>
            <a:pPr eaLnBrk="1" hangingPunct="1">
              <a:lnSpc>
                <a:spcPct val="90000"/>
              </a:lnSpc>
              <a:buFontTx/>
              <a:buNone/>
            </a:pPr>
            <a:endParaRPr lang="en-US" altLang="en-US" sz="2800" b="1" dirty="0"/>
          </a:p>
        </p:txBody>
      </p:sp>
      <p:sp>
        <p:nvSpPr>
          <p:cNvPr id="82950" name="Rectangle 6">
            <a:extLst>
              <a:ext uri="{FF2B5EF4-FFF2-40B4-BE49-F238E27FC236}">
                <a16:creationId xmlns:a16="http://schemas.microsoft.com/office/drawing/2014/main" id="{7D018AAA-97AA-4714-8DAB-E0848BDD27B1}"/>
              </a:ext>
            </a:extLst>
          </p:cNvPr>
          <p:cNvSpPr>
            <a:spLocks noGrp="1" noChangeArrowheads="1"/>
          </p:cNvSpPr>
          <p:nvPr>
            <p:ph type="body" sz="half" idx="2"/>
          </p:nvPr>
        </p:nvSpPr>
        <p:spPr>
          <a:xfrm>
            <a:off x="684212" y="2057400"/>
            <a:ext cx="3810000" cy="4572000"/>
          </a:xfrm>
          <a:solidFill>
            <a:schemeClr val="bg2">
              <a:lumMod val="75000"/>
            </a:schemeClr>
          </a:solidFill>
          <a:ln>
            <a:solidFill>
              <a:schemeClr val="tx1"/>
            </a:solidFill>
            <a:miter lim="800000"/>
            <a:headEnd/>
            <a:tailEnd/>
          </a:ln>
        </p:spPr>
        <p:txBody>
          <a:bodyPr>
            <a:normAutofit lnSpcReduction="10000"/>
          </a:bodyPr>
          <a:lstStyle/>
          <a:p>
            <a:pPr eaLnBrk="1" hangingPunct="1">
              <a:lnSpc>
                <a:spcPct val="110000"/>
              </a:lnSpc>
              <a:buFontTx/>
              <a:buNone/>
            </a:pPr>
            <a:r>
              <a:rPr lang="en-US" altLang="en-US" sz="3200" b="1" dirty="0" err="1">
                <a:solidFill>
                  <a:schemeClr val="tx2"/>
                </a:solidFill>
                <a:latin typeface="Agency FB" panose="020B0503020202020204" pitchFamily="34" charset="0"/>
              </a:rPr>
              <a:t>Jezeel</a:t>
            </a:r>
            <a:r>
              <a:rPr lang="en-US" altLang="en-US" sz="3200" b="1" dirty="0">
                <a:solidFill>
                  <a:schemeClr val="tx2"/>
                </a:solidFill>
                <a:latin typeface="Agency FB" panose="020B0503020202020204" pitchFamily="34" charset="0"/>
              </a:rPr>
              <a:t> (1:3-5)</a:t>
            </a:r>
          </a:p>
          <a:p>
            <a:pPr eaLnBrk="1" hangingPunct="1">
              <a:lnSpc>
                <a:spcPct val="80000"/>
              </a:lnSpc>
              <a:buFontTx/>
              <a:buNone/>
            </a:pPr>
            <a:r>
              <a:rPr lang="en-US" altLang="en-US" dirty="0">
                <a:solidFill>
                  <a:schemeClr val="tx2"/>
                </a:solidFill>
                <a:latin typeface="Arial" panose="020B0604020202020204" pitchFamily="34" charset="0"/>
                <a:cs typeface="Arial" panose="020B0604020202020204" pitchFamily="34" charset="0"/>
              </a:rPr>
              <a:t>(probably Hosea’s)</a:t>
            </a:r>
          </a:p>
          <a:p>
            <a:pPr eaLnBrk="1" hangingPunct="1">
              <a:lnSpc>
                <a:spcPct val="80000"/>
              </a:lnSpc>
            </a:pPr>
            <a:r>
              <a:rPr lang="en-US" altLang="en-US" i="1" dirty="0">
                <a:latin typeface="Arial Narrow" panose="020B0606020202030204" pitchFamily="34" charset="0"/>
              </a:rPr>
              <a:t>Means “God plants”</a:t>
            </a:r>
          </a:p>
          <a:p>
            <a:pPr eaLnBrk="1" hangingPunct="1">
              <a:lnSpc>
                <a:spcPct val="80000"/>
              </a:lnSpc>
            </a:pPr>
            <a:r>
              <a:rPr lang="en-US" altLang="en-US" i="1" dirty="0">
                <a:latin typeface="Arial Narrow" panose="020B0606020202030204" pitchFamily="34" charset="0"/>
              </a:rPr>
              <a:t>City of the </a:t>
            </a:r>
            <a:r>
              <a:rPr lang="en-US" altLang="en-US" i="1" dirty="0" err="1">
                <a:latin typeface="Arial Narrow" panose="020B0606020202030204" pitchFamily="34" charset="0"/>
              </a:rPr>
              <a:t>Omride</a:t>
            </a:r>
            <a:r>
              <a:rPr lang="en-US" altLang="en-US" i="1" dirty="0">
                <a:latin typeface="Arial Narrow" panose="020B0606020202030204" pitchFamily="34" charset="0"/>
              </a:rPr>
              <a:t> kings’ winter palace</a:t>
            </a:r>
          </a:p>
          <a:p>
            <a:pPr eaLnBrk="1" hangingPunct="1">
              <a:lnSpc>
                <a:spcPct val="80000"/>
              </a:lnSpc>
            </a:pPr>
            <a:r>
              <a:rPr lang="en-US" altLang="en-US" i="1" dirty="0">
                <a:latin typeface="Arial Narrow" panose="020B0606020202030204" pitchFamily="34" charset="0"/>
              </a:rPr>
              <a:t>Recalls the bloody purge of Jehu</a:t>
            </a:r>
          </a:p>
          <a:p>
            <a:pPr eaLnBrk="1" hangingPunct="1">
              <a:lnSpc>
                <a:spcPct val="80000"/>
              </a:lnSpc>
            </a:pPr>
            <a:r>
              <a:rPr lang="en-US" altLang="en-US" i="1" dirty="0">
                <a:latin typeface="Arial Narrow" panose="020B0606020202030204" pitchFamily="34" charset="0"/>
              </a:rPr>
              <a:t>Anticipates God’s judgment on Jehu’s dynasty</a:t>
            </a:r>
          </a:p>
          <a:p>
            <a:pPr eaLnBrk="1" hangingPunct="1">
              <a:lnSpc>
                <a:spcPct val="80000"/>
              </a:lnSpc>
            </a:pPr>
            <a:r>
              <a:rPr lang="en-US" altLang="en-US" i="1" dirty="0">
                <a:latin typeface="Arial Narrow" panose="020B0606020202030204" pitchFamily="34" charset="0"/>
              </a:rPr>
              <a:t>Anticipates God’s judgment on Israel</a:t>
            </a:r>
          </a:p>
        </p:txBody>
      </p:sp>
      <p:sp>
        <p:nvSpPr>
          <p:cNvPr id="82951" name="Rectangle 7">
            <a:extLst>
              <a:ext uri="{FF2B5EF4-FFF2-40B4-BE49-F238E27FC236}">
                <a16:creationId xmlns:a16="http://schemas.microsoft.com/office/drawing/2014/main" id="{0A6ED4D0-B6F7-45B0-91B0-2534B171F23B}"/>
              </a:ext>
            </a:extLst>
          </p:cNvPr>
          <p:cNvSpPr>
            <a:spLocks noChangeArrowheads="1"/>
          </p:cNvSpPr>
          <p:nvPr/>
        </p:nvSpPr>
        <p:spPr bwMode="auto">
          <a:xfrm>
            <a:off x="4570412" y="2057400"/>
            <a:ext cx="2971800" cy="4572000"/>
          </a:xfrm>
          <a:prstGeom prst="rect">
            <a:avLst/>
          </a:prstGeom>
          <a:solidFill>
            <a:schemeClr val="accent2">
              <a:lumMod val="60000"/>
              <a:lumOff val="40000"/>
            </a:schemeClr>
          </a:solidFill>
          <a:ln w="9525">
            <a:solidFill>
              <a:schemeClr val="tx1"/>
            </a:solidFill>
            <a:miter lim="800000"/>
            <a:headEnd/>
            <a:tailEnd/>
          </a:ln>
          <a:effec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FontTx/>
              <a:buNone/>
            </a:pPr>
            <a:r>
              <a:rPr lang="en-US" altLang="en-US" b="1" dirty="0">
                <a:solidFill>
                  <a:schemeClr val="tx2"/>
                </a:solidFill>
                <a:latin typeface="Agency FB" panose="020B0503020202020204" pitchFamily="34" charset="0"/>
              </a:rPr>
              <a:t>Lo-</a:t>
            </a:r>
            <a:r>
              <a:rPr lang="en-US" altLang="en-US" b="1" dirty="0" err="1">
                <a:solidFill>
                  <a:schemeClr val="tx2"/>
                </a:solidFill>
                <a:latin typeface="Agency FB" panose="020B0503020202020204" pitchFamily="34" charset="0"/>
              </a:rPr>
              <a:t>Ruhamah</a:t>
            </a:r>
            <a:r>
              <a:rPr lang="en-US" altLang="en-US" b="1" dirty="0">
                <a:solidFill>
                  <a:schemeClr val="tx2"/>
                </a:solidFill>
                <a:latin typeface="Agency FB" panose="020B0503020202020204" pitchFamily="34" charset="0"/>
              </a:rPr>
              <a:t> (1:6-7)</a:t>
            </a:r>
          </a:p>
          <a:p>
            <a:pPr eaLnBrk="1" hangingPunct="1">
              <a:lnSpc>
                <a:spcPct val="80000"/>
              </a:lnSpc>
              <a:spcBef>
                <a:spcPts val="1200"/>
              </a:spcBef>
              <a:buFontTx/>
              <a:buNone/>
            </a:pPr>
            <a:r>
              <a:rPr lang="en-US" altLang="en-US" sz="2400" dirty="0">
                <a:solidFill>
                  <a:schemeClr val="tx2"/>
                </a:solidFill>
              </a:rPr>
              <a:t>(illegitimate, cf. 2:5)</a:t>
            </a:r>
          </a:p>
          <a:p>
            <a:pPr eaLnBrk="1" hangingPunct="1">
              <a:lnSpc>
                <a:spcPct val="80000"/>
              </a:lnSpc>
              <a:spcBef>
                <a:spcPts val="1200"/>
              </a:spcBef>
            </a:pPr>
            <a:r>
              <a:rPr lang="en-US" altLang="en-US" sz="2400" i="1" dirty="0">
                <a:latin typeface="Arial Narrow" panose="020B0606020202030204" pitchFamily="34" charset="0"/>
              </a:rPr>
              <a:t>Means “not loved”</a:t>
            </a:r>
          </a:p>
          <a:p>
            <a:pPr eaLnBrk="1" hangingPunct="1">
              <a:lnSpc>
                <a:spcPct val="80000"/>
              </a:lnSpc>
              <a:spcBef>
                <a:spcPts val="1200"/>
              </a:spcBef>
            </a:pPr>
            <a:r>
              <a:rPr lang="en-US" altLang="en-US" sz="2400" i="1" dirty="0">
                <a:latin typeface="Arial Narrow" panose="020B0606020202030204" pitchFamily="34" charset="0"/>
              </a:rPr>
              <a:t>Anticipates the withdrawal of Yahweh’s love from Israel</a:t>
            </a:r>
          </a:p>
          <a:p>
            <a:pPr eaLnBrk="1" hangingPunct="1">
              <a:lnSpc>
                <a:spcPct val="80000"/>
              </a:lnSpc>
              <a:spcBef>
                <a:spcPts val="1200"/>
              </a:spcBef>
            </a:pPr>
            <a:r>
              <a:rPr lang="en-US" altLang="en-US" sz="2400" i="1" dirty="0">
                <a:latin typeface="Arial Narrow" panose="020B0606020202030204" pitchFamily="34" charset="0"/>
              </a:rPr>
              <a:t>Judah would be spared by divine grace (temporarily) because of  its spiritual reforms</a:t>
            </a:r>
          </a:p>
        </p:txBody>
      </p:sp>
      <p:sp>
        <p:nvSpPr>
          <p:cNvPr id="82952" name="Rectangle 8">
            <a:extLst>
              <a:ext uri="{FF2B5EF4-FFF2-40B4-BE49-F238E27FC236}">
                <a16:creationId xmlns:a16="http://schemas.microsoft.com/office/drawing/2014/main" id="{5D7DA5D4-AA23-4CFD-8332-DCA673F35532}"/>
              </a:ext>
            </a:extLst>
          </p:cNvPr>
          <p:cNvSpPr>
            <a:spLocks noChangeArrowheads="1"/>
          </p:cNvSpPr>
          <p:nvPr/>
        </p:nvSpPr>
        <p:spPr bwMode="auto">
          <a:xfrm>
            <a:off x="7618412" y="2057400"/>
            <a:ext cx="2971800" cy="4572000"/>
          </a:xfrm>
          <a:prstGeom prst="rect">
            <a:avLst/>
          </a:prstGeom>
          <a:solidFill>
            <a:schemeClr val="accent5">
              <a:lumMod val="40000"/>
              <a:lumOff val="60000"/>
            </a:schemeClr>
          </a:solidFill>
          <a:ln w="9525">
            <a:solidFill>
              <a:schemeClr val="tx1"/>
            </a:solidFill>
            <a:miter lim="800000"/>
            <a:headEnd/>
            <a:tailEnd/>
          </a:ln>
          <a:effec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FontTx/>
              <a:buNone/>
            </a:pPr>
            <a:r>
              <a:rPr lang="en-US" altLang="en-US" b="1" dirty="0">
                <a:solidFill>
                  <a:schemeClr val="tx2"/>
                </a:solidFill>
                <a:latin typeface="Agency FB" panose="020B0503020202020204" pitchFamily="34" charset="0"/>
              </a:rPr>
              <a:t>Lo-Ammi (1:8-9)</a:t>
            </a:r>
          </a:p>
          <a:p>
            <a:pPr eaLnBrk="1" hangingPunct="1">
              <a:lnSpc>
                <a:spcPct val="80000"/>
              </a:lnSpc>
              <a:spcBef>
                <a:spcPts val="1200"/>
              </a:spcBef>
              <a:buFontTx/>
              <a:buNone/>
            </a:pPr>
            <a:r>
              <a:rPr lang="en-US" altLang="en-US" sz="2400" dirty="0">
                <a:solidFill>
                  <a:schemeClr val="tx2"/>
                </a:solidFill>
              </a:rPr>
              <a:t>(illegitimate, cf. 2:5)</a:t>
            </a:r>
          </a:p>
          <a:p>
            <a:pPr eaLnBrk="1" hangingPunct="1">
              <a:lnSpc>
                <a:spcPct val="80000"/>
              </a:lnSpc>
              <a:spcBef>
                <a:spcPts val="1200"/>
              </a:spcBef>
            </a:pPr>
            <a:r>
              <a:rPr lang="en-US" altLang="en-US" sz="2400" i="1" dirty="0">
                <a:latin typeface="Arial Narrow" panose="020B0606020202030204" pitchFamily="34" charset="0"/>
              </a:rPr>
              <a:t>Means “not my people”</a:t>
            </a:r>
          </a:p>
          <a:p>
            <a:pPr eaLnBrk="1" hangingPunct="1">
              <a:lnSpc>
                <a:spcPct val="80000"/>
              </a:lnSpc>
              <a:spcBef>
                <a:spcPts val="1200"/>
              </a:spcBef>
            </a:pPr>
            <a:r>
              <a:rPr lang="en-US" altLang="en-US" sz="2400" i="1" dirty="0">
                <a:latin typeface="Arial Narrow" panose="020B0606020202030204" pitchFamily="34" charset="0"/>
              </a:rPr>
              <a:t>The northern Israelites, who were called to be God’s people, were by their own behavior removing themselves from his family.</a:t>
            </a:r>
          </a:p>
        </p:txBody>
      </p:sp>
      <p:sp>
        <p:nvSpPr>
          <p:cNvPr id="24583" name="Slide Number Placeholder 1">
            <a:extLst>
              <a:ext uri="{FF2B5EF4-FFF2-40B4-BE49-F238E27FC236}">
                <a16:creationId xmlns:a16="http://schemas.microsoft.com/office/drawing/2014/main" id="{B63EFDE3-1CCE-4F43-BD0F-994EA25045C1}"/>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83A7F6-E63C-4CDF-9C54-EBD650141E1A}" type="slidenum">
              <a:rPr lang="en-US" altLang="en-US"/>
              <a:pPr/>
              <a:t>61</a:t>
            </a:fld>
            <a:endParaRPr lang="en-US" altLang="en-US"/>
          </a:p>
        </p:txBody>
      </p:sp>
    </p:spTree>
    <p:extLst>
      <p:ext uri="{BB962C8B-B14F-4D97-AF65-F5344CB8AC3E}">
        <p14:creationId xmlns:p14="http://schemas.microsoft.com/office/powerpoint/2010/main" val="390782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0">
                                            <p:bg/>
                                          </p:spTgt>
                                        </p:tgtEl>
                                        <p:attrNameLst>
                                          <p:attrName>style.visibility</p:attrName>
                                        </p:attrNameLst>
                                      </p:cBhvr>
                                      <p:to>
                                        <p:strVal val="visible"/>
                                      </p:to>
                                    </p:set>
                                    <p:animEffect transition="in" filter="dissolve">
                                      <p:cBhvr>
                                        <p:cTn id="7" dur="500"/>
                                        <p:tgtEl>
                                          <p:spTgt spid="82950">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2950">
                                            <p:txEl>
                                              <p:pRg st="0" end="0"/>
                                            </p:txEl>
                                          </p:spTgt>
                                        </p:tgtEl>
                                        <p:attrNameLst>
                                          <p:attrName>style.visibility</p:attrName>
                                        </p:attrNameLst>
                                      </p:cBhvr>
                                      <p:to>
                                        <p:strVal val="visible"/>
                                      </p:to>
                                    </p:set>
                                    <p:animEffect transition="in" filter="dissolve">
                                      <p:cBhvr>
                                        <p:cTn id="10" dur="500"/>
                                        <p:tgtEl>
                                          <p:spTgt spid="82950">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2950">
                                            <p:txEl>
                                              <p:pRg st="1" end="1"/>
                                            </p:txEl>
                                          </p:spTgt>
                                        </p:tgtEl>
                                        <p:attrNameLst>
                                          <p:attrName>style.visibility</p:attrName>
                                        </p:attrNameLst>
                                      </p:cBhvr>
                                      <p:to>
                                        <p:strVal val="visible"/>
                                      </p:to>
                                    </p:set>
                                    <p:animEffect transition="in" filter="dissolve">
                                      <p:cBhvr>
                                        <p:cTn id="13" dur="500"/>
                                        <p:tgtEl>
                                          <p:spTgt spid="82950">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2950">
                                            <p:txEl>
                                              <p:pRg st="2" end="2"/>
                                            </p:txEl>
                                          </p:spTgt>
                                        </p:tgtEl>
                                        <p:attrNameLst>
                                          <p:attrName>style.visibility</p:attrName>
                                        </p:attrNameLst>
                                      </p:cBhvr>
                                      <p:to>
                                        <p:strVal val="visible"/>
                                      </p:to>
                                    </p:set>
                                    <p:animEffect transition="in" filter="dissolve">
                                      <p:cBhvr>
                                        <p:cTn id="18" dur="500"/>
                                        <p:tgtEl>
                                          <p:spTgt spid="82950">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2950">
                                            <p:txEl>
                                              <p:pRg st="3" end="3"/>
                                            </p:txEl>
                                          </p:spTgt>
                                        </p:tgtEl>
                                        <p:attrNameLst>
                                          <p:attrName>style.visibility</p:attrName>
                                        </p:attrNameLst>
                                      </p:cBhvr>
                                      <p:to>
                                        <p:strVal val="visible"/>
                                      </p:to>
                                    </p:set>
                                    <p:animEffect transition="in" filter="dissolve">
                                      <p:cBhvr>
                                        <p:cTn id="23" dur="500"/>
                                        <p:tgtEl>
                                          <p:spTgt spid="82950">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2950">
                                            <p:txEl>
                                              <p:pRg st="4" end="4"/>
                                            </p:txEl>
                                          </p:spTgt>
                                        </p:tgtEl>
                                        <p:attrNameLst>
                                          <p:attrName>style.visibility</p:attrName>
                                        </p:attrNameLst>
                                      </p:cBhvr>
                                      <p:to>
                                        <p:strVal val="visible"/>
                                      </p:to>
                                    </p:set>
                                    <p:animEffect transition="in" filter="dissolve">
                                      <p:cBhvr>
                                        <p:cTn id="28" dur="500"/>
                                        <p:tgtEl>
                                          <p:spTgt spid="82950">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2950">
                                            <p:txEl>
                                              <p:pRg st="5" end="5"/>
                                            </p:txEl>
                                          </p:spTgt>
                                        </p:tgtEl>
                                        <p:attrNameLst>
                                          <p:attrName>style.visibility</p:attrName>
                                        </p:attrNameLst>
                                      </p:cBhvr>
                                      <p:to>
                                        <p:strVal val="visible"/>
                                      </p:to>
                                    </p:set>
                                    <p:animEffect transition="in" filter="dissolve">
                                      <p:cBhvr>
                                        <p:cTn id="33" dur="500"/>
                                        <p:tgtEl>
                                          <p:spTgt spid="82950">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82950">
                                            <p:txEl>
                                              <p:pRg st="6" end="6"/>
                                            </p:txEl>
                                          </p:spTgt>
                                        </p:tgtEl>
                                        <p:attrNameLst>
                                          <p:attrName>style.visibility</p:attrName>
                                        </p:attrNameLst>
                                      </p:cBhvr>
                                      <p:to>
                                        <p:strVal val="visible"/>
                                      </p:to>
                                    </p:set>
                                    <p:animEffect transition="in" filter="dissolve">
                                      <p:cBhvr>
                                        <p:cTn id="38" dur="500"/>
                                        <p:tgtEl>
                                          <p:spTgt spid="82950">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2951">
                                            <p:bg/>
                                          </p:spTgt>
                                        </p:tgtEl>
                                        <p:attrNameLst>
                                          <p:attrName>style.visibility</p:attrName>
                                        </p:attrNameLst>
                                      </p:cBhvr>
                                      <p:to>
                                        <p:strVal val="visible"/>
                                      </p:to>
                                    </p:set>
                                    <p:animEffect transition="in" filter="dissolve">
                                      <p:cBhvr>
                                        <p:cTn id="43" dur="500"/>
                                        <p:tgtEl>
                                          <p:spTgt spid="82951">
                                            <p:bg/>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2951">
                                            <p:txEl>
                                              <p:pRg st="0" end="0"/>
                                            </p:txEl>
                                          </p:spTgt>
                                        </p:tgtEl>
                                        <p:attrNameLst>
                                          <p:attrName>style.visibility</p:attrName>
                                        </p:attrNameLst>
                                      </p:cBhvr>
                                      <p:to>
                                        <p:strVal val="visible"/>
                                      </p:to>
                                    </p:set>
                                    <p:animEffect transition="in" filter="dissolve">
                                      <p:cBhvr>
                                        <p:cTn id="46" dur="500"/>
                                        <p:tgtEl>
                                          <p:spTgt spid="82951">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82951">
                                            <p:txEl>
                                              <p:pRg st="1" end="1"/>
                                            </p:txEl>
                                          </p:spTgt>
                                        </p:tgtEl>
                                        <p:attrNameLst>
                                          <p:attrName>style.visibility</p:attrName>
                                        </p:attrNameLst>
                                      </p:cBhvr>
                                      <p:to>
                                        <p:strVal val="visible"/>
                                      </p:to>
                                    </p:set>
                                    <p:animEffect transition="in" filter="dissolve">
                                      <p:cBhvr>
                                        <p:cTn id="49" dur="500"/>
                                        <p:tgtEl>
                                          <p:spTgt spid="82951">
                                            <p:txEl>
                                              <p:pRg st="1" end="1"/>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82951">
                                            <p:txEl>
                                              <p:pRg st="2" end="2"/>
                                            </p:txEl>
                                          </p:spTgt>
                                        </p:tgtEl>
                                        <p:attrNameLst>
                                          <p:attrName>style.visibility</p:attrName>
                                        </p:attrNameLst>
                                      </p:cBhvr>
                                      <p:to>
                                        <p:strVal val="visible"/>
                                      </p:to>
                                    </p:set>
                                    <p:animEffect transition="in" filter="dissolve">
                                      <p:cBhvr>
                                        <p:cTn id="54" dur="500"/>
                                        <p:tgtEl>
                                          <p:spTgt spid="82951">
                                            <p:txEl>
                                              <p:pRg st="2" end="2"/>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82951">
                                            <p:txEl>
                                              <p:pRg st="3" end="3"/>
                                            </p:txEl>
                                          </p:spTgt>
                                        </p:tgtEl>
                                        <p:attrNameLst>
                                          <p:attrName>style.visibility</p:attrName>
                                        </p:attrNameLst>
                                      </p:cBhvr>
                                      <p:to>
                                        <p:strVal val="visible"/>
                                      </p:to>
                                    </p:set>
                                    <p:animEffect transition="in" filter="dissolve">
                                      <p:cBhvr>
                                        <p:cTn id="59" dur="500"/>
                                        <p:tgtEl>
                                          <p:spTgt spid="82951">
                                            <p:txEl>
                                              <p:pRg st="3" end="3"/>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82951">
                                            <p:txEl>
                                              <p:pRg st="4" end="4"/>
                                            </p:txEl>
                                          </p:spTgt>
                                        </p:tgtEl>
                                        <p:attrNameLst>
                                          <p:attrName>style.visibility</p:attrName>
                                        </p:attrNameLst>
                                      </p:cBhvr>
                                      <p:to>
                                        <p:strVal val="visible"/>
                                      </p:to>
                                    </p:set>
                                    <p:animEffect transition="in" filter="dissolve">
                                      <p:cBhvr>
                                        <p:cTn id="64" dur="500"/>
                                        <p:tgtEl>
                                          <p:spTgt spid="82951">
                                            <p:txEl>
                                              <p:pRg st="4" end="4"/>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82952">
                                            <p:bg/>
                                          </p:spTgt>
                                        </p:tgtEl>
                                        <p:attrNameLst>
                                          <p:attrName>style.visibility</p:attrName>
                                        </p:attrNameLst>
                                      </p:cBhvr>
                                      <p:to>
                                        <p:strVal val="visible"/>
                                      </p:to>
                                    </p:set>
                                    <p:animEffect transition="in" filter="dissolve">
                                      <p:cBhvr>
                                        <p:cTn id="69" dur="500"/>
                                        <p:tgtEl>
                                          <p:spTgt spid="82952">
                                            <p:bg/>
                                          </p:spTgt>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82952">
                                            <p:txEl>
                                              <p:pRg st="0" end="0"/>
                                            </p:txEl>
                                          </p:spTgt>
                                        </p:tgtEl>
                                        <p:attrNameLst>
                                          <p:attrName>style.visibility</p:attrName>
                                        </p:attrNameLst>
                                      </p:cBhvr>
                                      <p:to>
                                        <p:strVal val="visible"/>
                                      </p:to>
                                    </p:set>
                                    <p:animEffect transition="in" filter="dissolve">
                                      <p:cBhvr>
                                        <p:cTn id="72" dur="500"/>
                                        <p:tgtEl>
                                          <p:spTgt spid="82952">
                                            <p:txEl>
                                              <p:pRg st="0" end="0"/>
                                            </p:txEl>
                                          </p:spTgt>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82952">
                                            <p:txEl>
                                              <p:pRg st="1" end="1"/>
                                            </p:txEl>
                                          </p:spTgt>
                                        </p:tgtEl>
                                        <p:attrNameLst>
                                          <p:attrName>style.visibility</p:attrName>
                                        </p:attrNameLst>
                                      </p:cBhvr>
                                      <p:to>
                                        <p:strVal val="visible"/>
                                      </p:to>
                                    </p:set>
                                    <p:animEffect transition="in" filter="dissolve">
                                      <p:cBhvr>
                                        <p:cTn id="75" dur="500"/>
                                        <p:tgtEl>
                                          <p:spTgt spid="82952">
                                            <p:txEl>
                                              <p:pRg st="1" end="1"/>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82952">
                                            <p:txEl>
                                              <p:pRg st="2" end="2"/>
                                            </p:txEl>
                                          </p:spTgt>
                                        </p:tgtEl>
                                        <p:attrNameLst>
                                          <p:attrName>style.visibility</p:attrName>
                                        </p:attrNameLst>
                                      </p:cBhvr>
                                      <p:to>
                                        <p:strVal val="visible"/>
                                      </p:to>
                                    </p:set>
                                    <p:animEffect transition="in" filter="dissolve">
                                      <p:cBhvr>
                                        <p:cTn id="80" dur="500"/>
                                        <p:tgtEl>
                                          <p:spTgt spid="82952">
                                            <p:txEl>
                                              <p:pRg st="2" end="2"/>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82952">
                                            <p:txEl>
                                              <p:pRg st="3" end="3"/>
                                            </p:txEl>
                                          </p:spTgt>
                                        </p:tgtEl>
                                        <p:attrNameLst>
                                          <p:attrName>style.visibility</p:attrName>
                                        </p:attrNameLst>
                                      </p:cBhvr>
                                      <p:to>
                                        <p:strVal val="visible"/>
                                      </p:to>
                                    </p:set>
                                    <p:animEffect transition="in" filter="dissolve">
                                      <p:cBhvr>
                                        <p:cTn id="85" dur="500"/>
                                        <p:tgtEl>
                                          <p:spTgt spid="829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uiExpand="1" build="p" animBg="1"/>
      <p:bldP spid="82951" grpId="0" uiExpand="1" build="allAtOnce" animBg="1"/>
      <p:bldP spid="82952" grpId="0" uiExpand="1"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52D27C9-E227-476D-99B6-D98F6358AF4A}"/>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The Wonder of Hope</a:t>
            </a:r>
          </a:p>
        </p:txBody>
      </p:sp>
      <p:sp>
        <p:nvSpPr>
          <p:cNvPr id="90115" name="Rectangle 3">
            <a:extLst>
              <a:ext uri="{FF2B5EF4-FFF2-40B4-BE49-F238E27FC236}">
                <a16:creationId xmlns:a16="http://schemas.microsoft.com/office/drawing/2014/main" id="{EB9612E8-219F-428A-8D64-8E866E75B7A9}"/>
              </a:ext>
            </a:extLst>
          </p:cNvPr>
          <p:cNvSpPr>
            <a:spLocks noGrp="1" noChangeArrowheads="1"/>
          </p:cNvSpPr>
          <p:nvPr>
            <p:ph type="body" idx="1"/>
          </p:nvPr>
        </p:nvSpPr>
        <p:spPr>
          <a:xfrm>
            <a:off x="1598612" y="1981200"/>
            <a:ext cx="9448800" cy="4648200"/>
          </a:xfrm>
        </p:spPr>
        <p:txBody>
          <a:bodyPr>
            <a:normAutofit/>
          </a:bodyPr>
          <a:lstStyle/>
          <a:p>
            <a:pPr eaLnBrk="1" hangingPunct="1">
              <a:lnSpc>
                <a:spcPct val="90000"/>
              </a:lnSpc>
              <a:buFontTx/>
              <a:buNone/>
            </a:pPr>
            <a:r>
              <a:rPr lang="en-US" altLang="en-US" sz="2800" b="1" dirty="0">
                <a:solidFill>
                  <a:srgbClr val="C00000"/>
                </a:solidFill>
              </a:rPr>
              <a:t>Immediately following the warnings of impending judgment, God offers the promise of future redemption (1:10—2:1).</a:t>
            </a:r>
          </a:p>
          <a:p>
            <a:pPr eaLnBrk="1" hangingPunct="1">
              <a:lnSpc>
                <a:spcPct val="90000"/>
              </a:lnSpc>
            </a:pPr>
            <a:r>
              <a:rPr lang="en-US" altLang="en-US" i="1" dirty="0"/>
              <a:t>A remnant of faith would survive and multiply so that God’s promises to Abraham and Jacob would be fulfilled: Israel would be like sand on the seashore (1:10a; cf. Ge. 13:1; 22:17;32:12).</a:t>
            </a:r>
          </a:p>
          <a:p>
            <a:pPr eaLnBrk="1" hangingPunct="1">
              <a:lnSpc>
                <a:spcPct val="90000"/>
              </a:lnSpc>
            </a:pPr>
            <a:r>
              <a:rPr lang="en-US" altLang="en-US" i="1" dirty="0"/>
              <a:t>The children once rejected as “not loved” and “not mine” would become the sons of God—God’s people whom he loves (1:10b; 2:1)!</a:t>
            </a:r>
          </a:p>
          <a:p>
            <a:pPr eaLnBrk="1" hangingPunct="1">
              <a:lnSpc>
                <a:spcPct val="90000"/>
              </a:lnSpc>
            </a:pPr>
            <a:r>
              <a:rPr lang="en-US" altLang="en-US" i="1" dirty="0"/>
              <a:t>The disaster of Jezreel would be turned to joy, and the clans of Israel would be reunited (1:11).</a:t>
            </a:r>
          </a:p>
        </p:txBody>
      </p:sp>
      <p:sp>
        <p:nvSpPr>
          <p:cNvPr id="25604" name="Slide Number Placeholder 1">
            <a:extLst>
              <a:ext uri="{FF2B5EF4-FFF2-40B4-BE49-F238E27FC236}">
                <a16:creationId xmlns:a16="http://schemas.microsoft.com/office/drawing/2014/main" id="{6F114AC6-019A-4ABB-BA2A-F066DDD86302}"/>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B87E47-DDB8-4486-962B-5B51C2C3DB38}" type="slidenum">
              <a:rPr lang="en-US" altLang="en-US"/>
              <a:pPr/>
              <a:t>62</a:t>
            </a:fld>
            <a:endParaRPr lang="en-US" altLang="en-US"/>
          </a:p>
        </p:txBody>
      </p:sp>
    </p:spTree>
    <p:extLst>
      <p:ext uri="{BB962C8B-B14F-4D97-AF65-F5344CB8AC3E}">
        <p14:creationId xmlns:p14="http://schemas.microsoft.com/office/powerpoint/2010/main" val="186032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0115">
                                            <p:txEl>
                                              <p:pRg st="2" end="2"/>
                                            </p:txEl>
                                          </p:spTgt>
                                        </p:tgtEl>
                                        <p:attrNameLst>
                                          <p:attrName>style.visibility</p:attrName>
                                        </p:attrNameLst>
                                      </p:cBhvr>
                                      <p:to>
                                        <p:strVal val="visible"/>
                                      </p:to>
                                    </p:set>
                                    <p:anim calcmode="lin" valueType="num">
                                      <p:cBhvr additive="base">
                                        <p:cTn id="19" dur="500" fill="hold"/>
                                        <p:tgtEl>
                                          <p:spTgt spid="901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1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0115">
                                            <p:txEl>
                                              <p:pRg st="3" end="3"/>
                                            </p:txEl>
                                          </p:spTgt>
                                        </p:tgtEl>
                                        <p:attrNameLst>
                                          <p:attrName>style.visibility</p:attrName>
                                        </p:attrNameLst>
                                      </p:cBhvr>
                                      <p:to>
                                        <p:strVal val="visible"/>
                                      </p:to>
                                    </p:set>
                                    <p:anim calcmode="lin" valueType="num">
                                      <p:cBhvr additive="base">
                                        <p:cTn id="25" dur="500" fill="hold"/>
                                        <p:tgtEl>
                                          <p:spTgt spid="901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01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261F3E3-9794-4B57-BFF6-4CA98E146440}"/>
              </a:ext>
            </a:extLst>
          </p:cNvPr>
          <p:cNvSpPr>
            <a:spLocks noGrp="1" noChangeArrowheads="1"/>
          </p:cNvSpPr>
          <p:nvPr>
            <p:ph type="title"/>
          </p:nvPr>
        </p:nvSpPr>
        <p:spPr>
          <a:xfrm>
            <a:off x="2055812" y="350837"/>
            <a:ext cx="8153400" cy="944563"/>
          </a:xfrm>
        </p:spPr>
        <p:txBody>
          <a:bodyPr/>
          <a:lstStyle/>
          <a:p>
            <a:pPr eaLnBrk="1" hangingPunct="1"/>
            <a:r>
              <a:rPr lang="en-US" altLang="en-US" dirty="0">
                <a:latin typeface="Eras Bold ITC" panose="020B0907030504020204" pitchFamily="34" charset="0"/>
              </a:rPr>
              <a:t>Words to the Children</a:t>
            </a:r>
          </a:p>
        </p:txBody>
      </p:sp>
      <p:sp>
        <p:nvSpPr>
          <p:cNvPr id="93187" name="Rectangle 3">
            <a:extLst>
              <a:ext uri="{FF2B5EF4-FFF2-40B4-BE49-F238E27FC236}">
                <a16:creationId xmlns:a16="http://schemas.microsoft.com/office/drawing/2014/main" id="{EC80EB88-5D90-4B9E-BD4C-8669F6AF8EF0}"/>
              </a:ext>
            </a:extLst>
          </p:cNvPr>
          <p:cNvSpPr>
            <a:spLocks noGrp="1" noChangeArrowheads="1"/>
          </p:cNvSpPr>
          <p:nvPr>
            <p:ph type="body" idx="1"/>
          </p:nvPr>
        </p:nvSpPr>
        <p:spPr>
          <a:xfrm>
            <a:off x="1979612" y="2057400"/>
            <a:ext cx="9372600" cy="4419600"/>
          </a:xfrm>
        </p:spPr>
        <p:txBody>
          <a:bodyPr>
            <a:normAutofit lnSpcReduction="10000"/>
          </a:bodyPr>
          <a:lstStyle/>
          <a:p>
            <a:pPr eaLnBrk="1" hangingPunct="1">
              <a:buFontTx/>
              <a:buNone/>
            </a:pPr>
            <a:r>
              <a:rPr lang="en-US" altLang="en-US" sz="2800" b="1" dirty="0">
                <a:solidFill>
                  <a:srgbClr val="C00000"/>
                </a:solidFill>
              </a:rPr>
              <a:t>The form of writing now shifts from prose to poetry. The name-meanings of the children now become reprimands to the unfaithful mother and wife.</a:t>
            </a:r>
          </a:p>
          <a:p>
            <a:pPr eaLnBrk="1" hangingPunct="1"/>
            <a:r>
              <a:rPr lang="en-US" altLang="en-US" i="1" u="sng" dirty="0"/>
              <a:t>Lo-Ammi </a:t>
            </a:r>
            <a:r>
              <a:rPr lang="en-US" altLang="en-US" i="1" dirty="0"/>
              <a:t>(= not my people) now symbolizes the wayward woman who is “not my wife” (2:2).</a:t>
            </a:r>
          </a:p>
          <a:p>
            <a:pPr eaLnBrk="1" hangingPunct="1"/>
            <a:r>
              <a:rPr lang="en-US" altLang="en-US" i="1" u="sng" dirty="0"/>
              <a:t>Lo-</a:t>
            </a:r>
            <a:r>
              <a:rPr lang="en-US" altLang="en-US" i="1" u="sng" dirty="0" err="1"/>
              <a:t>Ruhammah</a:t>
            </a:r>
            <a:r>
              <a:rPr lang="en-US" altLang="en-US" i="1" dirty="0"/>
              <a:t> (= not loved) now symbolizes the dire consequences of illegitimacy, when the father says, “I will not show my love to her children” (2:4).</a:t>
            </a:r>
          </a:p>
          <a:p>
            <a:pPr eaLnBrk="1" hangingPunct="1"/>
            <a:r>
              <a:rPr lang="en-US" altLang="en-US" i="1" u="sng" dirty="0"/>
              <a:t>Jezreel</a:t>
            </a:r>
            <a:r>
              <a:rPr lang="en-US" altLang="en-US" i="1" dirty="0"/>
              <a:t> (= God plants) now symbolizes the fact that Israel has not acknowledged the true lord of harvest but instead has given the credit to </a:t>
            </a:r>
            <a:r>
              <a:rPr lang="en-US" altLang="en-US" i="1" dirty="0" err="1"/>
              <a:t>Ba’al</a:t>
            </a:r>
            <a:r>
              <a:rPr lang="en-US" altLang="en-US" i="1" dirty="0"/>
              <a:t> (2:8).</a:t>
            </a:r>
          </a:p>
        </p:txBody>
      </p:sp>
      <p:sp>
        <p:nvSpPr>
          <p:cNvPr id="30724" name="Slide Number Placeholder 1">
            <a:extLst>
              <a:ext uri="{FF2B5EF4-FFF2-40B4-BE49-F238E27FC236}">
                <a16:creationId xmlns:a16="http://schemas.microsoft.com/office/drawing/2014/main" id="{40FCB671-500C-48BB-BE43-4880484C82FA}"/>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AF3ABC-483F-43A6-BFC3-349C1FEAD94B}" type="slidenum">
              <a:rPr lang="en-US" altLang="en-US"/>
              <a:pPr/>
              <a:t>63</a:t>
            </a:fld>
            <a:endParaRPr lang="en-US" altLang="en-US"/>
          </a:p>
        </p:txBody>
      </p:sp>
    </p:spTree>
    <p:extLst>
      <p:ext uri="{BB962C8B-B14F-4D97-AF65-F5344CB8AC3E}">
        <p14:creationId xmlns:p14="http://schemas.microsoft.com/office/powerpoint/2010/main" val="124430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p:cTn id="7" dur="500" fill="hold"/>
                                        <p:tgtEl>
                                          <p:spTgt spid="931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31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318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93187">
                                            <p:txEl>
                                              <p:pRg st="1" end="1"/>
                                            </p:txEl>
                                          </p:spTgt>
                                        </p:tgtEl>
                                        <p:attrNameLst>
                                          <p:attrName>style.visibility</p:attrName>
                                        </p:attrNameLst>
                                      </p:cBhvr>
                                      <p:to>
                                        <p:strVal val="visible"/>
                                      </p:to>
                                    </p:set>
                                    <p:anim calcmode="lin" valueType="num">
                                      <p:cBhvr additive="base">
                                        <p:cTn id="14" dur="500" fill="hold"/>
                                        <p:tgtEl>
                                          <p:spTgt spid="9318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31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93187">
                                            <p:txEl>
                                              <p:pRg st="2" end="2"/>
                                            </p:txEl>
                                          </p:spTgt>
                                        </p:tgtEl>
                                        <p:attrNameLst>
                                          <p:attrName>style.visibility</p:attrName>
                                        </p:attrNameLst>
                                      </p:cBhvr>
                                      <p:to>
                                        <p:strVal val="visible"/>
                                      </p:to>
                                    </p:set>
                                    <p:anim calcmode="lin" valueType="num">
                                      <p:cBhvr additive="base">
                                        <p:cTn id="20"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93187">
                                            <p:txEl>
                                              <p:pRg st="3" end="3"/>
                                            </p:txEl>
                                          </p:spTgt>
                                        </p:tgtEl>
                                        <p:attrNameLst>
                                          <p:attrName>style.visibility</p:attrName>
                                        </p:attrNameLst>
                                      </p:cBhvr>
                                      <p:to>
                                        <p:strVal val="visible"/>
                                      </p:to>
                                    </p:set>
                                    <p:anim calcmode="lin" valueType="num">
                                      <p:cBhvr additive="base">
                                        <p:cTn id="26" dur="500" fill="hold"/>
                                        <p:tgtEl>
                                          <p:spTgt spid="9318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31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B145D30-751E-4D3D-8E36-5299B62D6397}"/>
              </a:ext>
            </a:extLst>
          </p:cNvPr>
          <p:cNvSpPr>
            <a:spLocks noGrp="1" noChangeArrowheads="1"/>
          </p:cNvSpPr>
          <p:nvPr>
            <p:ph type="title"/>
          </p:nvPr>
        </p:nvSpPr>
        <p:spPr>
          <a:xfrm>
            <a:off x="1979612" y="76201"/>
            <a:ext cx="8229600" cy="944563"/>
          </a:xfrm>
        </p:spPr>
        <p:txBody>
          <a:bodyPr/>
          <a:lstStyle/>
          <a:p>
            <a:pPr eaLnBrk="1" hangingPunct="1"/>
            <a:r>
              <a:rPr lang="en-US" altLang="en-US">
                <a:latin typeface="Eras Bold ITC" panose="020B0907030504020204" pitchFamily="34" charset="0"/>
              </a:rPr>
              <a:t>Severe Rebuke and Warning</a:t>
            </a:r>
          </a:p>
        </p:txBody>
      </p:sp>
      <p:sp>
        <p:nvSpPr>
          <p:cNvPr id="94211" name="Rectangle 3">
            <a:extLst>
              <a:ext uri="{FF2B5EF4-FFF2-40B4-BE49-F238E27FC236}">
                <a16:creationId xmlns:a16="http://schemas.microsoft.com/office/drawing/2014/main" id="{57551563-65C1-4336-ACDF-B19A86E88492}"/>
              </a:ext>
            </a:extLst>
          </p:cNvPr>
          <p:cNvSpPr>
            <a:spLocks noGrp="1" noChangeArrowheads="1"/>
          </p:cNvSpPr>
          <p:nvPr>
            <p:ph type="body" idx="1"/>
          </p:nvPr>
        </p:nvSpPr>
        <p:spPr>
          <a:xfrm>
            <a:off x="1979612" y="1066800"/>
            <a:ext cx="4495800" cy="5562600"/>
          </a:xfrm>
        </p:spPr>
        <p:txBody>
          <a:bodyPr/>
          <a:lstStyle/>
          <a:p>
            <a:pPr eaLnBrk="1" hangingPunct="1">
              <a:lnSpc>
                <a:spcPct val="90000"/>
              </a:lnSpc>
              <a:buFontTx/>
              <a:buNone/>
            </a:pPr>
            <a:r>
              <a:rPr lang="en-US" altLang="en-US" b="1" dirty="0">
                <a:solidFill>
                  <a:srgbClr val="FFFF99"/>
                </a:solidFill>
                <a:effectLst>
                  <a:outerShdw blurRad="38100" dist="38100" dir="2700000" algn="tl">
                    <a:srgbClr val="000000">
                      <a:alpha val="43137"/>
                    </a:srgbClr>
                  </a:outerShdw>
                </a:effectLst>
              </a:rPr>
              <a:t>Because the parents are now separated (2:7), the husband is obliged to address the mother through the children.</a:t>
            </a:r>
          </a:p>
          <a:p>
            <a:pPr eaLnBrk="1" hangingPunct="1">
              <a:lnSpc>
                <a:spcPct val="90000"/>
              </a:lnSpc>
            </a:pPr>
            <a:r>
              <a:rPr lang="en-US" altLang="en-US" i="1" dirty="0">
                <a:latin typeface="Comic Sans MS" panose="030F0702030302020204" pitchFamily="66" charset="0"/>
              </a:rPr>
              <a:t>If she does not turn away from her adulterous unfaithfulness, she will be publicly stripped and shamed (2:3a).</a:t>
            </a:r>
          </a:p>
          <a:p>
            <a:pPr eaLnBrk="1" hangingPunct="1">
              <a:lnSpc>
                <a:spcPct val="90000"/>
              </a:lnSpc>
            </a:pPr>
            <a:r>
              <a:rPr lang="en-US" altLang="en-US" i="1" dirty="0">
                <a:latin typeface="Comic Sans MS" panose="030F0702030302020204" pitchFamily="66" charset="0"/>
              </a:rPr>
              <a:t>The land will be devastated by drought (2:3b).</a:t>
            </a:r>
          </a:p>
        </p:txBody>
      </p:sp>
      <p:sp>
        <p:nvSpPr>
          <p:cNvPr id="94212" name="Text Box 4">
            <a:extLst>
              <a:ext uri="{FF2B5EF4-FFF2-40B4-BE49-F238E27FC236}">
                <a16:creationId xmlns:a16="http://schemas.microsoft.com/office/drawing/2014/main" id="{C750F9B7-D079-4863-9BD0-822C2CA7C282}"/>
              </a:ext>
            </a:extLst>
          </p:cNvPr>
          <p:cNvSpPr txBox="1">
            <a:spLocks noChangeArrowheads="1"/>
          </p:cNvSpPr>
          <p:nvPr/>
        </p:nvSpPr>
        <p:spPr bwMode="auto">
          <a:xfrm>
            <a:off x="6627812" y="1295400"/>
            <a:ext cx="3810000" cy="3108543"/>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3200" dirty="0">
                <a:solidFill>
                  <a:srgbClr val="FFCC00"/>
                </a:solidFill>
                <a:effectLst>
                  <a:outerShdw blurRad="38100" dist="38100" dir="2700000" algn="tl">
                    <a:srgbClr val="000000">
                      <a:alpha val="43137"/>
                    </a:srgbClr>
                  </a:outerShdw>
                </a:effectLst>
                <a:latin typeface="Bernard MT Condensed" pitchFamily="18" charset="0"/>
              </a:rPr>
              <a:t>The </a:t>
            </a:r>
            <a:r>
              <a:rPr lang="en-US" altLang="en-US" sz="3200" dirty="0" err="1">
                <a:solidFill>
                  <a:srgbClr val="FFCC00"/>
                </a:solidFill>
                <a:effectLst>
                  <a:outerShdw blurRad="38100" dist="38100" dir="2700000" algn="tl">
                    <a:srgbClr val="000000">
                      <a:alpha val="43137"/>
                    </a:srgbClr>
                  </a:outerShdw>
                </a:effectLst>
                <a:latin typeface="Bernard MT Condensed" pitchFamily="18" charset="0"/>
              </a:rPr>
              <a:t>Deuteronomic</a:t>
            </a:r>
            <a:r>
              <a:rPr lang="en-US" altLang="en-US" sz="3200" dirty="0">
                <a:solidFill>
                  <a:srgbClr val="FFCC00"/>
                </a:solidFill>
                <a:effectLst>
                  <a:outerShdw blurRad="38100" dist="38100" dir="2700000" algn="tl">
                    <a:srgbClr val="000000">
                      <a:alpha val="43137"/>
                    </a:srgbClr>
                  </a:outerShdw>
                </a:effectLst>
                <a:latin typeface="Bernard MT Condensed" pitchFamily="18" charset="0"/>
              </a:rPr>
              <a:t> Curse</a:t>
            </a:r>
          </a:p>
          <a:p>
            <a:pPr eaLnBrk="1" hangingPunct="1">
              <a:spcBef>
                <a:spcPct val="50000"/>
              </a:spcBef>
              <a:defRPr/>
            </a:pPr>
            <a:r>
              <a:rPr lang="en-US" altLang="en-US" sz="2400" dirty="0">
                <a:solidFill>
                  <a:srgbClr val="C00000"/>
                </a:solidFill>
                <a:latin typeface="Calibri" panose="020F0502020204030204" pitchFamily="34" charset="0"/>
              </a:rPr>
              <a:t>Reprisals for covenant unfaithfulness were severe, including scorching heat, drought, blight and mildew (Dt. 28:20, 22-24).</a:t>
            </a:r>
          </a:p>
        </p:txBody>
      </p:sp>
      <p:sp>
        <p:nvSpPr>
          <p:cNvPr id="31749" name="Slide Number Placeholder 1">
            <a:extLst>
              <a:ext uri="{FF2B5EF4-FFF2-40B4-BE49-F238E27FC236}">
                <a16:creationId xmlns:a16="http://schemas.microsoft.com/office/drawing/2014/main" id="{50EB7E17-1C8D-4E63-9331-F0A977F1608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33F8A0-B8B9-4535-A9B8-F37B8D77849F}" type="slidenum">
              <a:rPr lang="en-US" altLang="en-US"/>
              <a:pPr/>
              <a:t>64</a:t>
            </a:fld>
            <a:endParaRPr lang="en-US" altLang="en-US"/>
          </a:p>
        </p:txBody>
      </p:sp>
    </p:spTree>
    <p:extLst>
      <p:ext uri="{BB962C8B-B14F-4D97-AF65-F5344CB8AC3E}">
        <p14:creationId xmlns:p14="http://schemas.microsoft.com/office/powerpoint/2010/main" val="19379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p:cTn id="7" dur="500" fill="hold"/>
                                        <p:tgtEl>
                                          <p:spTgt spid="94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42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94211">
                                            <p:txEl>
                                              <p:pRg st="1" end="1"/>
                                            </p:txEl>
                                          </p:spTgt>
                                        </p:tgtEl>
                                        <p:attrNameLst>
                                          <p:attrName>style.visibility</p:attrName>
                                        </p:attrNameLst>
                                      </p:cBhvr>
                                      <p:to>
                                        <p:strVal val="visible"/>
                                      </p:to>
                                    </p:set>
                                    <p:anim calcmode="lin" valueType="num">
                                      <p:cBhvr additive="base">
                                        <p:cTn id="14" dur="5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94211">
                                            <p:txEl>
                                              <p:pRg st="2" end="2"/>
                                            </p:txEl>
                                          </p:spTgt>
                                        </p:tgtEl>
                                        <p:attrNameLst>
                                          <p:attrName>style.visibility</p:attrName>
                                        </p:attrNameLst>
                                      </p:cBhvr>
                                      <p:to>
                                        <p:strVal val="visible"/>
                                      </p:to>
                                    </p:set>
                                    <p:anim calcmode="lin" valueType="num">
                                      <p:cBhvr additive="base">
                                        <p:cTn id="20"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4212"/>
                                        </p:tgtEl>
                                        <p:attrNameLst>
                                          <p:attrName>style.visibility</p:attrName>
                                        </p:attrNameLst>
                                      </p:cBhvr>
                                      <p:to>
                                        <p:strVal val="visible"/>
                                      </p:to>
                                    </p:set>
                                    <p:animEffect transition="in" filter="randombar(horizontal)">
                                      <p:cBhvr>
                                        <p:cTn id="26"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5910D53-B6DB-4C5B-95A0-2A952AD53F0C}"/>
              </a:ext>
            </a:extLst>
          </p:cNvPr>
          <p:cNvSpPr>
            <a:spLocks noGrp="1" noChangeArrowheads="1"/>
          </p:cNvSpPr>
          <p:nvPr>
            <p:ph type="title"/>
          </p:nvPr>
        </p:nvSpPr>
        <p:spPr>
          <a:xfrm>
            <a:off x="1979612" y="274638"/>
            <a:ext cx="8229600" cy="1706562"/>
          </a:xfrm>
        </p:spPr>
        <p:txBody>
          <a:bodyPr/>
          <a:lstStyle/>
          <a:p>
            <a:pPr algn="ctr" eaLnBrk="1" hangingPunct="1"/>
            <a:r>
              <a:rPr lang="en-US" altLang="en-US" sz="4000" dirty="0">
                <a:latin typeface="Eras Bold ITC" panose="020B0907030504020204" pitchFamily="34" charset="0"/>
              </a:rPr>
              <a:t>Courting Again!</a:t>
            </a:r>
            <a:br>
              <a:rPr lang="en-US" altLang="en-US" sz="2800" dirty="0">
                <a:latin typeface="Eras Bold ITC" panose="020B0907030504020204" pitchFamily="34" charset="0"/>
              </a:rPr>
            </a:br>
            <a:r>
              <a:rPr lang="en-US" altLang="en-US" sz="2800" b="1" dirty="0">
                <a:solidFill>
                  <a:srgbClr val="FFFF99"/>
                </a:solidFill>
                <a:effectLst>
                  <a:outerShdw blurRad="38100" dist="38100" dir="2700000" algn="tl">
                    <a:srgbClr val="000000">
                      <a:alpha val="43137"/>
                    </a:srgbClr>
                  </a:outerShdw>
                </a:effectLst>
              </a:rPr>
              <a:t>Yahweh determined to “court” Israel again, just as he once courted her in the Sinai desert (2:14-16).</a:t>
            </a:r>
          </a:p>
        </p:txBody>
      </p:sp>
      <p:sp>
        <p:nvSpPr>
          <p:cNvPr id="98310" name="Rectangle 6">
            <a:extLst>
              <a:ext uri="{FF2B5EF4-FFF2-40B4-BE49-F238E27FC236}">
                <a16:creationId xmlns:a16="http://schemas.microsoft.com/office/drawing/2014/main" id="{0B2E68C0-542D-446F-AC54-B1CEEB6D0D5E}"/>
              </a:ext>
            </a:extLst>
          </p:cNvPr>
          <p:cNvSpPr>
            <a:spLocks noGrp="1" noChangeArrowheads="1"/>
          </p:cNvSpPr>
          <p:nvPr>
            <p:ph type="body" sz="half" idx="1"/>
          </p:nvPr>
        </p:nvSpPr>
        <p:spPr>
          <a:xfrm>
            <a:off x="1674812" y="2362200"/>
            <a:ext cx="4038600" cy="3352800"/>
          </a:xfrm>
          <a:gradFill rotWithShape="1">
            <a:gsLst>
              <a:gs pos="0">
                <a:srgbClr val="3B0000"/>
              </a:gs>
              <a:gs pos="50000">
                <a:srgbClr val="800000"/>
              </a:gs>
              <a:gs pos="100000">
                <a:srgbClr val="3B0000"/>
              </a:gs>
            </a:gsLst>
            <a:lin ang="5400000" scaled="1"/>
          </a:gradFill>
          <a:ln w="12700">
            <a:solidFill>
              <a:schemeClr val="tx1"/>
            </a:solidFill>
            <a:miter lim="800000"/>
            <a:headEnd/>
            <a:tailEnd/>
          </a:ln>
        </p:spPr>
        <p:txBody>
          <a:bodyPr/>
          <a:lstStyle/>
          <a:p>
            <a:pPr eaLnBrk="1" hangingPunct="1">
              <a:buFontTx/>
              <a:buNone/>
            </a:pPr>
            <a:r>
              <a:rPr lang="en-US" altLang="en-US" dirty="0">
                <a:solidFill>
                  <a:srgbClr val="FF9900"/>
                </a:solidFill>
                <a:latin typeface="Berlin Sans FB Demi" panose="020E0802020502020306" pitchFamily="34" charset="0"/>
              </a:rPr>
              <a:t>Valley of </a:t>
            </a:r>
            <a:r>
              <a:rPr lang="en-US" altLang="en-US" dirty="0" err="1">
                <a:solidFill>
                  <a:srgbClr val="FF9900"/>
                </a:solidFill>
                <a:latin typeface="Berlin Sans FB Demi" panose="020E0802020502020306" pitchFamily="34" charset="0"/>
              </a:rPr>
              <a:t>Achor</a:t>
            </a:r>
            <a:r>
              <a:rPr lang="en-US" altLang="en-US" dirty="0">
                <a:solidFill>
                  <a:srgbClr val="FF9900"/>
                </a:solidFill>
                <a:latin typeface="Berlin Sans FB Demi" panose="020E0802020502020306" pitchFamily="34" charset="0"/>
              </a:rPr>
              <a:t> (= Valley of Disaster)</a:t>
            </a:r>
          </a:p>
          <a:p>
            <a:pPr eaLnBrk="1" hangingPunct="1"/>
            <a:r>
              <a:rPr lang="en-US" altLang="en-US" i="1" dirty="0">
                <a:solidFill>
                  <a:schemeClr val="bg1"/>
                </a:solidFill>
                <a:latin typeface="Comic Sans MS" panose="030F0702030302020204" pitchFamily="66" charset="0"/>
              </a:rPr>
              <a:t>Where </a:t>
            </a:r>
            <a:r>
              <a:rPr lang="en-US" altLang="en-US" i="1" dirty="0" err="1">
                <a:solidFill>
                  <a:schemeClr val="bg1"/>
                </a:solidFill>
                <a:latin typeface="Comic Sans MS" panose="030F0702030302020204" pitchFamily="66" charset="0"/>
              </a:rPr>
              <a:t>Achan</a:t>
            </a:r>
            <a:r>
              <a:rPr lang="en-US" altLang="en-US" i="1" dirty="0">
                <a:solidFill>
                  <a:schemeClr val="bg1"/>
                </a:solidFill>
                <a:latin typeface="Comic Sans MS" panose="030F0702030302020204" pitchFamily="66" charset="0"/>
              </a:rPr>
              <a:t> was stoned to death because he violated the ban at Jericho (Jos. 7:26)</a:t>
            </a:r>
          </a:p>
          <a:p>
            <a:pPr eaLnBrk="1" hangingPunct="1"/>
            <a:r>
              <a:rPr lang="en-US" altLang="en-US" i="1" dirty="0">
                <a:solidFill>
                  <a:schemeClr val="bg1"/>
                </a:solidFill>
                <a:latin typeface="Comic Sans MS" panose="030F0702030302020204" pitchFamily="66" charset="0"/>
              </a:rPr>
              <a:t>Now, </a:t>
            </a:r>
            <a:r>
              <a:rPr lang="en-US" altLang="en-US" i="1" dirty="0" err="1">
                <a:solidFill>
                  <a:schemeClr val="bg1"/>
                </a:solidFill>
                <a:latin typeface="Comic Sans MS" panose="030F0702030302020204" pitchFamily="66" charset="0"/>
              </a:rPr>
              <a:t>Achor</a:t>
            </a:r>
            <a:r>
              <a:rPr lang="en-US" altLang="en-US" i="1" dirty="0">
                <a:solidFill>
                  <a:schemeClr val="bg1"/>
                </a:solidFill>
                <a:latin typeface="Comic Sans MS" panose="030F0702030302020204" pitchFamily="66" charset="0"/>
              </a:rPr>
              <a:t> would become a door of hope!</a:t>
            </a:r>
          </a:p>
        </p:txBody>
      </p:sp>
      <p:sp>
        <p:nvSpPr>
          <p:cNvPr id="98311" name="Rectangle 7">
            <a:extLst>
              <a:ext uri="{FF2B5EF4-FFF2-40B4-BE49-F238E27FC236}">
                <a16:creationId xmlns:a16="http://schemas.microsoft.com/office/drawing/2014/main" id="{290E5497-DB7E-417C-B79E-D37F70AD7E32}"/>
              </a:ext>
            </a:extLst>
          </p:cNvPr>
          <p:cNvSpPr>
            <a:spLocks noGrp="1" noChangeArrowheads="1"/>
          </p:cNvSpPr>
          <p:nvPr>
            <p:ph type="body" sz="half" idx="2"/>
          </p:nvPr>
        </p:nvSpPr>
        <p:spPr>
          <a:xfrm>
            <a:off x="6018212" y="2362200"/>
            <a:ext cx="4495801" cy="3352800"/>
          </a:xfrm>
          <a:solidFill>
            <a:srgbClr val="00152A"/>
          </a:solidFill>
          <a:ln w="12700">
            <a:solidFill>
              <a:schemeClr val="tx1"/>
            </a:solidFill>
            <a:miter lim="800000"/>
            <a:headEnd/>
            <a:tailEnd/>
          </a:ln>
        </p:spPr>
        <p:txBody>
          <a:bodyPr/>
          <a:lstStyle/>
          <a:p>
            <a:pPr eaLnBrk="1" hangingPunct="1">
              <a:buFontTx/>
              <a:buNone/>
            </a:pPr>
            <a:r>
              <a:rPr lang="en-US" altLang="en-US" dirty="0">
                <a:solidFill>
                  <a:srgbClr val="FF9900"/>
                </a:solidFill>
                <a:latin typeface="Berlin Sans FB Demi" panose="020E0802020502020306" pitchFamily="34" charset="0"/>
              </a:rPr>
              <a:t>Language of “Husband” and “Master” (2:16)</a:t>
            </a:r>
          </a:p>
          <a:p>
            <a:pPr eaLnBrk="1" hangingPunct="1"/>
            <a:r>
              <a:rPr lang="en-US" altLang="en-US" i="1" dirty="0">
                <a:solidFill>
                  <a:schemeClr val="bg1"/>
                </a:solidFill>
                <a:latin typeface="Comic Sans MS" panose="030F0702030302020204" pitchFamily="66" charset="0"/>
              </a:rPr>
              <a:t>“…you will call me </a:t>
            </a:r>
            <a:r>
              <a:rPr lang="en-US" altLang="en-US" i="1" dirty="0" err="1">
                <a:solidFill>
                  <a:schemeClr val="bg1"/>
                </a:solidFill>
                <a:latin typeface="HebrewTh" pitchFamily="2" charset="0"/>
              </a:rPr>
              <a:t>y</a:t>
            </a:r>
            <a:r>
              <a:rPr lang="en-US" altLang="en-US" dirty="0" err="1">
                <a:solidFill>
                  <a:schemeClr val="bg1"/>
                </a:solidFill>
                <a:latin typeface="HebrewTh" pitchFamily="2" charset="0"/>
              </a:rPr>
              <a:t>wiyxi</a:t>
            </a:r>
            <a:r>
              <a:rPr lang="en-US" altLang="en-US" i="1" dirty="0">
                <a:solidFill>
                  <a:schemeClr val="bg1"/>
                </a:solidFill>
                <a:latin typeface="Comic Sans MS" panose="030F0702030302020204" pitchFamily="66" charset="0"/>
              </a:rPr>
              <a:t>“ (my ‘</a:t>
            </a:r>
            <a:r>
              <a:rPr lang="en-US" altLang="en-US" i="1" dirty="0" err="1">
                <a:solidFill>
                  <a:schemeClr val="bg1"/>
                </a:solidFill>
                <a:latin typeface="Comic Sans MS" panose="030F0702030302020204" pitchFamily="66" charset="0"/>
              </a:rPr>
              <a:t>Ish</a:t>
            </a:r>
            <a:r>
              <a:rPr lang="en-US" altLang="en-US" i="1" dirty="0">
                <a:solidFill>
                  <a:schemeClr val="bg1"/>
                </a:solidFill>
                <a:latin typeface="Comic Sans MS" panose="030F0702030302020204" pitchFamily="66" charset="0"/>
              </a:rPr>
              <a:t> = my husband, my man)</a:t>
            </a:r>
          </a:p>
          <a:p>
            <a:pPr eaLnBrk="1" hangingPunct="1"/>
            <a:r>
              <a:rPr lang="en-US" altLang="en-US" i="1" dirty="0">
                <a:solidFill>
                  <a:schemeClr val="bg1"/>
                </a:solidFill>
                <a:latin typeface="Comic Sans MS" panose="030F0702030302020204" pitchFamily="66" charset="0"/>
              </a:rPr>
              <a:t>“…you will no longer call me </a:t>
            </a:r>
            <a:r>
              <a:rPr lang="en-US" altLang="en-US" dirty="0" err="1">
                <a:solidFill>
                  <a:schemeClr val="bg1"/>
                </a:solidFill>
                <a:latin typeface="HebrewTh" pitchFamily="2" charset="0"/>
              </a:rPr>
              <a:t>ylif;B</a:t>
            </a:r>
            <a:r>
              <a:rPr lang="en-US" altLang="en-US" i="1" dirty="0" err="1">
                <a:solidFill>
                  <a:schemeClr val="bg1"/>
                </a:solidFill>
                <a:latin typeface="HebrewTh" pitchFamily="2" charset="0"/>
              </a:rPr>
              <a:t>a</a:t>
            </a:r>
            <a:r>
              <a:rPr lang="en-US" altLang="en-US" i="1" dirty="0">
                <a:solidFill>
                  <a:schemeClr val="bg1"/>
                </a:solidFill>
                <a:latin typeface="Comic Sans MS" panose="030F0702030302020204" pitchFamily="66" charset="0"/>
              </a:rPr>
              <a:t> (my </a:t>
            </a:r>
            <a:r>
              <a:rPr lang="en-US" altLang="en-US" i="1" dirty="0" err="1">
                <a:solidFill>
                  <a:schemeClr val="bg1"/>
                </a:solidFill>
                <a:latin typeface="Comic Sans MS" panose="030F0702030302020204" pitchFamily="66" charset="0"/>
              </a:rPr>
              <a:t>Ba’al</a:t>
            </a:r>
            <a:r>
              <a:rPr lang="en-US" altLang="en-US" i="1" dirty="0">
                <a:solidFill>
                  <a:schemeClr val="bg1"/>
                </a:solidFill>
                <a:latin typeface="Comic Sans MS" panose="030F0702030302020204" pitchFamily="66" charset="0"/>
              </a:rPr>
              <a:t> = my lord, my husband)</a:t>
            </a:r>
            <a:endParaRPr lang="en-US" altLang="en-US" dirty="0">
              <a:solidFill>
                <a:schemeClr val="bg1"/>
              </a:solidFill>
              <a:latin typeface="Comic Sans MS" panose="030F0702030302020204" pitchFamily="66" charset="0"/>
            </a:endParaRPr>
          </a:p>
        </p:txBody>
      </p:sp>
      <p:sp>
        <p:nvSpPr>
          <p:cNvPr id="34821" name="Slide Number Placeholder 1">
            <a:extLst>
              <a:ext uri="{FF2B5EF4-FFF2-40B4-BE49-F238E27FC236}">
                <a16:creationId xmlns:a16="http://schemas.microsoft.com/office/drawing/2014/main" id="{54DE3DA0-AFB9-4CE9-BBF5-46C18C4359C0}"/>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DA14E1-45B8-47E4-BDFE-6C77C4A44102}" type="slidenum">
              <a:rPr lang="en-US" altLang="en-US"/>
              <a:pPr/>
              <a:t>65</a:t>
            </a:fld>
            <a:endParaRPr lang="en-US" altLang="en-US"/>
          </a:p>
        </p:txBody>
      </p:sp>
    </p:spTree>
    <p:extLst>
      <p:ext uri="{BB962C8B-B14F-4D97-AF65-F5344CB8AC3E}">
        <p14:creationId xmlns:p14="http://schemas.microsoft.com/office/powerpoint/2010/main" val="246928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p:cTn id="7" dur="500" fill="hold"/>
                                        <p:tgtEl>
                                          <p:spTgt spid="98306"/>
                                        </p:tgtEl>
                                        <p:attrNameLst>
                                          <p:attrName>ppt_w</p:attrName>
                                        </p:attrNameLst>
                                      </p:cBhvr>
                                      <p:tavLst>
                                        <p:tav tm="0">
                                          <p:val>
                                            <p:fltVal val="0"/>
                                          </p:val>
                                        </p:tav>
                                        <p:tav tm="100000">
                                          <p:val>
                                            <p:strVal val="#ppt_w"/>
                                          </p:val>
                                        </p:tav>
                                      </p:tavLst>
                                    </p:anim>
                                    <p:anim calcmode="lin" valueType="num">
                                      <p:cBhvr>
                                        <p:cTn id="8" dur="500" fill="hold"/>
                                        <p:tgtEl>
                                          <p:spTgt spid="98306"/>
                                        </p:tgtEl>
                                        <p:attrNameLst>
                                          <p:attrName>ppt_h</p:attrName>
                                        </p:attrNameLst>
                                      </p:cBhvr>
                                      <p:tavLst>
                                        <p:tav tm="0">
                                          <p:val>
                                            <p:fltVal val="0"/>
                                          </p:val>
                                        </p:tav>
                                        <p:tav tm="100000">
                                          <p:val>
                                            <p:strVal val="#ppt_h"/>
                                          </p:val>
                                        </p:tav>
                                      </p:tavLst>
                                    </p:anim>
                                    <p:animEffect transition="in" filter="fade">
                                      <p:cBhvr>
                                        <p:cTn id="9" dur="500"/>
                                        <p:tgtEl>
                                          <p:spTgt spid="983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8310">
                                            <p:bg/>
                                          </p:spTgt>
                                        </p:tgtEl>
                                        <p:attrNameLst>
                                          <p:attrName>style.visibility</p:attrName>
                                        </p:attrNameLst>
                                      </p:cBhvr>
                                      <p:to>
                                        <p:strVal val="visible"/>
                                      </p:to>
                                    </p:set>
                                    <p:animEffect transition="in" filter="randombar(horizontal)">
                                      <p:cBhvr>
                                        <p:cTn id="14" dur="500"/>
                                        <p:tgtEl>
                                          <p:spTgt spid="98310">
                                            <p:bg/>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8310">
                                            <p:txEl>
                                              <p:pRg st="0" end="0"/>
                                            </p:txEl>
                                          </p:spTgt>
                                        </p:tgtEl>
                                        <p:attrNameLst>
                                          <p:attrName>style.visibility</p:attrName>
                                        </p:attrNameLst>
                                      </p:cBhvr>
                                      <p:to>
                                        <p:strVal val="visible"/>
                                      </p:to>
                                    </p:set>
                                    <p:animEffect transition="in" filter="randombar(horizontal)">
                                      <p:cBhvr>
                                        <p:cTn id="17" dur="500"/>
                                        <p:tgtEl>
                                          <p:spTgt spid="983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8310">
                                            <p:txEl>
                                              <p:pRg st="1" end="1"/>
                                            </p:txEl>
                                          </p:spTgt>
                                        </p:tgtEl>
                                        <p:attrNameLst>
                                          <p:attrName>style.visibility</p:attrName>
                                        </p:attrNameLst>
                                      </p:cBhvr>
                                      <p:to>
                                        <p:strVal val="visible"/>
                                      </p:to>
                                    </p:set>
                                    <p:anim calcmode="lin" valueType="num">
                                      <p:cBhvr additive="base">
                                        <p:cTn id="22" dur="500" fill="hold"/>
                                        <p:tgtEl>
                                          <p:spTgt spid="98310">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83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310">
                                            <p:txEl>
                                              <p:pRg st="2" end="2"/>
                                            </p:txEl>
                                          </p:spTgt>
                                        </p:tgtEl>
                                        <p:attrNameLst>
                                          <p:attrName>style.visibility</p:attrName>
                                        </p:attrNameLst>
                                      </p:cBhvr>
                                      <p:to>
                                        <p:strVal val="visible"/>
                                      </p:to>
                                    </p:set>
                                    <p:anim calcmode="lin" valueType="num">
                                      <p:cBhvr additive="base">
                                        <p:cTn id="28" dur="500" fill="hold"/>
                                        <p:tgtEl>
                                          <p:spTgt spid="98310">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983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8311">
                                            <p:bg/>
                                          </p:spTgt>
                                        </p:tgtEl>
                                        <p:attrNameLst>
                                          <p:attrName>style.visibility</p:attrName>
                                        </p:attrNameLst>
                                      </p:cBhvr>
                                      <p:to>
                                        <p:strVal val="visible"/>
                                      </p:to>
                                    </p:set>
                                    <p:animEffect transition="in" filter="randombar(horizontal)">
                                      <p:cBhvr>
                                        <p:cTn id="34" dur="500"/>
                                        <p:tgtEl>
                                          <p:spTgt spid="98311">
                                            <p:bg/>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8311">
                                            <p:txEl>
                                              <p:pRg st="0" end="0"/>
                                            </p:txEl>
                                          </p:spTgt>
                                        </p:tgtEl>
                                        <p:attrNameLst>
                                          <p:attrName>style.visibility</p:attrName>
                                        </p:attrNameLst>
                                      </p:cBhvr>
                                      <p:to>
                                        <p:strVal val="visible"/>
                                      </p:to>
                                    </p:set>
                                    <p:animEffect transition="in" filter="randombar(horizontal)">
                                      <p:cBhvr>
                                        <p:cTn id="37" dur="500"/>
                                        <p:tgtEl>
                                          <p:spTgt spid="9831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8311">
                                            <p:txEl>
                                              <p:pRg st="1" end="1"/>
                                            </p:txEl>
                                          </p:spTgt>
                                        </p:tgtEl>
                                        <p:attrNameLst>
                                          <p:attrName>style.visibility</p:attrName>
                                        </p:attrNameLst>
                                      </p:cBhvr>
                                      <p:to>
                                        <p:strVal val="visible"/>
                                      </p:to>
                                    </p:set>
                                    <p:anim calcmode="lin" valueType="num">
                                      <p:cBhvr additive="base">
                                        <p:cTn id="42" dur="500" fill="hold"/>
                                        <p:tgtEl>
                                          <p:spTgt spid="98311">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83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8311">
                                            <p:txEl>
                                              <p:pRg st="2" end="2"/>
                                            </p:txEl>
                                          </p:spTgt>
                                        </p:tgtEl>
                                        <p:attrNameLst>
                                          <p:attrName>style.visibility</p:attrName>
                                        </p:attrNameLst>
                                      </p:cBhvr>
                                      <p:to>
                                        <p:strVal val="visible"/>
                                      </p:to>
                                    </p:set>
                                    <p:anim calcmode="lin" valueType="num">
                                      <p:cBhvr additive="base">
                                        <p:cTn id="48" dur="500" fill="hold"/>
                                        <p:tgtEl>
                                          <p:spTgt spid="98311">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83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P spid="98310" grpId="0" uiExpand="1" build="p" animBg="1"/>
      <p:bldP spid="98311"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20CD569-4501-4FEF-B481-1ABBE357FABE}"/>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A Future Marriage Covenant</a:t>
            </a:r>
          </a:p>
        </p:txBody>
      </p:sp>
      <p:sp>
        <p:nvSpPr>
          <p:cNvPr id="102403" name="Rectangle 3">
            <a:extLst>
              <a:ext uri="{FF2B5EF4-FFF2-40B4-BE49-F238E27FC236}">
                <a16:creationId xmlns:a16="http://schemas.microsoft.com/office/drawing/2014/main" id="{F30D8B26-DF7B-4704-B441-BBF88FD87BC9}"/>
              </a:ext>
            </a:extLst>
          </p:cNvPr>
          <p:cNvSpPr>
            <a:spLocks noGrp="1" noChangeArrowheads="1"/>
          </p:cNvSpPr>
          <p:nvPr>
            <p:ph type="body" idx="1"/>
          </p:nvPr>
        </p:nvSpPr>
        <p:spPr>
          <a:xfrm>
            <a:off x="1522412" y="1905000"/>
            <a:ext cx="9829799" cy="4267200"/>
          </a:xfrm>
        </p:spPr>
        <p:txBody>
          <a:bodyPr>
            <a:normAutofit/>
          </a:bodyPr>
          <a:lstStyle/>
          <a:p>
            <a:pPr eaLnBrk="1" hangingPunct="1">
              <a:lnSpc>
                <a:spcPct val="90000"/>
              </a:lnSpc>
              <a:buFontTx/>
              <a:buNone/>
            </a:pPr>
            <a:r>
              <a:rPr lang="en-US" altLang="en-US" sz="2800" b="1" dirty="0">
                <a:solidFill>
                  <a:srgbClr val="C00000"/>
                </a:solidFill>
              </a:rPr>
              <a:t>“In that day” (2:18) is eschatological language for the future.</a:t>
            </a:r>
          </a:p>
          <a:p>
            <a:pPr eaLnBrk="1" hangingPunct="1">
              <a:lnSpc>
                <a:spcPct val="90000"/>
              </a:lnSpc>
            </a:pPr>
            <a:r>
              <a:rPr lang="en-US" altLang="en-US" i="1" dirty="0"/>
              <a:t>In the “new” covenant of marriage, Yahweh would abolish all war and violence (2:18).</a:t>
            </a:r>
          </a:p>
          <a:p>
            <a:pPr eaLnBrk="1" hangingPunct="1">
              <a:lnSpc>
                <a:spcPct val="90000"/>
              </a:lnSpc>
            </a:pPr>
            <a:r>
              <a:rPr lang="en-US" altLang="en-US" i="1" dirty="0"/>
              <a:t>All false worship would be removed (2:17).</a:t>
            </a:r>
          </a:p>
          <a:p>
            <a:pPr eaLnBrk="1" hangingPunct="1">
              <a:lnSpc>
                <a:spcPct val="90000"/>
              </a:lnSpc>
            </a:pPr>
            <a:r>
              <a:rPr lang="en-US" altLang="en-US" i="1" dirty="0"/>
              <a:t>God’s people would be betrothed to him in true fidelity (2:19-20).</a:t>
            </a:r>
          </a:p>
          <a:p>
            <a:pPr eaLnBrk="1" hangingPunct="1">
              <a:lnSpc>
                <a:spcPct val="90000"/>
              </a:lnSpc>
            </a:pPr>
            <a:r>
              <a:rPr lang="en-US" altLang="en-US" i="1" dirty="0"/>
              <a:t>The whole heavens and earth will revel in this divine blessing of the union of God and his bride (2:21-22a).</a:t>
            </a:r>
          </a:p>
          <a:p>
            <a:pPr eaLnBrk="1" hangingPunct="1">
              <a:lnSpc>
                <a:spcPct val="90000"/>
              </a:lnSpc>
            </a:pPr>
            <a:r>
              <a:rPr lang="en-US" altLang="en-US" i="1" dirty="0"/>
              <a:t>The tragic name-meanings of Jezreel, Lo-Ammi and Lo-</a:t>
            </a:r>
            <a:r>
              <a:rPr lang="en-US" altLang="en-US" i="1" dirty="0" err="1"/>
              <a:t>Ruhammah</a:t>
            </a:r>
            <a:r>
              <a:rPr lang="en-US" altLang="en-US" i="1" dirty="0"/>
              <a:t> would be reversed (2:22b-23).</a:t>
            </a:r>
          </a:p>
        </p:txBody>
      </p:sp>
      <p:sp>
        <p:nvSpPr>
          <p:cNvPr id="36868" name="Slide Number Placeholder 1">
            <a:extLst>
              <a:ext uri="{FF2B5EF4-FFF2-40B4-BE49-F238E27FC236}">
                <a16:creationId xmlns:a16="http://schemas.microsoft.com/office/drawing/2014/main" id="{8D89E44D-9FF6-459E-AB19-A819FC62E4FD}"/>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C12FB5-DAB4-43F8-B9F2-1E7BE52D9CE2}" type="slidenum">
              <a:rPr lang="en-US" altLang="en-US"/>
              <a:pPr/>
              <a:t>66</a:t>
            </a:fld>
            <a:endParaRPr lang="en-US" altLang="en-US"/>
          </a:p>
        </p:txBody>
      </p:sp>
    </p:spTree>
    <p:extLst>
      <p:ext uri="{BB962C8B-B14F-4D97-AF65-F5344CB8AC3E}">
        <p14:creationId xmlns:p14="http://schemas.microsoft.com/office/powerpoint/2010/main" val="117385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p:cTn id="7" dur="500" fill="hold"/>
                                        <p:tgtEl>
                                          <p:spTgt spid="102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240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2403">
                                            <p:txEl>
                                              <p:pRg st="1" end="1"/>
                                            </p:txEl>
                                          </p:spTgt>
                                        </p:tgtEl>
                                        <p:attrNameLst>
                                          <p:attrName>style.visibility</p:attrName>
                                        </p:attrNameLst>
                                      </p:cBhvr>
                                      <p:to>
                                        <p:strVal val="visible"/>
                                      </p:to>
                                    </p:set>
                                    <p:anim calcmode="lin" valueType="num">
                                      <p:cBhvr additive="base">
                                        <p:cTn id="14" dur="5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2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2403">
                                            <p:txEl>
                                              <p:pRg st="2" end="2"/>
                                            </p:txEl>
                                          </p:spTgt>
                                        </p:tgtEl>
                                        <p:attrNameLst>
                                          <p:attrName>style.visibility</p:attrName>
                                        </p:attrNameLst>
                                      </p:cBhvr>
                                      <p:to>
                                        <p:strVal val="visible"/>
                                      </p:to>
                                    </p:set>
                                    <p:anim calcmode="lin" valueType="num">
                                      <p:cBhvr additive="base">
                                        <p:cTn id="20"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02403">
                                            <p:txEl>
                                              <p:pRg st="3" end="3"/>
                                            </p:txEl>
                                          </p:spTgt>
                                        </p:tgtEl>
                                        <p:attrNameLst>
                                          <p:attrName>style.visibility</p:attrName>
                                        </p:attrNameLst>
                                      </p:cBhvr>
                                      <p:to>
                                        <p:strVal val="visible"/>
                                      </p:to>
                                    </p:set>
                                    <p:anim calcmode="lin" valueType="num">
                                      <p:cBhvr additive="base">
                                        <p:cTn id="26" dur="500" fill="hold"/>
                                        <p:tgtEl>
                                          <p:spTgt spid="10240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24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02403">
                                            <p:txEl>
                                              <p:pRg st="4" end="4"/>
                                            </p:txEl>
                                          </p:spTgt>
                                        </p:tgtEl>
                                        <p:attrNameLst>
                                          <p:attrName>style.visibility</p:attrName>
                                        </p:attrNameLst>
                                      </p:cBhvr>
                                      <p:to>
                                        <p:strVal val="visible"/>
                                      </p:to>
                                    </p:set>
                                    <p:anim calcmode="lin" valueType="num">
                                      <p:cBhvr additive="base">
                                        <p:cTn id="32" dur="500" fill="hold"/>
                                        <p:tgtEl>
                                          <p:spTgt spid="10240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24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02403">
                                            <p:txEl>
                                              <p:pRg st="5" end="5"/>
                                            </p:txEl>
                                          </p:spTgt>
                                        </p:tgtEl>
                                        <p:attrNameLst>
                                          <p:attrName>style.visibility</p:attrName>
                                        </p:attrNameLst>
                                      </p:cBhvr>
                                      <p:to>
                                        <p:strVal val="visible"/>
                                      </p:to>
                                    </p:set>
                                    <p:anim calcmode="lin" valueType="num">
                                      <p:cBhvr additive="base">
                                        <p:cTn id="38" dur="500" fill="hold"/>
                                        <p:tgtEl>
                                          <p:spTgt spid="10240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240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DECFB71-3301-4810-8BD8-1F1CC276FA2F}"/>
              </a:ext>
            </a:extLst>
          </p:cNvPr>
          <p:cNvSpPr>
            <a:spLocks noGrp="1" noChangeArrowheads="1"/>
          </p:cNvSpPr>
          <p:nvPr>
            <p:ph type="body" sz="half" idx="2"/>
          </p:nvPr>
        </p:nvSpPr>
        <p:spPr>
          <a:xfrm>
            <a:off x="5637212" y="762000"/>
            <a:ext cx="4572000" cy="5562600"/>
          </a:xfrm>
        </p:spPr>
        <p:txBody>
          <a:bodyPr/>
          <a:lstStyle/>
          <a:p>
            <a:pPr algn="ctr" eaLnBrk="1" hangingPunct="1">
              <a:lnSpc>
                <a:spcPct val="90000"/>
              </a:lnSpc>
              <a:buFontTx/>
              <a:buNone/>
            </a:pPr>
            <a:r>
              <a:rPr lang="en-US" altLang="en-US" sz="3600" b="1" dirty="0">
                <a:solidFill>
                  <a:schemeClr val="hlink"/>
                </a:solidFill>
                <a:effectLst>
                  <a:outerShdw blurRad="38100" dist="38100" dir="2700000" algn="tl">
                    <a:srgbClr val="000000">
                      <a:alpha val="43137"/>
                    </a:srgbClr>
                  </a:outerShdw>
                </a:effectLst>
                <a:latin typeface="Berlin Sans FB Demi" panose="020E0802020502020306" pitchFamily="34" charset="0"/>
              </a:rPr>
              <a:t>Sacred Raisin Cakes (3:1b)</a:t>
            </a:r>
          </a:p>
          <a:p>
            <a:pPr eaLnBrk="1" hangingPunct="1">
              <a:lnSpc>
                <a:spcPct val="90000"/>
              </a:lnSpc>
              <a:buFontTx/>
              <a:buNone/>
            </a:pPr>
            <a:r>
              <a:rPr lang="en-US" altLang="en-US" b="1" dirty="0">
                <a:solidFill>
                  <a:srgbClr val="C00000"/>
                </a:solidFill>
              </a:rPr>
              <a:t>Cake mold from the palace kitchen of Mari, Mesopotamia.</a:t>
            </a:r>
          </a:p>
          <a:p>
            <a:pPr eaLnBrk="1" hangingPunct="1">
              <a:lnSpc>
                <a:spcPct val="90000"/>
              </a:lnSpc>
              <a:buFontTx/>
              <a:buNone/>
            </a:pPr>
            <a:r>
              <a:rPr lang="en-US" altLang="en-US" b="1" dirty="0">
                <a:solidFill>
                  <a:srgbClr val="C00000"/>
                </a:solidFill>
              </a:rPr>
              <a:t>Used for making cakes in the form of the love-goddess, Ishtar, the Queen of Heaven.</a:t>
            </a:r>
          </a:p>
          <a:p>
            <a:pPr eaLnBrk="1" hangingPunct="1">
              <a:lnSpc>
                <a:spcPct val="90000"/>
              </a:lnSpc>
              <a:buFontTx/>
              <a:buNone/>
            </a:pPr>
            <a:r>
              <a:rPr lang="en-US" altLang="en-US" i="1" dirty="0">
                <a:latin typeface="Arial Narrow" panose="020B0606020202030204" pitchFamily="34" charset="0"/>
              </a:rPr>
              <a:t>Ishtar, the “Queen of Heaven”, was the Mesopotamian fertility goddess as well as the goddess of war. She was believed to contain the inseparable powers of life and death.</a:t>
            </a:r>
          </a:p>
        </p:txBody>
      </p:sp>
      <p:pic>
        <p:nvPicPr>
          <p:cNvPr id="38915" name="Picture 3" descr="Ishtar">
            <a:extLst>
              <a:ext uri="{FF2B5EF4-FFF2-40B4-BE49-F238E27FC236}">
                <a16:creationId xmlns:a16="http://schemas.microsoft.com/office/drawing/2014/main" id="{3533EDEC-110D-4DE3-81CA-E1D00B0FD5C0}"/>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2413" y="0"/>
            <a:ext cx="3705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Slide Number Placeholder 1">
            <a:extLst>
              <a:ext uri="{FF2B5EF4-FFF2-40B4-BE49-F238E27FC236}">
                <a16:creationId xmlns:a16="http://schemas.microsoft.com/office/drawing/2014/main" id="{34A86264-6CEE-4EAE-84C8-03F5CB4ADB3E}"/>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9EEBE1-5785-4FE6-8A50-9B615E5655BA}" type="slidenum">
              <a:rPr lang="en-US" altLang="en-US"/>
              <a:pPr/>
              <a:t>67</a:t>
            </a:fld>
            <a:endParaRPr lang="en-US" altLang="en-US"/>
          </a:p>
        </p:txBody>
      </p:sp>
    </p:spTree>
    <p:extLst>
      <p:ext uri="{BB962C8B-B14F-4D97-AF65-F5344CB8AC3E}">
        <p14:creationId xmlns:p14="http://schemas.microsoft.com/office/powerpoint/2010/main" val="242479924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234F97F-DB33-4022-A6DA-77AF416611A3}"/>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Redeeming Love!</a:t>
            </a:r>
          </a:p>
        </p:txBody>
      </p:sp>
      <p:sp>
        <p:nvSpPr>
          <p:cNvPr id="104451" name="Rectangle 3">
            <a:extLst>
              <a:ext uri="{FF2B5EF4-FFF2-40B4-BE49-F238E27FC236}">
                <a16:creationId xmlns:a16="http://schemas.microsoft.com/office/drawing/2014/main" id="{55CDD83C-521D-4E64-B6B9-A743D9D0D9A1}"/>
              </a:ext>
            </a:extLst>
          </p:cNvPr>
          <p:cNvSpPr>
            <a:spLocks noGrp="1" noChangeArrowheads="1"/>
          </p:cNvSpPr>
          <p:nvPr>
            <p:ph type="body" idx="1"/>
          </p:nvPr>
        </p:nvSpPr>
        <p:spPr/>
        <p:txBody>
          <a:bodyPr/>
          <a:lstStyle/>
          <a:p>
            <a:pPr eaLnBrk="1" hangingPunct="1">
              <a:buFontTx/>
              <a:buNone/>
            </a:pPr>
            <a:r>
              <a:rPr lang="en-US" altLang="en-US" sz="2800" b="1" dirty="0">
                <a:solidFill>
                  <a:srgbClr val="C00000"/>
                </a:solidFill>
              </a:rPr>
              <a:t>Shifting back to prose, the text describes Hosea’s purchase of his wayward wife at Yahweh’s command (3:1-2).</a:t>
            </a:r>
          </a:p>
          <a:p>
            <a:pPr eaLnBrk="1" hangingPunct="1"/>
            <a:r>
              <a:rPr lang="en-US" altLang="en-US" i="1" dirty="0"/>
              <a:t>That he “purchased” her presumes that she now had been reduced to slavery.</a:t>
            </a:r>
          </a:p>
          <a:p>
            <a:pPr eaLnBrk="1" hangingPunct="1"/>
            <a:r>
              <a:rPr lang="en-US" altLang="en-US" i="1" dirty="0"/>
              <a:t>Hosea’s redemption of his wife mirrors God’s redemption of his people, even though they were unfaithful. Such redemption was wholly at God’s initiative, since a slave had no options for freedom.</a:t>
            </a:r>
          </a:p>
        </p:txBody>
      </p:sp>
      <p:sp>
        <p:nvSpPr>
          <p:cNvPr id="39940" name="Slide Number Placeholder 1">
            <a:extLst>
              <a:ext uri="{FF2B5EF4-FFF2-40B4-BE49-F238E27FC236}">
                <a16:creationId xmlns:a16="http://schemas.microsoft.com/office/drawing/2014/main" id="{A5B370E4-CDC0-441F-B93A-AEB7953CC97C}"/>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B93DD8-B1C3-4956-9CE9-C6F163CDBC84}" type="slidenum">
              <a:rPr lang="en-US" altLang="en-US"/>
              <a:pPr/>
              <a:t>68</a:t>
            </a:fld>
            <a:endParaRPr lang="en-US" altLang="en-US"/>
          </a:p>
        </p:txBody>
      </p:sp>
    </p:spTree>
    <p:extLst>
      <p:ext uri="{BB962C8B-B14F-4D97-AF65-F5344CB8AC3E}">
        <p14:creationId xmlns:p14="http://schemas.microsoft.com/office/powerpoint/2010/main" val="414567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p:cTn id="7" dur="500" fill="hold"/>
                                        <p:tgtEl>
                                          <p:spTgt spid="104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44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44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4451">
                                            <p:txEl>
                                              <p:pRg st="1" end="1"/>
                                            </p:txEl>
                                          </p:spTgt>
                                        </p:tgtEl>
                                        <p:attrNameLst>
                                          <p:attrName>style.visibility</p:attrName>
                                        </p:attrNameLst>
                                      </p:cBhvr>
                                      <p:to>
                                        <p:strVal val="visible"/>
                                      </p:to>
                                    </p:set>
                                    <p:anim calcmode="lin" valueType="num">
                                      <p:cBhvr additive="base">
                                        <p:cTn id="14"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4451">
                                            <p:txEl>
                                              <p:pRg st="2" end="2"/>
                                            </p:txEl>
                                          </p:spTgt>
                                        </p:tgtEl>
                                        <p:attrNameLst>
                                          <p:attrName>style.visibility</p:attrName>
                                        </p:attrNameLst>
                                      </p:cBhvr>
                                      <p:to>
                                        <p:strVal val="visible"/>
                                      </p:to>
                                    </p:set>
                                    <p:anim calcmode="lin" valueType="num">
                                      <p:cBhvr additive="base">
                                        <p:cTn id="20"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EFCF342-8D9A-40A9-AE4B-B0A66BA74FFE}"/>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Old Habits Die Hard!</a:t>
            </a:r>
          </a:p>
        </p:txBody>
      </p:sp>
      <p:sp>
        <p:nvSpPr>
          <p:cNvPr id="106499" name="Rectangle 3">
            <a:extLst>
              <a:ext uri="{FF2B5EF4-FFF2-40B4-BE49-F238E27FC236}">
                <a16:creationId xmlns:a16="http://schemas.microsoft.com/office/drawing/2014/main" id="{FED36FEA-DD61-4932-BE5A-91EB4A0A7E63}"/>
              </a:ext>
            </a:extLst>
          </p:cNvPr>
          <p:cNvSpPr>
            <a:spLocks noGrp="1" noChangeArrowheads="1"/>
          </p:cNvSpPr>
          <p:nvPr>
            <p:ph type="body" idx="1"/>
          </p:nvPr>
        </p:nvSpPr>
        <p:spPr/>
        <p:txBody>
          <a:bodyPr/>
          <a:lstStyle/>
          <a:p>
            <a:pPr eaLnBrk="1" hangingPunct="1">
              <a:lnSpc>
                <a:spcPct val="90000"/>
              </a:lnSpc>
              <a:buFontTx/>
              <a:buNone/>
            </a:pPr>
            <a:r>
              <a:rPr lang="en-US" altLang="en-US" sz="2800" b="1" dirty="0">
                <a:solidFill>
                  <a:srgbClr val="C00000"/>
                </a:solidFill>
              </a:rPr>
              <a:t>To break Gomer of her old habits of promiscuity, Hosea suspended conjugal relations for an extended period (3:3).</a:t>
            </a:r>
          </a:p>
          <a:p>
            <a:pPr eaLnBrk="1" hangingPunct="1">
              <a:lnSpc>
                <a:spcPct val="90000"/>
              </a:lnSpc>
            </a:pPr>
            <a:r>
              <a:rPr lang="en-US" altLang="en-US" i="1" dirty="0"/>
              <a:t>This forced abstinence symbolized the coming exile of Israel, when the citizens of the northern kingdom would be deported to Assyria (3:4).</a:t>
            </a:r>
          </a:p>
          <a:p>
            <a:pPr eaLnBrk="1" hangingPunct="1">
              <a:lnSpc>
                <a:spcPct val="90000"/>
              </a:lnSpc>
            </a:pPr>
            <a:r>
              <a:rPr lang="en-US" altLang="en-US" i="1" dirty="0"/>
              <a:t>After living a long time without the familiar structures of royalty or religion, they would reverse their rejection of David  (cf. 1 Kg. 12:16) and return to Yahweh as his chastened people (3:5).</a:t>
            </a:r>
          </a:p>
        </p:txBody>
      </p:sp>
      <p:sp>
        <p:nvSpPr>
          <p:cNvPr id="40964" name="Slide Number Placeholder 1">
            <a:extLst>
              <a:ext uri="{FF2B5EF4-FFF2-40B4-BE49-F238E27FC236}">
                <a16:creationId xmlns:a16="http://schemas.microsoft.com/office/drawing/2014/main" id="{9247E5C4-CD6E-43E9-8DF8-0BC6983B55B4}"/>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101A93-101C-457A-B7EA-0B43F48057C3}" type="slidenum">
              <a:rPr lang="en-US" altLang="en-US"/>
              <a:pPr/>
              <a:t>69</a:t>
            </a:fld>
            <a:endParaRPr lang="en-US" altLang="en-US"/>
          </a:p>
        </p:txBody>
      </p:sp>
    </p:spTree>
    <p:extLst>
      <p:ext uri="{BB962C8B-B14F-4D97-AF65-F5344CB8AC3E}">
        <p14:creationId xmlns:p14="http://schemas.microsoft.com/office/powerpoint/2010/main" val="2592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p:cTn id="7" dur="500" fill="hold"/>
                                        <p:tgtEl>
                                          <p:spTgt spid="1064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64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64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6499">
                                            <p:txEl>
                                              <p:pRg st="1" end="1"/>
                                            </p:txEl>
                                          </p:spTgt>
                                        </p:tgtEl>
                                        <p:attrNameLst>
                                          <p:attrName>style.visibility</p:attrName>
                                        </p:attrNameLst>
                                      </p:cBhvr>
                                      <p:to>
                                        <p:strVal val="visible"/>
                                      </p:to>
                                    </p:set>
                                    <p:anim calcmode="lin" valueType="num">
                                      <p:cBhvr additive="base">
                                        <p:cTn id="14" dur="5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6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6499">
                                            <p:txEl>
                                              <p:pRg st="2" end="2"/>
                                            </p:txEl>
                                          </p:spTgt>
                                        </p:tgtEl>
                                        <p:attrNameLst>
                                          <p:attrName>style.visibility</p:attrName>
                                        </p:attrNameLst>
                                      </p:cBhvr>
                                      <p:to>
                                        <p:strVal val="visible"/>
                                      </p:to>
                                    </p:set>
                                    <p:anim calcmode="lin" valueType="num">
                                      <p:cBhvr additive="base">
                                        <p:cTn id="20" dur="5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815919F-93FB-49BE-9057-C773317F8C86}"/>
              </a:ext>
            </a:extLst>
          </p:cNvPr>
          <p:cNvSpPr>
            <a:spLocks noGrp="1"/>
          </p:cNvSpPr>
          <p:nvPr>
            <p:ph type="title"/>
          </p:nvPr>
        </p:nvSpPr>
        <p:spPr>
          <a:xfrm>
            <a:off x="2284412" y="228600"/>
            <a:ext cx="7772400" cy="914400"/>
          </a:xfrm>
        </p:spPr>
        <p:txBody>
          <a:bodyPr/>
          <a:lstStyle/>
          <a:p>
            <a:pPr algn="ctr"/>
            <a:r>
              <a:rPr lang="en-US" altLang="en-US" sz="3800">
                <a:latin typeface="ReservoirGrunge" pitchFamily="2" charset="0"/>
              </a:rPr>
              <a:t>8</a:t>
            </a:r>
            <a:r>
              <a:rPr lang="en-US" altLang="en-US" sz="3800" baseline="30000">
                <a:latin typeface="ReservoirGrunge" pitchFamily="2" charset="0"/>
              </a:rPr>
              <a:t>th</a:t>
            </a:r>
            <a:r>
              <a:rPr lang="en-US" altLang="en-US" sz="3800">
                <a:latin typeface="ReservoirGrunge" pitchFamily="2" charset="0"/>
              </a:rPr>
              <a:t> Century Prophets</a:t>
            </a:r>
          </a:p>
        </p:txBody>
      </p:sp>
      <p:sp>
        <p:nvSpPr>
          <p:cNvPr id="68611" name="Rectangle 3">
            <a:extLst>
              <a:ext uri="{FF2B5EF4-FFF2-40B4-BE49-F238E27FC236}">
                <a16:creationId xmlns:a16="http://schemas.microsoft.com/office/drawing/2014/main" id="{BD30C05A-1074-47C7-9F98-94682477AEA2}"/>
              </a:ext>
            </a:extLst>
          </p:cNvPr>
          <p:cNvSpPr>
            <a:spLocks noChangeArrowheads="1"/>
          </p:cNvSpPr>
          <p:nvPr/>
        </p:nvSpPr>
        <p:spPr bwMode="auto">
          <a:xfrm>
            <a:off x="3427412" y="1143000"/>
            <a:ext cx="3276600" cy="6858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12" name="Rectangle 4">
            <a:extLst>
              <a:ext uri="{FF2B5EF4-FFF2-40B4-BE49-F238E27FC236}">
                <a16:creationId xmlns:a16="http://schemas.microsoft.com/office/drawing/2014/main" id="{D65CAF3E-927B-4557-803B-18949FA69BD2}"/>
              </a:ext>
            </a:extLst>
          </p:cNvPr>
          <p:cNvSpPr>
            <a:spLocks noChangeArrowheads="1"/>
          </p:cNvSpPr>
          <p:nvPr/>
        </p:nvSpPr>
        <p:spPr bwMode="auto">
          <a:xfrm>
            <a:off x="2817812" y="1143000"/>
            <a:ext cx="533400" cy="6858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13" name="Rectangle 5">
            <a:extLst>
              <a:ext uri="{FF2B5EF4-FFF2-40B4-BE49-F238E27FC236}">
                <a16:creationId xmlns:a16="http://schemas.microsoft.com/office/drawing/2014/main" id="{D58C9015-07AB-4812-8EE6-4AB90363CA21}"/>
              </a:ext>
            </a:extLst>
          </p:cNvPr>
          <p:cNvSpPr>
            <a:spLocks noChangeArrowheads="1"/>
          </p:cNvSpPr>
          <p:nvPr/>
        </p:nvSpPr>
        <p:spPr bwMode="auto">
          <a:xfrm>
            <a:off x="2360612" y="1143000"/>
            <a:ext cx="381000" cy="6858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14" name="Rectangle 6">
            <a:extLst>
              <a:ext uri="{FF2B5EF4-FFF2-40B4-BE49-F238E27FC236}">
                <a16:creationId xmlns:a16="http://schemas.microsoft.com/office/drawing/2014/main" id="{DAF08D6E-560A-4CF8-BD9B-7F33F6CA259D}"/>
              </a:ext>
            </a:extLst>
          </p:cNvPr>
          <p:cNvSpPr>
            <a:spLocks noChangeArrowheads="1"/>
          </p:cNvSpPr>
          <p:nvPr/>
        </p:nvSpPr>
        <p:spPr bwMode="auto">
          <a:xfrm>
            <a:off x="1827212" y="1143000"/>
            <a:ext cx="152400" cy="6858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15" name="Rectangle 7">
            <a:extLst>
              <a:ext uri="{FF2B5EF4-FFF2-40B4-BE49-F238E27FC236}">
                <a16:creationId xmlns:a16="http://schemas.microsoft.com/office/drawing/2014/main" id="{3843561F-3FD1-4B3C-BBB5-22269B669F7A}"/>
              </a:ext>
            </a:extLst>
          </p:cNvPr>
          <p:cNvSpPr>
            <a:spLocks noChangeArrowheads="1"/>
          </p:cNvSpPr>
          <p:nvPr/>
        </p:nvSpPr>
        <p:spPr bwMode="auto">
          <a:xfrm>
            <a:off x="1674812" y="1143000"/>
            <a:ext cx="76200" cy="6858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16" name="Rectangle 8">
            <a:extLst>
              <a:ext uri="{FF2B5EF4-FFF2-40B4-BE49-F238E27FC236}">
                <a16:creationId xmlns:a16="http://schemas.microsoft.com/office/drawing/2014/main" id="{F7438BE6-A8B5-48D0-986D-F66BD33EED82}"/>
              </a:ext>
            </a:extLst>
          </p:cNvPr>
          <p:cNvSpPr>
            <a:spLocks noChangeArrowheads="1"/>
          </p:cNvSpPr>
          <p:nvPr/>
        </p:nvSpPr>
        <p:spPr bwMode="auto">
          <a:xfrm>
            <a:off x="2055812" y="1143000"/>
            <a:ext cx="228600" cy="6858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17" name="Rectangle 9">
            <a:extLst>
              <a:ext uri="{FF2B5EF4-FFF2-40B4-BE49-F238E27FC236}">
                <a16:creationId xmlns:a16="http://schemas.microsoft.com/office/drawing/2014/main" id="{A0565E6B-6BF6-405D-9CF6-D0FD9784048D}"/>
              </a:ext>
            </a:extLst>
          </p:cNvPr>
          <p:cNvSpPr>
            <a:spLocks noChangeArrowheads="1"/>
          </p:cNvSpPr>
          <p:nvPr/>
        </p:nvSpPr>
        <p:spPr bwMode="auto">
          <a:xfrm>
            <a:off x="3427412" y="4953000"/>
            <a:ext cx="7239000" cy="6858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18" name="Rectangle 10">
            <a:extLst>
              <a:ext uri="{FF2B5EF4-FFF2-40B4-BE49-F238E27FC236}">
                <a16:creationId xmlns:a16="http://schemas.microsoft.com/office/drawing/2014/main" id="{1400DAA8-7E2F-450C-8FB7-535022C93641}"/>
              </a:ext>
            </a:extLst>
          </p:cNvPr>
          <p:cNvSpPr>
            <a:spLocks noChangeArrowheads="1"/>
          </p:cNvSpPr>
          <p:nvPr/>
        </p:nvSpPr>
        <p:spPr bwMode="auto">
          <a:xfrm>
            <a:off x="2817812" y="4953000"/>
            <a:ext cx="533400" cy="6858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19" name="Rectangle 11">
            <a:extLst>
              <a:ext uri="{FF2B5EF4-FFF2-40B4-BE49-F238E27FC236}">
                <a16:creationId xmlns:a16="http://schemas.microsoft.com/office/drawing/2014/main" id="{31A67C4C-49BB-4CF1-930E-EC5A859DC00A}"/>
              </a:ext>
            </a:extLst>
          </p:cNvPr>
          <p:cNvSpPr>
            <a:spLocks noChangeArrowheads="1"/>
          </p:cNvSpPr>
          <p:nvPr/>
        </p:nvSpPr>
        <p:spPr bwMode="auto">
          <a:xfrm>
            <a:off x="2360612" y="4953000"/>
            <a:ext cx="381000" cy="6858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20" name="Rectangle 12">
            <a:extLst>
              <a:ext uri="{FF2B5EF4-FFF2-40B4-BE49-F238E27FC236}">
                <a16:creationId xmlns:a16="http://schemas.microsoft.com/office/drawing/2014/main" id="{CC5552F0-FACF-4DF6-844B-1FD1F9D24B21}"/>
              </a:ext>
            </a:extLst>
          </p:cNvPr>
          <p:cNvSpPr>
            <a:spLocks noChangeArrowheads="1"/>
          </p:cNvSpPr>
          <p:nvPr/>
        </p:nvSpPr>
        <p:spPr bwMode="auto">
          <a:xfrm>
            <a:off x="2055812" y="4953000"/>
            <a:ext cx="228600" cy="6858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21" name="Rectangle 13">
            <a:extLst>
              <a:ext uri="{FF2B5EF4-FFF2-40B4-BE49-F238E27FC236}">
                <a16:creationId xmlns:a16="http://schemas.microsoft.com/office/drawing/2014/main" id="{1C61805A-DCF6-4C48-9E78-513465CCA8E4}"/>
              </a:ext>
            </a:extLst>
          </p:cNvPr>
          <p:cNvSpPr>
            <a:spLocks noChangeArrowheads="1"/>
          </p:cNvSpPr>
          <p:nvPr/>
        </p:nvSpPr>
        <p:spPr bwMode="auto">
          <a:xfrm>
            <a:off x="1827212" y="4953000"/>
            <a:ext cx="152400" cy="6858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22" name="Rectangle 14">
            <a:extLst>
              <a:ext uri="{FF2B5EF4-FFF2-40B4-BE49-F238E27FC236}">
                <a16:creationId xmlns:a16="http://schemas.microsoft.com/office/drawing/2014/main" id="{C86BD412-615D-495B-B664-EB3F099B4B8F}"/>
              </a:ext>
            </a:extLst>
          </p:cNvPr>
          <p:cNvSpPr>
            <a:spLocks noChangeArrowheads="1"/>
          </p:cNvSpPr>
          <p:nvPr/>
        </p:nvSpPr>
        <p:spPr bwMode="auto">
          <a:xfrm>
            <a:off x="1674812" y="4953000"/>
            <a:ext cx="76200" cy="6858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23" name="Line 15">
            <a:extLst>
              <a:ext uri="{FF2B5EF4-FFF2-40B4-BE49-F238E27FC236}">
                <a16:creationId xmlns:a16="http://schemas.microsoft.com/office/drawing/2014/main" id="{2E8D74AC-FFDF-44DA-B54F-744F453E80FF}"/>
              </a:ext>
            </a:extLst>
          </p:cNvPr>
          <p:cNvSpPr>
            <a:spLocks noChangeShapeType="1"/>
          </p:cNvSpPr>
          <p:nvPr/>
        </p:nvSpPr>
        <p:spPr bwMode="auto">
          <a:xfrm>
            <a:off x="1598612" y="1143000"/>
            <a:ext cx="0" cy="685800"/>
          </a:xfrm>
          <a:prstGeom prst="line">
            <a:avLst/>
          </a:prstGeom>
          <a:noFill/>
          <a:ln w="2857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4" name="Line 16">
            <a:extLst>
              <a:ext uri="{FF2B5EF4-FFF2-40B4-BE49-F238E27FC236}">
                <a16:creationId xmlns:a16="http://schemas.microsoft.com/office/drawing/2014/main" id="{FC6713C1-F856-4088-8F84-1683418810A0}"/>
              </a:ext>
            </a:extLst>
          </p:cNvPr>
          <p:cNvSpPr>
            <a:spLocks noChangeShapeType="1"/>
          </p:cNvSpPr>
          <p:nvPr/>
        </p:nvSpPr>
        <p:spPr bwMode="auto">
          <a:xfrm>
            <a:off x="1598612" y="4953000"/>
            <a:ext cx="0" cy="685800"/>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5" name="Text Box 17">
            <a:extLst>
              <a:ext uri="{FF2B5EF4-FFF2-40B4-BE49-F238E27FC236}">
                <a16:creationId xmlns:a16="http://schemas.microsoft.com/office/drawing/2014/main" id="{18E18DA5-2997-46EA-A4A2-B64D5EC7D7DE}"/>
              </a:ext>
            </a:extLst>
          </p:cNvPr>
          <p:cNvSpPr txBox="1">
            <a:spLocks noChangeArrowheads="1"/>
          </p:cNvSpPr>
          <p:nvPr/>
        </p:nvSpPr>
        <p:spPr bwMode="auto">
          <a:xfrm>
            <a:off x="3808412" y="11430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3600">
                <a:solidFill>
                  <a:srgbClr val="FFFF99"/>
                </a:solidFill>
                <a:latin typeface="Rockwell Extra Bold" panose="02060903040505020403" pitchFamily="18" charset="0"/>
                <a:cs typeface="Arial" panose="020B0604020202020204" pitchFamily="34" charset="0"/>
              </a:rPr>
              <a:t>ISRAEL</a:t>
            </a:r>
          </a:p>
        </p:txBody>
      </p:sp>
      <p:sp>
        <p:nvSpPr>
          <p:cNvPr id="68626" name="Text Box 18">
            <a:extLst>
              <a:ext uri="{FF2B5EF4-FFF2-40B4-BE49-F238E27FC236}">
                <a16:creationId xmlns:a16="http://schemas.microsoft.com/office/drawing/2014/main" id="{9C28D2C8-22A1-46C0-A21A-5812FC05E758}"/>
              </a:ext>
            </a:extLst>
          </p:cNvPr>
          <p:cNvSpPr txBox="1">
            <a:spLocks noChangeArrowheads="1"/>
          </p:cNvSpPr>
          <p:nvPr/>
        </p:nvSpPr>
        <p:spPr bwMode="auto">
          <a:xfrm>
            <a:off x="5027612" y="492125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3600">
                <a:solidFill>
                  <a:srgbClr val="FFFF99"/>
                </a:solidFill>
                <a:latin typeface="Rockwell Extra Bold" panose="02060903040505020403" pitchFamily="18" charset="0"/>
                <a:cs typeface="Arial" panose="020B0604020202020204" pitchFamily="34" charset="0"/>
              </a:rPr>
              <a:t>JUDAH</a:t>
            </a:r>
          </a:p>
        </p:txBody>
      </p:sp>
      <p:sp>
        <p:nvSpPr>
          <p:cNvPr id="44051" name="Line 19">
            <a:extLst>
              <a:ext uri="{FF2B5EF4-FFF2-40B4-BE49-F238E27FC236}">
                <a16:creationId xmlns:a16="http://schemas.microsoft.com/office/drawing/2014/main" id="{F9D8F88D-A1D1-4381-8637-F820BE4E64EC}"/>
              </a:ext>
            </a:extLst>
          </p:cNvPr>
          <p:cNvSpPr>
            <a:spLocks noChangeShapeType="1"/>
          </p:cNvSpPr>
          <p:nvPr/>
        </p:nvSpPr>
        <p:spPr bwMode="auto">
          <a:xfrm>
            <a:off x="1522412" y="32766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2" name="Line 20">
            <a:extLst>
              <a:ext uri="{FF2B5EF4-FFF2-40B4-BE49-F238E27FC236}">
                <a16:creationId xmlns:a16="http://schemas.microsoft.com/office/drawing/2014/main" id="{DFE31398-A434-42FA-9898-5DBA304C12D8}"/>
              </a:ext>
            </a:extLst>
          </p:cNvPr>
          <p:cNvSpPr>
            <a:spLocks noChangeShapeType="1"/>
          </p:cNvSpPr>
          <p:nvPr/>
        </p:nvSpPr>
        <p:spPr bwMode="auto">
          <a:xfrm>
            <a:off x="31226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3" name="Line 21">
            <a:extLst>
              <a:ext uri="{FF2B5EF4-FFF2-40B4-BE49-F238E27FC236}">
                <a16:creationId xmlns:a16="http://schemas.microsoft.com/office/drawing/2014/main" id="{2C008A5B-F454-4975-8CBE-DFF3FE19C4FC}"/>
              </a:ext>
            </a:extLst>
          </p:cNvPr>
          <p:cNvSpPr>
            <a:spLocks noChangeShapeType="1"/>
          </p:cNvSpPr>
          <p:nvPr/>
        </p:nvSpPr>
        <p:spPr bwMode="auto">
          <a:xfrm>
            <a:off x="37322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4" name="Line 22">
            <a:extLst>
              <a:ext uri="{FF2B5EF4-FFF2-40B4-BE49-F238E27FC236}">
                <a16:creationId xmlns:a16="http://schemas.microsoft.com/office/drawing/2014/main" id="{94020196-1669-427C-9B08-EB12F38592D5}"/>
              </a:ext>
            </a:extLst>
          </p:cNvPr>
          <p:cNvSpPr>
            <a:spLocks noChangeShapeType="1"/>
          </p:cNvSpPr>
          <p:nvPr/>
        </p:nvSpPr>
        <p:spPr bwMode="auto">
          <a:xfrm>
            <a:off x="43418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5" name="Line 23">
            <a:extLst>
              <a:ext uri="{FF2B5EF4-FFF2-40B4-BE49-F238E27FC236}">
                <a16:creationId xmlns:a16="http://schemas.microsoft.com/office/drawing/2014/main" id="{31ADDE09-4EC7-4FB3-A599-FB0866E53A73}"/>
              </a:ext>
            </a:extLst>
          </p:cNvPr>
          <p:cNvSpPr>
            <a:spLocks noChangeShapeType="1"/>
          </p:cNvSpPr>
          <p:nvPr/>
        </p:nvSpPr>
        <p:spPr bwMode="auto">
          <a:xfrm>
            <a:off x="49514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6" name="Line 24">
            <a:extLst>
              <a:ext uri="{FF2B5EF4-FFF2-40B4-BE49-F238E27FC236}">
                <a16:creationId xmlns:a16="http://schemas.microsoft.com/office/drawing/2014/main" id="{8CBA7E39-E859-481F-BC04-8F0600061568}"/>
              </a:ext>
            </a:extLst>
          </p:cNvPr>
          <p:cNvSpPr>
            <a:spLocks noChangeShapeType="1"/>
          </p:cNvSpPr>
          <p:nvPr/>
        </p:nvSpPr>
        <p:spPr bwMode="auto">
          <a:xfrm>
            <a:off x="55610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Line 25">
            <a:extLst>
              <a:ext uri="{FF2B5EF4-FFF2-40B4-BE49-F238E27FC236}">
                <a16:creationId xmlns:a16="http://schemas.microsoft.com/office/drawing/2014/main" id="{F2137A6B-187E-4C1B-8892-A4B60CEDA111}"/>
              </a:ext>
            </a:extLst>
          </p:cNvPr>
          <p:cNvSpPr>
            <a:spLocks noChangeShapeType="1"/>
          </p:cNvSpPr>
          <p:nvPr/>
        </p:nvSpPr>
        <p:spPr bwMode="auto">
          <a:xfrm>
            <a:off x="61706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8" name="Line 26">
            <a:extLst>
              <a:ext uri="{FF2B5EF4-FFF2-40B4-BE49-F238E27FC236}">
                <a16:creationId xmlns:a16="http://schemas.microsoft.com/office/drawing/2014/main" id="{7D3D073B-8AD8-4D55-B8A7-7BAB11674ECE}"/>
              </a:ext>
            </a:extLst>
          </p:cNvPr>
          <p:cNvSpPr>
            <a:spLocks noChangeShapeType="1"/>
          </p:cNvSpPr>
          <p:nvPr/>
        </p:nvSpPr>
        <p:spPr bwMode="auto">
          <a:xfrm>
            <a:off x="67802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9" name="Line 27">
            <a:extLst>
              <a:ext uri="{FF2B5EF4-FFF2-40B4-BE49-F238E27FC236}">
                <a16:creationId xmlns:a16="http://schemas.microsoft.com/office/drawing/2014/main" id="{E106A346-0844-42D8-85FF-66ECE3958442}"/>
              </a:ext>
            </a:extLst>
          </p:cNvPr>
          <p:cNvSpPr>
            <a:spLocks noChangeShapeType="1"/>
          </p:cNvSpPr>
          <p:nvPr/>
        </p:nvSpPr>
        <p:spPr bwMode="auto">
          <a:xfrm>
            <a:off x="104378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0" name="Line 28">
            <a:extLst>
              <a:ext uri="{FF2B5EF4-FFF2-40B4-BE49-F238E27FC236}">
                <a16:creationId xmlns:a16="http://schemas.microsoft.com/office/drawing/2014/main" id="{D77673FC-D601-4201-B6D5-8AE5250EE6B9}"/>
              </a:ext>
            </a:extLst>
          </p:cNvPr>
          <p:cNvSpPr>
            <a:spLocks noChangeShapeType="1"/>
          </p:cNvSpPr>
          <p:nvPr/>
        </p:nvSpPr>
        <p:spPr bwMode="auto">
          <a:xfrm>
            <a:off x="25130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1" name="Line 29">
            <a:extLst>
              <a:ext uri="{FF2B5EF4-FFF2-40B4-BE49-F238E27FC236}">
                <a16:creationId xmlns:a16="http://schemas.microsoft.com/office/drawing/2014/main" id="{D9FE9710-AC4B-4C90-97A9-47E136DCAEC5}"/>
              </a:ext>
            </a:extLst>
          </p:cNvPr>
          <p:cNvSpPr>
            <a:spLocks noChangeShapeType="1"/>
          </p:cNvSpPr>
          <p:nvPr/>
        </p:nvSpPr>
        <p:spPr bwMode="auto">
          <a:xfrm>
            <a:off x="19034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2" name="Line 30">
            <a:extLst>
              <a:ext uri="{FF2B5EF4-FFF2-40B4-BE49-F238E27FC236}">
                <a16:creationId xmlns:a16="http://schemas.microsoft.com/office/drawing/2014/main" id="{09FF7722-0F97-4D18-BBC2-5743524646B8}"/>
              </a:ext>
            </a:extLst>
          </p:cNvPr>
          <p:cNvSpPr>
            <a:spLocks noChangeShapeType="1"/>
          </p:cNvSpPr>
          <p:nvPr/>
        </p:nvSpPr>
        <p:spPr bwMode="auto">
          <a:xfrm>
            <a:off x="73898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3" name="Line 31">
            <a:extLst>
              <a:ext uri="{FF2B5EF4-FFF2-40B4-BE49-F238E27FC236}">
                <a16:creationId xmlns:a16="http://schemas.microsoft.com/office/drawing/2014/main" id="{B8FF7164-18CF-4296-ABE0-31E584B2D33C}"/>
              </a:ext>
            </a:extLst>
          </p:cNvPr>
          <p:cNvSpPr>
            <a:spLocks noChangeShapeType="1"/>
          </p:cNvSpPr>
          <p:nvPr/>
        </p:nvSpPr>
        <p:spPr bwMode="auto">
          <a:xfrm>
            <a:off x="79994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4" name="Text Box 32">
            <a:extLst>
              <a:ext uri="{FF2B5EF4-FFF2-40B4-BE49-F238E27FC236}">
                <a16:creationId xmlns:a16="http://schemas.microsoft.com/office/drawing/2014/main" id="{46688B9C-218E-43D3-8787-24470899C92C}"/>
              </a:ext>
            </a:extLst>
          </p:cNvPr>
          <p:cNvSpPr txBox="1">
            <a:spLocks noChangeArrowheads="1"/>
          </p:cNvSpPr>
          <p:nvPr/>
        </p:nvSpPr>
        <p:spPr bwMode="auto">
          <a:xfrm>
            <a:off x="1522411" y="3443288"/>
            <a:ext cx="98297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1800" dirty="0">
                <a:latin typeface="Arial" panose="020B0604020202020204" pitchFamily="34" charset="0"/>
                <a:cs typeface="Arial" panose="020B0604020202020204" pitchFamily="34" charset="0"/>
              </a:rPr>
              <a:t> 800    790    780   770    760    750   740    730    720   710    700   690    680   670    660 B.C.</a:t>
            </a:r>
          </a:p>
        </p:txBody>
      </p:sp>
      <p:sp>
        <p:nvSpPr>
          <p:cNvPr id="44065" name="Line 33">
            <a:extLst>
              <a:ext uri="{FF2B5EF4-FFF2-40B4-BE49-F238E27FC236}">
                <a16:creationId xmlns:a16="http://schemas.microsoft.com/office/drawing/2014/main" id="{2A55770B-8C12-41A0-A620-3C080454ED76}"/>
              </a:ext>
            </a:extLst>
          </p:cNvPr>
          <p:cNvSpPr>
            <a:spLocks noChangeShapeType="1"/>
          </p:cNvSpPr>
          <p:nvPr/>
        </p:nvSpPr>
        <p:spPr bwMode="auto">
          <a:xfrm>
            <a:off x="86090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6" name="Line 34">
            <a:extLst>
              <a:ext uri="{FF2B5EF4-FFF2-40B4-BE49-F238E27FC236}">
                <a16:creationId xmlns:a16="http://schemas.microsoft.com/office/drawing/2014/main" id="{888BAF70-960A-4334-83AE-3EC810E042B2}"/>
              </a:ext>
            </a:extLst>
          </p:cNvPr>
          <p:cNvSpPr>
            <a:spLocks noChangeShapeType="1"/>
          </p:cNvSpPr>
          <p:nvPr/>
        </p:nvSpPr>
        <p:spPr bwMode="auto">
          <a:xfrm>
            <a:off x="92186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35">
            <a:extLst>
              <a:ext uri="{FF2B5EF4-FFF2-40B4-BE49-F238E27FC236}">
                <a16:creationId xmlns:a16="http://schemas.microsoft.com/office/drawing/2014/main" id="{4BCF9CF2-384E-4D7C-8A57-D1A4EB3D72B9}"/>
              </a:ext>
            </a:extLst>
          </p:cNvPr>
          <p:cNvSpPr>
            <a:spLocks noChangeShapeType="1"/>
          </p:cNvSpPr>
          <p:nvPr/>
        </p:nvSpPr>
        <p:spPr bwMode="auto">
          <a:xfrm>
            <a:off x="9828212" y="31242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44" name="Rectangle 36">
            <a:extLst>
              <a:ext uri="{FF2B5EF4-FFF2-40B4-BE49-F238E27FC236}">
                <a16:creationId xmlns:a16="http://schemas.microsoft.com/office/drawing/2014/main" id="{CE6BDCF6-FC19-4B15-9CD3-08B11EF97E43}"/>
              </a:ext>
            </a:extLst>
          </p:cNvPr>
          <p:cNvSpPr>
            <a:spLocks noChangeArrowheads="1"/>
          </p:cNvSpPr>
          <p:nvPr/>
        </p:nvSpPr>
        <p:spPr bwMode="auto">
          <a:xfrm>
            <a:off x="2284412" y="1828800"/>
            <a:ext cx="2514600" cy="38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45" name="Text Box 37">
            <a:extLst>
              <a:ext uri="{FF2B5EF4-FFF2-40B4-BE49-F238E27FC236}">
                <a16:creationId xmlns:a16="http://schemas.microsoft.com/office/drawing/2014/main" id="{47A20A48-BA43-458C-8AFD-3F35BCADA276}"/>
              </a:ext>
            </a:extLst>
          </p:cNvPr>
          <p:cNvSpPr txBox="1">
            <a:spLocks noChangeArrowheads="1"/>
          </p:cNvSpPr>
          <p:nvPr/>
        </p:nvSpPr>
        <p:spPr bwMode="auto">
          <a:xfrm>
            <a:off x="2284412" y="1905001"/>
            <a:ext cx="2514600" cy="366713"/>
          </a:xfrm>
          <a:prstGeom prst="rect">
            <a:avLst/>
          </a:prstGeom>
          <a:solidFill>
            <a:schemeClr val="bg2">
              <a:lumMod val="75000"/>
            </a:schemeClr>
          </a:solidFill>
          <a:ln>
            <a:noFill/>
          </a:ln>
          <a:effec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1800" b="1" dirty="0">
                <a:solidFill>
                  <a:srgbClr val="000066"/>
                </a:solidFill>
                <a:latin typeface="Arial Narrow" panose="020B0606020202030204" pitchFamily="34" charset="0"/>
                <a:cs typeface="Arial" panose="020B0604020202020204" pitchFamily="34" charset="0"/>
              </a:rPr>
              <a:t>Jeroboam II</a:t>
            </a:r>
          </a:p>
        </p:txBody>
      </p:sp>
      <p:sp>
        <p:nvSpPr>
          <p:cNvPr id="68646" name="Rectangle 38">
            <a:extLst>
              <a:ext uri="{FF2B5EF4-FFF2-40B4-BE49-F238E27FC236}">
                <a16:creationId xmlns:a16="http://schemas.microsoft.com/office/drawing/2014/main" id="{8094A523-C1E0-482B-A1A2-E55D2FD9916D}"/>
              </a:ext>
            </a:extLst>
          </p:cNvPr>
          <p:cNvSpPr>
            <a:spLocks noChangeArrowheads="1"/>
          </p:cNvSpPr>
          <p:nvPr/>
        </p:nvSpPr>
        <p:spPr bwMode="auto">
          <a:xfrm>
            <a:off x="2360612" y="4572000"/>
            <a:ext cx="2590800" cy="381000"/>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47" name="Text Box 39">
            <a:extLst>
              <a:ext uri="{FF2B5EF4-FFF2-40B4-BE49-F238E27FC236}">
                <a16:creationId xmlns:a16="http://schemas.microsoft.com/office/drawing/2014/main" id="{50DC0CEB-33FF-4B65-B002-B462E425F2E1}"/>
              </a:ext>
            </a:extLst>
          </p:cNvPr>
          <p:cNvSpPr txBox="1">
            <a:spLocks noChangeArrowheads="1"/>
          </p:cNvSpPr>
          <p:nvPr/>
        </p:nvSpPr>
        <p:spPr bwMode="auto">
          <a:xfrm>
            <a:off x="2284412" y="464820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1800" b="1">
                <a:solidFill>
                  <a:srgbClr val="000066"/>
                </a:solidFill>
                <a:latin typeface="Arial Narrow" panose="020B0606020202030204" pitchFamily="34" charset="0"/>
                <a:cs typeface="Arial" panose="020B0604020202020204" pitchFamily="34" charset="0"/>
              </a:rPr>
              <a:t>Uzziah/Azariah</a:t>
            </a:r>
          </a:p>
        </p:txBody>
      </p:sp>
      <p:sp>
        <p:nvSpPr>
          <p:cNvPr id="68648" name="Rectangle 40">
            <a:extLst>
              <a:ext uri="{FF2B5EF4-FFF2-40B4-BE49-F238E27FC236}">
                <a16:creationId xmlns:a16="http://schemas.microsoft.com/office/drawing/2014/main" id="{241AC728-425E-4112-95E6-7D9E9BC0D317}"/>
              </a:ext>
            </a:extLst>
          </p:cNvPr>
          <p:cNvSpPr>
            <a:spLocks noChangeArrowheads="1"/>
          </p:cNvSpPr>
          <p:nvPr/>
        </p:nvSpPr>
        <p:spPr bwMode="auto">
          <a:xfrm>
            <a:off x="4951412" y="4572000"/>
            <a:ext cx="609600" cy="152400"/>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49" name="Rectangle 41">
            <a:extLst>
              <a:ext uri="{FF2B5EF4-FFF2-40B4-BE49-F238E27FC236}">
                <a16:creationId xmlns:a16="http://schemas.microsoft.com/office/drawing/2014/main" id="{F65A7BE0-C2B3-4A89-BD5D-1AD89FFB2E49}"/>
              </a:ext>
            </a:extLst>
          </p:cNvPr>
          <p:cNvSpPr>
            <a:spLocks noChangeArrowheads="1"/>
          </p:cNvSpPr>
          <p:nvPr/>
        </p:nvSpPr>
        <p:spPr bwMode="auto">
          <a:xfrm>
            <a:off x="4951412" y="4724400"/>
            <a:ext cx="609600" cy="228600"/>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50" name="Rectangle 42">
            <a:extLst>
              <a:ext uri="{FF2B5EF4-FFF2-40B4-BE49-F238E27FC236}">
                <a16:creationId xmlns:a16="http://schemas.microsoft.com/office/drawing/2014/main" id="{27FB2633-9D25-4BA0-8DEC-3E72D841F27D}"/>
              </a:ext>
            </a:extLst>
          </p:cNvPr>
          <p:cNvSpPr>
            <a:spLocks noChangeArrowheads="1"/>
          </p:cNvSpPr>
          <p:nvPr/>
        </p:nvSpPr>
        <p:spPr bwMode="auto">
          <a:xfrm>
            <a:off x="5561012" y="4572000"/>
            <a:ext cx="457200" cy="381000"/>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51" name="Text Box 43">
            <a:extLst>
              <a:ext uri="{FF2B5EF4-FFF2-40B4-BE49-F238E27FC236}">
                <a16:creationId xmlns:a16="http://schemas.microsoft.com/office/drawing/2014/main" id="{6645A70C-444B-428C-8465-92AEE7CC4A71}"/>
              </a:ext>
            </a:extLst>
          </p:cNvPr>
          <p:cNvSpPr txBox="1">
            <a:spLocks noChangeArrowheads="1"/>
          </p:cNvSpPr>
          <p:nvPr/>
        </p:nvSpPr>
        <p:spPr bwMode="auto">
          <a:xfrm>
            <a:off x="4875212" y="46482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1800" b="1" dirty="0">
                <a:solidFill>
                  <a:srgbClr val="000066"/>
                </a:solidFill>
                <a:latin typeface="Arial Narrow" panose="020B0606020202030204" pitchFamily="34" charset="0"/>
                <a:cs typeface="Arial" panose="020B0604020202020204" pitchFamily="34" charset="0"/>
              </a:rPr>
              <a:t>Jotham</a:t>
            </a:r>
          </a:p>
        </p:txBody>
      </p:sp>
      <p:sp>
        <p:nvSpPr>
          <p:cNvPr id="68652" name="Rectangle 44">
            <a:extLst>
              <a:ext uri="{FF2B5EF4-FFF2-40B4-BE49-F238E27FC236}">
                <a16:creationId xmlns:a16="http://schemas.microsoft.com/office/drawing/2014/main" id="{79921463-F652-4941-92D2-0EC1B4CA4D05}"/>
              </a:ext>
            </a:extLst>
          </p:cNvPr>
          <p:cNvSpPr>
            <a:spLocks noChangeArrowheads="1"/>
          </p:cNvSpPr>
          <p:nvPr/>
        </p:nvSpPr>
        <p:spPr bwMode="auto">
          <a:xfrm>
            <a:off x="5865812" y="4724400"/>
            <a:ext cx="152400" cy="228600"/>
          </a:xfrm>
          <a:prstGeom prst="rect">
            <a:avLst/>
          </a:prstGeom>
          <a:solidFill>
            <a:schemeClr val="bg2">
              <a:lumMod val="75000"/>
            </a:schemeClr>
          </a:solidFill>
          <a:ln>
            <a:noFill/>
          </a:ln>
          <a:effectLs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53" name="Rectangle 45">
            <a:extLst>
              <a:ext uri="{FF2B5EF4-FFF2-40B4-BE49-F238E27FC236}">
                <a16:creationId xmlns:a16="http://schemas.microsoft.com/office/drawing/2014/main" id="{BDC7234F-C917-4285-BF40-434F8F30C6E6}"/>
              </a:ext>
            </a:extLst>
          </p:cNvPr>
          <p:cNvSpPr>
            <a:spLocks noChangeArrowheads="1"/>
          </p:cNvSpPr>
          <p:nvPr/>
        </p:nvSpPr>
        <p:spPr bwMode="auto">
          <a:xfrm>
            <a:off x="6018212" y="4572000"/>
            <a:ext cx="1066800" cy="381000"/>
          </a:xfrm>
          <a:prstGeom prst="rect">
            <a:avLst/>
          </a:prstGeom>
          <a:solidFill>
            <a:schemeClr val="bg2">
              <a:lumMod val="75000"/>
            </a:schemeClr>
          </a:solidFill>
          <a:ln>
            <a:noFill/>
          </a:ln>
          <a:effec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54" name="Text Box 46">
            <a:extLst>
              <a:ext uri="{FF2B5EF4-FFF2-40B4-BE49-F238E27FC236}">
                <a16:creationId xmlns:a16="http://schemas.microsoft.com/office/drawing/2014/main" id="{CE2C169C-D5F6-4663-8099-9C50523F75D1}"/>
              </a:ext>
            </a:extLst>
          </p:cNvPr>
          <p:cNvSpPr txBox="1">
            <a:spLocks noChangeArrowheads="1"/>
          </p:cNvSpPr>
          <p:nvPr/>
        </p:nvSpPr>
        <p:spPr bwMode="auto">
          <a:xfrm>
            <a:off x="6170612" y="4648201"/>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1800" b="1">
                <a:solidFill>
                  <a:srgbClr val="000066"/>
                </a:solidFill>
                <a:latin typeface="Arial Narrow" panose="020B0606020202030204" pitchFamily="34" charset="0"/>
                <a:cs typeface="Arial" panose="020B0604020202020204" pitchFamily="34" charset="0"/>
              </a:rPr>
              <a:t>Ahaz</a:t>
            </a:r>
          </a:p>
        </p:txBody>
      </p:sp>
      <p:sp>
        <p:nvSpPr>
          <p:cNvPr id="68655" name="Rectangle 47">
            <a:extLst>
              <a:ext uri="{FF2B5EF4-FFF2-40B4-BE49-F238E27FC236}">
                <a16:creationId xmlns:a16="http://schemas.microsoft.com/office/drawing/2014/main" id="{C8DAE64D-921D-4D96-A3A9-731244C52ACB}"/>
              </a:ext>
            </a:extLst>
          </p:cNvPr>
          <p:cNvSpPr>
            <a:spLocks noChangeArrowheads="1"/>
          </p:cNvSpPr>
          <p:nvPr/>
        </p:nvSpPr>
        <p:spPr bwMode="auto">
          <a:xfrm>
            <a:off x="7085012" y="4572000"/>
            <a:ext cx="1752600" cy="381000"/>
          </a:xfrm>
          <a:prstGeom prst="rect">
            <a:avLst/>
          </a:prstGeom>
          <a:solidFill>
            <a:srgbClr val="00B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56" name="Text Box 48">
            <a:extLst>
              <a:ext uri="{FF2B5EF4-FFF2-40B4-BE49-F238E27FC236}">
                <a16:creationId xmlns:a16="http://schemas.microsoft.com/office/drawing/2014/main" id="{DF340100-8542-484F-B18C-04DB7D8BAFB5}"/>
              </a:ext>
            </a:extLst>
          </p:cNvPr>
          <p:cNvSpPr txBox="1">
            <a:spLocks noChangeArrowheads="1"/>
          </p:cNvSpPr>
          <p:nvPr/>
        </p:nvSpPr>
        <p:spPr bwMode="auto">
          <a:xfrm>
            <a:off x="7542212" y="4662488"/>
            <a:ext cx="106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1800" b="1">
                <a:solidFill>
                  <a:srgbClr val="000066"/>
                </a:solidFill>
                <a:latin typeface="Arial Narrow" panose="020B0606020202030204" pitchFamily="34" charset="0"/>
                <a:cs typeface="Arial" panose="020B0604020202020204" pitchFamily="34" charset="0"/>
              </a:rPr>
              <a:t>Hezekiah</a:t>
            </a:r>
          </a:p>
        </p:txBody>
      </p:sp>
      <p:sp>
        <p:nvSpPr>
          <p:cNvPr id="68657" name="Rectangle 49">
            <a:extLst>
              <a:ext uri="{FF2B5EF4-FFF2-40B4-BE49-F238E27FC236}">
                <a16:creationId xmlns:a16="http://schemas.microsoft.com/office/drawing/2014/main" id="{68FC0A3C-BE48-419B-BF90-B7648CD64DDA}"/>
              </a:ext>
            </a:extLst>
          </p:cNvPr>
          <p:cNvSpPr>
            <a:spLocks noChangeArrowheads="1"/>
          </p:cNvSpPr>
          <p:nvPr/>
        </p:nvSpPr>
        <p:spPr bwMode="auto">
          <a:xfrm>
            <a:off x="2665412" y="2209800"/>
            <a:ext cx="1752600" cy="381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58" name="Rectangle 50">
            <a:extLst>
              <a:ext uri="{FF2B5EF4-FFF2-40B4-BE49-F238E27FC236}">
                <a16:creationId xmlns:a16="http://schemas.microsoft.com/office/drawing/2014/main" id="{83BDA908-5AE8-4001-95E9-7F1C20A9DE83}"/>
              </a:ext>
            </a:extLst>
          </p:cNvPr>
          <p:cNvSpPr>
            <a:spLocks noChangeArrowheads="1"/>
          </p:cNvSpPr>
          <p:nvPr/>
        </p:nvSpPr>
        <p:spPr bwMode="auto">
          <a:xfrm>
            <a:off x="4875212" y="2590800"/>
            <a:ext cx="2286000" cy="381000"/>
          </a:xfrm>
          <a:prstGeom prst="rect">
            <a:avLst/>
          </a:prstGeom>
          <a:solidFill>
            <a:srgbClr val="CC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59" name="Rectangle 51">
            <a:extLst>
              <a:ext uri="{FF2B5EF4-FFF2-40B4-BE49-F238E27FC236}">
                <a16:creationId xmlns:a16="http://schemas.microsoft.com/office/drawing/2014/main" id="{B0D9DD0C-A776-4722-B608-259C50D8B2F5}"/>
              </a:ext>
            </a:extLst>
          </p:cNvPr>
          <p:cNvSpPr>
            <a:spLocks noChangeArrowheads="1"/>
          </p:cNvSpPr>
          <p:nvPr/>
        </p:nvSpPr>
        <p:spPr bwMode="auto">
          <a:xfrm>
            <a:off x="5789612" y="3810000"/>
            <a:ext cx="1524000" cy="381000"/>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60" name="Rectangle 52">
            <a:extLst>
              <a:ext uri="{FF2B5EF4-FFF2-40B4-BE49-F238E27FC236}">
                <a16:creationId xmlns:a16="http://schemas.microsoft.com/office/drawing/2014/main" id="{F1EDD74E-DAA4-4EB6-869E-2C99DFEE2004}"/>
              </a:ext>
            </a:extLst>
          </p:cNvPr>
          <p:cNvSpPr>
            <a:spLocks noChangeArrowheads="1"/>
          </p:cNvSpPr>
          <p:nvPr/>
        </p:nvSpPr>
        <p:spPr bwMode="auto">
          <a:xfrm>
            <a:off x="5561012" y="4191000"/>
            <a:ext cx="2362200" cy="381000"/>
          </a:xfrm>
          <a:prstGeom prst="rect">
            <a:avLst/>
          </a:prstGeom>
          <a:solidFill>
            <a:srgbClr val="99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endParaRPr lang="en-US" altLang="en-US"/>
          </a:p>
        </p:txBody>
      </p:sp>
      <p:sp>
        <p:nvSpPr>
          <p:cNvPr id="68661" name="Text Box 53">
            <a:extLst>
              <a:ext uri="{FF2B5EF4-FFF2-40B4-BE49-F238E27FC236}">
                <a16:creationId xmlns:a16="http://schemas.microsoft.com/office/drawing/2014/main" id="{00E6BE73-18AB-48FF-92E7-B48BD3BE561A}"/>
              </a:ext>
            </a:extLst>
          </p:cNvPr>
          <p:cNvSpPr txBox="1">
            <a:spLocks noChangeArrowheads="1"/>
          </p:cNvSpPr>
          <p:nvPr/>
        </p:nvSpPr>
        <p:spPr bwMode="auto">
          <a:xfrm>
            <a:off x="2817812" y="2209801"/>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1800" b="1" dirty="0">
                <a:solidFill>
                  <a:schemeClr val="tx2"/>
                </a:solidFill>
                <a:latin typeface="ReservoirGrunge" pitchFamily="2" charset="0"/>
                <a:cs typeface="Arial" panose="020B0604020202020204" pitchFamily="34" charset="0"/>
              </a:rPr>
              <a:t>AMOS</a:t>
            </a:r>
          </a:p>
        </p:txBody>
      </p:sp>
      <p:sp>
        <p:nvSpPr>
          <p:cNvPr id="68662" name="Text Box 54">
            <a:extLst>
              <a:ext uri="{FF2B5EF4-FFF2-40B4-BE49-F238E27FC236}">
                <a16:creationId xmlns:a16="http://schemas.microsoft.com/office/drawing/2014/main" id="{0F183309-6003-4E4E-AACA-81C0C5AEB24A}"/>
              </a:ext>
            </a:extLst>
          </p:cNvPr>
          <p:cNvSpPr txBox="1">
            <a:spLocks noChangeArrowheads="1"/>
          </p:cNvSpPr>
          <p:nvPr/>
        </p:nvSpPr>
        <p:spPr bwMode="auto">
          <a:xfrm>
            <a:off x="5256212" y="25908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1800" b="1" dirty="0">
                <a:solidFill>
                  <a:schemeClr val="tx2"/>
                </a:solidFill>
                <a:latin typeface="ReservoirGrunge" pitchFamily="2" charset="0"/>
                <a:cs typeface="Arial" panose="020B0604020202020204" pitchFamily="34" charset="0"/>
              </a:rPr>
              <a:t>HOSEA</a:t>
            </a:r>
          </a:p>
        </p:txBody>
      </p:sp>
      <p:sp>
        <p:nvSpPr>
          <p:cNvPr id="68663" name="Text Box 55">
            <a:extLst>
              <a:ext uri="{FF2B5EF4-FFF2-40B4-BE49-F238E27FC236}">
                <a16:creationId xmlns:a16="http://schemas.microsoft.com/office/drawing/2014/main" id="{FD92C964-967E-4BF7-BBF2-0215F0112824}"/>
              </a:ext>
            </a:extLst>
          </p:cNvPr>
          <p:cNvSpPr txBox="1">
            <a:spLocks noChangeArrowheads="1"/>
          </p:cNvSpPr>
          <p:nvPr/>
        </p:nvSpPr>
        <p:spPr bwMode="auto">
          <a:xfrm>
            <a:off x="5789612" y="3824288"/>
            <a:ext cx="1447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1800" b="1" dirty="0">
                <a:solidFill>
                  <a:schemeClr val="tx2"/>
                </a:solidFill>
                <a:latin typeface="ReservoirGrunge" pitchFamily="2" charset="0"/>
                <a:cs typeface="Arial" panose="020B0604020202020204" pitchFamily="34" charset="0"/>
              </a:rPr>
              <a:t>MICAH</a:t>
            </a:r>
          </a:p>
        </p:txBody>
      </p:sp>
      <p:sp>
        <p:nvSpPr>
          <p:cNvPr id="68664" name="Text Box 56">
            <a:extLst>
              <a:ext uri="{FF2B5EF4-FFF2-40B4-BE49-F238E27FC236}">
                <a16:creationId xmlns:a16="http://schemas.microsoft.com/office/drawing/2014/main" id="{43BB7460-AF1C-4FFB-BD54-3A8FF4D4A6F5}"/>
              </a:ext>
            </a:extLst>
          </p:cNvPr>
          <p:cNvSpPr txBox="1">
            <a:spLocks noChangeArrowheads="1"/>
          </p:cNvSpPr>
          <p:nvPr/>
        </p:nvSpPr>
        <p:spPr bwMode="auto">
          <a:xfrm>
            <a:off x="6018212" y="41910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algn="ctr" eaLnBrk="1" hangingPunct="1">
              <a:spcBef>
                <a:spcPct val="50000"/>
              </a:spcBef>
            </a:pPr>
            <a:r>
              <a:rPr lang="en-US" altLang="en-US" sz="1800" b="1" dirty="0">
                <a:solidFill>
                  <a:schemeClr val="tx2"/>
                </a:solidFill>
                <a:latin typeface="ReservoirGrunge" pitchFamily="2" charset="0"/>
                <a:cs typeface="Arial" panose="020B0604020202020204" pitchFamily="34" charset="0"/>
              </a:rPr>
              <a:t>ISAIAH</a:t>
            </a:r>
          </a:p>
        </p:txBody>
      </p:sp>
    </p:spTree>
    <p:extLst>
      <p:ext uri="{BB962C8B-B14F-4D97-AF65-F5344CB8AC3E}">
        <p14:creationId xmlns:p14="http://schemas.microsoft.com/office/powerpoint/2010/main" val="14505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8623"/>
                                        </p:tgtEl>
                                        <p:attrNameLst>
                                          <p:attrName>style.visibility</p:attrName>
                                        </p:attrNameLst>
                                      </p:cBhvr>
                                      <p:to>
                                        <p:strVal val="visible"/>
                                      </p:to>
                                    </p:set>
                                    <p:animEffect transition="in" filter="wipe(left)">
                                      <p:cBhvr>
                                        <p:cTn id="7" dur="500"/>
                                        <p:tgtEl>
                                          <p:spTgt spid="6862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8615"/>
                                        </p:tgtEl>
                                        <p:attrNameLst>
                                          <p:attrName>style.visibility</p:attrName>
                                        </p:attrNameLst>
                                      </p:cBhvr>
                                      <p:to>
                                        <p:strVal val="visible"/>
                                      </p:to>
                                    </p:set>
                                    <p:animEffect transition="in" filter="wipe(left)">
                                      <p:cBhvr>
                                        <p:cTn id="11" dur="500"/>
                                        <p:tgtEl>
                                          <p:spTgt spid="68615"/>
                                        </p:tgtEl>
                                      </p:cBhvr>
                                    </p:animEffect>
                                  </p:childTnLst>
                                </p:cTn>
                              </p:par>
                              <p:par>
                                <p:cTn id="12" presetID="22" presetClass="entr" presetSubtype="8" fill="hold" nodeType="withEffect">
                                  <p:stCondLst>
                                    <p:cond delay="0"/>
                                  </p:stCondLst>
                                  <p:childTnLst>
                                    <p:set>
                                      <p:cBhvr>
                                        <p:cTn id="13" dur="1" fill="hold">
                                          <p:stCondLst>
                                            <p:cond delay="0"/>
                                          </p:stCondLst>
                                        </p:cTn>
                                        <p:tgtEl>
                                          <p:spTgt spid="68624"/>
                                        </p:tgtEl>
                                        <p:attrNameLst>
                                          <p:attrName>style.visibility</p:attrName>
                                        </p:attrNameLst>
                                      </p:cBhvr>
                                      <p:to>
                                        <p:strVal val="visible"/>
                                      </p:to>
                                    </p:set>
                                    <p:animEffect transition="in" filter="wipe(left)">
                                      <p:cBhvr>
                                        <p:cTn id="14" dur="500"/>
                                        <p:tgtEl>
                                          <p:spTgt spid="68624"/>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68615"/>
                                        </p:tgtEl>
                                        <p:attrNameLst>
                                          <p:attrName>style.visibility</p:attrName>
                                        </p:attrNameLst>
                                      </p:cBhvr>
                                      <p:to>
                                        <p:strVal val="visible"/>
                                      </p:to>
                                    </p:set>
                                    <p:animEffect transition="in" filter="wipe(left)">
                                      <p:cBhvr>
                                        <p:cTn id="18" dur="500"/>
                                        <p:tgtEl>
                                          <p:spTgt spid="68615"/>
                                        </p:tgtEl>
                                      </p:cBhvr>
                                    </p:animEffect>
                                  </p:childTnLst>
                                </p:cTn>
                              </p:par>
                              <p:par>
                                <p:cTn id="19" presetID="22" presetClass="entr" presetSubtype="8" fill="hold" nodeType="withEffect">
                                  <p:stCondLst>
                                    <p:cond delay="0"/>
                                  </p:stCondLst>
                                  <p:childTnLst>
                                    <p:set>
                                      <p:cBhvr>
                                        <p:cTn id="20" dur="1" fill="hold">
                                          <p:stCondLst>
                                            <p:cond delay="0"/>
                                          </p:stCondLst>
                                        </p:cTn>
                                        <p:tgtEl>
                                          <p:spTgt spid="68622"/>
                                        </p:tgtEl>
                                        <p:attrNameLst>
                                          <p:attrName>style.visibility</p:attrName>
                                        </p:attrNameLst>
                                      </p:cBhvr>
                                      <p:to>
                                        <p:strVal val="visible"/>
                                      </p:to>
                                    </p:set>
                                    <p:animEffect transition="in" filter="wipe(left)">
                                      <p:cBhvr>
                                        <p:cTn id="21" dur="500"/>
                                        <p:tgtEl>
                                          <p:spTgt spid="68622"/>
                                        </p:tgtEl>
                                      </p:cBhvr>
                                    </p:animEffect>
                                  </p:childTnLst>
                                </p:cTn>
                              </p:par>
                            </p:childTnLst>
                          </p:cTn>
                        </p:par>
                        <p:par>
                          <p:cTn id="22" fill="hold" nodeType="afterGroup">
                            <p:stCondLst>
                              <p:cond delay="1500"/>
                            </p:stCondLst>
                            <p:childTnLst>
                              <p:par>
                                <p:cTn id="23" presetID="22" presetClass="entr" presetSubtype="8" fill="hold" nodeType="afterEffect">
                                  <p:stCondLst>
                                    <p:cond delay="0"/>
                                  </p:stCondLst>
                                  <p:childTnLst>
                                    <p:set>
                                      <p:cBhvr>
                                        <p:cTn id="24" dur="1" fill="hold">
                                          <p:stCondLst>
                                            <p:cond delay="0"/>
                                          </p:stCondLst>
                                        </p:cTn>
                                        <p:tgtEl>
                                          <p:spTgt spid="68614"/>
                                        </p:tgtEl>
                                        <p:attrNameLst>
                                          <p:attrName>style.visibility</p:attrName>
                                        </p:attrNameLst>
                                      </p:cBhvr>
                                      <p:to>
                                        <p:strVal val="visible"/>
                                      </p:to>
                                    </p:set>
                                    <p:animEffect transition="in" filter="wipe(left)">
                                      <p:cBhvr>
                                        <p:cTn id="25" dur="500"/>
                                        <p:tgtEl>
                                          <p:spTgt spid="68614"/>
                                        </p:tgtEl>
                                      </p:cBhvr>
                                    </p:animEffect>
                                  </p:childTnLst>
                                </p:cTn>
                              </p:par>
                              <p:par>
                                <p:cTn id="26" presetID="22" presetClass="entr" presetSubtype="8" fill="hold" nodeType="withEffect">
                                  <p:stCondLst>
                                    <p:cond delay="0"/>
                                  </p:stCondLst>
                                  <p:childTnLst>
                                    <p:set>
                                      <p:cBhvr>
                                        <p:cTn id="27" dur="1" fill="hold">
                                          <p:stCondLst>
                                            <p:cond delay="0"/>
                                          </p:stCondLst>
                                        </p:cTn>
                                        <p:tgtEl>
                                          <p:spTgt spid="68621"/>
                                        </p:tgtEl>
                                        <p:attrNameLst>
                                          <p:attrName>style.visibility</p:attrName>
                                        </p:attrNameLst>
                                      </p:cBhvr>
                                      <p:to>
                                        <p:strVal val="visible"/>
                                      </p:to>
                                    </p:set>
                                    <p:animEffect transition="in" filter="wipe(left)">
                                      <p:cBhvr>
                                        <p:cTn id="28" dur="500"/>
                                        <p:tgtEl>
                                          <p:spTgt spid="68621"/>
                                        </p:tgtEl>
                                      </p:cBhvr>
                                    </p:animEffect>
                                  </p:childTnLst>
                                </p:cTn>
                              </p:par>
                            </p:childTnLst>
                          </p:cTn>
                        </p:par>
                        <p:par>
                          <p:cTn id="29" fill="hold" nodeType="afterGroup">
                            <p:stCondLst>
                              <p:cond delay="2000"/>
                            </p:stCondLst>
                            <p:childTnLst>
                              <p:par>
                                <p:cTn id="30" presetID="22" presetClass="entr" presetSubtype="8" fill="hold" nodeType="afterEffect">
                                  <p:stCondLst>
                                    <p:cond delay="0"/>
                                  </p:stCondLst>
                                  <p:childTnLst>
                                    <p:set>
                                      <p:cBhvr>
                                        <p:cTn id="31" dur="1" fill="hold">
                                          <p:stCondLst>
                                            <p:cond delay="0"/>
                                          </p:stCondLst>
                                        </p:cTn>
                                        <p:tgtEl>
                                          <p:spTgt spid="68616"/>
                                        </p:tgtEl>
                                        <p:attrNameLst>
                                          <p:attrName>style.visibility</p:attrName>
                                        </p:attrNameLst>
                                      </p:cBhvr>
                                      <p:to>
                                        <p:strVal val="visible"/>
                                      </p:to>
                                    </p:set>
                                    <p:animEffect transition="in" filter="wipe(left)">
                                      <p:cBhvr>
                                        <p:cTn id="32" dur="500"/>
                                        <p:tgtEl>
                                          <p:spTgt spid="68616"/>
                                        </p:tgtEl>
                                      </p:cBhvr>
                                    </p:animEffect>
                                  </p:childTnLst>
                                </p:cTn>
                              </p:par>
                              <p:par>
                                <p:cTn id="33" presetID="22" presetClass="entr" presetSubtype="8" fill="hold" nodeType="withEffect">
                                  <p:stCondLst>
                                    <p:cond delay="0"/>
                                  </p:stCondLst>
                                  <p:childTnLst>
                                    <p:set>
                                      <p:cBhvr>
                                        <p:cTn id="34" dur="1" fill="hold">
                                          <p:stCondLst>
                                            <p:cond delay="0"/>
                                          </p:stCondLst>
                                        </p:cTn>
                                        <p:tgtEl>
                                          <p:spTgt spid="68620"/>
                                        </p:tgtEl>
                                        <p:attrNameLst>
                                          <p:attrName>style.visibility</p:attrName>
                                        </p:attrNameLst>
                                      </p:cBhvr>
                                      <p:to>
                                        <p:strVal val="visible"/>
                                      </p:to>
                                    </p:set>
                                    <p:animEffect transition="in" filter="wipe(left)">
                                      <p:cBhvr>
                                        <p:cTn id="35" dur="500"/>
                                        <p:tgtEl>
                                          <p:spTgt spid="68620"/>
                                        </p:tgtEl>
                                      </p:cBhvr>
                                    </p:animEffect>
                                  </p:childTnLst>
                                </p:cTn>
                              </p:par>
                            </p:childTnLst>
                          </p:cTn>
                        </p:par>
                        <p:par>
                          <p:cTn id="36" fill="hold" nodeType="afterGroup">
                            <p:stCondLst>
                              <p:cond delay="2500"/>
                            </p:stCondLst>
                            <p:childTnLst>
                              <p:par>
                                <p:cTn id="37" presetID="22" presetClass="entr" presetSubtype="8" fill="hold" nodeType="afterEffect">
                                  <p:stCondLst>
                                    <p:cond delay="0"/>
                                  </p:stCondLst>
                                  <p:childTnLst>
                                    <p:set>
                                      <p:cBhvr>
                                        <p:cTn id="38" dur="1" fill="hold">
                                          <p:stCondLst>
                                            <p:cond delay="0"/>
                                          </p:stCondLst>
                                        </p:cTn>
                                        <p:tgtEl>
                                          <p:spTgt spid="68613"/>
                                        </p:tgtEl>
                                        <p:attrNameLst>
                                          <p:attrName>style.visibility</p:attrName>
                                        </p:attrNameLst>
                                      </p:cBhvr>
                                      <p:to>
                                        <p:strVal val="visible"/>
                                      </p:to>
                                    </p:set>
                                    <p:animEffect transition="in" filter="wipe(left)">
                                      <p:cBhvr>
                                        <p:cTn id="39" dur="500"/>
                                        <p:tgtEl>
                                          <p:spTgt spid="68613"/>
                                        </p:tgtEl>
                                      </p:cBhvr>
                                    </p:animEffect>
                                  </p:childTnLst>
                                </p:cTn>
                              </p:par>
                              <p:par>
                                <p:cTn id="40" presetID="22" presetClass="entr" presetSubtype="8" fill="hold" nodeType="withEffect">
                                  <p:stCondLst>
                                    <p:cond delay="0"/>
                                  </p:stCondLst>
                                  <p:childTnLst>
                                    <p:set>
                                      <p:cBhvr>
                                        <p:cTn id="41" dur="1" fill="hold">
                                          <p:stCondLst>
                                            <p:cond delay="0"/>
                                          </p:stCondLst>
                                        </p:cTn>
                                        <p:tgtEl>
                                          <p:spTgt spid="68619"/>
                                        </p:tgtEl>
                                        <p:attrNameLst>
                                          <p:attrName>style.visibility</p:attrName>
                                        </p:attrNameLst>
                                      </p:cBhvr>
                                      <p:to>
                                        <p:strVal val="visible"/>
                                      </p:to>
                                    </p:set>
                                    <p:animEffect transition="in" filter="wipe(left)">
                                      <p:cBhvr>
                                        <p:cTn id="42" dur="500"/>
                                        <p:tgtEl>
                                          <p:spTgt spid="68619"/>
                                        </p:tgtEl>
                                      </p:cBhvr>
                                    </p:animEffect>
                                  </p:childTnLst>
                                </p:cTn>
                              </p:par>
                            </p:childTnLst>
                          </p:cTn>
                        </p:par>
                        <p:par>
                          <p:cTn id="43" fill="hold" nodeType="afterGroup">
                            <p:stCondLst>
                              <p:cond delay="3000"/>
                            </p:stCondLst>
                            <p:childTnLst>
                              <p:par>
                                <p:cTn id="44" presetID="22" presetClass="entr" presetSubtype="8" fill="hold" nodeType="afterEffect">
                                  <p:stCondLst>
                                    <p:cond delay="0"/>
                                  </p:stCondLst>
                                  <p:childTnLst>
                                    <p:set>
                                      <p:cBhvr>
                                        <p:cTn id="45" dur="1" fill="hold">
                                          <p:stCondLst>
                                            <p:cond delay="0"/>
                                          </p:stCondLst>
                                        </p:cTn>
                                        <p:tgtEl>
                                          <p:spTgt spid="68612"/>
                                        </p:tgtEl>
                                        <p:attrNameLst>
                                          <p:attrName>style.visibility</p:attrName>
                                        </p:attrNameLst>
                                      </p:cBhvr>
                                      <p:to>
                                        <p:strVal val="visible"/>
                                      </p:to>
                                    </p:set>
                                    <p:animEffect transition="in" filter="wipe(left)">
                                      <p:cBhvr>
                                        <p:cTn id="46" dur="500"/>
                                        <p:tgtEl>
                                          <p:spTgt spid="68612"/>
                                        </p:tgtEl>
                                      </p:cBhvr>
                                    </p:animEffect>
                                  </p:childTnLst>
                                </p:cTn>
                              </p:par>
                              <p:par>
                                <p:cTn id="47" presetID="22" presetClass="entr" presetSubtype="8" fill="hold" nodeType="withEffect">
                                  <p:stCondLst>
                                    <p:cond delay="0"/>
                                  </p:stCondLst>
                                  <p:childTnLst>
                                    <p:set>
                                      <p:cBhvr>
                                        <p:cTn id="48" dur="1" fill="hold">
                                          <p:stCondLst>
                                            <p:cond delay="0"/>
                                          </p:stCondLst>
                                        </p:cTn>
                                        <p:tgtEl>
                                          <p:spTgt spid="68618"/>
                                        </p:tgtEl>
                                        <p:attrNameLst>
                                          <p:attrName>style.visibility</p:attrName>
                                        </p:attrNameLst>
                                      </p:cBhvr>
                                      <p:to>
                                        <p:strVal val="visible"/>
                                      </p:to>
                                    </p:set>
                                    <p:animEffect transition="in" filter="wipe(left)">
                                      <p:cBhvr>
                                        <p:cTn id="49" dur="500"/>
                                        <p:tgtEl>
                                          <p:spTgt spid="68618"/>
                                        </p:tgtEl>
                                      </p:cBhvr>
                                    </p:animEffect>
                                  </p:childTnLst>
                                </p:cTn>
                              </p:par>
                            </p:childTnLst>
                          </p:cTn>
                        </p:par>
                        <p:par>
                          <p:cTn id="50" fill="hold" nodeType="afterGroup">
                            <p:stCondLst>
                              <p:cond delay="3500"/>
                            </p:stCondLst>
                            <p:childTnLst>
                              <p:par>
                                <p:cTn id="51" presetID="22" presetClass="entr" presetSubtype="8" fill="hold" nodeType="afterEffect">
                                  <p:stCondLst>
                                    <p:cond delay="0"/>
                                  </p:stCondLst>
                                  <p:childTnLst>
                                    <p:set>
                                      <p:cBhvr>
                                        <p:cTn id="52" dur="1" fill="hold">
                                          <p:stCondLst>
                                            <p:cond delay="0"/>
                                          </p:stCondLst>
                                        </p:cTn>
                                        <p:tgtEl>
                                          <p:spTgt spid="68611"/>
                                        </p:tgtEl>
                                        <p:attrNameLst>
                                          <p:attrName>style.visibility</p:attrName>
                                        </p:attrNameLst>
                                      </p:cBhvr>
                                      <p:to>
                                        <p:strVal val="visible"/>
                                      </p:to>
                                    </p:set>
                                    <p:animEffect transition="in" filter="wipe(left)">
                                      <p:cBhvr>
                                        <p:cTn id="53" dur="1000"/>
                                        <p:tgtEl>
                                          <p:spTgt spid="68611"/>
                                        </p:tgtEl>
                                      </p:cBhvr>
                                    </p:animEffect>
                                  </p:childTnLst>
                                </p:cTn>
                              </p:par>
                              <p:par>
                                <p:cTn id="54" presetID="22" presetClass="entr" presetSubtype="8" fill="hold" nodeType="withEffect">
                                  <p:stCondLst>
                                    <p:cond delay="0"/>
                                  </p:stCondLst>
                                  <p:childTnLst>
                                    <p:set>
                                      <p:cBhvr>
                                        <p:cTn id="55" dur="1" fill="hold">
                                          <p:stCondLst>
                                            <p:cond delay="0"/>
                                          </p:stCondLst>
                                        </p:cTn>
                                        <p:tgtEl>
                                          <p:spTgt spid="68625">
                                            <p:txEl>
                                              <p:pRg st="0" end="0"/>
                                            </p:txEl>
                                          </p:spTgt>
                                        </p:tgtEl>
                                        <p:attrNameLst>
                                          <p:attrName>style.visibility</p:attrName>
                                        </p:attrNameLst>
                                      </p:cBhvr>
                                      <p:to>
                                        <p:strVal val="visible"/>
                                      </p:to>
                                    </p:set>
                                    <p:animEffect transition="in" filter="wipe(left)">
                                      <p:cBhvr>
                                        <p:cTn id="56" dur="2000"/>
                                        <p:tgtEl>
                                          <p:spTgt spid="68625">
                                            <p:txEl>
                                              <p:pRg st="0" end="0"/>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68617"/>
                                        </p:tgtEl>
                                        <p:attrNameLst>
                                          <p:attrName>style.visibility</p:attrName>
                                        </p:attrNameLst>
                                      </p:cBhvr>
                                      <p:to>
                                        <p:strVal val="visible"/>
                                      </p:to>
                                    </p:set>
                                    <p:animEffect transition="in" filter="wipe(left)">
                                      <p:cBhvr>
                                        <p:cTn id="59" dur="2000"/>
                                        <p:tgtEl>
                                          <p:spTgt spid="68617"/>
                                        </p:tgtEl>
                                      </p:cBhvr>
                                    </p:animEffect>
                                  </p:childTnLst>
                                </p:cTn>
                              </p:par>
                              <p:par>
                                <p:cTn id="60" presetID="22" presetClass="entr" presetSubtype="8" fill="hold" nodeType="withEffect">
                                  <p:stCondLst>
                                    <p:cond delay="0"/>
                                  </p:stCondLst>
                                  <p:childTnLst>
                                    <p:set>
                                      <p:cBhvr>
                                        <p:cTn id="61" dur="1" fill="hold">
                                          <p:stCondLst>
                                            <p:cond delay="0"/>
                                          </p:stCondLst>
                                        </p:cTn>
                                        <p:tgtEl>
                                          <p:spTgt spid="68626">
                                            <p:txEl>
                                              <p:pRg st="0" end="0"/>
                                            </p:txEl>
                                          </p:spTgt>
                                        </p:tgtEl>
                                        <p:attrNameLst>
                                          <p:attrName>style.visibility</p:attrName>
                                        </p:attrNameLst>
                                      </p:cBhvr>
                                      <p:to>
                                        <p:strVal val="visible"/>
                                      </p:to>
                                    </p:set>
                                    <p:animEffect transition="in" filter="wipe(left)">
                                      <p:cBhvr>
                                        <p:cTn id="62" dur="2000"/>
                                        <p:tgtEl>
                                          <p:spTgt spid="68626">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68644"/>
                                        </p:tgtEl>
                                        <p:attrNameLst>
                                          <p:attrName>style.visibility</p:attrName>
                                        </p:attrNameLst>
                                      </p:cBhvr>
                                      <p:to>
                                        <p:strVal val="visible"/>
                                      </p:to>
                                    </p:set>
                                    <p:animEffect transition="in" filter="wipe(left)">
                                      <p:cBhvr>
                                        <p:cTn id="67" dur="1000"/>
                                        <p:tgtEl>
                                          <p:spTgt spid="6864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8645"/>
                                        </p:tgtEl>
                                        <p:attrNameLst>
                                          <p:attrName>style.visibility</p:attrName>
                                        </p:attrNameLst>
                                      </p:cBhvr>
                                      <p:to>
                                        <p:strVal val="visible"/>
                                      </p:to>
                                    </p:set>
                                    <p:animEffect transition="in" filter="wipe(left)">
                                      <p:cBhvr>
                                        <p:cTn id="70" dur="1000"/>
                                        <p:tgtEl>
                                          <p:spTgt spid="68645"/>
                                        </p:tgtEl>
                                      </p:cBhvr>
                                    </p:animEffect>
                                  </p:childTnLst>
                                </p:cTn>
                              </p:par>
                              <p:par>
                                <p:cTn id="71" presetID="22" presetClass="entr" presetSubtype="8" fill="hold" nodeType="withEffect">
                                  <p:stCondLst>
                                    <p:cond delay="0"/>
                                  </p:stCondLst>
                                  <p:childTnLst>
                                    <p:set>
                                      <p:cBhvr>
                                        <p:cTn id="72" dur="1" fill="hold">
                                          <p:stCondLst>
                                            <p:cond delay="0"/>
                                          </p:stCondLst>
                                        </p:cTn>
                                        <p:tgtEl>
                                          <p:spTgt spid="68646"/>
                                        </p:tgtEl>
                                        <p:attrNameLst>
                                          <p:attrName>style.visibility</p:attrName>
                                        </p:attrNameLst>
                                      </p:cBhvr>
                                      <p:to>
                                        <p:strVal val="visible"/>
                                      </p:to>
                                    </p:set>
                                    <p:animEffect transition="in" filter="wipe(left)">
                                      <p:cBhvr>
                                        <p:cTn id="73" dur="1000"/>
                                        <p:tgtEl>
                                          <p:spTgt spid="68646"/>
                                        </p:tgtEl>
                                      </p:cBhvr>
                                    </p:animEffect>
                                  </p:childTnLst>
                                </p:cTn>
                              </p:par>
                              <p:par>
                                <p:cTn id="74" presetID="22" presetClass="entr" presetSubtype="8" fill="hold" nodeType="withEffect">
                                  <p:stCondLst>
                                    <p:cond delay="0"/>
                                  </p:stCondLst>
                                  <p:childTnLst>
                                    <p:set>
                                      <p:cBhvr>
                                        <p:cTn id="75" dur="1" fill="hold">
                                          <p:stCondLst>
                                            <p:cond delay="0"/>
                                          </p:stCondLst>
                                        </p:cTn>
                                        <p:tgtEl>
                                          <p:spTgt spid="68647">
                                            <p:txEl>
                                              <p:pRg st="0" end="0"/>
                                            </p:txEl>
                                          </p:spTgt>
                                        </p:tgtEl>
                                        <p:attrNameLst>
                                          <p:attrName>style.visibility</p:attrName>
                                        </p:attrNameLst>
                                      </p:cBhvr>
                                      <p:to>
                                        <p:strVal val="visible"/>
                                      </p:to>
                                    </p:set>
                                    <p:animEffect transition="in" filter="wipe(left)">
                                      <p:cBhvr>
                                        <p:cTn id="76" dur="1000"/>
                                        <p:tgtEl>
                                          <p:spTgt spid="68647">
                                            <p:txEl>
                                              <p:pRg st="0" end="0"/>
                                            </p:txEl>
                                          </p:spTgt>
                                        </p:tgtEl>
                                      </p:cBhvr>
                                    </p:animEffect>
                                  </p:childTnLst>
                                </p:cTn>
                              </p:par>
                            </p:childTnLst>
                          </p:cTn>
                        </p:par>
                        <p:par>
                          <p:cTn id="77" fill="hold" nodeType="afterGroup">
                            <p:stCondLst>
                              <p:cond delay="1000"/>
                            </p:stCondLst>
                            <p:childTnLst>
                              <p:par>
                                <p:cTn id="78" presetID="22" presetClass="entr" presetSubtype="8" fill="hold" nodeType="afterEffect">
                                  <p:stCondLst>
                                    <p:cond delay="0"/>
                                  </p:stCondLst>
                                  <p:childTnLst>
                                    <p:set>
                                      <p:cBhvr>
                                        <p:cTn id="79" dur="1" fill="hold">
                                          <p:stCondLst>
                                            <p:cond delay="0"/>
                                          </p:stCondLst>
                                        </p:cTn>
                                        <p:tgtEl>
                                          <p:spTgt spid="68648"/>
                                        </p:tgtEl>
                                        <p:attrNameLst>
                                          <p:attrName>style.visibility</p:attrName>
                                        </p:attrNameLst>
                                      </p:cBhvr>
                                      <p:to>
                                        <p:strVal val="visible"/>
                                      </p:to>
                                    </p:set>
                                    <p:animEffect transition="in" filter="wipe(left)">
                                      <p:cBhvr>
                                        <p:cTn id="80" dur="500"/>
                                        <p:tgtEl>
                                          <p:spTgt spid="68648"/>
                                        </p:tgtEl>
                                      </p:cBhvr>
                                    </p:animEffect>
                                  </p:childTnLst>
                                </p:cTn>
                              </p:par>
                            </p:childTnLst>
                          </p:cTn>
                        </p:par>
                        <p:par>
                          <p:cTn id="81" fill="hold" nodeType="afterGroup">
                            <p:stCondLst>
                              <p:cond delay="1500"/>
                            </p:stCondLst>
                            <p:childTnLst>
                              <p:par>
                                <p:cTn id="82" presetID="22" presetClass="entr" presetSubtype="8" fill="hold" nodeType="afterEffect">
                                  <p:stCondLst>
                                    <p:cond delay="0"/>
                                  </p:stCondLst>
                                  <p:childTnLst>
                                    <p:set>
                                      <p:cBhvr>
                                        <p:cTn id="83" dur="1" fill="hold">
                                          <p:stCondLst>
                                            <p:cond delay="0"/>
                                          </p:stCondLst>
                                        </p:cTn>
                                        <p:tgtEl>
                                          <p:spTgt spid="68649"/>
                                        </p:tgtEl>
                                        <p:attrNameLst>
                                          <p:attrName>style.visibility</p:attrName>
                                        </p:attrNameLst>
                                      </p:cBhvr>
                                      <p:to>
                                        <p:strVal val="visible"/>
                                      </p:to>
                                    </p:set>
                                    <p:animEffect transition="in" filter="wipe(left)">
                                      <p:cBhvr>
                                        <p:cTn id="84" dur="500"/>
                                        <p:tgtEl>
                                          <p:spTgt spid="68649"/>
                                        </p:tgtEl>
                                      </p:cBhvr>
                                    </p:animEffect>
                                  </p:childTnLst>
                                </p:cTn>
                              </p:par>
                              <p:par>
                                <p:cTn id="85" presetID="22" presetClass="entr" presetSubtype="8" fill="hold" nodeType="withEffect">
                                  <p:stCondLst>
                                    <p:cond delay="0"/>
                                  </p:stCondLst>
                                  <p:childTnLst>
                                    <p:set>
                                      <p:cBhvr>
                                        <p:cTn id="86" dur="1" fill="hold">
                                          <p:stCondLst>
                                            <p:cond delay="0"/>
                                          </p:stCondLst>
                                        </p:cTn>
                                        <p:tgtEl>
                                          <p:spTgt spid="68651">
                                            <p:txEl>
                                              <p:pRg st="0" end="0"/>
                                            </p:txEl>
                                          </p:spTgt>
                                        </p:tgtEl>
                                        <p:attrNameLst>
                                          <p:attrName>style.visibility</p:attrName>
                                        </p:attrNameLst>
                                      </p:cBhvr>
                                      <p:to>
                                        <p:strVal val="visible"/>
                                      </p:to>
                                    </p:set>
                                    <p:animEffect transition="in" filter="wipe(left)">
                                      <p:cBhvr>
                                        <p:cTn id="87" dur="500"/>
                                        <p:tgtEl>
                                          <p:spTgt spid="68651">
                                            <p:txEl>
                                              <p:pRg st="0" end="0"/>
                                            </p:txEl>
                                          </p:spTgt>
                                        </p:tgtEl>
                                      </p:cBhvr>
                                    </p:animEffect>
                                  </p:childTnLst>
                                </p:cTn>
                              </p:par>
                            </p:childTnLst>
                          </p:cTn>
                        </p:par>
                        <p:par>
                          <p:cTn id="88" fill="hold" nodeType="afterGroup">
                            <p:stCondLst>
                              <p:cond delay="2000"/>
                            </p:stCondLst>
                            <p:childTnLst>
                              <p:par>
                                <p:cTn id="89" presetID="22" presetClass="entr" presetSubtype="8" fill="hold" nodeType="afterEffect">
                                  <p:stCondLst>
                                    <p:cond delay="0"/>
                                  </p:stCondLst>
                                  <p:childTnLst>
                                    <p:set>
                                      <p:cBhvr>
                                        <p:cTn id="90" dur="1" fill="hold">
                                          <p:stCondLst>
                                            <p:cond delay="0"/>
                                          </p:stCondLst>
                                        </p:cTn>
                                        <p:tgtEl>
                                          <p:spTgt spid="68650"/>
                                        </p:tgtEl>
                                        <p:attrNameLst>
                                          <p:attrName>style.visibility</p:attrName>
                                        </p:attrNameLst>
                                      </p:cBhvr>
                                      <p:to>
                                        <p:strVal val="visible"/>
                                      </p:to>
                                    </p:set>
                                    <p:animEffect transition="in" filter="wipe(left)">
                                      <p:cBhvr>
                                        <p:cTn id="91" dur="500"/>
                                        <p:tgtEl>
                                          <p:spTgt spid="68650"/>
                                        </p:tgtEl>
                                      </p:cBhvr>
                                    </p:animEffect>
                                  </p:childTnLst>
                                </p:cTn>
                              </p:par>
                            </p:childTnLst>
                          </p:cTn>
                        </p:par>
                        <p:par>
                          <p:cTn id="92" fill="hold" nodeType="afterGroup">
                            <p:stCondLst>
                              <p:cond delay="2500"/>
                            </p:stCondLst>
                            <p:childTnLst>
                              <p:par>
                                <p:cTn id="93" presetID="22" presetClass="entr" presetSubtype="8" fill="hold" nodeType="afterEffect">
                                  <p:stCondLst>
                                    <p:cond delay="0"/>
                                  </p:stCondLst>
                                  <p:childTnLst>
                                    <p:set>
                                      <p:cBhvr>
                                        <p:cTn id="94" dur="1" fill="hold">
                                          <p:stCondLst>
                                            <p:cond delay="0"/>
                                          </p:stCondLst>
                                        </p:cTn>
                                        <p:tgtEl>
                                          <p:spTgt spid="68652"/>
                                        </p:tgtEl>
                                        <p:attrNameLst>
                                          <p:attrName>style.visibility</p:attrName>
                                        </p:attrNameLst>
                                      </p:cBhvr>
                                      <p:to>
                                        <p:strVal val="visible"/>
                                      </p:to>
                                    </p:set>
                                    <p:animEffect transition="in" filter="wipe(left)">
                                      <p:cBhvr>
                                        <p:cTn id="95" dur="500"/>
                                        <p:tgtEl>
                                          <p:spTgt spid="68652"/>
                                        </p:tgtEl>
                                      </p:cBhvr>
                                    </p:animEffect>
                                  </p:childTnLst>
                                </p:cTn>
                              </p:par>
                            </p:childTnLst>
                          </p:cTn>
                        </p:par>
                        <p:par>
                          <p:cTn id="96" fill="hold" nodeType="afterGroup">
                            <p:stCondLst>
                              <p:cond delay="3000"/>
                            </p:stCondLst>
                            <p:childTnLst>
                              <p:par>
                                <p:cTn id="97" presetID="22" presetClass="entr" presetSubtype="8" fill="hold" nodeType="afterEffect">
                                  <p:stCondLst>
                                    <p:cond delay="0"/>
                                  </p:stCondLst>
                                  <p:childTnLst>
                                    <p:set>
                                      <p:cBhvr>
                                        <p:cTn id="98" dur="1" fill="hold">
                                          <p:stCondLst>
                                            <p:cond delay="0"/>
                                          </p:stCondLst>
                                        </p:cTn>
                                        <p:tgtEl>
                                          <p:spTgt spid="68653"/>
                                        </p:tgtEl>
                                        <p:attrNameLst>
                                          <p:attrName>style.visibility</p:attrName>
                                        </p:attrNameLst>
                                      </p:cBhvr>
                                      <p:to>
                                        <p:strVal val="visible"/>
                                      </p:to>
                                    </p:set>
                                    <p:animEffect transition="in" filter="wipe(left)">
                                      <p:cBhvr>
                                        <p:cTn id="99" dur="500"/>
                                        <p:tgtEl>
                                          <p:spTgt spid="68653"/>
                                        </p:tgtEl>
                                      </p:cBhvr>
                                    </p:animEffect>
                                  </p:childTnLst>
                                </p:cTn>
                              </p:par>
                              <p:par>
                                <p:cTn id="100" presetID="22" presetClass="entr" presetSubtype="8" fill="hold" nodeType="withEffect">
                                  <p:stCondLst>
                                    <p:cond delay="0"/>
                                  </p:stCondLst>
                                  <p:childTnLst>
                                    <p:set>
                                      <p:cBhvr>
                                        <p:cTn id="101" dur="1" fill="hold">
                                          <p:stCondLst>
                                            <p:cond delay="0"/>
                                          </p:stCondLst>
                                        </p:cTn>
                                        <p:tgtEl>
                                          <p:spTgt spid="68654">
                                            <p:txEl>
                                              <p:pRg st="0" end="0"/>
                                            </p:txEl>
                                          </p:spTgt>
                                        </p:tgtEl>
                                        <p:attrNameLst>
                                          <p:attrName>style.visibility</p:attrName>
                                        </p:attrNameLst>
                                      </p:cBhvr>
                                      <p:to>
                                        <p:strVal val="visible"/>
                                      </p:to>
                                    </p:set>
                                    <p:animEffect transition="in" filter="wipe(left)">
                                      <p:cBhvr>
                                        <p:cTn id="102" dur="1000"/>
                                        <p:tgtEl>
                                          <p:spTgt spid="68654">
                                            <p:txEl>
                                              <p:pRg st="0" end="0"/>
                                            </p:txEl>
                                          </p:spTgt>
                                        </p:tgtEl>
                                      </p:cBhvr>
                                    </p:animEffect>
                                  </p:childTnLst>
                                </p:cTn>
                              </p:par>
                            </p:childTnLst>
                          </p:cTn>
                        </p:par>
                        <p:par>
                          <p:cTn id="103" fill="hold" nodeType="afterGroup">
                            <p:stCondLst>
                              <p:cond delay="4000"/>
                            </p:stCondLst>
                            <p:childTnLst>
                              <p:par>
                                <p:cTn id="104" presetID="22" presetClass="entr" presetSubtype="8" fill="hold" nodeType="afterEffect">
                                  <p:stCondLst>
                                    <p:cond delay="0"/>
                                  </p:stCondLst>
                                  <p:childTnLst>
                                    <p:set>
                                      <p:cBhvr>
                                        <p:cTn id="105" dur="1" fill="hold">
                                          <p:stCondLst>
                                            <p:cond delay="0"/>
                                          </p:stCondLst>
                                        </p:cTn>
                                        <p:tgtEl>
                                          <p:spTgt spid="68655"/>
                                        </p:tgtEl>
                                        <p:attrNameLst>
                                          <p:attrName>style.visibility</p:attrName>
                                        </p:attrNameLst>
                                      </p:cBhvr>
                                      <p:to>
                                        <p:strVal val="visible"/>
                                      </p:to>
                                    </p:set>
                                    <p:animEffect transition="in" filter="wipe(left)">
                                      <p:cBhvr>
                                        <p:cTn id="106" dur="500"/>
                                        <p:tgtEl>
                                          <p:spTgt spid="68655"/>
                                        </p:tgtEl>
                                      </p:cBhvr>
                                    </p:animEffect>
                                  </p:childTnLst>
                                </p:cTn>
                              </p:par>
                              <p:par>
                                <p:cTn id="107" presetID="22" presetClass="entr" presetSubtype="8" fill="hold" nodeType="withEffect">
                                  <p:stCondLst>
                                    <p:cond delay="0"/>
                                  </p:stCondLst>
                                  <p:childTnLst>
                                    <p:set>
                                      <p:cBhvr>
                                        <p:cTn id="108" dur="1" fill="hold">
                                          <p:stCondLst>
                                            <p:cond delay="0"/>
                                          </p:stCondLst>
                                        </p:cTn>
                                        <p:tgtEl>
                                          <p:spTgt spid="68656">
                                            <p:txEl>
                                              <p:pRg st="0" end="0"/>
                                            </p:txEl>
                                          </p:spTgt>
                                        </p:tgtEl>
                                        <p:attrNameLst>
                                          <p:attrName>style.visibility</p:attrName>
                                        </p:attrNameLst>
                                      </p:cBhvr>
                                      <p:to>
                                        <p:strVal val="visible"/>
                                      </p:to>
                                    </p:set>
                                    <p:animEffect transition="in" filter="wipe(left)">
                                      <p:cBhvr>
                                        <p:cTn id="109" dur="1000"/>
                                        <p:tgtEl>
                                          <p:spTgt spid="68656">
                                            <p:txEl>
                                              <p:pRg st="0" end="0"/>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8" fill="hold" nodeType="clickEffect">
                                  <p:stCondLst>
                                    <p:cond delay="0"/>
                                  </p:stCondLst>
                                  <p:childTnLst>
                                    <p:set>
                                      <p:cBhvr>
                                        <p:cTn id="113" dur="1" fill="hold">
                                          <p:stCondLst>
                                            <p:cond delay="0"/>
                                          </p:stCondLst>
                                        </p:cTn>
                                        <p:tgtEl>
                                          <p:spTgt spid="68657"/>
                                        </p:tgtEl>
                                        <p:attrNameLst>
                                          <p:attrName>style.visibility</p:attrName>
                                        </p:attrNameLst>
                                      </p:cBhvr>
                                      <p:to>
                                        <p:strVal val="visible"/>
                                      </p:to>
                                    </p:set>
                                    <p:animEffect transition="in" filter="wipe(left)">
                                      <p:cBhvr>
                                        <p:cTn id="114" dur="1000"/>
                                        <p:tgtEl>
                                          <p:spTgt spid="68657"/>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68661"/>
                                        </p:tgtEl>
                                        <p:attrNameLst>
                                          <p:attrName>style.visibility</p:attrName>
                                        </p:attrNameLst>
                                      </p:cBhvr>
                                      <p:to>
                                        <p:strVal val="visible"/>
                                      </p:to>
                                    </p:set>
                                    <p:animEffect transition="in" filter="wipe(left)">
                                      <p:cBhvr>
                                        <p:cTn id="117" dur="1000"/>
                                        <p:tgtEl>
                                          <p:spTgt spid="68661"/>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nodeType="clickEffect">
                                  <p:stCondLst>
                                    <p:cond delay="0"/>
                                  </p:stCondLst>
                                  <p:childTnLst>
                                    <p:set>
                                      <p:cBhvr>
                                        <p:cTn id="121" dur="1" fill="hold">
                                          <p:stCondLst>
                                            <p:cond delay="0"/>
                                          </p:stCondLst>
                                        </p:cTn>
                                        <p:tgtEl>
                                          <p:spTgt spid="68658"/>
                                        </p:tgtEl>
                                        <p:attrNameLst>
                                          <p:attrName>style.visibility</p:attrName>
                                        </p:attrNameLst>
                                      </p:cBhvr>
                                      <p:to>
                                        <p:strVal val="visible"/>
                                      </p:to>
                                    </p:set>
                                    <p:animEffect transition="in" filter="wipe(left)">
                                      <p:cBhvr>
                                        <p:cTn id="122" dur="1000"/>
                                        <p:tgtEl>
                                          <p:spTgt spid="68658"/>
                                        </p:tgtEl>
                                      </p:cBhvr>
                                    </p:animEffect>
                                  </p:childTnLst>
                                </p:cTn>
                              </p:par>
                              <p:par>
                                <p:cTn id="123" presetID="22" presetClass="entr" presetSubtype="8" fill="hold" nodeType="withEffect">
                                  <p:stCondLst>
                                    <p:cond delay="0"/>
                                  </p:stCondLst>
                                  <p:childTnLst>
                                    <p:set>
                                      <p:cBhvr>
                                        <p:cTn id="124" dur="1" fill="hold">
                                          <p:stCondLst>
                                            <p:cond delay="0"/>
                                          </p:stCondLst>
                                        </p:cTn>
                                        <p:tgtEl>
                                          <p:spTgt spid="68662">
                                            <p:txEl>
                                              <p:pRg st="0" end="0"/>
                                            </p:txEl>
                                          </p:spTgt>
                                        </p:tgtEl>
                                        <p:attrNameLst>
                                          <p:attrName>style.visibility</p:attrName>
                                        </p:attrNameLst>
                                      </p:cBhvr>
                                      <p:to>
                                        <p:strVal val="visible"/>
                                      </p:to>
                                    </p:set>
                                    <p:animEffect transition="in" filter="wipe(left)">
                                      <p:cBhvr>
                                        <p:cTn id="125" dur="1000"/>
                                        <p:tgtEl>
                                          <p:spTgt spid="68662">
                                            <p:txEl>
                                              <p:pRg st="0" end="0"/>
                                            </p:txEl>
                                          </p:spTgt>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8" fill="hold" nodeType="clickEffect">
                                  <p:stCondLst>
                                    <p:cond delay="0"/>
                                  </p:stCondLst>
                                  <p:childTnLst>
                                    <p:set>
                                      <p:cBhvr>
                                        <p:cTn id="129" dur="1" fill="hold">
                                          <p:stCondLst>
                                            <p:cond delay="0"/>
                                          </p:stCondLst>
                                        </p:cTn>
                                        <p:tgtEl>
                                          <p:spTgt spid="68659"/>
                                        </p:tgtEl>
                                        <p:attrNameLst>
                                          <p:attrName>style.visibility</p:attrName>
                                        </p:attrNameLst>
                                      </p:cBhvr>
                                      <p:to>
                                        <p:strVal val="visible"/>
                                      </p:to>
                                    </p:set>
                                    <p:animEffect transition="in" filter="wipe(left)">
                                      <p:cBhvr>
                                        <p:cTn id="130" dur="1000"/>
                                        <p:tgtEl>
                                          <p:spTgt spid="68659"/>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68663"/>
                                        </p:tgtEl>
                                        <p:attrNameLst>
                                          <p:attrName>style.visibility</p:attrName>
                                        </p:attrNameLst>
                                      </p:cBhvr>
                                      <p:to>
                                        <p:strVal val="visible"/>
                                      </p:to>
                                    </p:set>
                                    <p:animEffect transition="in" filter="wipe(left)">
                                      <p:cBhvr>
                                        <p:cTn id="133" dur="1000"/>
                                        <p:tgtEl>
                                          <p:spTgt spid="68663"/>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8" fill="hold" nodeType="clickEffect">
                                  <p:stCondLst>
                                    <p:cond delay="0"/>
                                  </p:stCondLst>
                                  <p:childTnLst>
                                    <p:set>
                                      <p:cBhvr>
                                        <p:cTn id="137" dur="1" fill="hold">
                                          <p:stCondLst>
                                            <p:cond delay="0"/>
                                          </p:stCondLst>
                                        </p:cTn>
                                        <p:tgtEl>
                                          <p:spTgt spid="68660"/>
                                        </p:tgtEl>
                                        <p:attrNameLst>
                                          <p:attrName>style.visibility</p:attrName>
                                        </p:attrNameLst>
                                      </p:cBhvr>
                                      <p:to>
                                        <p:strVal val="visible"/>
                                      </p:to>
                                    </p:set>
                                    <p:animEffect transition="in" filter="wipe(left)">
                                      <p:cBhvr>
                                        <p:cTn id="138" dur="1000"/>
                                        <p:tgtEl>
                                          <p:spTgt spid="68660"/>
                                        </p:tgtEl>
                                      </p:cBhvr>
                                    </p:animEffect>
                                  </p:childTnLst>
                                </p:cTn>
                              </p:par>
                              <p:par>
                                <p:cTn id="139" presetID="22" presetClass="entr" presetSubtype="8" fill="hold" nodeType="withEffect">
                                  <p:stCondLst>
                                    <p:cond delay="0"/>
                                  </p:stCondLst>
                                  <p:childTnLst>
                                    <p:set>
                                      <p:cBhvr>
                                        <p:cTn id="140" dur="1" fill="hold">
                                          <p:stCondLst>
                                            <p:cond delay="0"/>
                                          </p:stCondLst>
                                        </p:cTn>
                                        <p:tgtEl>
                                          <p:spTgt spid="68664">
                                            <p:txEl>
                                              <p:pRg st="0" end="0"/>
                                            </p:txEl>
                                          </p:spTgt>
                                        </p:tgtEl>
                                        <p:attrNameLst>
                                          <p:attrName>style.visibility</p:attrName>
                                        </p:attrNameLst>
                                      </p:cBhvr>
                                      <p:to>
                                        <p:strVal val="visible"/>
                                      </p:to>
                                    </p:set>
                                    <p:animEffect transition="in" filter="wipe(left)">
                                      <p:cBhvr>
                                        <p:cTn id="141" dur="1000"/>
                                        <p:tgtEl>
                                          <p:spTgt spid="68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45" grpId="0" animBg="1"/>
      <p:bldP spid="68661" grpId="0"/>
      <p:bldP spid="68663"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4099423-994C-43C0-A1EE-B92C90E0BE28}"/>
              </a:ext>
            </a:extLst>
          </p:cNvPr>
          <p:cNvSpPr>
            <a:spLocks noGrp="1" noChangeArrowheads="1"/>
          </p:cNvSpPr>
          <p:nvPr>
            <p:ph type="title"/>
          </p:nvPr>
        </p:nvSpPr>
        <p:spPr>
          <a:xfrm>
            <a:off x="1522412" y="503238"/>
            <a:ext cx="9144000" cy="1173162"/>
          </a:xfrm>
        </p:spPr>
        <p:txBody>
          <a:bodyPr/>
          <a:lstStyle/>
          <a:p>
            <a:pPr algn="ctr" eaLnBrk="1" hangingPunct="1"/>
            <a:r>
              <a:rPr lang="en-US" altLang="en-US" sz="4000" dirty="0">
                <a:latin typeface="Eras Bold ITC" panose="020B0907030504020204" pitchFamily="34" charset="0"/>
              </a:rPr>
              <a:t>Israel’s Day in Court!</a:t>
            </a:r>
            <a:br>
              <a:rPr lang="en-US" altLang="en-US" sz="4000" dirty="0">
                <a:latin typeface="Eras Bold ITC" panose="020B0907030504020204" pitchFamily="34" charset="0"/>
              </a:rPr>
            </a:br>
            <a:r>
              <a:rPr lang="en-US" altLang="en-US" sz="3200" b="1" dirty="0">
                <a:solidFill>
                  <a:srgbClr val="FFFF99"/>
                </a:solidFill>
                <a:effectLst>
                  <a:outerShdw blurRad="38100" dist="38100" dir="2700000" algn="tl">
                    <a:srgbClr val="000000">
                      <a:alpha val="43137"/>
                    </a:srgbClr>
                  </a:outerShdw>
                </a:effectLst>
              </a:rPr>
              <a:t>Yahweh indicts the Israelites at every level.</a:t>
            </a:r>
          </a:p>
        </p:txBody>
      </p:sp>
      <p:sp>
        <p:nvSpPr>
          <p:cNvPr id="108547" name="Rectangle 3">
            <a:extLst>
              <a:ext uri="{FF2B5EF4-FFF2-40B4-BE49-F238E27FC236}">
                <a16:creationId xmlns:a16="http://schemas.microsoft.com/office/drawing/2014/main" id="{CBD444B4-9D57-4E1C-A827-DEFBF2EC445C}"/>
              </a:ext>
            </a:extLst>
          </p:cNvPr>
          <p:cNvSpPr>
            <a:spLocks noGrp="1" noChangeArrowheads="1"/>
          </p:cNvSpPr>
          <p:nvPr>
            <p:ph type="body" sz="half" idx="1"/>
          </p:nvPr>
        </p:nvSpPr>
        <p:spPr>
          <a:xfrm>
            <a:off x="1598612" y="1905000"/>
            <a:ext cx="2209800" cy="4800600"/>
          </a:xfrm>
          <a:solidFill>
            <a:srgbClr val="000A14"/>
          </a:solidFill>
          <a:ln>
            <a:solidFill>
              <a:schemeClr val="tx1"/>
            </a:solidFill>
            <a:miter lim="800000"/>
            <a:headEnd/>
            <a:tailEnd/>
          </a:ln>
        </p:spPr>
        <p:txBody>
          <a:bodyPr/>
          <a:lstStyle/>
          <a:p>
            <a:pPr eaLnBrk="1" hangingPunct="1">
              <a:buFontTx/>
              <a:buNone/>
            </a:pPr>
            <a:r>
              <a:rPr lang="en-US" altLang="en-US" dirty="0">
                <a:solidFill>
                  <a:srgbClr val="FFC000"/>
                </a:solidFill>
                <a:effectLst>
                  <a:outerShdw blurRad="38100" dist="38100" dir="2700000" algn="tl">
                    <a:srgbClr val="000000">
                      <a:alpha val="43137"/>
                    </a:srgbClr>
                  </a:outerShdw>
                </a:effectLst>
                <a:latin typeface="Impact" panose="020B0806030902050204" pitchFamily="34" charset="0"/>
              </a:rPr>
              <a:t>Citizen (4:1-4)</a:t>
            </a:r>
          </a:p>
          <a:p>
            <a:pPr eaLnBrk="1" hangingPunct="1">
              <a:spcBef>
                <a:spcPts val="600"/>
              </a:spcBef>
            </a:pPr>
            <a:r>
              <a:rPr lang="en-US" altLang="en-US" sz="2000" b="1" dirty="0">
                <a:solidFill>
                  <a:schemeClr val="bg1"/>
                </a:solidFill>
                <a:latin typeface="Arial Narrow" panose="020B0606020202030204" pitchFamily="34" charset="0"/>
              </a:rPr>
              <a:t>Faithless</a:t>
            </a:r>
          </a:p>
          <a:p>
            <a:pPr eaLnBrk="1" hangingPunct="1">
              <a:spcBef>
                <a:spcPts val="600"/>
              </a:spcBef>
            </a:pPr>
            <a:r>
              <a:rPr lang="en-US" altLang="en-US" sz="2000" b="1" dirty="0">
                <a:solidFill>
                  <a:schemeClr val="bg1"/>
                </a:solidFill>
                <a:latin typeface="Arial Narrow" panose="020B0606020202030204" pitchFamily="34" charset="0"/>
              </a:rPr>
              <a:t>Loveless</a:t>
            </a:r>
          </a:p>
          <a:p>
            <a:pPr eaLnBrk="1" hangingPunct="1">
              <a:spcBef>
                <a:spcPts val="600"/>
              </a:spcBef>
            </a:pPr>
            <a:r>
              <a:rPr lang="en-US" altLang="en-US" sz="2000" b="1" dirty="0">
                <a:solidFill>
                  <a:schemeClr val="bg1"/>
                </a:solidFill>
                <a:latin typeface="Arial Narrow" panose="020B0606020202030204" pitchFamily="34" charset="0"/>
              </a:rPr>
              <a:t>No knowledge of God</a:t>
            </a:r>
          </a:p>
          <a:p>
            <a:pPr eaLnBrk="1" hangingPunct="1">
              <a:buFontTx/>
              <a:buNone/>
            </a:pPr>
            <a:r>
              <a:rPr lang="en-US" altLang="en-US" i="1" dirty="0">
                <a:solidFill>
                  <a:srgbClr val="FFFF66"/>
                </a:solidFill>
                <a:latin typeface="Arial Narrow" panose="020B0606020202030204" pitchFamily="34" charset="0"/>
              </a:rPr>
              <a:t>There was no dependability, steadfast loyalty or intimate knowledge of Yahweh.</a:t>
            </a:r>
            <a:endParaRPr lang="en-US" altLang="en-US" dirty="0">
              <a:solidFill>
                <a:srgbClr val="FFFF66"/>
              </a:solidFill>
              <a:latin typeface="Agency FB" panose="020B0503020202020204" pitchFamily="34" charset="0"/>
            </a:endParaRPr>
          </a:p>
        </p:txBody>
      </p:sp>
      <p:sp>
        <p:nvSpPr>
          <p:cNvPr id="108549" name="Rectangle 5">
            <a:extLst>
              <a:ext uri="{FF2B5EF4-FFF2-40B4-BE49-F238E27FC236}">
                <a16:creationId xmlns:a16="http://schemas.microsoft.com/office/drawing/2014/main" id="{1B3C5519-13B4-477B-B726-1651E015EA25}"/>
              </a:ext>
            </a:extLst>
          </p:cNvPr>
          <p:cNvSpPr>
            <a:spLocks noChangeArrowheads="1"/>
          </p:cNvSpPr>
          <p:nvPr/>
        </p:nvSpPr>
        <p:spPr bwMode="auto">
          <a:xfrm>
            <a:off x="3884612" y="1905000"/>
            <a:ext cx="2209800" cy="4800600"/>
          </a:xfrm>
          <a:prstGeom prst="rect">
            <a:avLst/>
          </a:prstGeom>
          <a:solidFill>
            <a:srgbClr val="000F1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sz="2400" dirty="0">
                <a:solidFill>
                  <a:srgbClr val="FFC000"/>
                </a:solidFill>
                <a:effectLst>
                  <a:outerShdw blurRad="38100" dist="38100" dir="2700000" algn="tl">
                    <a:srgbClr val="000000">
                      <a:alpha val="43137"/>
                    </a:srgbClr>
                  </a:outerShdw>
                </a:effectLst>
                <a:latin typeface="Impact" panose="020B0806030902050204" pitchFamily="34" charset="0"/>
              </a:rPr>
              <a:t>Priest/Prophet (4:5-10)</a:t>
            </a:r>
          </a:p>
          <a:p>
            <a:pPr eaLnBrk="1" hangingPunct="1"/>
            <a:r>
              <a:rPr lang="en-US" altLang="en-US" sz="2000" b="1" dirty="0">
                <a:solidFill>
                  <a:schemeClr val="bg1"/>
                </a:solidFill>
                <a:latin typeface="Arial Narrow" panose="020B0606020202030204" pitchFamily="34" charset="0"/>
              </a:rPr>
              <a:t>Rejects knowledge</a:t>
            </a:r>
          </a:p>
          <a:p>
            <a:pPr eaLnBrk="1" hangingPunct="1"/>
            <a:r>
              <a:rPr lang="en-US" altLang="en-US" sz="2000" b="1" dirty="0">
                <a:solidFill>
                  <a:schemeClr val="bg1"/>
                </a:solidFill>
                <a:latin typeface="Arial Narrow" panose="020B0606020202030204" pitchFamily="34" charset="0"/>
              </a:rPr>
              <a:t>Ignores Torah</a:t>
            </a:r>
          </a:p>
          <a:p>
            <a:pPr eaLnBrk="1" hangingPunct="1">
              <a:buFontTx/>
              <a:buNone/>
            </a:pPr>
            <a:r>
              <a:rPr lang="en-US" altLang="en-US" sz="2400" i="1" dirty="0">
                <a:solidFill>
                  <a:srgbClr val="FFFF66"/>
                </a:solidFill>
                <a:latin typeface="Arial Narrow" panose="020B0606020202030204" pitchFamily="34" charset="0"/>
              </a:rPr>
              <a:t>Spiritual leaders were driven by the values of their audience rather than by the Word of God.</a:t>
            </a:r>
          </a:p>
        </p:txBody>
      </p:sp>
      <p:sp>
        <p:nvSpPr>
          <p:cNvPr id="108550" name="Rectangle 6">
            <a:extLst>
              <a:ext uri="{FF2B5EF4-FFF2-40B4-BE49-F238E27FC236}">
                <a16:creationId xmlns:a16="http://schemas.microsoft.com/office/drawing/2014/main" id="{5E4C2935-7904-4490-8135-2371758E337F}"/>
              </a:ext>
            </a:extLst>
          </p:cNvPr>
          <p:cNvSpPr>
            <a:spLocks noChangeArrowheads="1"/>
          </p:cNvSpPr>
          <p:nvPr/>
        </p:nvSpPr>
        <p:spPr bwMode="auto">
          <a:xfrm>
            <a:off x="6170612" y="1905000"/>
            <a:ext cx="2209800" cy="4800600"/>
          </a:xfrm>
          <a:prstGeom prst="rect">
            <a:avLst/>
          </a:prstGeom>
          <a:solidFill>
            <a:srgbClr val="00152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sz="2400" dirty="0">
                <a:solidFill>
                  <a:srgbClr val="FFC000"/>
                </a:solidFill>
                <a:effectLst>
                  <a:outerShdw blurRad="38100" dist="38100" dir="2700000" algn="tl">
                    <a:srgbClr val="000000">
                      <a:alpha val="43137"/>
                    </a:srgbClr>
                  </a:outerShdw>
                </a:effectLst>
                <a:latin typeface="Impact" panose="020B0806030902050204" pitchFamily="34" charset="0"/>
              </a:rPr>
              <a:t>Cult (4:11-14)</a:t>
            </a:r>
          </a:p>
          <a:p>
            <a:pPr eaLnBrk="1" hangingPunct="1"/>
            <a:r>
              <a:rPr lang="en-US" altLang="en-US" sz="2000" b="1" dirty="0">
                <a:solidFill>
                  <a:schemeClr val="bg1"/>
                </a:solidFill>
                <a:latin typeface="Arial Narrow" panose="020B0606020202030204" pitchFamily="34" charset="0"/>
              </a:rPr>
              <a:t>Consults a wooden idol</a:t>
            </a:r>
          </a:p>
          <a:p>
            <a:pPr eaLnBrk="1" hangingPunct="1"/>
            <a:r>
              <a:rPr lang="en-US" altLang="en-US" sz="2000" b="1" dirty="0">
                <a:solidFill>
                  <a:schemeClr val="bg1"/>
                </a:solidFill>
                <a:latin typeface="Arial Narrow" panose="020B0606020202030204" pitchFamily="34" charset="0"/>
              </a:rPr>
              <a:t>Pop-worship at pop shrines</a:t>
            </a:r>
          </a:p>
          <a:p>
            <a:pPr eaLnBrk="1" hangingPunct="1">
              <a:buFontTx/>
              <a:buNone/>
            </a:pPr>
            <a:r>
              <a:rPr lang="en-US" altLang="en-US" sz="2400" i="1" dirty="0">
                <a:solidFill>
                  <a:srgbClr val="FFFF66"/>
                </a:solidFill>
                <a:latin typeface="Arial Narrow" panose="020B0606020202030204" pitchFamily="34" charset="0"/>
              </a:rPr>
              <a:t>Religious forms were wholly taken over by the Canaanite fertility cult.</a:t>
            </a:r>
          </a:p>
        </p:txBody>
      </p:sp>
      <p:sp>
        <p:nvSpPr>
          <p:cNvPr id="108551" name="Rectangle 7">
            <a:extLst>
              <a:ext uri="{FF2B5EF4-FFF2-40B4-BE49-F238E27FC236}">
                <a16:creationId xmlns:a16="http://schemas.microsoft.com/office/drawing/2014/main" id="{518B0E33-E6E4-4A0A-9E7B-E16185FECA87}"/>
              </a:ext>
            </a:extLst>
          </p:cNvPr>
          <p:cNvSpPr>
            <a:spLocks noChangeArrowheads="1"/>
          </p:cNvSpPr>
          <p:nvPr/>
        </p:nvSpPr>
        <p:spPr bwMode="auto">
          <a:xfrm>
            <a:off x="8456612" y="1905000"/>
            <a:ext cx="2209800" cy="4800600"/>
          </a:xfrm>
          <a:prstGeom prst="rect">
            <a:avLst/>
          </a:prstGeom>
          <a:solidFill>
            <a:srgbClr val="001D3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sz="2400" dirty="0">
                <a:solidFill>
                  <a:srgbClr val="FFC000"/>
                </a:solidFill>
                <a:effectLst>
                  <a:outerShdw blurRad="38100" dist="38100" dir="2700000" algn="tl">
                    <a:srgbClr val="000000">
                      <a:alpha val="43137"/>
                    </a:srgbClr>
                  </a:outerShdw>
                </a:effectLst>
                <a:latin typeface="Impact" panose="020B0806030902050204" pitchFamily="34" charset="0"/>
              </a:rPr>
              <a:t>Royalty (5:1b-2, 10, 13b)</a:t>
            </a:r>
          </a:p>
          <a:p>
            <a:pPr eaLnBrk="1" hangingPunct="1"/>
            <a:r>
              <a:rPr lang="en-US" altLang="en-US" sz="2000" b="1" dirty="0">
                <a:solidFill>
                  <a:schemeClr val="bg1"/>
                </a:solidFill>
                <a:latin typeface="Arial Narrow" panose="020B0606020202030204" pitchFamily="34" charset="0"/>
              </a:rPr>
              <a:t>Changes laws for self gain</a:t>
            </a:r>
          </a:p>
          <a:p>
            <a:pPr eaLnBrk="1" hangingPunct="1"/>
            <a:r>
              <a:rPr lang="en-US" altLang="en-US" sz="2000" b="1" dirty="0">
                <a:solidFill>
                  <a:schemeClr val="bg1"/>
                </a:solidFill>
                <a:latin typeface="Arial Narrow" panose="020B0606020202030204" pitchFamily="34" charset="0"/>
              </a:rPr>
              <a:t>Seeks help from Assyria</a:t>
            </a:r>
          </a:p>
          <a:p>
            <a:pPr eaLnBrk="1" hangingPunct="1">
              <a:buFontTx/>
              <a:buNone/>
            </a:pPr>
            <a:r>
              <a:rPr lang="en-US" altLang="en-US" sz="2400" i="1" dirty="0">
                <a:solidFill>
                  <a:srgbClr val="FFFF66"/>
                </a:solidFill>
                <a:latin typeface="Arial Narrow" panose="020B0606020202030204" pitchFamily="34" charset="0"/>
              </a:rPr>
              <a:t>Political leaders were willingly corrupt in order to maintain their own power.</a:t>
            </a:r>
          </a:p>
        </p:txBody>
      </p:sp>
      <p:sp>
        <p:nvSpPr>
          <p:cNvPr id="44039" name="Slide Number Placeholder 1">
            <a:extLst>
              <a:ext uri="{FF2B5EF4-FFF2-40B4-BE49-F238E27FC236}">
                <a16:creationId xmlns:a16="http://schemas.microsoft.com/office/drawing/2014/main" id="{29D1B119-7E66-4930-A3A0-26A6BC574A32}"/>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325B39-D1B4-45C4-B0B0-D47375C138E1}" type="slidenum">
              <a:rPr lang="en-US" altLang="en-US"/>
              <a:pPr/>
              <a:t>70</a:t>
            </a:fld>
            <a:endParaRPr lang="en-US" altLang="en-US"/>
          </a:p>
        </p:txBody>
      </p:sp>
    </p:spTree>
    <p:extLst>
      <p:ext uri="{BB962C8B-B14F-4D97-AF65-F5344CB8AC3E}">
        <p14:creationId xmlns:p14="http://schemas.microsoft.com/office/powerpoint/2010/main" val="375968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8547">
                                            <p:bg/>
                                          </p:spTgt>
                                        </p:tgtEl>
                                        <p:attrNameLst>
                                          <p:attrName>style.visibility</p:attrName>
                                        </p:attrNameLst>
                                      </p:cBhvr>
                                      <p:to>
                                        <p:strVal val="visible"/>
                                      </p:to>
                                    </p:set>
                                    <p:animEffect transition="in" filter="randombar(horizontal)">
                                      <p:cBhvr>
                                        <p:cTn id="7" dur="500"/>
                                        <p:tgtEl>
                                          <p:spTgt spid="10854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8547">
                                            <p:txEl>
                                              <p:pRg st="0" end="0"/>
                                            </p:txEl>
                                          </p:spTgt>
                                        </p:tgtEl>
                                        <p:attrNameLst>
                                          <p:attrName>style.visibility</p:attrName>
                                        </p:attrNameLst>
                                      </p:cBhvr>
                                      <p:to>
                                        <p:strVal val="visible"/>
                                      </p:to>
                                    </p:set>
                                    <p:animEffect transition="in" filter="randombar(horizontal)">
                                      <p:cBhvr>
                                        <p:cTn id="10" dur="500"/>
                                        <p:tgtEl>
                                          <p:spTgt spid="108547">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Effect transition="in" filter="randombar(horizontal)">
                                      <p:cBhvr>
                                        <p:cTn id="13" dur="500"/>
                                        <p:tgtEl>
                                          <p:spTgt spid="108547">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8547">
                                            <p:txEl>
                                              <p:pRg st="2" end="2"/>
                                            </p:txEl>
                                          </p:spTgt>
                                        </p:tgtEl>
                                        <p:attrNameLst>
                                          <p:attrName>style.visibility</p:attrName>
                                        </p:attrNameLst>
                                      </p:cBhvr>
                                      <p:to>
                                        <p:strVal val="visible"/>
                                      </p:to>
                                    </p:set>
                                    <p:animEffect transition="in" filter="randombar(horizontal)">
                                      <p:cBhvr>
                                        <p:cTn id="16" dur="500"/>
                                        <p:tgtEl>
                                          <p:spTgt spid="108547">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8547">
                                            <p:txEl>
                                              <p:pRg st="3" end="3"/>
                                            </p:txEl>
                                          </p:spTgt>
                                        </p:tgtEl>
                                        <p:attrNameLst>
                                          <p:attrName>style.visibility</p:attrName>
                                        </p:attrNameLst>
                                      </p:cBhvr>
                                      <p:to>
                                        <p:strVal val="visible"/>
                                      </p:to>
                                    </p:set>
                                    <p:animEffect transition="in" filter="randombar(horizontal)">
                                      <p:cBhvr>
                                        <p:cTn id="19" dur="500"/>
                                        <p:tgtEl>
                                          <p:spTgt spid="108547">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8547">
                                            <p:txEl>
                                              <p:pRg st="4" end="4"/>
                                            </p:txEl>
                                          </p:spTgt>
                                        </p:tgtEl>
                                        <p:attrNameLst>
                                          <p:attrName>style.visibility</p:attrName>
                                        </p:attrNameLst>
                                      </p:cBhvr>
                                      <p:to>
                                        <p:strVal val="visible"/>
                                      </p:to>
                                    </p:set>
                                    <p:animEffect transition="in" filter="randombar(horizontal)">
                                      <p:cBhvr>
                                        <p:cTn id="22" dur="500"/>
                                        <p:tgtEl>
                                          <p:spTgt spid="1085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8549"/>
                                        </p:tgtEl>
                                        <p:attrNameLst>
                                          <p:attrName>style.visibility</p:attrName>
                                        </p:attrNameLst>
                                      </p:cBhvr>
                                      <p:to>
                                        <p:strVal val="visible"/>
                                      </p:to>
                                    </p:set>
                                    <p:animEffect transition="in" filter="randombar(horizontal)">
                                      <p:cBhvr>
                                        <p:cTn id="27" dur="500"/>
                                        <p:tgtEl>
                                          <p:spTgt spid="1085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8550"/>
                                        </p:tgtEl>
                                        <p:attrNameLst>
                                          <p:attrName>style.visibility</p:attrName>
                                        </p:attrNameLst>
                                      </p:cBhvr>
                                      <p:to>
                                        <p:strVal val="visible"/>
                                      </p:to>
                                    </p:set>
                                    <p:animEffect transition="in" filter="randombar(horizontal)">
                                      <p:cBhvr>
                                        <p:cTn id="32" dur="500"/>
                                        <p:tgtEl>
                                          <p:spTgt spid="1085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8551"/>
                                        </p:tgtEl>
                                        <p:attrNameLst>
                                          <p:attrName>style.visibility</p:attrName>
                                        </p:attrNameLst>
                                      </p:cBhvr>
                                      <p:to>
                                        <p:strVal val="visible"/>
                                      </p:to>
                                    </p:set>
                                    <p:animEffect transition="in" filter="randombar(horizontal)">
                                      <p:cBhvr>
                                        <p:cTn id="37" dur="500"/>
                                        <p:tgtEl>
                                          <p:spTgt spid="108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uiExpand="1" build="p" animBg="1"/>
      <p:bldP spid="108549" grpId="0" animBg="1"/>
      <p:bldP spid="108550" grpId="0" animBg="1"/>
      <p:bldP spid="108551"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320A027-329B-4C49-81F3-B255F386F43E}"/>
              </a:ext>
            </a:extLst>
          </p:cNvPr>
          <p:cNvSpPr>
            <a:spLocks noGrp="1" noChangeArrowheads="1"/>
          </p:cNvSpPr>
          <p:nvPr>
            <p:ph type="title"/>
          </p:nvPr>
        </p:nvSpPr>
        <p:spPr>
          <a:xfrm>
            <a:off x="1979612" y="655638"/>
            <a:ext cx="8229600" cy="2087562"/>
          </a:xfrm>
          <a:gradFill rotWithShape="1">
            <a:gsLst>
              <a:gs pos="0">
                <a:srgbClr val="400F00"/>
              </a:gs>
              <a:gs pos="50000">
                <a:srgbClr val="8A2100"/>
              </a:gs>
              <a:gs pos="100000">
                <a:srgbClr val="400F00"/>
              </a:gs>
            </a:gsLst>
            <a:lin ang="5400000" scaled="1"/>
          </a:gradFill>
          <a:ln w="12700">
            <a:solidFill>
              <a:srgbClr val="FFCC00"/>
            </a:solidFill>
            <a:miter lim="800000"/>
            <a:headEnd/>
            <a:tailEnd/>
          </a:ln>
        </p:spPr>
        <p:txBody>
          <a:bodyPr/>
          <a:lstStyle/>
          <a:p>
            <a:pPr algn="ctr" eaLnBrk="1" hangingPunct="1"/>
            <a:r>
              <a:rPr lang="en-US" altLang="en-US" sz="3200" dirty="0">
                <a:solidFill>
                  <a:srgbClr val="FFCC00"/>
                </a:solidFill>
                <a:latin typeface="Lucida Bright" panose="02040602050505020304" pitchFamily="18" charset="0"/>
              </a:rPr>
              <a:t>The ancient sacred places to which the northern Israelites made pilgrimages were linked to the covenant promises of land made to the patriarchs.</a:t>
            </a:r>
          </a:p>
        </p:txBody>
      </p:sp>
      <p:sp>
        <p:nvSpPr>
          <p:cNvPr id="88067" name="Rectangle 3">
            <a:extLst>
              <a:ext uri="{FF2B5EF4-FFF2-40B4-BE49-F238E27FC236}">
                <a16:creationId xmlns:a16="http://schemas.microsoft.com/office/drawing/2014/main" id="{27821BA5-00D8-4196-A281-D1D5149963B4}"/>
              </a:ext>
            </a:extLst>
          </p:cNvPr>
          <p:cNvSpPr>
            <a:spLocks noGrp="1" noChangeArrowheads="1"/>
          </p:cNvSpPr>
          <p:nvPr>
            <p:ph type="body" idx="1"/>
          </p:nvPr>
        </p:nvSpPr>
        <p:spPr>
          <a:xfrm>
            <a:off x="1903412" y="2971800"/>
            <a:ext cx="8305800" cy="3200400"/>
          </a:xfrm>
        </p:spPr>
        <p:txBody>
          <a:bodyPr/>
          <a:lstStyle/>
          <a:p>
            <a:pPr eaLnBrk="1" hangingPunct="1">
              <a:buFontTx/>
              <a:buNone/>
            </a:pPr>
            <a:r>
              <a:rPr lang="en-US" altLang="en-US" b="1" dirty="0">
                <a:solidFill>
                  <a:srgbClr val="FFFF99"/>
                </a:solidFill>
                <a:effectLst>
                  <a:outerShdw blurRad="38100" dist="38100" dir="2700000" algn="tl">
                    <a:srgbClr val="000000">
                      <a:alpha val="43137"/>
                    </a:srgbClr>
                  </a:outerShdw>
                </a:effectLst>
              </a:rPr>
              <a:t>Bethel/Beth </a:t>
            </a:r>
            <a:r>
              <a:rPr lang="en-US" altLang="en-US" b="1" dirty="0" err="1">
                <a:solidFill>
                  <a:srgbClr val="FFFF99"/>
                </a:solidFill>
                <a:effectLst>
                  <a:outerShdw blurRad="38100" dist="38100" dir="2700000" algn="tl">
                    <a:srgbClr val="000000">
                      <a:alpha val="43137"/>
                    </a:srgbClr>
                  </a:outerShdw>
                </a:effectLst>
              </a:rPr>
              <a:t>Aven</a:t>
            </a:r>
            <a:r>
              <a:rPr lang="en-US" altLang="en-US" b="1" dirty="0">
                <a:solidFill>
                  <a:srgbClr val="FFFF99"/>
                </a:solidFill>
                <a:effectLst>
                  <a:outerShdw blurRad="38100" dist="38100" dir="2700000" algn="tl">
                    <a:srgbClr val="000000">
                      <a:alpha val="43137"/>
                    </a:srgbClr>
                  </a:outerShdw>
                </a:effectLst>
                <a:latin typeface="Arial Narrow" panose="020B0606020202030204" pitchFamily="34" charset="0"/>
              </a:rPr>
              <a:t> </a:t>
            </a:r>
            <a:r>
              <a:rPr lang="en-US" altLang="en-US" sz="2800" b="1" dirty="0">
                <a:solidFill>
                  <a:srgbClr val="FFFF99"/>
                </a:solidFill>
                <a:effectLst>
                  <a:outerShdw blurRad="38100" dist="38100" dir="2700000" algn="tl">
                    <a:srgbClr val="000000">
                      <a:alpha val="43137"/>
                    </a:srgbClr>
                  </a:outerShdw>
                </a:effectLst>
                <a:latin typeface="Arial Narrow" panose="020B0606020202030204" pitchFamily="34" charset="0"/>
              </a:rPr>
              <a:t>(Ho. 4:15b; 10:5; cf. Am. 4:4a; 5:5a)</a:t>
            </a:r>
          </a:p>
          <a:p>
            <a:pPr eaLnBrk="1" hangingPunct="1">
              <a:buFontTx/>
              <a:buNone/>
            </a:pPr>
            <a:r>
              <a:rPr lang="en-US" altLang="en-US" b="1" i="1" dirty="0">
                <a:latin typeface="Arial Narrow" panose="020B0606020202030204" pitchFamily="34" charset="0"/>
              </a:rPr>
              <a:t>	Where God promised Jacob, “To you and your descendants I will give the land on which you are lying” (Ge. 28:13-15)</a:t>
            </a:r>
            <a:endParaRPr lang="en-US" altLang="en-US" dirty="0"/>
          </a:p>
          <a:p>
            <a:pPr eaLnBrk="1" hangingPunct="1">
              <a:buFontTx/>
              <a:buNone/>
            </a:pPr>
            <a:r>
              <a:rPr lang="en-US" altLang="en-US" b="1" dirty="0">
                <a:solidFill>
                  <a:srgbClr val="FFFF99"/>
                </a:solidFill>
                <a:effectLst>
                  <a:outerShdw blurRad="38100" dist="38100" dir="2700000" algn="tl">
                    <a:srgbClr val="000000">
                      <a:alpha val="43137"/>
                    </a:srgbClr>
                  </a:outerShdw>
                </a:effectLst>
              </a:rPr>
              <a:t>Gilgal</a:t>
            </a:r>
            <a:r>
              <a:rPr lang="en-US" altLang="en-US" b="1" dirty="0">
                <a:solidFill>
                  <a:srgbClr val="FFFF99"/>
                </a:solidFill>
                <a:effectLst>
                  <a:outerShdw blurRad="38100" dist="38100" dir="2700000" algn="tl">
                    <a:srgbClr val="000000">
                      <a:alpha val="43137"/>
                    </a:srgbClr>
                  </a:outerShdw>
                </a:effectLst>
                <a:latin typeface="Arial Narrow" panose="020B0606020202030204" pitchFamily="34" charset="0"/>
              </a:rPr>
              <a:t> </a:t>
            </a:r>
            <a:r>
              <a:rPr lang="en-US" altLang="en-US" sz="2800" b="1" dirty="0">
                <a:solidFill>
                  <a:srgbClr val="FFFF99"/>
                </a:solidFill>
                <a:effectLst>
                  <a:outerShdw blurRad="38100" dist="38100" dir="2700000" algn="tl">
                    <a:srgbClr val="000000">
                      <a:alpha val="43137"/>
                    </a:srgbClr>
                  </a:outerShdw>
                </a:effectLst>
                <a:latin typeface="Arial Narrow" panose="020B0606020202030204" pitchFamily="34" charset="0"/>
              </a:rPr>
              <a:t>(Ho. 4:15b; 12:11; cf. Am. 4:4b; 5:5b)</a:t>
            </a:r>
          </a:p>
          <a:p>
            <a:pPr eaLnBrk="1" hangingPunct="1">
              <a:buFontTx/>
              <a:buNone/>
            </a:pPr>
            <a:r>
              <a:rPr lang="en-US" altLang="en-US" b="1" i="1" dirty="0">
                <a:latin typeface="Arial Narrow" panose="020B0606020202030204" pitchFamily="34" charset="0"/>
              </a:rPr>
              <a:t>	Where the tribes initially convened for the conquest of Canaan (Jos. 4:20-24; 5:9-12)</a:t>
            </a:r>
          </a:p>
          <a:p>
            <a:pPr eaLnBrk="1" hangingPunct="1">
              <a:buFontTx/>
              <a:buNone/>
            </a:pPr>
            <a:endParaRPr lang="en-US" altLang="en-US" sz="1000" dirty="0"/>
          </a:p>
        </p:txBody>
      </p:sp>
      <p:sp>
        <p:nvSpPr>
          <p:cNvPr id="46084" name="Slide Number Placeholder 1">
            <a:extLst>
              <a:ext uri="{FF2B5EF4-FFF2-40B4-BE49-F238E27FC236}">
                <a16:creationId xmlns:a16="http://schemas.microsoft.com/office/drawing/2014/main" id="{80FA77AE-B2B8-4EF8-BD0E-8B6AA162D8E3}"/>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93C389-6F20-4326-A50B-BFBE87BFBBA2}" type="slidenum">
              <a:rPr lang="en-US" altLang="en-US"/>
              <a:pPr/>
              <a:t>71</a:t>
            </a:fld>
            <a:endParaRPr lang="en-US" altLang="en-US"/>
          </a:p>
        </p:txBody>
      </p:sp>
    </p:spTree>
    <p:extLst>
      <p:ext uri="{BB962C8B-B14F-4D97-AF65-F5344CB8AC3E}">
        <p14:creationId xmlns:p14="http://schemas.microsoft.com/office/powerpoint/2010/main" val="318402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8067">
                                            <p:txEl>
                                              <p:pRg st="1" end="1"/>
                                            </p:txEl>
                                          </p:spTgt>
                                        </p:tgtEl>
                                        <p:attrNameLst>
                                          <p:attrName>style.visibility</p:attrName>
                                        </p:attrNameLst>
                                      </p:cBhvr>
                                      <p:to>
                                        <p:strVal val="visible"/>
                                      </p:to>
                                    </p:set>
                                    <p:anim calcmode="lin" valueType="num">
                                      <p:cBhvr additive="base">
                                        <p:cTn id="11"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8067">
                                            <p:txEl>
                                              <p:pRg st="2" end="2"/>
                                            </p:txEl>
                                          </p:spTgt>
                                        </p:tgtEl>
                                        <p:attrNameLst>
                                          <p:attrName>style.visibility</p:attrName>
                                        </p:attrNameLst>
                                      </p:cBhvr>
                                      <p:to>
                                        <p:strVal val="visible"/>
                                      </p:to>
                                    </p:set>
                                    <p:anim calcmode="lin" valueType="num">
                                      <p:cBhvr additive="base">
                                        <p:cTn id="17"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806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8067">
                                            <p:txEl>
                                              <p:pRg st="3" end="3"/>
                                            </p:txEl>
                                          </p:spTgt>
                                        </p:tgtEl>
                                        <p:attrNameLst>
                                          <p:attrName>style.visibility</p:attrName>
                                        </p:attrNameLst>
                                      </p:cBhvr>
                                      <p:to>
                                        <p:strVal val="visible"/>
                                      </p:to>
                                    </p:set>
                                    <p:anim calcmode="lin" valueType="num">
                                      <p:cBhvr additive="base">
                                        <p:cTn id="21" dur="500" fill="hold"/>
                                        <p:tgtEl>
                                          <p:spTgt spid="8806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80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90F4ABA-CAE0-4FAB-8333-77FED3A41453}"/>
              </a:ext>
            </a:extLst>
          </p:cNvPr>
          <p:cNvSpPr>
            <a:spLocks noGrp="1" noChangeArrowheads="1"/>
          </p:cNvSpPr>
          <p:nvPr>
            <p:ph type="title"/>
          </p:nvPr>
        </p:nvSpPr>
        <p:spPr>
          <a:xfrm>
            <a:off x="1979612" y="76200"/>
            <a:ext cx="8305800" cy="1325564"/>
          </a:xfrm>
        </p:spPr>
        <p:txBody>
          <a:bodyPr/>
          <a:lstStyle/>
          <a:p>
            <a:pPr eaLnBrk="1" hangingPunct="1"/>
            <a:r>
              <a:rPr lang="en-US" altLang="en-US" sz="4000" dirty="0">
                <a:latin typeface="Eras Bold ITC" panose="020B0907030504020204" pitchFamily="34" charset="0"/>
              </a:rPr>
              <a:t>Metaphors</a:t>
            </a:r>
            <a:br>
              <a:rPr lang="en-US" altLang="en-US" sz="4000" dirty="0">
                <a:latin typeface="Eras Bold ITC" panose="020B0907030504020204" pitchFamily="34" charset="0"/>
              </a:rPr>
            </a:br>
            <a:r>
              <a:rPr lang="en-US" altLang="en-US" sz="2400" dirty="0" err="1">
                <a:latin typeface="Comic Sans MS" panose="030F0702030302020204" pitchFamily="66" charset="0"/>
              </a:rPr>
              <a:t>metaphors</a:t>
            </a:r>
            <a:r>
              <a:rPr lang="en-US" altLang="en-US" sz="2400" dirty="0">
                <a:latin typeface="Comic Sans MS" panose="030F0702030302020204" pitchFamily="66" charset="0"/>
              </a:rPr>
              <a:t> become powerful rhetorical tools for the prophets to communicate not merely facts but passion</a:t>
            </a:r>
            <a:endParaRPr lang="en-US" altLang="en-US" sz="4000" dirty="0">
              <a:latin typeface="Eras Bold ITC" panose="020B0907030504020204" pitchFamily="34" charset="0"/>
            </a:endParaRPr>
          </a:p>
        </p:txBody>
      </p:sp>
      <p:sp>
        <p:nvSpPr>
          <p:cNvPr id="123907" name="Rectangle 3">
            <a:extLst>
              <a:ext uri="{FF2B5EF4-FFF2-40B4-BE49-F238E27FC236}">
                <a16:creationId xmlns:a16="http://schemas.microsoft.com/office/drawing/2014/main" id="{C01D91F3-5FDB-4FD0-8B06-9A1CDCD7B92C}"/>
              </a:ext>
            </a:extLst>
          </p:cNvPr>
          <p:cNvSpPr>
            <a:spLocks noGrp="1" noChangeArrowheads="1"/>
          </p:cNvSpPr>
          <p:nvPr>
            <p:ph type="body" sz="half" idx="1"/>
          </p:nvPr>
        </p:nvSpPr>
        <p:spPr>
          <a:xfrm>
            <a:off x="1979612" y="2209800"/>
            <a:ext cx="4038600" cy="4267200"/>
          </a:xfrm>
          <a:solidFill>
            <a:srgbClr val="000F1E"/>
          </a:solidFill>
          <a:ln w="12700">
            <a:solidFill>
              <a:schemeClr val="tx1"/>
            </a:solidFill>
            <a:miter lim="800000"/>
            <a:headEnd/>
            <a:tailEnd/>
          </a:ln>
        </p:spPr>
        <p:txBody>
          <a:bodyPr>
            <a:normAutofit lnSpcReduction="10000"/>
          </a:bodyPr>
          <a:lstStyle/>
          <a:p>
            <a:pPr eaLnBrk="1" hangingPunct="1">
              <a:lnSpc>
                <a:spcPct val="90000"/>
              </a:lnSpc>
              <a:buFontTx/>
              <a:buNone/>
            </a:pPr>
            <a:r>
              <a:rPr lang="en-US" altLang="en-US" b="1" dirty="0">
                <a:solidFill>
                  <a:srgbClr val="FFCC00"/>
                </a:solidFill>
              </a:rPr>
              <a:t>Character of Metaphorical Language:</a:t>
            </a:r>
          </a:p>
          <a:p>
            <a:pPr eaLnBrk="1" hangingPunct="1"/>
            <a:r>
              <a:rPr lang="en-US" altLang="en-US" sz="2000" i="1" dirty="0">
                <a:solidFill>
                  <a:srgbClr val="FFFF66"/>
                </a:solidFill>
              </a:rPr>
              <a:t>Increases memorability</a:t>
            </a:r>
          </a:p>
          <a:p>
            <a:pPr eaLnBrk="1" hangingPunct="1"/>
            <a:r>
              <a:rPr lang="en-US" altLang="en-US" sz="2000" i="1" dirty="0">
                <a:solidFill>
                  <a:srgbClr val="FFFF66"/>
                </a:solidFill>
              </a:rPr>
              <a:t>Incredible capacity for conveying abstract ideas</a:t>
            </a:r>
          </a:p>
          <a:p>
            <a:pPr eaLnBrk="1" hangingPunct="1"/>
            <a:r>
              <a:rPr lang="en-US" altLang="en-US" sz="2000" i="1" dirty="0">
                <a:solidFill>
                  <a:srgbClr val="FFFF66"/>
                </a:solidFill>
              </a:rPr>
              <a:t>Offers intense visual capacity</a:t>
            </a:r>
          </a:p>
          <a:p>
            <a:pPr eaLnBrk="1" hangingPunct="1"/>
            <a:r>
              <a:rPr lang="en-US" altLang="en-US" sz="2000" i="1" dirty="0">
                <a:solidFill>
                  <a:srgbClr val="FFFF66"/>
                </a:solidFill>
              </a:rPr>
              <a:t>Increases persuasive power</a:t>
            </a:r>
          </a:p>
          <a:p>
            <a:pPr eaLnBrk="1" hangingPunct="1"/>
            <a:r>
              <a:rPr lang="en-US" altLang="en-US" sz="2000" i="1" dirty="0">
                <a:solidFill>
                  <a:srgbClr val="FFFF66"/>
                </a:solidFill>
              </a:rPr>
              <a:t>More ambiguous than literal descriptions</a:t>
            </a:r>
          </a:p>
          <a:p>
            <a:pPr eaLnBrk="1" hangingPunct="1"/>
            <a:r>
              <a:rPr lang="en-US" altLang="en-US" sz="2000" i="1" dirty="0">
                <a:solidFill>
                  <a:srgbClr val="FFFF66"/>
                </a:solidFill>
              </a:rPr>
              <a:t>Often not intended to be taken too literally</a:t>
            </a:r>
          </a:p>
          <a:p>
            <a:pPr eaLnBrk="1" hangingPunct="1">
              <a:lnSpc>
                <a:spcPct val="90000"/>
              </a:lnSpc>
              <a:buFontTx/>
              <a:buNone/>
            </a:pPr>
            <a:endParaRPr lang="en-US" altLang="en-US" sz="2000" dirty="0">
              <a:solidFill>
                <a:srgbClr val="FFFF66"/>
              </a:solidFill>
            </a:endParaRPr>
          </a:p>
        </p:txBody>
      </p:sp>
      <p:sp>
        <p:nvSpPr>
          <p:cNvPr id="123908" name="Rectangle 4">
            <a:extLst>
              <a:ext uri="{FF2B5EF4-FFF2-40B4-BE49-F238E27FC236}">
                <a16:creationId xmlns:a16="http://schemas.microsoft.com/office/drawing/2014/main" id="{5334C494-3E08-4017-9770-DD0EE5F4C46A}"/>
              </a:ext>
            </a:extLst>
          </p:cNvPr>
          <p:cNvSpPr>
            <a:spLocks noGrp="1" noChangeArrowheads="1"/>
          </p:cNvSpPr>
          <p:nvPr>
            <p:ph type="body" sz="half" idx="2"/>
          </p:nvPr>
        </p:nvSpPr>
        <p:spPr>
          <a:xfrm>
            <a:off x="6315563" y="2312744"/>
            <a:ext cx="3886200" cy="4114800"/>
          </a:xfrm>
        </p:spPr>
        <p:txBody>
          <a:bodyPr>
            <a:normAutofit fontScale="85000" lnSpcReduction="20000"/>
          </a:bodyPr>
          <a:lstStyle/>
          <a:p>
            <a:pPr eaLnBrk="1" hangingPunct="1">
              <a:lnSpc>
                <a:spcPct val="90000"/>
              </a:lnSpc>
              <a:buFontTx/>
              <a:buNone/>
            </a:pPr>
            <a:r>
              <a:rPr lang="en-US" altLang="en-US" b="1" dirty="0">
                <a:solidFill>
                  <a:srgbClr val="FF9933"/>
                </a:solidFill>
                <a:effectLst>
                  <a:outerShdw blurRad="38100" dist="38100" dir="2700000" algn="tl">
                    <a:srgbClr val="000000">
                      <a:alpha val="43137"/>
                    </a:srgbClr>
                  </a:outerShdw>
                </a:effectLst>
                <a:latin typeface="Comic Sans MS" panose="030F0702030302020204" pitchFamily="66" charset="0"/>
              </a:rPr>
              <a:t>Metaphors for Israel:</a:t>
            </a:r>
          </a:p>
          <a:p>
            <a:pPr eaLnBrk="1" hangingPunct="1">
              <a:lnSpc>
                <a:spcPct val="90000"/>
              </a:lnSpc>
            </a:pPr>
            <a:r>
              <a:rPr lang="en-US" altLang="en-US" dirty="0">
                <a:latin typeface="Comic Sans MS" panose="030F0702030302020204" pitchFamily="66" charset="0"/>
              </a:rPr>
              <a:t>Stubborn heifer (4:16)</a:t>
            </a:r>
          </a:p>
          <a:p>
            <a:pPr eaLnBrk="1" hangingPunct="1">
              <a:lnSpc>
                <a:spcPct val="90000"/>
              </a:lnSpc>
            </a:pPr>
            <a:r>
              <a:rPr lang="en-US" altLang="en-US" dirty="0">
                <a:latin typeface="Comic Sans MS" panose="030F0702030302020204" pitchFamily="66" charset="0"/>
              </a:rPr>
              <a:t>Prostitute (5:3-4, 7)</a:t>
            </a:r>
          </a:p>
          <a:p>
            <a:pPr eaLnBrk="1" hangingPunct="1">
              <a:lnSpc>
                <a:spcPct val="90000"/>
              </a:lnSpc>
              <a:buFontTx/>
              <a:buNone/>
            </a:pPr>
            <a:r>
              <a:rPr lang="en-US" altLang="en-US" b="1" dirty="0">
                <a:solidFill>
                  <a:srgbClr val="FF9933"/>
                </a:solidFill>
                <a:effectLst>
                  <a:outerShdw blurRad="38100" dist="38100" dir="2700000" algn="tl">
                    <a:srgbClr val="000000">
                      <a:alpha val="43137"/>
                    </a:srgbClr>
                  </a:outerShdw>
                </a:effectLst>
                <a:latin typeface="Comic Sans MS" panose="030F0702030302020204" pitchFamily="66" charset="0"/>
              </a:rPr>
              <a:t>Metaphors for Moral</a:t>
            </a:r>
            <a:r>
              <a:rPr lang="en-US" altLang="en-US" dirty="0">
                <a:solidFill>
                  <a:srgbClr val="FF9933"/>
                </a:solidFill>
                <a:effectLst>
                  <a:outerShdw blurRad="38100" dist="38100" dir="2700000" algn="tl">
                    <a:srgbClr val="000000">
                      <a:alpha val="43137"/>
                    </a:srgbClr>
                  </a:outerShdw>
                </a:effectLst>
                <a:latin typeface="Comic Sans MS" panose="030F0702030302020204" pitchFamily="66" charset="0"/>
              </a:rPr>
              <a:t> </a:t>
            </a:r>
            <a:r>
              <a:rPr lang="en-US" altLang="en-US" b="1" dirty="0">
                <a:solidFill>
                  <a:srgbClr val="FF9933"/>
                </a:solidFill>
                <a:effectLst>
                  <a:outerShdw blurRad="38100" dist="38100" dir="2700000" algn="tl">
                    <a:srgbClr val="000000">
                      <a:alpha val="43137"/>
                    </a:srgbClr>
                  </a:outerShdw>
                </a:effectLst>
                <a:latin typeface="Comic Sans MS" panose="030F0702030302020204" pitchFamily="66" charset="0"/>
              </a:rPr>
              <a:t>Collapse:</a:t>
            </a:r>
          </a:p>
          <a:p>
            <a:pPr eaLnBrk="1" hangingPunct="1">
              <a:lnSpc>
                <a:spcPct val="90000"/>
              </a:lnSpc>
            </a:pPr>
            <a:r>
              <a:rPr lang="en-US" altLang="en-US" dirty="0">
                <a:latin typeface="Comic Sans MS" panose="030F0702030302020204" pitchFamily="66" charset="0"/>
              </a:rPr>
              <a:t>Sickness (5:13)</a:t>
            </a:r>
          </a:p>
          <a:p>
            <a:pPr eaLnBrk="1" hangingPunct="1">
              <a:lnSpc>
                <a:spcPct val="90000"/>
              </a:lnSpc>
            </a:pPr>
            <a:r>
              <a:rPr lang="en-US" altLang="en-US" dirty="0">
                <a:latin typeface="Comic Sans MS" panose="030F0702030302020204" pitchFamily="66" charset="0"/>
              </a:rPr>
              <a:t>Sores (5:13)</a:t>
            </a:r>
          </a:p>
          <a:p>
            <a:pPr eaLnBrk="1" hangingPunct="1">
              <a:lnSpc>
                <a:spcPct val="90000"/>
              </a:lnSpc>
              <a:buFontTx/>
              <a:buNone/>
            </a:pPr>
            <a:r>
              <a:rPr lang="en-US" altLang="en-US" b="1" dirty="0">
                <a:solidFill>
                  <a:srgbClr val="FF9933"/>
                </a:solidFill>
                <a:effectLst>
                  <a:outerShdw blurRad="38100" dist="38100" dir="2700000" algn="tl">
                    <a:srgbClr val="000000">
                      <a:alpha val="43137"/>
                    </a:srgbClr>
                  </a:outerShdw>
                </a:effectLst>
                <a:latin typeface="Comic Sans MS" panose="030F0702030302020204" pitchFamily="66" charset="0"/>
              </a:rPr>
              <a:t>Metaphors for Judgment:</a:t>
            </a:r>
          </a:p>
          <a:p>
            <a:pPr eaLnBrk="1" hangingPunct="1">
              <a:lnSpc>
                <a:spcPct val="90000"/>
              </a:lnSpc>
            </a:pPr>
            <a:r>
              <a:rPr lang="en-US" altLang="en-US" dirty="0">
                <a:latin typeface="Comic Sans MS" panose="030F0702030302020204" pitchFamily="66" charset="0"/>
              </a:rPr>
              <a:t>Whirlwind (4:19)</a:t>
            </a:r>
          </a:p>
          <a:p>
            <a:pPr eaLnBrk="1" hangingPunct="1">
              <a:lnSpc>
                <a:spcPct val="90000"/>
              </a:lnSpc>
            </a:pPr>
            <a:r>
              <a:rPr lang="en-US" altLang="en-US" dirty="0">
                <a:latin typeface="Comic Sans MS" panose="030F0702030302020204" pitchFamily="66" charset="0"/>
              </a:rPr>
              <a:t>Flood (5:10b)</a:t>
            </a:r>
          </a:p>
        </p:txBody>
      </p:sp>
      <p:sp>
        <p:nvSpPr>
          <p:cNvPr id="48133" name="Slide Number Placeholder 1">
            <a:extLst>
              <a:ext uri="{FF2B5EF4-FFF2-40B4-BE49-F238E27FC236}">
                <a16:creationId xmlns:a16="http://schemas.microsoft.com/office/drawing/2014/main" id="{7F85AFDF-886E-4F49-B897-173979EC8F48}"/>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8A6BDC-4976-4AD8-A85F-BEAD4337966F}" type="slidenum">
              <a:rPr lang="en-US" altLang="en-US"/>
              <a:pPr/>
              <a:t>72</a:t>
            </a:fld>
            <a:endParaRPr lang="en-US" altLang="en-US"/>
          </a:p>
        </p:txBody>
      </p:sp>
    </p:spTree>
    <p:extLst>
      <p:ext uri="{BB962C8B-B14F-4D97-AF65-F5344CB8AC3E}">
        <p14:creationId xmlns:p14="http://schemas.microsoft.com/office/powerpoint/2010/main" val="427842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3907">
                                            <p:bg/>
                                          </p:spTgt>
                                        </p:tgtEl>
                                        <p:attrNameLst>
                                          <p:attrName>style.visibility</p:attrName>
                                        </p:attrNameLst>
                                      </p:cBhvr>
                                      <p:to>
                                        <p:strVal val="visible"/>
                                      </p:to>
                                    </p:set>
                                    <p:animEffect transition="in" filter="randombar(horizontal)">
                                      <p:cBhvr>
                                        <p:cTn id="7" dur="500"/>
                                        <p:tgtEl>
                                          <p:spTgt spid="12390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3907">
                                            <p:txEl>
                                              <p:pRg st="0" end="0"/>
                                            </p:txEl>
                                          </p:spTgt>
                                        </p:tgtEl>
                                        <p:attrNameLst>
                                          <p:attrName>style.visibility</p:attrName>
                                        </p:attrNameLst>
                                      </p:cBhvr>
                                      <p:to>
                                        <p:strVal val="visible"/>
                                      </p:to>
                                    </p:set>
                                    <p:animEffect transition="in" filter="randombar(horizontal)">
                                      <p:cBhvr>
                                        <p:cTn id="10" dur="500"/>
                                        <p:tgtEl>
                                          <p:spTgt spid="12390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3907">
                                            <p:txEl>
                                              <p:pRg st="1" end="1"/>
                                            </p:txEl>
                                          </p:spTgt>
                                        </p:tgtEl>
                                        <p:attrNameLst>
                                          <p:attrName>style.visibility</p:attrName>
                                        </p:attrNameLst>
                                      </p:cBhvr>
                                      <p:to>
                                        <p:strVal val="visible"/>
                                      </p:to>
                                    </p:set>
                                    <p:anim calcmode="lin" valueType="num">
                                      <p:cBhvr additive="base">
                                        <p:cTn id="15" dur="500" fill="hold"/>
                                        <p:tgtEl>
                                          <p:spTgt spid="12390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3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3907">
                                            <p:txEl>
                                              <p:pRg st="2" end="2"/>
                                            </p:txEl>
                                          </p:spTgt>
                                        </p:tgtEl>
                                        <p:attrNameLst>
                                          <p:attrName>style.visibility</p:attrName>
                                        </p:attrNameLst>
                                      </p:cBhvr>
                                      <p:to>
                                        <p:strVal val="visible"/>
                                      </p:to>
                                    </p:set>
                                    <p:anim calcmode="lin" valueType="num">
                                      <p:cBhvr additive="base">
                                        <p:cTn id="21" dur="500" fill="hold"/>
                                        <p:tgtEl>
                                          <p:spTgt spid="12390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3907">
                                            <p:txEl>
                                              <p:pRg st="3" end="3"/>
                                            </p:txEl>
                                          </p:spTgt>
                                        </p:tgtEl>
                                        <p:attrNameLst>
                                          <p:attrName>style.visibility</p:attrName>
                                        </p:attrNameLst>
                                      </p:cBhvr>
                                      <p:to>
                                        <p:strVal val="visible"/>
                                      </p:to>
                                    </p:set>
                                    <p:anim calcmode="lin" valueType="num">
                                      <p:cBhvr additive="base">
                                        <p:cTn id="27" dur="500" fill="hold"/>
                                        <p:tgtEl>
                                          <p:spTgt spid="12390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39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3907">
                                            <p:txEl>
                                              <p:pRg st="4" end="4"/>
                                            </p:txEl>
                                          </p:spTgt>
                                        </p:tgtEl>
                                        <p:attrNameLst>
                                          <p:attrName>style.visibility</p:attrName>
                                        </p:attrNameLst>
                                      </p:cBhvr>
                                      <p:to>
                                        <p:strVal val="visible"/>
                                      </p:to>
                                    </p:set>
                                    <p:anim calcmode="lin" valueType="num">
                                      <p:cBhvr additive="base">
                                        <p:cTn id="33" dur="500" fill="hold"/>
                                        <p:tgtEl>
                                          <p:spTgt spid="12390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39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3907">
                                            <p:txEl>
                                              <p:pRg st="5" end="5"/>
                                            </p:txEl>
                                          </p:spTgt>
                                        </p:tgtEl>
                                        <p:attrNameLst>
                                          <p:attrName>style.visibility</p:attrName>
                                        </p:attrNameLst>
                                      </p:cBhvr>
                                      <p:to>
                                        <p:strVal val="visible"/>
                                      </p:to>
                                    </p:set>
                                    <p:anim calcmode="lin" valueType="num">
                                      <p:cBhvr additive="base">
                                        <p:cTn id="39" dur="500" fill="hold"/>
                                        <p:tgtEl>
                                          <p:spTgt spid="12390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39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3907">
                                            <p:txEl>
                                              <p:pRg st="6" end="6"/>
                                            </p:txEl>
                                          </p:spTgt>
                                        </p:tgtEl>
                                        <p:attrNameLst>
                                          <p:attrName>style.visibility</p:attrName>
                                        </p:attrNameLst>
                                      </p:cBhvr>
                                      <p:to>
                                        <p:strVal val="visible"/>
                                      </p:to>
                                    </p:set>
                                    <p:anim calcmode="lin" valueType="num">
                                      <p:cBhvr additive="base">
                                        <p:cTn id="45" dur="500" fill="hold"/>
                                        <p:tgtEl>
                                          <p:spTgt spid="123907">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39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23908">
                                            <p:txEl>
                                              <p:pRg st="0" end="0"/>
                                            </p:txEl>
                                          </p:spTgt>
                                        </p:tgtEl>
                                        <p:attrNameLst>
                                          <p:attrName>style.visibility</p:attrName>
                                        </p:attrNameLst>
                                      </p:cBhvr>
                                      <p:to>
                                        <p:strVal val="visible"/>
                                      </p:to>
                                    </p:set>
                                    <p:anim calcmode="lin" valueType="num">
                                      <p:cBhvr additive="base">
                                        <p:cTn id="51" dur="500" fill="hold"/>
                                        <p:tgtEl>
                                          <p:spTgt spid="123908">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3908">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3908">
                                            <p:txEl>
                                              <p:pRg st="1" end="1"/>
                                            </p:txEl>
                                          </p:spTgt>
                                        </p:tgtEl>
                                        <p:attrNameLst>
                                          <p:attrName>style.visibility</p:attrName>
                                        </p:attrNameLst>
                                      </p:cBhvr>
                                      <p:to>
                                        <p:strVal val="visible"/>
                                      </p:to>
                                    </p:set>
                                    <p:anim calcmode="lin" valueType="num">
                                      <p:cBhvr additive="base">
                                        <p:cTn id="55" dur="500" fill="hold"/>
                                        <p:tgtEl>
                                          <p:spTgt spid="123908">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3908">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3908">
                                            <p:txEl>
                                              <p:pRg st="2" end="2"/>
                                            </p:txEl>
                                          </p:spTgt>
                                        </p:tgtEl>
                                        <p:attrNameLst>
                                          <p:attrName>style.visibility</p:attrName>
                                        </p:attrNameLst>
                                      </p:cBhvr>
                                      <p:to>
                                        <p:strVal val="visible"/>
                                      </p:to>
                                    </p:set>
                                    <p:anim calcmode="lin" valueType="num">
                                      <p:cBhvr additive="base">
                                        <p:cTn id="59" dur="500" fill="hold"/>
                                        <p:tgtEl>
                                          <p:spTgt spid="123908">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39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123908">
                                            <p:txEl>
                                              <p:pRg st="3" end="3"/>
                                            </p:txEl>
                                          </p:spTgt>
                                        </p:tgtEl>
                                        <p:attrNameLst>
                                          <p:attrName>style.visibility</p:attrName>
                                        </p:attrNameLst>
                                      </p:cBhvr>
                                      <p:to>
                                        <p:strVal val="visible"/>
                                      </p:to>
                                    </p:set>
                                    <p:anim calcmode="lin" valueType="num">
                                      <p:cBhvr additive="base">
                                        <p:cTn id="65" dur="500" fill="hold"/>
                                        <p:tgtEl>
                                          <p:spTgt spid="123908">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23908">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3908">
                                            <p:txEl>
                                              <p:pRg st="4" end="4"/>
                                            </p:txEl>
                                          </p:spTgt>
                                        </p:tgtEl>
                                        <p:attrNameLst>
                                          <p:attrName>style.visibility</p:attrName>
                                        </p:attrNameLst>
                                      </p:cBhvr>
                                      <p:to>
                                        <p:strVal val="visible"/>
                                      </p:to>
                                    </p:set>
                                    <p:anim calcmode="lin" valueType="num">
                                      <p:cBhvr additive="base">
                                        <p:cTn id="69" dur="500" fill="hold"/>
                                        <p:tgtEl>
                                          <p:spTgt spid="123908">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23908">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23908">
                                            <p:txEl>
                                              <p:pRg st="5" end="5"/>
                                            </p:txEl>
                                          </p:spTgt>
                                        </p:tgtEl>
                                        <p:attrNameLst>
                                          <p:attrName>style.visibility</p:attrName>
                                        </p:attrNameLst>
                                      </p:cBhvr>
                                      <p:to>
                                        <p:strVal val="visible"/>
                                      </p:to>
                                    </p:set>
                                    <p:anim calcmode="lin" valueType="num">
                                      <p:cBhvr additive="base">
                                        <p:cTn id="73" dur="500" fill="hold"/>
                                        <p:tgtEl>
                                          <p:spTgt spid="123908">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2390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23908">
                                            <p:txEl>
                                              <p:pRg st="6" end="6"/>
                                            </p:txEl>
                                          </p:spTgt>
                                        </p:tgtEl>
                                        <p:attrNameLst>
                                          <p:attrName>style.visibility</p:attrName>
                                        </p:attrNameLst>
                                      </p:cBhvr>
                                      <p:to>
                                        <p:strVal val="visible"/>
                                      </p:to>
                                    </p:set>
                                    <p:anim calcmode="lin" valueType="num">
                                      <p:cBhvr additive="base">
                                        <p:cTn id="79" dur="500" fill="hold"/>
                                        <p:tgtEl>
                                          <p:spTgt spid="123908">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23908">
                                            <p:txEl>
                                              <p:pRg st="6" end="6"/>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23908">
                                            <p:txEl>
                                              <p:pRg st="7" end="7"/>
                                            </p:txEl>
                                          </p:spTgt>
                                        </p:tgtEl>
                                        <p:attrNameLst>
                                          <p:attrName>style.visibility</p:attrName>
                                        </p:attrNameLst>
                                      </p:cBhvr>
                                      <p:to>
                                        <p:strVal val="visible"/>
                                      </p:to>
                                    </p:set>
                                    <p:anim calcmode="lin" valueType="num">
                                      <p:cBhvr additive="base">
                                        <p:cTn id="83" dur="500" fill="hold"/>
                                        <p:tgtEl>
                                          <p:spTgt spid="123908">
                                            <p:txEl>
                                              <p:pRg st="7" end="7"/>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23908">
                                            <p:txEl>
                                              <p:pRg st="7" end="7"/>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23908">
                                            <p:txEl>
                                              <p:pRg st="8" end="8"/>
                                            </p:txEl>
                                          </p:spTgt>
                                        </p:tgtEl>
                                        <p:attrNameLst>
                                          <p:attrName>style.visibility</p:attrName>
                                        </p:attrNameLst>
                                      </p:cBhvr>
                                      <p:to>
                                        <p:strVal val="visible"/>
                                      </p:to>
                                    </p:set>
                                    <p:anim calcmode="lin" valueType="num">
                                      <p:cBhvr additive="base">
                                        <p:cTn id="87" dur="500" fill="hold"/>
                                        <p:tgtEl>
                                          <p:spTgt spid="123908">
                                            <p:txEl>
                                              <p:pRg st="8" end="8"/>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2390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4101BF3-D4E4-4080-8DDB-D1F1CC583508}"/>
              </a:ext>
            </a:extLst>
          </p:cNvPr>
          <p:cNvSpPr>
            <a:spLocks noGrp="1" noChangeArrowheads="1"/>
          </p:cNvSpPr>
          <p:nvPr>
            <p:ph type="title"/>
          </p:nvPr>
        </p:nvSpPr>
        <p:spPr>
          <a:xfrm>
            <a:off x="5103812" y="381000"/>
            <a:ext cx="5257800" cy="1981200"/>
          </a:xfrm>
        </p:spPr>
        <p:txBody>
          <a:bodyPr>
            <a:normAutofit fontScale="90000"/>
          </a:bodyPr>
          <a:lstStyle/>
          <a:p>
            <a:pPr algn="l" eaLnBrk="1" hangingPunct="1"/>
            <a:r>
              <a:rPr lang="en-US" altLang="en-US" sz="4000" b="1" dirty="0">
                <a:solidFill>
                  <a:srgbClr val="FFFF99"/>
                </a:solidFill>
                <a:effectLst>
                  <a:outerShdw blurRad="38100" dist="38100" dir="2700000" algn="tl">
                    <a:srgbClr val="000000">
                      <a:alpha val="43137"/>
                    </a:srgbClr>
                  </a:outerShdw>
                </a:effectLst>
              </a:rPr>
              <a:t>Metaphors for God</a:t>
            </a:r>
            <a:br>
              <a:rPr lang="en-US" altLang="en-US" sz="4000" dirty="0"/>
            </a:br>
            <a:r>
              <a:rPr lang="en-US" altLang="en-US" sz="4000" dirty="0"/>
              <a:t>	</a:t>
            </a:r>
            <a:r>
              <a:rPr lang="en-US" altLang="en-US" sz="2400" b="1" dirty="0">
                <a:latin typeface="Arial Narrow" panose="020B0606020202030204" pitchFamily="34" charset="0"/>
              </a:rPr>
              <a:t>“I am like a moth” (5:12a)</a:t>
            </a:r>
            <a:br>
              <a:rPr lang="en-US" altLang="en-US" sz="2400" b="1" dirty="0">
                <a:latin typeface="Arial Narrow" panose="020B0606020202030204" pitchFamily="34" charset="0"/>
              </a:rPr>
            </a:br>
            <a:r>
              <a:rPr lang="en-US" altLang="en-US" sz="2400" b="1" dirty="0">
                <a:latin typeface="Arial Narrow" panose="020B0606020202030204" pitchFamily="34" charset="0"/>
              </a:rPr>
              <a:t>	“[I am] like rot” (5:12b)</a:t>
            </a:r>
            <a:br>
              <a:rPr lang="en-US" altLang="en-US" sz="2400" b="1" dirty="0">
                <a:latin typeface="Arial Narrow" panose="020B0606020202030204" pitchFamily="34" charset="0"/>
              </a:rPr>
            </a:br>
            <a:r>
              <a:rPr lang="en-US" altLang="en-US" sz="2400" b="1" dirty="0">
                <a:latin typeface="Arial Narrow" panose="020B0606020202030204" pitchFamily="34" charset="0"/>
              </a:rPr>
              <a:t>	“I will be like a lion” (5:14; cf. 6:1; 		13:7-8)</a:t>
            </a:r>
          </a:p>
        </p:txBody>
      </p:sp>
      <p:pic>
        <p:nvPicPr>
          <p:cNvPr id="49155" name="Picture 3" descr="Assyrian Slide # AI-12a">
            <a:extLst>
              <a:ext uri="{FF2B5EF4-FFF2-40B4-BE49-F238E27FC236}">
                <a16:creationId xmlns:a16="http://schemas.microsoft.com/office/drawing/2014/main" id="{E039E05B-1C5B-4D42-8F3C-78817B8B9467}"/>
              </a:ext>
            </a:extLst>
          </p:cNvPr>
          <p:cNvPicPr>
            <a:picLocks noGrp="1" noChangeAspect="1" noChangeArrowheads="1"/>
          </p:cNvPicPr>
          <p:nvPr>
            <p:ph sz="half" idx="2"/>
          </p:nvPr>
        </p:nvPicPr>
        <p:blipFill>
          <a:blip r:embed="rId2" cstate="screen">
            <a:lum bright="18000" contrast="24000"/>
            <a:extLst>
              <a:ext uri="{28A0092B-C50C-407E-A947-70E740481C1C}">
                <a14:useLocalDpi xmlns:a14="http://schemas.microsoft.com/office/drawing/2010/main"/>
              </a:ext>
            </a:extLst>
          </a:blip>
          <a:srcRect b="-1112"/>
          <a:stretch>
            <a:fillRect/>
          </a:stretch>
        </p:blipFill>
        <p:spPr>
          <a:xfrm>
            <a:off x="5865812" y="2867026"/>
            <a:ext cx="4114800" cy="2771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6" name="Rectangle 4">
            <a:extLst>
              <a:ext uri="{FF2B5EF4-FFF2-40B4-BE49-F238E27FC236}">
                <a16:creationId xmlns:a16="http://schemas.microsoft.com/office/drawing/2014/main" id="{2EA0C359-D668-4FE8-B52B-0BAA7E148DCA}"/>
              </a:ext>
            </a:extLst>
          </p:cNvPr>
          <p:cNvSpPr>
            <a:spLocks noChangeArrowheads="1"/>
          </p:cNvSpPr>
          <p:nvPr/>
        </p:nvSpPr>
        <p:spPr bwMode="auto">
          <a:xfrm>
            <a:off x="5942012" y="5715000"/>
            <a:ext cx="381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i="1"/>
              <a:t>The Asian lion, symbol of Yahweh’s attack upon Judah (5:14; cf. Am. 3:8; Is. 38:13; Je. 25:38; )</a:t>
            </a:r>
          </a:p>
        </p:txBody>
      </p:sp>
      <p:sp>
        <p:nvSpPr>
          <p:cNvPr id="49157" name="Text Box 5">
            <a:extLst>
              <a:ext uri="{FF2B5EF4-FFF2-40B4-BE49-F238E27FC236}">
                <a16:creationId xmlns:a16="http://schemas.microsoft.com/office/drawing/2014/main" id="{A003A51A-CA89-4422-B88B-F752DBDA8B92}"/>
              </a:ext>
            </a:extLst>
          </p:cNvPr>
          <p:cNvSpPr txBox="1">
            <a:spLocks noChangeArrowheads="1"/>
          </p:cNvSpPr>
          <p:nvPr/>
        </p:nvSpPr>
        <p:spPr bwMode="auto">
          <a:xfrm>
            <a:off x="1979612" y="4343400"/>
            <a:ext cx="3200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i="1"/>
              <a:t>The Palestinian Tineola biselliela lays it eggs in wool or furs, upon which the larvae feed, causing irreparable damage (cf. Ps. 39:11; Is. 50:9; 51:8)</a:t>
            </a:r>
          </a:p>
        </p:txBody>
      </p:sp>
      <p:pic>
        <p:nvPicPr>
          <p:cNvPr id="49158" name="Picture 6" descr="webbingmoth1degesch[1]">
            <a:extLst>
              <a:ext uri="{FF2B5EF4-FFF2-40B4-BE49-F238E27FC236}">
                <a16:creationId xmlns:a16="http://schemas.microsoft.com/office/drawing/2014/main" id="{2B708190-F740-450D-A9FF-4D2C2730EBF2}"/>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1997076" y="304800"/>
            <a:ext cx="2725737"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9" name="Slide Number Placeholder 1">
            <a:extLst>
              <a:ext uri="{FF2B5EF4-FFF2-40B4-BE49-F238E27FC236}">
                <a16:creationId xmlns:a16="http://schemas.microsoft.com/office/drawing/2014/main" id="{1852A699-FD54-48A3-8D64-C87B4CC511CA}"/>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15B7D9-78E1-4F53-9FEE-66A52BD6B582}" type="slidenum">
              <a:rPr lang="en-US" altLang="en-US"/>
              <a:pPr/>
              <a:t>73</a:t>
            </a:fld>
            <a:endParaRPr lang="en-US" altLang="en-US"/>
          </a:p>
        </p:txBody>
      </p:sp>
    </p:spTree>
    <p:extLst>
      <p:ext uri="{BB962C8B-B14F-4D97-AF65-F5344CB8AC3E}">
        <p14:creationId xmlns:p14="http://schemas.microsoft.com/office/powerpoint/2010/main" val="16379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085C5C4-1176-434C-9BB3-BBC22D84A72E}"/>
              </a:ext>
            </a:extLst>
          </p:cNvPr>
          <p:cNvSpPr>
            <a:spLocks noGrp="1" noChangeArrowheads="1"/>
          </p:cNvSpPr>
          <p:nvPr>
            <p:ph type="title"/>
          </p:nvPr>
        </p:nvSpPr>
        <p:spPr>
          <a:xfrm>
            <a:off x="4951412" y="274638"/>
            <a:ext cx="5638800" cy="1173162"/>
          </a:xfrm>
        </p:spPr>
        <p:txBody>
          <a:bodyPr/>
          <a:lstStyle/>
          <a:p>
            <a:pPr eaLnBrk="1" hangingPunct="1"/>
            <a:r>
              <a:rPr lang="en-US" altLang="en-US" sz="4000">
                <a:latin typeface="Eras Bold ITC" panose="020B0907030504020204" pitchFamily="34" charset="0"/>
              </a:rPr>
              <a:t>Turning to Assyria</a:t>
            </a:r>
            <a:br>
              <a:rPr lang="en-US" altLang="en-US" sz="4000">
                <a:latin typeface="Eras Bold ITC" panose="020B0907030504020204" pitchFamily="34" charset="0"/>
              </a:rPr>
            </a:br>
            <a:r>
              <a:rPr lang="en-US" altLang="en-US" sz="2400"/>
              <a:t>5:13; cf. 2 Kg. 15:19-20, 29-30</a:t>
            </a:r>
            <a:endParaRPr lang="en-US" altLang="en-US" sz="4000">
              <a:latin typeface="Eras Bold ITC" panose="020B0907030504020204" pitchFamily="34" charset="0"/>
            </a:endParaRPr>
          </a:p>
        </p:txBody>
      </p:sp>
      <p:sp>
        <p:nvSpPr>
          <p:cNvPr id="51203" name="Rectangle 5">
            <a:extLst>
              <a:ext uri="{FF2B5EF4-FFF2-40B4-BE49-F238E27FC236}">
                <a16:creationId xmlns:a16="http://schemas.microsoft.com/office/drawing/2014/main" id="{28771A17-EEC4-47C2-83CA-6243A505D4B2}"/>
              </a:ext>
            </a:extLst>
          </p:cNvPr>
          <p:cNvSpPr>
            <a:spLocks noGrp="1" noChangeArrowheads="1"/>
          </p:cNvSpPr>
          <p:nvPr>
            <p:ph type="body" sz="half" idx="2"/>
          </p:nvPr>
        </p:nvSpPr>
        <p:spPr>
          <a:xfrm>
            <a:off x="5332412" y="2133600"/>
            <a:ext cx="4953000" cy="4648200"/>
          </a:xfrm>
        </p:spPr>
        <p:txBody>
          <a:bodyPr/>
          <a:lstStyle/>
          <a:p>
            <a:pPr eaLnBrk="1" hangingPunct="1">
              <a:buFontTx/>
              <a:buNone/>
            </a:pPr>
            <a:r>
              <a:rPr lang="en-US" altLang="en-US" i="1" dirty="0">
                <a:latin typeface="Arial Narrow" panose="020B0606020202030204" pitchFamily="34" charset="0"/>
              </a:rPr>
              <a:t>“As for Menahem I overwhelmed him like a snowstorm and he…fled like a bird, alone, and bowed to my feet. I returned him to his place and imposed tribute upon him: gold, silver, linen garments with multi-colored trimmings.”</a:t>
            </a:r>
          </a:p>
          <a:p>
            <a:pPr eaLnBrk="1" hangingPunct="1">
              <a:buFontTx/>
              <a:buNone/>
            </a:pPr>
            <a:r>
              <a:rPr lang="en-US" altLang="en-US" i="1" dirty="0">
                <a:latin typeface="Arial Narrow" panose="020B0606020202030204" pitchFamily="34" charset="0"/>
              </a:rPr>
              <a:t>“Israel…overthrew their king </a:t>
            </a:r>
            <a:r>
              <a:rPr lang="en-US" altLang="en-US" i="1" dirty="0" err="1">
                <a:latin typeface="Arial Narrow" panose="020B0606020202030204" pitchFamily="34" charset="0"/>
              </a:rPr>
              <a:t>Pekah</a:t>
            </a:r>
            <a:r>
              <a:rPr lang="en-US" altLang="en-US" i="1" dirty="0">
                <a:latin typeface="Arial Narrow" panose="020B0606020202030204" pitchFamily="34" charset="0"/>
              </a:rPr>
              <a:t>, and I placed Hoshea as king over them. I received from them 10 talents of gold, 1000 talents of silver as their tribute…”</a:t>
            </a:r>
          </a:p>
          <a:p>
            <a:pPr algn="r" eaLnBrk="1" hangingPunct="1">
              <a:buFontTx/>
              <a:buNone/>
            </a:pPr>
            <a:r>
              <a:rPr lang="en-US" altLang="en-US" sz="1800" dirty="0">
                <a:latin typeface="Arial Narrow" panose="020B0606020202030204" pitchFamily="34" charset="0"/>
              </a:rPr>
              <a:t>Assyrian Inscription</a:t>
            </a:r>
          </a:p>
          <a:p>
            <a:pPr algn="r" eaLnBrk="1" hangingPunct="1">
              <a:lnSpc>
                <a:spcPct val="100000"/>
              </a:lnSpc>
              <a:spcBef>
                <a:spcPts val="600"/>
              </a:spcBef>
              <a:buFontTx/>
              <a:buNone/>
            </a:pPr>
            <a:r>
              <a:rPr lang="en-US" altLang="en-US" sz="1800" dirty="0">
                <a:latin typeface="Arial Narrow" panose="020B0606020202030204" pitchFamily="34" charset="0"/>
              </a:rPr>
              <a:t>Annals of Tiglath-Pileser III (</a:t>
            </a:r>
            <a:r>
              <a:rPr lang="en-US" altLang="en-US" sz="1800" dirty="0" err="1">
                <a:latin typeface="Arial Narrow" panose="020B0606020202030204" pitchFamily="34" charset="0"/>
              </a:rPr>
              <a:t>Pul</a:t>
            </a:r>
            <a:r>
              <a:rPr lang="en-US" altLang="en-US" sz="1800" dirty="0">
                <a:latin typeface="Arial Narrow" panose="020B0606020202030204" pitchFamily="34" charset="0"/>
              </a:rPr>
              <a:t>)</a:t>
            </a:r>
          </a:p>
        </p:txBody>
      </p:sp>
      <p:pic>
        <p:nvPicPr>
          <p:cNvPr id="51204" name="Picture 6" descr="bar098c01">
            <a:extLst>
              <a:ext uri="{FF2B5EF4-FFF2-40B4-BE49-F238E27FC236}">
                <a16:creationId xmlns:a16="http://schemas.microsoft.com/office/drawing/2014/main" id="{5EFC7295-7093-4F3D-A815-BB9B095257D6}"/>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2413" y="0"/>
            <a:ext cx="32178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5" name="Text Box 7">
            <a:extLst>
              <a:ext uri="{FF2B5EF4-FFF2-40B4-BE49-F238E27FC236}">
                <a16:creationId xmlns:a16="http://schemas.microsoft.com/office/drawing/2014/main" id="{16F0B59B-A908-46EB-969B-C9CC7F75F3C9}"/>
              </a:ext>
            </a:extLst>
          </p:cNvPr>
          <p:cNvSpPr txBox="1">
            <a:spLocks noChangeArrowheads="1"/>
          </p:cNvSpPr>
          <p:nvPr/>
        </p:nvSpPr>
        <p:spPr bwMode="auto">
          <a:xfrm>
            <a:off x="4875212" y="6096000"/>
            <a:ext cx="2133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dirty="0">
                <a:latin typeface="Arial Narrow" panose="020B0606020202030204" pitchFamily="34" charset="0"/>
              </a:rPr>
              <a:t>British Museum, London</a:t>
            </a:r>
          </a:p>
        </p:txBody>
      </p:sp>
      <p:sp>
        <p:nvSpPr>
          <p:cNvPr id="51206" name="Slide Number Placeholder 1">
            <a:extLst>
              <a:ext uri="{FF2B5EF4-FFF2-40B4-BE49-F238E27FC236}">
                <a16:creationId xmlns:a16="http://schemas.microsoft.com/office/drawing/2014/main" id="{7D495134-49C8-44D5-A091-AE971C986FBC}"/>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B7F79D-BE67-426A-94D6-0F9E6F893942}" type="slidenum">
              <a:rPr lang="en-US" altLang="en-US"/>
              <a:pPr/>
              <a:t>74</a:t>
            </a:fld>
            <a:endParaRPr lang="en-US" altLang="en-US" dirty="0"/>
          </a:p>
        </p:txBody>
      </p:sp>
    </p:spTree>
    <p:extLst>
      <p:ext uri="{BB962C8B-B14F-4D97-AF65-F5344CB8AC3E}">
        <p14:creationId xmlns:p14="http://schemas.microsoft.com/office/powerpoint/2010/main" val="3182618502"/>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B727809-F94C-4127-940F-ED50CF91CBA9}"/>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Waiting for a Response</a:t>
            </a:r>
          </a:p>
        </p:txBody>
      </p:sp>
      <p:sp>
        <p:nvSpPr>
          <p:cNvPr id="126979" name="Rectangle 3">
            <a:extLst>
              <a:ext uri="{FF2B5EF4-FFF2-40B4-BE49-F238E27FC236}">
                <a16:creationId xmlns:a16="http://schemas.microsoft.com/office/drawing/2014/main" id="{830A038F-8855-495E-AECC-B884A2ED0CA5}"/>
              </a:ext>
            </a:extLst>
          </p:cNvPr>
          <p:cNvSpPr>
            <a:spLocks noGrp="1" noChangeArrowheads="1"/>
          </p:cNvSpPr>
          <p:nvPr>
            <p:ph type="body" idx="1"/>
          </p:nvPr>
        </p:nvSpPr>
        <p:spPr>
          <a:xfrm>
            <a:off x="1528375" y="1760773"/>
            <a:ext cx="8695283" cy="4273826"/>
          </a:xfrm>
        </p:spPr>
        <p:txBody>
          <a:bodyPr/>
          <a:lstStyle/>
          <a:p>
            <a:pPr eaLnBrk="1" hangingPunct="1">
              <a:buFontTx/>
              <a:buNone/>
            </a:pPr>
            <a:r>
              <a:rPr lang="en-US" altLang="en-US" sz="2800" b="1" dirty="0">
                <a:solidFill>
                  <a:srgbClr val="C00000"/>
                </a:solidFill>
              </a:rPr>
              <a:t>The withdrawal of Yahweh after the discipline of judgment is an invitation to repentance (5:15-15).</a:t>
            </a:r>
          </a:p>
          <a:p>
            <a:pPr eaLnBrk="1" hangingPunct="1"/>
            <a:r>
              <a:rPr lang="en-US" altLang="en-US" i="1" dirty="0"/>
              <a:t>God’s wrath was not merely punitive, but remedial.</a:t>
            </a:r>
          </a:p>
          <a:p>
            <a:pPr eaLnBrk="1" hangingPunct="1"/>
            <a:r>
              <a:rPr lang="en-US" altLang="en-US" i="1" dirty="0"/>
              <a:t>It seeks reconciliation, not destruction.</a:t>
            </a:r>
          </a:p>
          <a:p>
            <a:pPr eaLnBrk="1" hangingPunct="1"/>
            <a:r>
              <a:rPr lang="en-US" altLang="en-US" i="1" dirty="0"/>
              <a:t>God is not merely a lion dragging his prey to his lair to be eaten up; rather, he leaves the scene of attack and “goes to his own place” to await Israel’s repentance.</a:t>
            </a:r>
          </a:p>
          <a:p>
            <a:pPr eaLnBrk="1" hangingPunct="1">
              <a:buFontTx/>
              <a:buNone/>
            </a:pPr>
            <a:endParaRPr lang="en-US" altLang="en-US" dirty="0"/>
          </a:p>
        </p:txBody>
      </p:sp>
      <p:sp>
        <p:nvSpPr>
          <p:cNvPr id="52228" name="Slide Number Placeholder 1">
            <a:extLst>
              <a:ext uri="{FF2B5EF4-FFF2-40B4-BE49-F238E27FC236}">
                <a16:creationId xmlns:a16="http://schemas.microsoft.com/office/drawing/2014/main" id="{E1EEF7BA-0C15-4B14-8120-BE6009605A43}"/>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62FE7C-4904-4C83-B8AB-045361CC4907}" type="slidenum">
              <a:rPr lang="en-US" altLang="en-US"/>
              <a:pPr/>
              <a:t>75</a:t>
            </a:fld>
            <a:endParaRPr lang="en-US" altLang="en-US"/>
          </a:p>
        </p:txBody>
      </p:sp>
    </p:spTree>
    <p:extLst>
      <p:ext uri="{BB962C8B-B14F-4D97-AF65-F5344CB8AC3E}">
        <p14:creationId xmlns:p14="http://schemas.microsoft.com/office/powerpoint/2010/main" val="11133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p:cTn id="7" dur="500" fill="hold"/>
                                        <p:tgtEl>
                                          <p:spTgt spid="1269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69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6979">
                                            <p:txEl>
                                              <p:pRg st="1" end="1"/>
                                            </p:txEl>
                                          </p:spTgt>
                                        </p:tgtEl>
                                        <p:attrNameLst>
                                          <p:attrName>style.visibility</p:attrName>
                                        </p:attrNameLst>
                                      </p:cBhvr>
                                      <p:to>
                                        <p:strVal val="visible"/>
                                      </p:to>
                                    </p:set>
                                    <p:anim calcmode="lin" valueType="num">
                                      <p:cBhvr additive="base">
                                        <p:cTn id="13" dur="500" fill="hold"/>
                                        <p:tgtEl>
                                          <p:spTgt spid="1269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6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6979">
                                            <p:txEl>
                                              <p:pRg st="2" end="2"/>
                                            </p:txEl>
                                          </p:spTgt>
                                        </p:tgtEl>
                                        <p:attrNameLst>
                                          <p:attrName>style.visibility</p:attrName>
                                        </p:attrNameLst>
                                      </p:cBhvr>
                                      <p:to>
                                        <p:strVal val="visible"/>
                                      </p:to>
                                    </p:set>
                                    <p:anim calcmode="lin" valueType="num">
                                      <p:cBhvr additive="base">
                                        <p:cTn id="19" dur="500" fill="hold"/>
                                        <p:tgtEl>
                                          <p:spTgt spid="1269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6979">
                                            <p:txEl>
                                              <p:pRg st="3" end="3"/>
                                            </p:txEl>
                                          </p:spTgt>
                                        </p:tgtEl>
                                        <p:attrNameLst>
                                          <p:attrName>style.visibility</p:attrName>
                                        </p:attrNameLst>
                                      </p:cBhvr>
                                      <p:to>
                                        <p:strVal val="visible"/>
                                      </p:to>
                                    </p:set>
                                    <p:anim calcmode="lin" valueType="num">
                                      <p:cBhvr additive="base">
                                        <p:cTn id="25" dur="500" fill="hold"/>
                                        <p:tgtEl>
                                          <p:spTgt spid="1269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69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A4F9990-5E01-46E6-9B92-86EED83ED767}"/>
              </a:ext>
            </a:extLst>
          </p:cNvPr>
          <p:cNvSpPr>
            <a:spLocks noGrp="1" noChangeArrowheads="1"/>
          </p:cNvSpPr>
          <p:nvPr>
            <p:ph type="title"/>
          </p:nvPr>
        </p:nvSpPr>
        <p:spPr>
          <a:xfrm>
            <a:off x="1762675" y="181194"/>
            <a:ext cx="9144000" cy="1144556"/>
          </a:xfrm>
        </p:spPr>
        <p:txBody>
          <a:bodyPr/>
          <a:lstStyle/>
          <a:p>
            <a:pPr eaLnBrk="1" hangingPunct="1"/>
            <a:r>
              <a:rPr lang="en-US" altLang="en-US">
                <a:latin typeface="Eras Bold ITC" panose="020B0907030504020204" pitchFamily="34" charset="0"/>
              </a:rPr>
              <a:t>The Dialogue</a:t>
            </a:r>
          </a:p>
        </p:txBody>
      </p:sp>
      <p:sp>
        <p:nvSpPr>
          <p:cNvPr id="129027" name="Rectangle 3">
            <a:extLst>
              <a:ext uri="{FF2B5EF4-FFF2-40B4-BE49-F238E27FC236}">
                <a16:creationId xmlns:a16="http://schemas.microsoft.com/office/drawing/2014/main" id="{62607E92-2E2D-4013-9CDD-C558F9E8FA0D}"/>
              </a:ext>
            </a:extLst>
          </p:cNvPr>
          <p:cNvSpPr>
            <a:spLocks noGrp="1" noChangeArrowheads="1"/>
          </p:cNvSpPr>
          <p:nvPr>
            <p:ph type="body" idx="1"/>
          </p:nvPr>
        </p:nvSpPr>
        <p:spPr>
          <a:xfrm>
            <a:off x="1751011" y="1828800"/>
            <a:ext cx="9677401" cy="4495800"/>
          </a:xfrm>
        </p:spPr>
        <p:txBody>
          <a:bodyPr>
            <a:normAutofit/>
          </a:bodyPr>
          <a:lstStyle/>
          <a:p>
            <a:pPr eaLnBrk="1" hangingPunct="1">
              <a:lnSpc>
                <a:spcPct val="90000"/>
              </a:lnSpc>
              <a:buFontTx/>
              <a:buNone/>
            </a:pPr>
            <a:r>
              <a:rPr lang="en-US" altLang="en-US" sz="2800" b="1" dirty="0">
                <a:solidFill>
                  <a:srgbClr val="C00000"/>
                </a:solidFill>
              </a:rPr>
              <a:t>Since ancient Hebrew has no punctuation, dialogues must be determined by context.</a:t>
            </a:r>
          </a:p>
          <a:p>
            <a:pPr eaLnBrk="1" hangingPunct="1">
              <a:lnSpc>
                <a:spcPct val="90000"/>
              </a:lnSpc>
            </a:pPr>
            <a:r>
              <a:rPr lang="en-US" altLang="en-US" i="1" dirty="0"/>
              <a:t>Observe that the NIV puts quotation marks around 6:1-3, denoting that this part of the dialogue is put into the mouth of the Israelite citizens (so also RSV, NASB, NRSV, ESV, NAB).</a:t>
            </a:r>
          </a:p>
          <a:p>
            <a:pPr eaLnBrk="1" hangingPunct="1">
              <a:lnSpc>
                <a:spcPct val="90000"/>
              </a:lnSpc>
            </a:pPr>
            <a:r>
              <a:rPr lang="en-US" altLang="en-US" i="1" dirty="0"/>
              <a:t>They talk about repentance after the divine discipline described in 5:14.</a:t>
            </a:r>
          </a:p>
          <a:p>
            <a:pPr eaLnBrk="1" hangingPunct="1">
              <a:lnSpc>
                <a:spcPct val="90000"/>
              </a:lnSpc>
            </a:pPr>
            <a:r>
              <a:rPr lang="en-US" altLang="en-US" i="1" dirty="0"/>
              <a:t>They anticipate that their repentance will result in restoration.</a:t>
            </a:r>
          </a:p>
        </p:txBody>
      </p:sp>
      <p:sp>
        <p:nvSpPr>
          <p:cNvPr id="54276" name="Slide Number Placeholder 1">
            <a:extLst>
              <a:ext uri="{FF2B5EF4-FFF2-40B4-BE49-F238E27FC236}">
                <a16:creationId xmlns:a16="http://schemas.microsoft.com/office/drawing/2014/main" id="{37B46E38-FDAB-4797-95F2-4619358E4598}"/>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B96BF1-C2A6-423C-B103-8365E968CE52}" type="slidenum">
              <a:rPr lang="en-US" altLang="en-US"/>
              <a:pPr/>
              <a:t>76</a:t>
            </a:fld>
            <a:endParaRPr lang="en-US" altLang="en-US"/>
          </a:p>
        </p:txBody>
      </p:sp>
    </p:spTree>
    <p:extLst>
      <p:ext uri="{BB962C8B-B14F-4D97-AF65-F5344CB8AC3E}">
        <p14:creationId xmlns:p14="http://schemas.microsoft.com/office/powerpoint/2010/main" val="220443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additive="base">
                                        <p:cTn id="13" dur="5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90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9027">
                                            <p:txEl>
                                              <p:pRg st="2" end="2"/>
                                            </p:txEl>
                                          </p:spTgt>
                                        </p:tgtEl>
                                        <p:attrNameLst>
                                          <p:attrName>style.visibility</p:attrName>
                                        </p:attrNameLst>
                                      </p:cBhvr>
                                      <p:to>
                                        <p:strVal val="visible"/>
                                      </p:to>
                                    </p:set>
                                    <p:anim calcmode="lin" valueType="num">
                                      <p:cBhvr additive="base">
                                        <p:cTn id="19" dur="5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90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9027">
                                            <p:txEl>
                                              <p:pRg st="3" end="3"/>
                                            </p:txEl>
                                          </p:spTgt>
                                        </p:tgtEl>
                                        <p:attrNameLst>
                                          <p:attrName>style.visibility</p:attrName>
                                        </p:attrNameLst>
                                      </p:cBhvr>
                                      <p:to>
                                        <p:strVal val="visible"/>
                                      </p:to>
                                    </p:set>
                                    <p:anim calcmode="lin" valueType="num">
                                      <p:cBhvr additive="base">
                                        <p:cTn id="25" dur="500" fill="hold"/>
                                        <p:tgtEl>
                                          <p:spTgt spid="1290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90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B613F83-8D6D-4E9B-85D0-DE1800FA0562}"/>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The Fundamental Question</a:t>
            </a:r>
          </a:p>
        </p:txBody>
      </p:sp>
      <p:sp>
        <p:nvSpPr>
          <p:cNvPr id="130051" name="Rectangle 3">
            <a:extLst>
              <a:ext uri="{FF2B5EF4-FFF2-40B4-BE49-F238E27FC236}">
                <a16:creationId xmlns:a16="http://schemas.microsoft.com/office/drawing/2014/main" id="{5DA7ADC3-3DC3-47E0-A31D-C9FF43AEE9D6}"/>
              </a:ext>
            </a:extLst>
          </p:cNvPr>
          <p:cNvSpPr>
            <a:spLocks noGrp="1" noChangeArrowheads="1"/>
          </p:cNvSpPr>
          <p:nvPr>
            <p:ph type="body" idx="1"/>
          </p:nvPr>
        </p:nvSpPr>
        <p:spPr>
          <a:xfrm>
            <a:off x="1979612" y="1786478"/>
            <a:ext cx="9144000" cy="3395122"/>
          </a:xfrm>
        </p:spPr>
        <p:txBody>
          <a:bodyPr>
            <a:normAutofit/>
          </a:bodyPr>
          <a:lstStyle/>
          <a:p>
            <a:pPr eaLnBrk="1" hangingPunct="1">
              <a:buFontTx/>
              <a:buNone/>
            </a:pPr>
            <a:r>
              <a:rPr lang="en-US" altLang="en-US" sz="2800" b="1" dirty="0">
                <a:solidFill>
                  <a:srgbClr val="C00000"/>
                </a:solidFill>
              </a:rPr>
              <a:t>Is this overture of repentance sincere?</a:t>
            </a:r>
          </a:p>
          <a:p>
            <a:pPr eaLnBrk="1" hangingPunct="1"/>
            <a:r>
              <a:rPr lang="en-US" altLang="en-US" i="1" dirty="0">
                <a:latin typeface="+mj-lt"/>
              </a:rPr>
              <a:t>On the surface, their words sound appropriate, and surely God’s faithfulness to forgive was a certainty.</a:t>
            </a:r>
          </a:p>
          <a:p>
            <a:pPr eaLnBrk="1" hangingPunct="1"/>
            <a:r>
              <a:rPr lang="en-US" altLang="en-US" i="1" dirty="0">
                <a:latin typeface="+mj-lt"/>
              </a:rPr>
              <a:t>However, the metaphors of God coming to them “like the winter rains” and “like the spring rains” suggest that their real interest is in fertility and prosperity, not relationship with Yahweh.</a:t>
            </a:r>
          </a:p>
          <a:p>
            <a:pPr eaLnBrk="1" hangingPunct="1"/>
            <a:r>
              <a:rPr lang="en-US" altLang="en-US" i="1" dirty="0">
                <a:latin typeface="+mj-lt"/>
              </a:rPr>
              <a:t>Later, God will directly accuse them of insincerity.</a:t>
            </a:r>
          </a:p>
        </p:txBody>
      </p:sp>
      <p:sp>
        <p:nvSpPr>
          <p:cNvPr id="130052" name="Text Box 4">
            <a:extLst>
              <a:ext uri="{FF2B5EF4-FFF2-40B4-BE49-F238E27FC236}">
                <a16:creationId xmlns:a16="http://schemas.microsoft.com/office/drawing/2014/main" id="{40CCECF5-8C55-4705-BBEF-79A41898C742}"/>
              </a:ext>
            </a:extLst>
          </p:cNvPr>
          <p:cNvSpPr txBox="1">
            <a:spLocks noChangeArrowheads="1"/>
          </p:cNvSpPr>
          <p:nvPr/>
        </p:nvSpPr>
        <p:spPr bwMode="auto">
          <a:xfrm>
            <a:off x="1827212" y="5105400"/>
            <a:ext cx="8610600" cy="144145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400" b="1">
                <a:solidFill>
                  <a:srgbClr val="001122"/>
                </a:solidFill>
                <a:latin typeface="Agency FB" panose="020B0503020202020204" pitchFamily="34" charset="0"/>
              </a:rPr>
              <a:t>They do not cry out to me from their hearts but wail upon their beds.</a:t>
            </a:r>
            <a:r>
              <a:rPr lang="en-US" altLang="en-US" sz="2400">
                <a:solidFill>
                  <a:srgbClr val="001122"/>
                </a:solidFill>
                <a:latin typeface="Arial Rounded MT Bold" panose="020F0704030504030204" pitchFamily="34" charset="0"/>
              </a:rPr>
              <a:t> </a:t>
            </a:r>
            <a:r>
              <a:rPr lang="en-US" altLang="en-US" sz="2400">
                <a:solidFill>
                  <a:srgbClr val="001122"/>
                </a:solidFill>
                <a:latin typeface="Arial Narrow" panose="020B0606020202030204" pitchFamily="34" charset="0"/>
              </a:rPr>
              <a:t>(7:14a)</a:t>
            </a:r>
          </a:p>
        </p:txBody>
      </p:sp>
      <p:sp>
        <p:nvSpPr>
          <p:cNvPr id="55301" name="Slide Number Placeholder 1">
            <a:extLst>
              <a:ext uri="{FF2B5EF4-FFF2-40B4-BE49-F238E27FC236}">
                <a16:creationId xmlns:a16="http://schemas.microsoft.com/office/drawing/2014/main" id="{A03EB687-F543-4F20-9338-BD210665ECA2}"/>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002C08-2E35-45CB-802A-24428905B453}" type="slidenum">
              <a:rPr lang="en-US" altLang="en-US"/>
              <a:pPr/>
              <a:t>77</a:t>
            </a:fld>
            <a:endParaRPr lang="en-US" altLang="en-US"/>
          </a:p>
        </p:txBody>
      </p:sp>
    </p:spTree>
    <p:extLst>
      <p:ext uri="{BB962C8B-B14F-4D97-AF65-F5344CB8AC3E}">
        <p14:creationId xmlns:p14="http://schemas.microsoft.com/office/powerpoint/2010/main" val="58995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p:cTn id="7"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00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additive="base">
                                        <p:cTn id="13" dur="5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additive="base">
                                        <p:cTn id="19" dur="5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0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0051">
                                            <p:txEl>
                                              <p:pRg st="3" end="3"/>
                                            </p:txEl>
                                          </p:spTgt>
                                        </p:tgtEl>
                                        <p:attrNameLst>
                                          <p:attrName>style.visibility</p:attrName>
                                        </p:attrNameLst>
                                      </p:cBhvr>
                                      <p:to>
                                        <p:strVal val="visible"/>
                                      </p:to>
                                    </p:set>
                                    <p:anim calcmode="lin" valueType="num">
                                      <p:cBhvr additive="base">
                                        <p:cTn id="25" dur="500" fill="hold"/>
                                        <p:tgtEl>
                                          <p:spTgt spid="1300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0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0052"/>
                                        </p:tgtEl>
                                        <p:attrNameLst>
                                          <p:attrName>style.visibility</p:attrName>
                                        </p:attrNameLst>
                                      </p:cBhvr>
                                      <p:to>
                                        <p:strVal val="visible"/>
                                      </p:to>
                                    </p:set>
                                    <p:animEffect transition="in" filter="dissolve">
                                      <p:cBhvr>
                                        <p:cTn id="31"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81EFCEE-593D-4626-A034-1A2FC738BE66}"/>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Yahweh’s Response</a:t>
            </a:r>
          </a:p>
        </p:txBody>
      </p:sp>
      <p:sp>
        <p:nvSpPr>
          <p:cNvPr id="132099" name="Rectangle 3">
            <a:extLst>
              <a:ext uri="{FF2B5EF4-FFF2-40B4-BE49-F238E27FC236}">
                <a16:creationId xmlns:a16="http://schemas.microsoft.com/office/drawing/2014/main" id="{40D277A8-D286-4882-8C13-86BCC957FDB9}"/>
              </a:ext>
            </a:extLst>
          </p:cNvPr>
          <p:cNvSpPr>
            <a:spLocks noGrp="1" noChangeArrowheads="1"/>
          </p:cNvSpPr>
          <p:nvPr>
            <p:ph type="body" idx="1"/>
          </p:nvPr>
        </p:nvSpPr>
        <p:spPr/>
        <p:txBody>
          <a:bodyPr/>
          <a:lstStyle/>
          <a:p>
            <a:pPr eaLnBrk="1" hangingPunct="1">
              <a:buFontTx/>
              <a:buNone/>
            </a:pPr>
            <a:r>
              <a:rPr lang="en-US" altLang="en-US" sz="2800" b="1" dirty="0">
                <a:solidFill>
                  <a:srgbClr val="C00000"/>
                </a:solidFill>
              </a:rPr>
              <a:t>The second part of the dialogue demonstrates Yahweh’s frustration with Israel’s half-hearted repentance.</a:t>
            </a:r>
          </a:p>
          <a:p>
            <a:pPr eaLnBrk="1" hangingPunct="1"/>
            <a:r>
              <a:rPr lang="en-US" altLang="en-US" i="1" dirty="0"/>
              <a:t>The question, “What can I do with you?”  (6:4a) is surely a question every parent has asked a stubborn child!</a:t>
            </a:r>
          </a:p>
          <a:p>
            <a:pPr eaLnBrk="1" hangingPunct="1"/>
            <a:r>
              <a:rPr lang="en-US" altLang="en-US" i="1" dirty="0"/>
              <a:t>The metaphors describe Israel’s fickleness (6:4b). The people could not match their best intentions with enduring faithfulness.</a:t>
            </a:r>
          </a:p>
        </p:txBody>
      </p:sp>
      <p:sp>
        <p:nvSpPr>
          <p:cNvPr id="57348" name="Slide Number Placeholder 1">
            <a:extLst>
              <a:ext uri="{FF2B5EF4-FFF2-40B4-BE49-F238E27FC236}">
                <a16:creationId xmlns:a16="http://schemas.microsoft.com/office/drawing/2014/main" id="{7755C479-B80F-4F88-8F14-E9812E0D2E52}"/>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958171-5A3D-4AA5-A477-02CC3786C173}" type="slidenum">
              <a:rPr lang="en-US" altLang="en-US"/>
              <a:pPr/>
              <a:t>78</a:t>
            </a:fld>
            <a:endParaRPr lang="en-US" altLang="en-US"/>
          </a:p>
        </p:txBody>
      </p:sp>
    </p:spTree>
    <p:extLst>
      <p:ext uri="{BB962C8B-B14F-4D97-AF65-F5344CB8AC3E}">
        <p14:creationId xmlns:p14="http://schemas.microsoft.com/office/powerpoint/2010/main" val="48587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p:cTn id="7" dur="500" fill="hold"/>
                                        <p:tgtEl>
                                          <p:spTgt spid="132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2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2099">
                                            <p:txEl>
                                              <p:pRg st="1" end="1"/>
                                            </p:txEl>
                                          </p:spTgt>
                                        </p:tgtEl>
                                        <p:attrNameLst>
                                          <p:attrName>style.visibility</p:attrName>
                                        </p:attrNameLst>
                                      </p:cBhvr>
                                      <p:to>
                                        <p:strVal val="visible"/>
                                      </p:to>
                                    </p:set>
                                    <p:anim calcmode="lin" valueType="num">
                                      <p:cBhvr additive="base">
                                        <p:cTn id="13" dur="500" fill="hold"/>
                                        <p:tgtEl>
                                          <p:spTgt spid="132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2099">
                                            <p:txEl>
                                              <p:pRg st="2" end="2"/>
                                            </p:txEl>
                                          </p:spTgt>
                                        </p:tgtEl>
                                        <p:attrNameLst>
                                          <p:attrName>style.visibility</p:attrName>
                                        </p:attrNameLst>
                                      </p:cBhvr>
                                      <p:to>
                                        <p:strVal val="visible"/>
                                      </p:to>
                                    </p:set>
                                    <p:anim calcmode="lin" valueType="num">
                                      <p:cBhvr additive="base">
                                        <p:cTn id="19" dur="5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20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2336FC49-ABCA-4E32-A1D4-CB1A3374D93C}"/>
              </a:ext>
            </a:extLst>
          </p:cNvPr>
          <p:cNvSpPr>
            <a:spLocks noGrp="1" noChangeArrowheads="1"/>
          </p:cNvSpPr>
          <p:nvPr>
            <p:ph type="title"/>
          </p:nvPr>
        </p:nvSpPr>
        <p:spPr/>
        <p:txBody>
          <a:bodyPr/>
          <a:lstStyle/>
          <a:p>
            <a:pPr eaLnBrk="1" hangingPunct="1"/>
            <a:r>
              <a:rPr lang="en-US" altLang="en-US" dirty="0">
                <a:latin typeface="Eras Bold ITC" panose="020B0907030504020204" pitchFamily="34" charset="0"/>
              </a:rPr>
              <a:t>What Yahweh Wants!</a:t>
            </a:r>
          </a:p>
        </p:txBody>
      </p:sp>
      <p:sp>
        <p:nvSpPr>
          <p:cNvPr id="137219" name="Rectangle 3">
            <a:extLst>
              <a:ext uri="{FF2B5EF4-FFF2-40B4-BE49-F238E27FC236}">
                <a16:creationId xmlns:a16="http://schemas.microsoft.com/office/drawing/2014/main" id="{4F1BAD2B-95D0-48EB-B2EC-2BED265EDD5A}"/>
              </a:ext>
            </a:extLst>
          </p:cNvPr>
          <p:cNvSpPr>
            <a:spLocks noGrp="1" noChangeArrowheads="1"/>
          </p:cNvSpPr>
          <p:nvPr>
            <p:ph type="body" idx="1"/>
          </p:nvPr>
        </p:nvSpPr>
        <p:spPr>
          <a:xfrm>
            <a:off x="1903412" y="2133600"/>
            <a:ext cx="8305800" cy="1143000"/>
          </a:xfrm>
        </p:spPr>
        <p:txBody>
          <a:bodyPr>
            <a:normAutofit lnSpcReduction="10000"/>
          </a:bodyPr>
          <a:lstStyle/>
          <a:p>
            <a:pPr algn="ctr" eaLnBrk="1" hangingPunct="1">
              <a:lnSpc>
                <a:spcPct val="90000"/>
              </a:lnSpc>
              <a:buFontTx/>
              <a:buNone/>
            </a:pPr>
            <a:r>
              <a:rPr lang="en-US" altLang="en-US" sz="4000" dirty="0">
                <a:solidFill>
                  <a:srgbClr val="FF0000"/>
                </a:solidFill>
                <a:effectLst>
                  <a:outerShdw blurRad="38100" dist="38100" dir="2700000" algn="tl">
                    <a:srgbClr val="000000">
                      <a:alpha val="43137"/>
                    </a:srgbClr>
                  </a:outerShdw>
                </a:effectLst>
                <a:latin typeface="Brush Script MT" panose="03060802040406070304" pitchFamily="66" charset="0"/>
              </a:rPr>
              <a:t>Hosea 6:6 is the epitome of the message of the book, and Jesus quoted it twice.</a:t>
            </a:r>
            <a:endParaRPr lang="en-US" altLang="en-US" sz="4000" i="1" dirty="0">
              <a:solidFill>
                <a:srgbClr val="FF0000"/>
              </a:solidFill>
              <a:effectLst>
                <a:outerShdw blurRad="38100" dist="38100" dir="2700000" algn="tl">
                  <a:srgbClr val="000000">
                    <a:alpha val="43137"/>
                  </a:srgbClr>
                </a:outerShdw>
              </a:effectLst>
              <a:latin typeface="Brush Script MT" panose="03060802040406070304" pitchFamily="66" charset="0"/>
            </a:endParaRPr>
          </a:p>
        </p:txBody>
      </p:sp>
      <p:sp>
        <p:nvSpPr>
          <p:cNvPr id="59396" name="Text Box 4">
            <a:extLst>
              <a:ext uri="{FF2B5EF4-FFF2-40B4-BE49-F238E27FC236}">
                <a16:creationId xmlns:a16="http://schemas.microsoft.com/office/drawing/2014/main" id="{87569A73-6D95-44A6-BDA1-4C38259D09F4}"/>
              </a:ext>
            </a:extLst>
          </p:cNvPr>
          <p:cNvSpPr txBox="1">
            <a:spLocks noChangeArrowheads="1"/>
          </p:cNvSpPr>
          <p:nvPr/>
        </p:nvSpPr>
        <p:spPr bwMode="auto">
          <a:xfrm>
            <a:off x="1979612" y="1371601"/>
            <a:ext cx="8305800" cy="588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a:latin typeface="HebrewTh" pitchFamily="2" charset="0"/>
              </a:rPr>
              <a:t>ds,H,</a:t>
            </a:r>
            <a:r>
              <a:rPr lang="en-US" altLang="en-US" sz="3200">
                <a:latin typeface="Comic Sans MS" panose="030F0702030302020204" pitchFamily="66" charset="0"/>
              </a:rPr>
              <a:t> = loyalty, faithfulness, steadfast love</a:t>
            </a:r>
            <a:endParaRPr lang="en-US" altLang="en-US" sz="3200">
              <a:latin typeface="HebrewTh" pitchFamily="2" charset="0"/>
            </a:endParaRPr>
          </a:p>
        </p:txBody>
      </p:sp>
      <p:sp>
        <p:nvSpPr>
          <p:cNvPr id="137221" name="Text Box 5">
            <a:extLst>
              <a:ext uri="{FF2B5EF4-FFF2-40B4-BE49-F238E27FC236}">
                <a16:creationId xmlns:a16="http://schemas.microsoft.com/office/drawing/2014/main" id="{90BAEB76-ADB5-44A0-86FE-D4DDFEC138CB}"/>
              </a:ext>
            </a:extLst>
          </p:cNvPr>
          <p:cNvSpPr txBox="1">
            <a:spLocks noChangeArrowheads="1"/>
          </p:cNvSpPr>
          <p:nvPr/>
        </p:nvSpPr>
        <p:spPr bwMode="auto">
          <a:xfrm>
            <a:off x="1903412" y="3505200"/>
            <a:ext cx="3962400" cy="2901950"/>
          </a:xfrm>
          <a:prstGeom prst="rect">
            <a:avLst/>
          </a:prstGeom>
          <a:solidFill>
            <a:srgbClr val="0018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solidFill>
                  <a:srgbClr val="FFFF00"/>
                </a:solidFill>
              </a:rPr>
              <a:t>Matthew 9:13</a:t>
            </a:r>
          </a:p>
          <a:p>
            <a:pPr eaLnBrk="1" hangingPunct="1">
              <a:spcBef>
                <a:spcPct val="50000"/>
              </a:spcBef>
            </a:pPr>
            <a:r>
              <a:rPr lang="en-US" altLang="en-US" sz="2400" i="1" dirty="0">
                <a:solidFill>
                  <a:schemeClr val="bg1"/>
                </a:solidFill>
                <a:latin typeface="Arial Narrow" panose="020B0606020202030204" pitchFamily="34" charset="0"/>
              </a:rPr>
              <a:t>When the Pharisees criticized Jesus for eating with tax collectors and sinners, he said God came to call sinners, not the righteous, to repentance—then quoted this verse.</a:t>
            </a:r>
          </a:p>
        </p:txBody>
      </p:sp>
      <p:sp>
        <p:nvSpPr>
          <p:cNvPr id="137222" name="Text Box 6">
            <a:extLst>
              <a:ext uri="{FF2B5EF4-FFF2-40B4-BE49-F238E27FC236}">
                <a16:creationId xmlns:a16="http://schemas.microsoft.com/office/drawing/2014/main" id="{6CE4E96B-346B-443A-AB04-3420A78211C5}"/>
              </a:ext>
            </a:extLst>
          </p:cNvPr>
          <p:cNvSpPr txBox="1">
            <a:spLocks noChangeArrowheads="1"/>
          </p:cNvSpPr>
          <p:nvPr/>
        </p:nvSpPr>
        <p:spPr bwMode="auto">
          <a:xfrm>
            <a:off x="6170612" y="3505200"/>
            <a:ext cx="3962400" cy="2901950"/>
          </a:xfrm>
          <a:prstGeom prst="rect">
            <a:avLst/>
          </a:prstGeom>
          <a:solidFill>
            <a:srgbClr val="33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solidFill>
                  <a:srgbClr val="FFFF00"/>
                </a:solidFill>
              </a:rPr>
              <a:t>Matthew 12:7</a:t>
            </a:r>
          </a:p>
          <a:p>
            <a:pPr eaLnBrk="1" hangingPunct="1">
              <a:spcBef>
                <a:spcPct val="50000"/>
              </a:spcBef>
            </a:pPr>
            <a:r>
              <a:rPr lang="en-US" altLang="en-US" sz="2400" i="1" dirty="0">
                <a:solidFill>
                  <a:schemeClr val="bg1"/>
                </a:solidFill>
                <a:latin typeface="Arial Narrow" panose="020B0606020202030204" pitchFamily="34" charset="0"/>
              </a:rPr>
              <a:t>When the Pharisees criticized Jesus’ disciples for violating the oral law by picking grain and eating it on the Sabbath, Jesus cited two OT examples of mercy before quoting this verse.</a:t>
            </a:r>
          </a:p>
        </p:txBody>
      </p:sp>
      <p:sp>
        <p:nvSpPr>
          <p:cNvPr id="59399" name="Slide Number Placeholder 1">
            <a:extLst>
              <a:ext uri="{FF2B5EF4-FFF2-40B4-BE49-F238E27FC236}">
                <a16:creationId xmlns:a16="http://schemas.microsoft.com/office/drawing/2014/main" id="{BE409004-2754-4F40-97BC-C9228CC267B4}"/>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D8D12E-663C-4B54-86BB-D4CCD7DFA1A7}" type="slidenum">
              <a:rPr lang="en-US" altLang="en-US"/>
              <a:pPr/>
              <a:t>79</a:t>
            </a:fld>
            <a:endParaRPr lang="en-US" altLang="en-US"/>
          </a:p>
        </p:txBody>
      </p:sp>
    </p:spTree>
    <p:extLst>
      <p:ext uri="{BB962C8B-B14F-4D97-AF65-F5344CB8AC3E}">
        <p14:creationId xmlns:p14="http://schemas.microsoft.com/office/powerpoint/2010/main" val="172149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p:cTn id="7" dur="500" fill="hold"/>
                                        <p:tgtEl>
                                          <p:spTgt spid="137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72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7221"/>
                                        </p:tgtEl>
                                        <p:attrNameLst>
                                          <p:attrName>style.visibility</p:attrName>
                                        </p:attrNameLst>
                                      </p:cBhvr>
                                      <p:to>
                                        <p:strVal val="visible"/>
                                      </p:to>
                                    </p:set>
                                    <p:animEffect transition="in" filter="dissolve">
                                      <p:cBhvr>
                                        <p:cTn id="13" dur="500"/>
                                        <p:tgtEl>
                                          <p:spTgt spid="1372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7222"/>
                                        </p:tgtEl>
                                        <p:attrNameLst>
                                          <p:attrName>style.visibility</p:attrName>
                                        </p:attrNameLst>
                                      </p:cBhvr>
                                      <p:to>
                                        <p:strVal val="visible"/>
                                      </p:to>
                                    </p:set>
                                    <p:animEffect transition="in" filter="dissolve">
                                      <p:cBhvr>
                                        <p:cTn id="18" dur="5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P spid="1372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2"/>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727" indent="-285664">
              <a:defRPr>
                <a:solidFill>
                  <a:schemeClr val="tx1"/>
                </a:solidFill>
                <a:latin typeface="Tahoma" panose="020B0604030504040204" pitchFamily="34" charset="0"/>
                <a:cs typeface="Arial" panose="020B0604020202020204" pitchFamily="34" charset="0"/>
              </a:defRPr>
            </a:lvl2pPr>
            <a:lvl3pPr marL="1142657" indent="-228531">
              <a:defRPr>
                <a:solidFill>
                  <a:schemeClr val="tx1"/>
                </a:solidFill>
                <a:latin typeface="Tahoma" panose="020B0604030504040204" pitchFamily="34" charset="0"/>
                <a:cs typeface="Arial" panose="020B0604020202020204" pitchFamily="34" charset="0"/>
              </a:defRPr>
            </a:lvl3pPr>
            <a:lvl4pPr marL="1599720" indent="-228531">
              <a:defRPr>
                <a:solidFill>
                  <a:schemeClr val="tx1"/>
                </a:solidFill>
                <a:latin typeface="Tahoma" panose="020B0604030504040204" pitchFamily="34" charset="0"/>
                <a:cs typeface="Arial" panose="020B0604020202020204" pitchFamily="34" charset="0"/>
              </a:defRPr>
            </a:lvl4pPr>
            <a:lvl5pPr marL="2056783" indent="-228531">
              <a:defRPr>
                <a:solidFill>
                  <a:schemeClr val="tx1"/>
                </a:solidFill>
                <a:latin typeface="Tahoma" panose="020B0604030504040204" pitchFamily="34" charset="0"/>
                <a:cs typeface="Arial" panose="020B0604020202020204" pitchFamily="34" charset="0"/>
              </a:defRPr>
            </a:lvl5pPr>
            <a:lvl6pPr marL="2513846"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0908"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7971"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5034" indent="-22853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70D3560-C3FC-4AC8-9014-CE22082AE9DC}" type="slidenum">
              <a:rPr lang="en-US" altLang="en-US"/>
              <a:pPr/>
              <a:t>8</a:t>
            </a:fld>
            <a:endParaRPr lang="en-US" altLang="en-US"/>
          </a:p>
        </p:txBody>
      </p:sp>
      <p:sp>
        <p:nvSpPr>
          <p:cNvPr id="399362" name="Rectangle 2"/>
          <p:cNvSpPr>
            <a:spLocks noGrp="1" noChangeArrowheads="1"/>
          </p:cNvSpPr>
          <p:nvPr>
            <p:ph type="title"/>
          </p:nvPr>
        </p:nvSpPr>
        <p:spPr>
          <a:xfrm>
            <a:off x="0" y="32261"/>
            <a:ext cx="6018232" cy="1035154"/>
          </a:xfrm>
        </p:spPr>
        <p:txBody>
          <a:bodyPr/>
          <a:lstStyle/>
          <a:p>
            <a:pPr eaLnBrk="1" hangingPunct="1">
              <a:defRPr/>
            </a:pPr>
            <a:r>
              <a:rPr lang="en-US" altLang="en-US" b="1" dirty="0">
                <a:solidFill>
                  <a:srgbClr val="C00000"/>
                </a:solidFill>
              </a:rPr>
              <a:t>Pathos of the Prophets</a:t>
            </a:r>
          </a:p>
        </p:txBody>
      </p:sp>
      <p:sp>
        <p:nvSpPr>
          <p:cNvPr id="399363" name="Rectangle 3"/>
          <p:cNvSpPr>
            <a:spLocks noGrp="1" noChangeArrowheads="1"/>
          </p:cNvSpPr>
          <p:nvPr>
            <p:ph type="body" sz="half" idx="1"/>
          </p:nvPr>
        </p:nvSpPr>
        <p:spPr>
          <a:xfrm>
            <a:off x="477246" y="1067416"/>
            <a:ext cx="5540986" cy="5722470"/>
          </a:xfrm>
        </p:spPr>
        <p:txBody>
          <a:bodyPr>
            <a:normAutofit/>
          </a:bodyPr>
          <a:lstStyle/>
          <a:p>
            <a:pPr eaLnBrk="1" hangingPunct="1">
              <a:buFont typeface="Wingdings" panose="05000000000000000000" pitchFamily="2" charset="2"/>
              <a:buNone/>
              <a:defRPr/>
            </a:pPr>
            <a:r>
              <a:rPr lang="en-US" altLang="en-US" sz="2799" dirty="0">
                <a:solidFill>
                  <a:schemeClr val="accent6">
                    <a:lumMod val="50000"/>
                  </a:schemeClr>
                </a:solidFill>
                <a:latin typeface="Franklin Gothic Medium" panose="020B0603020102020204" pitchFamily="34" charset="0"/>
              </a:rPr>
              <a:t>The trials and trauma of the prophets reflected the pathos of God. They experienced:</a:t>
            </a:r>
          </a:p>
          <a:p>
            <a:pPr lvl="2" eaLnBrk="1" hangingPunct="1">
              <a:defRPr/>
            </a:pPr>
            <a:r>
              <a:rPr lang="en-US" altLang="en-US" sz="2400" i="1" dirty="0">
                <a:latin typeface="Arial Narrow" panose="020B0606020202030204" pitchFamily="34" charset="0"/>
              </a:rPr>
              <a:t>Abandonment</a:t>
            </a:r>
          </a:p>
          <a:p>
            <a:pPr lvl="2" eaLnBrk="1" hangingPunct="1">
              <a:defRPr/>
            </a:pPr>
            <a:r>
              <a:rPr lang="en-US" altLang="en-US" sz="2400" i="1" dirty="0">
                <a:latin typeface="Arial Narrow" panose="020B0606020202030204" pitchFamily="34" charset="0"/>
              </a:rPr>
              <a:t>Ostracism</a:t>
            </a:r>
          </a:p>
          <a:p>
            <a:pPr lvl="2" eaLnBrk="1" hangingPunct="1">
              <a:defRPr/>
            </a:pPr>
            <a:r>
              <a:rPr lang="en-US" altLang="en-US" sz="2400" i="1" dirty="0">
                <a:latin typeface="Arial Narrow" panose="020B0606020202030204" pitchFamily="34" charset="0"/>
              </a:rPr>
              <a:t>Ridicule</a:t>
            </a:r>
          </a:p>
          <a:p>
            <a:pPr lvl="2" eaLnBrk="1" hangingPunct="1">
              <a:defRPr/>
            </a:pPr>
            <a:r>
              <a:rPr lang="en-US" altLang="en-US" sz="2400" i="1" dirty="0">
                <a:latin typeface="Arial Narrow" panose="020B0606020202030204" pitchFamily="34" charset="0"/>
              </a:rPr>
              <a:t>Loss of love ones</a:t>
            </a:r>
          </a:p>
          <a:p>
            <a:pPr lvl="2" eaLnBrk="1" hangingPunct="1">
              <a:defRPr/>
            </a:pPr>
            <a:r>
              <a:rPr lang="en-US" altLang="en-US" sz="2400" i="1" dirty="0">
                <a:latin typeface="Arial Narrow" panose="020B0606020202030204" pitchFamily="34" charset="0"/>
              </a:rPr>
              <a:t>Depression</a:t>
            </a:r>
          </a:p>
          <a:p>
            <a:pPr lvl="2" eaLnBrk="1" hangingPunct="1">
              <a:defRPr/>
            </a:pPr>
            <a:r>
              <a:rPr lang="en-US" altLang="en-US" sz="2400" i="1" dirty="0">
                <a:latin typeface="Arial Narrow" panose="020B0606020202030204" pitchFamily="34" charset="0"/>
              </a:rPr>
              <a:t>Divorce</a:t>
            </a:r>
          </a:p>
          <a:p>
            <a:pPr lvl="2" eaLnBrk="1" hangingPunct="1">
              <a:defRPr/>
            </a:pPr>
            <a:r>
              <a:rPr lang="en-US" altLang="en-US" sz="2400" i="1" dirty="0">
                <a:latin typeface="Arial Narrow" panose="020B0606020202030204" pitchFamily="34" charset="0"/>
              </a:rPr>
              <a:t>Threats</a:t>
            </a:r>
          </a:p>
          <a:p>
            <a:pPr lvl="2" eaLnBrk="1" hangingPunct="1">
              <a:defRPr/>
            </a:pPr>
            <a:r>
              <a:rPr lang="en-US" altLang="en-US" sz="2400" i="1" dirty="0">
                <a:latin typeface="Arial Narrow" panose="020B0606020202030204" pitchFamily="34" charset="0"/>
              </a:rPr>
              <a:t>Persecution</a:t>
            </a:r>
          </a:p>
          <a:p>
            <a:pPr lvl="2" eaLnBrk="1" hangingPunct="1">
              <a:defRPr/>
            </a:pPr>
            <a:r>
              <a:rPr lang="en-US" altLang="en-US" sz="2400" i="1" dirty="0">
                <a:latin typeface="Arial Narrow" panose="020B0606020202030204" pitchFamily="34" charset="0"/>
              </a:rPr>
              <a:t>Torture</a:t>
            </a:r>
          </a:p>
          <a:p>
            <a:pPr lvl="2" eaLnBrk="1" hangingPunct="1">
              <a:defRPr/>
            </a:pPr>
            <a:r>
              <a:rPr lang="en-US" altLang="en-US" sz="2400" i="1" dirty="0">
                <a:latin typeface="Arial Narrow" panose="020B0606020202030204" pitchFamily="34" charset="0"/>
              </a:rPr>
              <a:t>Death</a:t>
            </a:r>
          </a:p>
        </p:txBody>
      </p:sp>
      <p:pic>
        <p:nvPicPr>
          <p:cNvPr id="28677" name="Picture 4" descr="br02"/>
          <p:cNvPicPr>
            <a:picLocks noGrp="1" noChangeAspect="1" noChangeArrowheads="1"/>
          </p:cNvPicPr>
          <p:nvPr>
            <p:ph sz="half" idx="2"/>
          </p:nvPr>
        </p:nvPicPr>
        <p:blipFill>
          <a:blip r:embed="rId2">
            <a:lum bright="24000" contrast="30000"/>
            <a:extLst>
              <a:ext uri="{28A0092B-C50C-407E-A947-70E740481C1C}">
                <a14:useLocalDpi xmlns:a14="http://schemas.microsoft.com/office/drawing/2010/main"/>
              </a:ext>
            </a:extLst>
          </a:blip>
          <a:srcRect/>
          <a:stretch>
            <a:fillRect/>
          </a:stretch>
        </p:blipFill>
        <p:spPr>
          <a:xfrm>
            <a:off x="6614229" y="-11392"/>
            <a:ext cx="5050017" cy="68684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8479007"/>
      </p:ext>
    </p:extLst>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333300"/>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74C5971-8932-4641-A1FC-43A8FA8FE42F}"/>
              </a:ext>
            </a:extLst>
          </p:cNvPr>
          <p:cNvSpPr>
            <a:spLocks noGrp="1" noChangeArrowheads="1"/>
          </p:cNvSpPr>
          <p:nvPr>
            <p:ph type="title"/>
          </p:nvPr>
        </p:nvSpPr>
        <p:spPr>
          <a:xfrm>
            <a:off x="1522412" y="76200"/>
            <a:ext cx="9144000" cy="838200"/>
          </a:xfrm>
          <a:noFill/>
        </p:spPr>
        <p:txBody>
          <a:bodyPr/>
          <a:lstStyle/>
          <a:p>
            <a:pPr algn="ctr" eaLnBrk="1" hangingPunct="1"/>
            <a:r>
              <a:rPr lang="en-US" altLang="en-US" dirty="0">
                <a:solidFill>
                  <a:srgbClr val="FF0000"/>
                </a:solidFill>
                <a:latin typeface="Eras Bold ITC" panose="020B0907030504020204" pitchFamily="34" charset="0"/>
              </a:rPr>
              <a:t>Metaphors Merge with Reality</a:t>
            </a:r>
          </a:p>
        </p:txBody>
      </p:sp>
      <p:sp>
        <p:nvSpPr>
          <p:cNvPr id="135172" name="Rectangle 4">
            <a:extLst>
              <a:ext uri="{FF2B5EF4-FFF2-40B4-BE49-F238E27FC236}">
                <a16:creationId xmlns:a16="http://schemas.microsoft.com/office/drawing/2014/main" id="{07057BAE-9BF7-45C7-B481-321875D9774E}"/>
              </a:ext>
            </a:extLst>
          </p:cNvPr>
          <p:cNvSpPr>
            <a:spLocks noGrp="1" noChangeArrowheads="1"/>
          </p:cNvSpPr>
          <p:nvPr>
            <p:ph type="body" sz="half" idx="1"/>
          </p:nvPr>
        </p:nvSpPr>
        <p:spPr>
          <a:xfrm>
            <a:off x="1751012" y="990600"/>
            <a:ext cx="2895600" cy="4495800"/>
          </a:xfrm>
          <a:gradFill rotWithShape="1">
            <a:gsLst>
              <a:gs pos="0">
                <a:schemeClr val="bg2"/>
              </a:gs>
              <a:gs pos="50000">
                <a:schemeClr val="bg2">
                  <a:gamma/>
                  <a:shade val="46275"/>
                  <a:invGamma/>
                </a:schemeClr>
              </a:gs>
              <a:gs pos="100000">
                <a:schemeClr val="bg2"/>
              </a:gs>
            </a:gsLst>
            <a:lin ang="5400000" scaled="1"/>
          </a:gradFill>
          <a:ln>
            <a:solidFill>
              <a:schemeClr val="tx1"/>
            </a:solidFill>
            <a:miter lim="800000"/>
            <a:headEnd/>
            <a:tailEnd/>
          </a:ln>
        </p:spPr>
        <p:txBody>
          <a:bodyPr>
            <a:normAutofit lnSpcReduction="10000"/>
          </a:bodyPr>
          <a:lstStyle/>
          <a:p>
            <a:pPr eaLnBrk="1" hangingPunct="1">
              <a:lnSpc>
                <a:spcPct val="110000"/>
              </a:lnSpc>
              <a:buFontTx/>
              <a:buNone/>
              <a:defRPr/>
            </a:pPr>
            <a:r>
              <a:rPr lang="en-US" altLang="en-US" sz="3200" b="1" dirty="0">
                <a:solidFill>
                  <a:srgbClr val="00FFFF"/>
                </a:solidFill>
                <a:effectLst>
                  <a:outerShdw blurRad="38100" dist="38100" dir="2700000" algn="tl">
                    <a:srgbClr val="000000"/>
                  </a:outerShdw>
                </a:effectLst>
                <a:latin typeface="Agency FB" pitchFamily="2" charset="0"/>
              </a:rPr>
              <a:t>Covenant-breakers</a:t>
            </a:r>
          </a:p>
          <a:p>
            <a:pPr eaLnBrk="1" hangingPunct="1">
              <a:spcBef>
                <a:spcPts val="1200"/>
              </a:spcBef>
              <a:buFontTx/>
              <a:buNone/>
              <a:defRPr/>
            </a:pPr>
            <a:r>
              <a:rPr lang="en-US" altLang="en-US" sz="2000" b="1" dirty="0">
                <a:solidFill>
                  <a:srgbClr val="00FFFF"/>
                </a:solidFill>
                <a:effectLst>
                  <a:outerShdw blurRad="38100" dist="38100" dir="2700000" algn="tl">
                    <a:srgbClr val="000000"/>
                  </a:outerShdw>
                </a:effectLst>
                <a:latin typeface="Arial Narrow" panose="020B0606020202030204" pitchFamily="34" charset="0"/>
              </a:rPr>
              <a:t>(6:7)</a:t>
            </a:r>
          </a:p>
          <a:p>
            <a:pPr eaLnBrk="1" hangingPunct="1">
              <a:buFontTx/>
              <a:buNone/>
              <a:defRPr/>
            </a:pPr>
            <a:r>
              <a:rPr lang="en-US" altLang="en-US" b="1" i="1" dirty="0">
                <a:solidFill>
                  <a:schemeClr val="tx2"/>
                </a:solidFill>
                <a:latin typeface="Arial Narrow" panose="020B0606020202030204" pitchFamily="34" charset="0"/>
              </a:rPr>
              <a:t>The Hebrew </a:t>
            </a:r>
            <a:r>
              <a:rPr lang="en-US" altLang="en-US" dirty="0" err="1">
                <a:solidFill>
                  <a:schemeClr val="tx2"/>
                </a:solidFill>
                <a:latin typeface="HebrewTh" pitchFamily="2" charset="0"/>
              </a:rPr>
              <a:t>Mdx</a:t>
            </a:r>
            <a:r>
              <a:rPr lang="en-US" altLang="en-US" dirty="0">
                <a:solidFill>
                  <a:schemeClr val="tx2"/>
                </a:solidFill>
                <a:latin typeface="Arial Narrow" panose="020B0606020202030204" pitchFamily="34" charset="0"/>
              </a:rPr>
              <a:t> </a:t>
            </a:r>
            <a:r>
              <a:rPr lang="en-US" altLang="en-US" b="1" i="1" dirty="0">
                <a:solidFill>
                  <a:schemeClr val="tx2"/>
                </a:solidFill>
                <a:latin typeface="Arial Narrow" panose="020B0606020202030204" pitchFamily="34" charset="0"/>
              </a:rPr>
              <a:t>can mean:</a:t>
            </a:r>
          </a:p>
          <a:p>
            <a:pPr eaLnBrk="1" hangingPunct="1">
              <a:lnSpc>
                <a:spcPct val="90000"/>
              </a:lnSpc>
              <a:defRPr/>
            </a:pPr>
            <a:r>
              <a:rPr lang="en-US" altLang="en-US" b="1" i="1" dirty="0">
                <a:solidFill>
                  <a:schemeClr val="tx2"/>
                </a:solidFill>
                <a:latin typeface="Arial Narrow" panose="020B0606020202030204" pitchFamily="34" charset="0"/>
              </a:rPr>
              <a:t>Adam (so NIV, ESV, NASB)</a:t>
            </a:r>
          </a:p>
          <a:p>
            <a:pPr eaLnBrk="1" hangingPunct="1">
              <a:lnSpc>
                <a:spcPct val="90000"/>
              </a:lnSpc>
              <a:defRPr/>
            </a:pPr>
            <a:r>
              <a:rPr lang="en-US" altLang="en-US" b="1" i="1" dirty="0">
                <a:solidFill>
                  <a:schemeClr val="tx2"/>
                </a:solidFill>
                <a:latin typeface="Arial Narrow" panose="020B0606020202030204" pitchFamily="34" charset="0"/>
              </a:rPr>
              <a:t>Men (so KJV, NAB)</a:t>
            </a:r>
          </a:p>
          <a:p>
            <a:pPr eaLnBrk="1" hangingPunct="1">
              <a:lnSpc>
                <a:spcPct val="90000"/>
              </a:lnSpc>
              <a:defRPr/>
            </a:pPr>
            <a:r>
              <a:rPr lang="en-US" altLang="en-US" b="1" i="1" dirty="0">
                <a:solidFill>
                  <a:schemeClr val="tx2"/>
                </a:solidFill>
                <a:latin typeface="Arial Narrow" panose="020B0606020202030204" pitchFamily="34" charset="0"/>
              </a:rPr>
              <a:t>A city in the </a:t>
            </a:r>
            <a:r>
              <a:rPr lang="en-US" altLang="en-US" b="1" i="1" dirty="0" err="1">
                <a:solidFill>
                  <a:schemeClr val="tx2"/>
                </a:solidFill>
                <a:latin typeface="Arial Narrow" panose="020B0606020202030204" pitchFamily="34" charset="0"/>
              </a:rPr>
              <a:t>transjordan</a:t>
            </a:r>
            <a:r>
              <a:rPr lang="en-US" altLang="en-US" b="1" i="1" dirty="0">
                <a:solidFill>
                  <a:schemeClr val="tx2"/>
                </a:solidFill>
                <a:latin typeface="Arial Narrow" panose="020B0606020202030204" pitchFamily="34" charset="0"/>
              </a:rPr>
              <a:t> (so RSV, NEB)</a:t>
            </a:r>
          </a:p>
        </p:txBody>
      </p:sp>
      <p:sp>
        <p:nvSpPr>
          <p:cNvPr id="135173" name="Rectangle 5">
            <a:extLst>
              <a:ext uri="{FF2B5EF4-FFF2-40B4-BE49-F238E27FC236}">
                <a16:creationId xmlns:a16="http://schemas.microsoft.com/office/drawing/2014/main" id="{DBF21E7D-F52B-494F-9278-4CD1C1E45212}"/>
              </a:ext>
            </a:extLst>
          </p:cNvPr>
          <p:cNvSpPr>
            <a:spLocks noGrp="1" noChangeArrowheads="1"/>
          </p:cNvSpPr>
          <p:nvPr>
            <p:ph type="body" sz="half" idx="2"/>
          </p:nvPr>
        </p:nvSpPr>
        <p:spPr>
          <a:xfrm>
            <a:off x="4799012" y="990600"/>
            <a:ext cx="1828800" cy="4495800"/>
          </a:xfrm>
          <a:gradFill rotWithShape="1">
            <a:gsLst>
              <a:gs pos="0">
                <a:schemeClr val="bg1"/>
              </a:gs>
              <a:gs pos="50000">
                <a:schemeClr val="bg1">
                  <a:gamma/>
                  <a:shade val="46275"/>
                  <a:invGamma/>
                </a:schemeClr>
              </a:gs>
              <a:gs pos="100000">
                <a:schemeClr val="bg1"/>
              </a:gs>
            </a:gsLst>
            <a:lin ang="5400000" scaled="1"/>
          </a:gradFill>
          <a:ln>
            <a:solidFill>
              <a:schemeClr val="tx1"/>
            </a:solidFill>
            <a:miter lim="800000"/>
            <a:headEnd/>
            <a:tailEnd/>
          </a:ln>
        </p:spPr>
        <p:txBody>
          <a:bodyPr/>
          <a:lstStyle/>
          <a:p>
            <a:pPr eaLnBrk="1" hangingPunct="1">
              <a:buFontTx/>
              <a:buNone/>
              <a:defRPr/>
            </a:pPr>
            <a:r>
              <a:rPr lang="en-US" altLang="en-US" sz="3200" b="1" dirty="0">
                <a:solidFill>
                  <a:srgbClr val="00FFFF"/>
                </a:solidFill>
                <a:effectLst>
                  <a:outerShdw blurRad="38100" dist="38100" dir="2700000" algn="tl">
                    <a:srgbClr val="000000"/>
                  </a:outerShdw>
                </a:effectLst>
                <a:latin typeface="Agency FB" pitchFamily="2" charset="0"/>
              </a:rPr>
              <a:t>Murderers</a:t>
            </a:r>
          </a:p>
          <a:p>
            <a:pPr eaLnBrk="1" hangingPunct="1">
              <a:spcBef>
                <a:spcPts val="1200"/>
              </a:spcBef>
              <a:buFontTx/>
              <a:buNone/>
              <a:defRPr/>
            </a:pPr>
            <a:r>
              <a:rPr lang="en-US" altLang="en-US" sz="2000" b="1" dirty="0">
                <a:solidFill>
                  <a:srgbClr val="00FFFF"/>
                </a:solidFill>
                <a:effectLst>
                  <a:outerShdw blurRad="38100" dist="38100" dir="2700000" algn="tl">
                    <a:srgbClr val="000000"/>
                  </a:outerShdw>
                </a:effectLst>
                <a:latin typeface="Arial Narrow" panose="020B0606020202030204" pitchFamily="34" charset="0"/>
              </a:rPr>
              <a:t>(6:8; cf. 12:11a)</a:t>
            </a:r>
          </a:p>
          <a:p>
            <a:pPr eaLnBrk="1" hangingPunct="1">
              <a:buFontTx/>
              <a:buNone/>
              <a:defRPr/>
            </a:pPr>
            <a:r>
              <a:rPr lang="en-US" altLang="en-US" b="1" i="1" dirty="0" err="1">
                <a:solidFill>
                  <a:schemeClr val="tx2"/>
                </a:solidFill>
                <a:latin typeface="Arial Narrow" panose="020B0606020202030204" pitchFamily="34" charset="0"/>
              </a:rPr>
              <a:t>Gileadites</a:t>
            </a:r>
            <a:r>
              <a:rPr lang="en-US" altLang="en-US" b="1" i="1" dirty="0">
                <a:solidFill>
                  <a:schemeClr val="tx2"/>
                </a:solidFill>
                <a:latin typeface="Arial Narrow" panose="020B0606020202030204" pitchFamily="34" charset="0"/>
              </a:rPr>
              <a:t> who have tracked through the blood of their victims</a:t>
            </a:r>
          </a:p>
        </p:txBody>
      </p:sp>
      <p:sp>
        <p:nvSpPr>
          <p:cNvPr id="135174" name="Rectangle 6">
            <a:extLst>
              <a:ext uri="{FF2B5EF4-FFF2-40B4-BE49-F238E27FC236}">
                <a16:creationId xmlns:a16="http://schemas.microsoft.com/office/drawing/2014/main" id="{E17A59E6-BC1C-424B-A257-C09094F61DF7}"/>
              </a:ext>
            </a:extLst>
          </p:cNvPr>
          <p:cNvSpPr>
            <a:spLocks noChangeArrowheads="1"/>
          </p:cNvSpPr>
          <p:nvPr/>
        </p:nvSpPr>
        <p:spPr bwMode="auto">
          <a:xfrm>
            <a:off x="6780212" y="990600"/>
            <a:ext cx="2057400" cy="44958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buFontTx/>
              <a:buNone/>
              <a:defRPr/>
            </a:pPr>
            <a:r>
              <a:rPr lang="en-US" altLang="en-US" sz="3200" b="1" dirty="0">
                <a:solidFill>
                  <a:srgbClr val="00FFFF"/>
                </a:solidFill>
                <a:effectLst>
                  <a:outerShdw blurRad="38100" dist="38100" dir="2700000" algn="tl">
                    <a:srgbClr val="000000"/>
                  </a:outerShdw>
                </a:effectLst>
                <a:latin typeface="Agency FB" pitchFamily="2" charset="0"/>
              </a:rPr>
              <a:t>Bandits</a:t>
            </a:r>
          </a:p>
          <a:p>
            <a:pPr eaLnBrk="1" hangingPunct="1">
              <a:buFontTx/>
              <a:buNone/>
              <a:defRPr/>
            </a:pPr>
            <a:r>
              <a:rPr lang="en-US" altLang="en-US" sz="2000" b="1" dirty="0">
                <a:solidFill>
                  <a:srgbClr val="00FFFF"/>
                </a:solidFill>
                <a:effectLst>
                  <a:outerShdw blurRad="38100" dist="38100" dir="2700000" algn="tl">
                    <a:srgbClr val="000000"/>
                  </a:outerShdw>
                </a:effectLst>
                <a:latin typeface="Arial Narrow" panose="020B0606020202030204" pitchFamily="34" charset="0"/>
              </a:rPr>
              <a:t>(6:9)</a:t>
            </a:r>
          </a:p>
          <a:p>
            <a:pPr eaLnBrk="1" hangingPunct="1">
              <a:buFontTx/>
              <a:buNone/>
              <a:defRPr/>
            </a:pPr>
            <a:r>
              <a:rPr lang="en-US" altLang="en-US" sz="2400" b="1" i="1" dirty="0">
                <a:solidFill>
                  <a:schemeClr val="tx2"/>
                </a:solidFill>
                <a:latin typeface="Arial Narrow" panose="020B0606020202030204" pitchFamily="34" charset="0"/>
              </a:rPr>
              <a:t>Priests who ambush travelers on the road to </a:t>
            </a:r>
            <a:r>
              <a:rPr lang="en-US" altLang="en-US" sz="2400" b="1" i="1" dirty="0" err="1">
                <a:solidFill>
                  <a:schemeClr val="tx2"/>
                </a:solidFill>
                <a:latin typeface="Arial Narrow" panose="020B0606020202030204" pitchFamily="34" charset="0"/>
              </a:rPr>
              <a:t>Shechem</a:t>
            </a:r>
            <a:r>
              <a:rPr lang="en-US" altLang="en-US" sz="2400" b="1" i="1" dirty="0">
                <a:solidFill>
                  <a:schemeClr val="tx2"/>
                </a:solidFill>
                <a:latin typeface="Arial Narrow" panose="020B0606020202030204" pitchFamily="34" charset="0"/>
              </a:rPr>
              <a:t>, a sacred site</a:t>
            </a:r>
          </a:p>
        </p:txBody>
      </p:sp>
      <p:sp>
        <p:nvSpPr>
          <p:cNvPr id="135175" name="Rectangle 7">
            <a:extLst>
              <a:ext uri="{FF2B5EF4-FFF2-40B4-BE49-F238E27FC236}">
                <a16:creationId xmlns:a16="http://schemas.microsoft.com/office/drawing/2014/main" id="{DE296B5F-91FA-4204-96AE-2823837F4A89}"/>
              </a:ext>
            </a:extLst>
          </p:cNvPr>
          <p:cNvSpPr>
            <a:spLocks noChangeArrowheads="1"/>
          </p:cNvSpPr>
          <p:nvPr/>
        </p:nvSpPr>
        <p:spPr bwMode="auto">
          <a:xfrm>
            <a:off x="8990012" y="990600"/>
            <a:ext cx="1905000" cy="2743200"/>
          </a:xfrm>
          <a:prstGeom prst="rect">
            <a:avLst/>
          </a:prstGeom>
          <a:solidFill>
            <a:schemeClr val="tx2">
              <a:lumMod val="50000"/>
              <a:lumOff val="50000"/>
            </a:schemeClr>
          </a:solidFill>
          <a:ln w="9525">
            <a:solidFill>
              <a:schemeClr val="tx1"/>
            </a:solidFill>
            <a:miter lim="800000"/>
            <a:headEnd/>
            <a:tailEnd/>
          </a:ln>
          <a:effectLs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buFontTx/>
              <a:buNone/>
              <a:defRPr/>
            </a:pPr>
            <a:r>
              <a:rPr lang="en-US" altLang="en-US" sz="3200" b="1" dirty="0">
                <a:solidFill>
                  <a:srgbClr val="00FFFF"/>
                </a:solidFill>
                <a:effectLst>
                  <a:outerShdw blurRad="38100" dist="38100" dir="2700000" algn="tl">
                    <a:srgbClr val="000000"/>
                  </a:outerShdw>
                </a:effectLst>
                <a:latin typeface="Agency FB" pitchFamily="2" charset="0"/>
              </a:rPr>
              <a:t>Prostitutes</a:t>
            </a:r>
          </a:p>
          <a:p>
            <a:pPr eaLnBrk="1" hangingPunct="1">
              <a:buFontTx/>
              <a:buNone/>
              <a:defRPr/>
            </a:pPr>
            <a:r>
              <a:rPr lang="en-US" altLang="en-US" sz="2000" b="1" dirty="0">
                <a:solidFill>
                  <a:srgbClr val="00FFFF"/>
                </a:solidFill>
                <a:effectLst>
                  <a:outerShdw blurRad="38100" dist="38100" dir="2700000" algn="tl">
                    <a:srgbClr val="000000"/>
                  </a:outerShdw>
                </a:effectLst>
                <a:latin typeface="Arial Narrow" panose="020B0606020202030204" pitchFamily="34" charset="0"/>
              </a:rPr>
              <a:t>(6:10)</a:t>
            </a:r>
          </a:p>
          <a:p>
            <a:pPr eaLnBrk="1" hangingPunct="1">
              <a:buFontTx/>
              <a:buNone/>
              <a:defRPr/>
            </a:pPr>
            <a:r>
              <a:rPr lang="en-US" altLang="en-US" sz="2400" b="1" i="1" dirty="0" err="1">
                <a:solidFill>
                  <a:schemeClr val="tx2"/>
                </a:solidFill>
                <a:latin typeface="Arial Narrow" panose="020B0606020202030204" pitchFamily="34" charset="0"/>
              </a:rPr>
              <a:t>Ephraimites</a:t>
            </a:r>
            <a:r>
              <a:rPr lang="en-US" altLang="en-US" sz="2400" b="1" i="1" dirty="0">
                <a:solidFill>
                  <a:schemeClr val="tx2"/>
                </a:solidFill>
                <a:latin typeface="Arial Narrow" panose="020B0606020202030204" pitchFamily="34" charset="0"/>
              </a:rPr>
              <a:t> who defile themselves by whoring</a:t>
            </a:r>
          </a:p>
        </p:txBody>
      </p:sp>
      <p:sp>
        <p:nvSpPr>
          <p:cNvPr id="135176" name="Text Box 8">
            <a:extLst>
              <a:ext uri="{FF2B5EF4-FFF2-40B4-BE49-F238E27FC236}">
                <a16:creationId xmlns:a16="http://schemas.microsoft.com/office/drawing/2014/main" id="{62E69FF0-759C-49FD-A2EA-BC1273C41EFE}"/>
              </a:ext>
            </a:extLst>
          </p:cNvPr>
          <p:cNvSpPr txBox="1">
            <a:spLocks noChangeArrowheads="1"/>
          </p:cNvSpPr>
          <p:nvPr/>
        </p:nvSpPr>
        <p:spPr bwMode="auto">
          <a:xfrm>
            <a:off x="1827212" y="5562600"/>
            <a:ext cx="655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FFFF66"/>
                </a:solidFill>
                <a:latin typeface="Times New Roman" panose="02020603050405020304" pitchFamily="18" charset="0"/>
              </a:rPr>
              <a:t>These descriptions may be metaphors, but they may describe actual incidents!</a:t>
            </a:r>
          </a:p>
        </p:txBody>
      </p:sp>
      <p:sp>
        <p:nvSpPr>
          <p:cNvPr id="135177" name="Rectangle 9">
            <a:extLst>
              <a:ext uri="{FF2B5EF4-FFF2-40B4-BE49-F238E27FC236}">
                <a16:creationId xmlns:a16="http://schemas.microsoft.com/office/drawing/2014/main" id="{70537471-451D-4FA6-A1A0-19BD1C3F2B75}"/>
              </a:ext>
            </a:extLst>
          </p:cNvPr>
          <p:cNvSpPr>
            <a:spLocks noChangeArrowheads="1"/>
          </p:cNvSpPr>
          <p:nvPr/>
        </p:nvSpPr>
        <p:spPr bwMode="auto">
          <a:xfrm>
            <a:off x="8990012" y="3886200"/>
            <a:ext cx="1905000" cy="2743200"/>
          </a:xfrm>
          <a:prstGeom prst="rect">
            <a:avLst/>
          </a:prstGeom>
          <a:gradFill rotWithShape="1">
            <a:gsLst>
              <a:gs pos="0">
                <a:srgbClr val="FFCC66"/>
              </a:gs>
              <a:gs pos="50000">
                <a:srgbClr val="FFCC66">
                  <a:gamma/>
                  <a:shade val="46275"/>
                  <a:invGamma/>
                </a:srgbClr>
              </a:gs>
              <a:gs pos="100000">
                <a:srgbClr val="FFCC6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buFontTx/>
              <a:buNone/>
              <a:defRPr/>
            </a:pPr>
            <a:r>
              <a:rPr lang="en-US" altLang="en-US" sz="3200" b="1" dirty="0">
                <a:solidFill>
                  <a:srgbClr val="00FFFF"/>
                </a:solidFill>
                <a:effectLst>
                  <a:outerShdw blurRad="38100" dist="38100" dir="2700000" algn="tl">
                    <a:srgbClr val="000000"/>
                  </a:outerShdw>
                </a:effectLst>
                <a:latin typeface="Agency FB" pitchFamily="2" charset="0"/>
              </a:rPr>
              <a:t>Reapers</a:t>
            </a:r>
          </a:p>
          <a:p>
            <a:pPr eaLnBrk="1" hangingPunct="1">
              <a:buFontTx/>
              <a:buNone/>
              <a:defRPr/>
            </a:pPr>
            <a:r>
              <a:rPr lang="en-US" altLang="en-US" sz="2000" b="1" dirty="0">
                <a:solidFill>
                  <a:srgbClr val="00FFFF"/>
                </a:solidFill>
                <a:effectLst>
                  <a:outerShdw blurRad="38100" dist="38100" dir="2700000" algn="tl">
                    <a:srgbClr val="000000"/>
                  </a:outerShdw>
                </a:effectLst>
                <a:latin typeface="Arial Narrow" panose="020B0606020202030204" pitchFamily="34" charset="0"/>
              </a:rPr>
              <a:t>(6:11)</a:t>
            </a:r>
          </a:p>
          <a:p>
            <a:pPr eaLnBrk="1" hangingPunct="1">
              <a:buFontTx/>
              <a:buNone/>
              <a:defRPr/>
            </a:pPr>
            <a:r>
              <a:rPr lang="en-US" altLang="en-US" sz="2400" b="1" i="1" dirty="0">
                <a:solidFill>
                  <a:srgbClr val="000000"/>
                </a:solidFill>
                <a:latin typeface="Arial Narrow" panose="020B0606020202030204" pitchFamily="34" charset="0"/>
              </a:rPr>
              <a:t>Judah would not escape the harvest of its sin.</a:t>
            </a:r>
          </a:p>
        </p:txBody>
      </p:sp>
      <p:sp>
        <p:nvSpPr>
          <p:cNvPr id="61449" name="Slide Number Placeholder 1">
            <a:extLst>
              <a:ext uri="{FF2B5EF4-FFF2-40B4-BE49-F238E27FC236}">
                <a16:creationId xmlns:a16="http://schemas.microsoft.com/office/drawing/2014/main" id="{977C8805-F058-46DE-BC94-C5C46CA57AB4}"/>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9F3FA8-7763-430D-94BB-62FE6A1755B6}" type="slidenum">
              <a:rPr lang="en-US" altLang="en-US"/>
              <a:pPr/>
              <a:t>80</a:t>
            </a:fld>
            <a:endParaRPr lang="en-US" altLang="en-US"/>
          </a:p>
        </p:txBody>
      </p:sp>
    </p:spTree>
    <p:extLst>
      <p:ext uri="{BB962C8B-B14F-4D97-AF65-F5344CB8AC3E}">
        <p14:creationId xmlns:p14="http://schemas.microsoft.com/office/powerpoint/2010/main" val="416615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5172">
                                            <p:bg/>
                                          </p:spTgt>
                                        </p:tgtEl>
                                        <p:attrNameLst>
                                          <p:attrName>style.visibility</p:attrName>
                                        </p:attrNameLst>
                                      </p:cBhvr>
                                      <p:to>
                                        <p:strVal val="visible"/>
                                      </p:to>
                                    </p:set>
                                    <p:animEffect transition="in" filter="dissolve">
                                      <p:cBhvr>
                                        <p:cTn id="7" dur="500"/>
                                        <p:tgtEl>
                                          <p:spTgt spid="13517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5172">
                                            <p:txEl>
                                              <p:pRg st="0" end="0"/>
                                            </p:txEl>
                                          </p:spTgt>
                                        </p:tgtEl>
                                        <p:attrNameLst>
                                          <p:attrName>style.visibility</p:attrName>
                                        </p:attrNameLst>
                                      </p:cBhvr>
                                      <p:to>
                                        <p:strVal val="visible"/>
                                      </p:to>
                                    </p:set>
                                    <p:animEffect transition="in" filter="dissolve">
                                      <p:cBhvr>
                                        <p:cTn id="10" dur="500"/>
                                        <p:tgtEl>
                                          <p:spTgt spid="135172">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5172">
                                            <p:txEl>
                                              <p:pRg st="1" end="1"/>
                                            </p:txEl>
                                          </p:spTgt>
                                        </p:tgtEl>
                                        <p:attrNameLst>
                                          <p:attrName>style.visibility</p:attrName>
                                        </p:attrNameLst>
                                      </p:cBhvr>
                                      <p:to>
                                        <p:strVal val="visible"/>
                                      </p:to>
                                    </p:set>
                                    <p:animEffect transition="in" filter="dissolve">
                                      <p:cBhvr>
                                        <p:cTn id="13" dur="500"/>
                                        <p:tgtEl>
                                          <p:spTgt spid="135172">
                                            <p:txEl>
                                              <p:pRg st="1" end="1"/>
                                            </p:txEl>
                                          </p:spTgt>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35172">
                                            <p:txEl>
                                              <p:pRg st="2" end="2"/>
                                            </p:txEl>
                                          </p:spTgt>
                                        </p:tgtEl>
                                        <p:attrNameLst>
                                          <p:attrName>style.visibility</p:attrName>
                                        </p:attrNameLst>
                                      </p:cBhvr>
                                      <p:to>
                                        <p:strVal val="visible"/>
                                      </p:to>
                                    </p:set>
                                    <p:animEffect transition="in" filter="dissolve">
                                      <p:cBhvr>
                                        <p:cTn id="17" dur="500"/>
                                        <p:tgtEl>
                                          <p:spTgt spid="135172">
                                            <p:txEl>
                                              <p:pRg st="2" end="2"/>
                                            </p:txEl>
                                          </p:spTgt>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35172">
                                            <p:txEl>
                                              <p:pRg st="3" end="3"/>
                                            </p:txEl>
                                          </p:spTgt>
                                        </p:tgtEl>
                                        <p:attrNameLst>
                                          <p:attrName>style.visibility</p:attrName>
                                        </p:attrNameLst>
                                      </p:cBhvr>
                                      <p:to>
                                        <p:strVal val="visible"/>
                                      </p:to>
                                    </p:set>
                                    <p:animEffect transition="in" filter="dissolve">
                                      <p:cBhvr>
                                        <p:cTn id="21" dur="500"/>
                                        <p:tgtEl>
                                          <p:spTgt spid="135172">
                                            <p:txEl>
                                              <p:pRg st="3" end="3"/>
                                            </p:txEl>
                                          </p:spTgt>
                                        </p:tgtEl>
                                      </p:cBhvr>
                                    </p:animEffect>
                                  </p:childTnLst>
                                </p:cTn>
                              </p:par>
                            </p:childTnLst>
                          </p:cTn>
                        </p:par>
                        <p:par>
                          <p:cTn id="22" fill="hold" nodeType="afterGroup">
                            <p:stCondLst>
                              <p:cond delay="1500"/>
                            </p:stCondLst>
                            <p:childTnLst>
                              <p:par>
                                <p:cTn id="23" presetID="9" presetClass="entr" presetSubtype="0" fill="hold" grpId="0" nodeType="afterEffect">
                                  <p:stCondLst>
                                    <p:cond delay="0"/>
                                  </p:stCondLst>
                                  <p:childTnLst>
                                    <p:set>
                                      <p:cBhvr>
                                        <p:cTn id="24" dur="1" fill="hold">
                                          <p:stCondLst>
                                            <p:cond delay="0"/>
                                          </p:stCondLst>
                                        </p:cTn>
                                        <p:tgtEl>
                                          <p:spTgt spid="135172">
                                            <p:txEl>
                                              <p:pRg st="4" end="4"/>
                                            </p:txEl>
                                          </p:spTgt>
                                        </p:tgtEl>
                                        <p:attrNameLst>
                                          <p:attrName>style.visibility</p:attrName>
                                        </p:attrNameLst>
                                      </p:cBhvr>
                                      <p:to>
                                        <p:strVal val="visible"/>
                                      </p:to>
                                    </p:set>
                                    <p:animEffect transition="in" filter="dissolve">
                                      <p:cBhvr>
                                        <p:cTn id="25" dur="500"/>
                                        <p:tgtEl>
                                          <p:spTgt spid="135172">
                                            <p:txEl>
                                              <p:pRg st="4" end="4"/>
                                            </p:txEl>
                                          </p:spTgt>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135172">
                                            <p:txEl>
                                              <p:pRg st="5" end="5"/>
                                            </p:txEl>
                                          </p:spTgt>
                                        </p:tgtEl>
                                        <p:attrNameLst>
                                          <p:attrName>style.visibility</p:attrName>
                                        </p:attrNameLst>
                                      </p:cBhvr>
                                      <p:to>
                                        <p:strVal val="visible"/>
                                      </p:to>
                                    </p:set>
                                    <p:animEffect transition="in" filter="dissolve">
                                      <p:cBhvr>
                                        <p:cTn id="29" dur="500"/>
                                        <p:tgtEl>
                                          <p:spTgt spid="135172">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5173">
                                            <p:bg/>
                                          </p:spTgt>
                                        </p:tgtEl>
                                        <p:attrNameLst>
                                          <p:attrName>style.visibility</p:attrName>
                                        </p:attrNameLst>
                                      </p:cBhvr>
                                      <p:to>
                                        <p:strVal val="visible"/>
                                      </p:to>
                                    </p:set>
                                    <p:animEffect transition="in" filter="dissolve">
                                      <p:cBhvr>
                                        <p:cTn id="34" dur="500"/>
                                        <p:tgtEl>
                                          <p:spTgt spid="135173">
                                            <p:bg/>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5173">
                                            <p:txEl>
                                              <p:pRg st="0" end="0"/>
                                            </p:txEl>
                                          </p:spTgt>
                                        </p:tgtEl>
                                        <p:attrNameLst>
                                          <p:attrName>style.visibility</p:attrName>
                                        </p:attrNameLst>
                                      </p:cBhvr>
                                      <p:to>
                                        <p:strVal val="visible"/>
                                      </p:to>
                                    </p:set>
                                    <p:animEffect transition="in" filter="dissolve">
                                      <p:cBhvr>
                                        <p:cTn id="37" dur="500"/>
                                        <p:tgtEl>
                                          <p:spTgt spid="135173">
                                            <p:txEl>
                                              <p:pRg st="0" end="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5173">
                                            <p:txEl>
                                              <p:pRg st="1" end="1"/>
                                            </p:txEl>
                                          </p:spTgt>
                                        </p:tgtEl>
                                        <p:attrNameLst>
                                          <p:attrName>style.visibility</p:attrName>
                                        </p:attrNameLst>
                                      </p:cBhvr>
                                      <p:to>
                                        <p:strVal val="visible"/>
                                      </p:to>
                                    </p:set>
                                    <p:animEffect transition="in" filter="dissolve">
                                      <p:cBhvr>
                                        <p:cTn id="40" dur="500"/>
                                        <p:tgtEl>
                                          <p:spTgt spid="135173">
                                            <p:txEl>
                                              <p:pRg st="1" end="1"/>
                                            </p:txEl>
                                          </p:spTgt>
                                        </p:tgtEl>
                                      </p:cBhvr>
                                    </p:animEffect>
                                  </p:childTnLst>
                                </p:cTn>
                              </p:par>
                            </p:childTnLst>
                          </p:cTn>
                        </p:par>
                        <p:par>
                          <p:cTn id="41" fill="hold" nodeType="afterGroup">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135173">
                                            <p:txEl>
                                              <p:pRg st="2" end="2"/>
                                            </p:txEl>
                                          </p:spTgt>
                                        </p:tgtEl>
                                        <p:attrNameLst>
                                          <p:attrName>style.visibility</p:attrName>
                                        </p:attrNameLst>
                                      </p:cBhvr>
                                      <p:to>
                                        <p:strVal val="visible"/>
                                      </p:to>
                                    </p:set>
                                    <p:anim calcmode="lin" valueType="num">
                                      <p:cBhvr additive="base">
                                        <p:cTn id="44" dur="500" fill="hold"/>
                                        <p:tgtEl>
                                          <p:spTgt spid="135173">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51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35174">
                                            <p:bg/>
                                          </p:spTgt>
                                        </p:tgtEl>
                                        <p:attrNameLst>
                                          <p:attrName>style.visibility</p:attrName>
                                        </p:attrNameLst>
                                      </p:cBhvr>
                                      <p:to>
                                        <p:strVal val="visible"/>
                                      </p:to>
                                    </p:set>
                                    <p:animEffect transition="in" filter="dissolve">
                                      <p:cBhvr>
                                        <p:cTn id="50" dur="500"/>
                                        <p:tgtEl>
                                          <p:spTgt spid="135174">
                                            <p:bg/>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35174">
                                            <p:txEl>
                                              <p:pRg st="0" end="0"/>
                                            </p:txEl>
                                          </p:spTgt>
                                        </p:tgtEl>
                                        <p:attrNameLst>
                                          <p:attrName>style.visibility</p:attrName>
                                        </p:attrNameLst>
                                      </p:cBhvr>
                                      <p:to>
                                        <p:strVal val="visible"/>
                                      </p:to>
                                    </p:set>
                                    <p:animEffect transition="in" filter="dissolve">
                                      <p:cBhvr>
                                        <p:cTn id="53" dur="500"/>
                                        <p:tgtEl>
                                          <p:spTgt spid="135174">
                                            <p:txEl>
                                              <p:pRg st="0" end="0"/>
                                            </p:txEl>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35174">
                                            <p:txEl>
                                              <p:pRg st="1" end="1"/>
                                            </p:txEl>
                                          </p:spTgt>
                                        </p:tgtEl>
                                        <p:attrNameLst>
                                          <p:attrName>style.visibility</p:attrName>
                                        </p:attrNameLst>
                                      </p:cBhvr>
                                      <p:to>
                                        <p:strVal val="visible"/>
                                      </p:to>
                                    </p:set>
                                    <p:animEffect transition="in" filter="dissolve">
                                      <p:cBhvr>
                                        <p:cTn id="56" dur="500"/>
                                        <p:tgtEl>
                                          <p:spTgt spid="135174">
                                            <p:txEl>
                                              <p:pRg st="1" end="1"/>
                                            </p:txEl>
                                          </p:spTgt>
                                        </p:tgtEl>
                                      </p:cBhvr>
                                    </p:animEffect>
                                  </p:childTnLst>
                                </p:cTn>
                              </p:par>
                              <p:par>
                                <p:cTn id="57" presetID="2" presetClass="entr" presetSubtype="4" fill="hold" nodeType="withEffect">
                                  <p:stCondLst>
                                    <p:cond delay="0"/>
                                  </p:stCondLst>
                                  <p:childTnLst>
                                    <p:set>
                                      <p:cBhvr>
                                        <p:cTn id="58" dur="1" fill="hold">
                                          <p:stCondLst>
                                            <p:cond delay="0"/>
                                          </p:stCondLst>
                                        </p:cTn>
                                        <p:tgtEl>
                                          <p:spTgt spid="135174">
                                            <p:txEl>
                                              <p:pRg st="2" end="2"/>
                                            </p:txEl>
                                          </p:spTgt>
                                        </p:tgtEl>
                                        <p:attrNameLst>
                                          <p:attrName>style.visibility</p:attrName>
                                        </p:attrNameLst>
                                      </p:cBhvr>
                                      <p:to>
                                        <p:strVal val="visible"/>
                                      </p:to>
                                    </p:set>
                                    <p:anim calcmode="lin" valueType="num">
                                      <p:cBhvr additive="base">
                                        <p:cTn id="59" dur="500" fill="hold"/>
                                        <p:tgtEl>
                                          <p:spTgt spid="135174">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35175">
                                            <p:bg/>
                                          </p:spTgt>
                                        </p:tgtEl>
                                        <p:attrNameLst>
                                          <p:attrName>style.visibility</p:attrName>
                                        </p:attrNameLst>
                                      </p:cBhvr>
                                      <p:to>
                                        <p:strVal val="visible"/>
                                      </p:to>
                                    </p:set>
                                    <p:animEffect transition="in" filter="dissolve">
                                      <p:cBhvr>
                                        <p:cTn id="65" dur="500"/>
                                        <p:tgtEl>
                                          <p:spTgt spid="135175">
                                            <p:bg/>
                                          </p:spTgt>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35175">
                                            <p:txEl>
                                              <p:pRg st="0" end="0"/>
                                            </p:txEl>
                                          </p:spTgt>
                                        </p:tgtEl>
                                        <p:attrNameLst>
                                          <p:attrName>style.visibility</p:attrName>
                                        </p:attrNameLst>
                                      </p:cBhvr>
                                      <p:to>
                                        <p:strVal val="visible"/>
                                      </p:to>
                                    </p:set>
                                    <p:animEffect transition="in" filter="dissolve">
                                      <p:cBhvr>
                                        <p:cTn id="68" dur="500"/>
                                        <p:tgtEl>
                                          <p:spTgt spid="135175">
                                            <p:txEl>
                                              <p:pRg st="0" end="0"/>
                                            </p:txEl>
                                          </p:spTgt>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35175">
                                            <p:txEl>
                                              <p:pRg st="1" end="1"/>
                                            </p:txEl>
                                          </p:spTgt>
                                        </p:tgtEl>
                                        <p:attrNameLst>
                                          <p:attrName>style.visibility</p:attrName>
                                        </p:attrNameLst>
                                      </p:cBhvr>
                                      <p:to>
                                        <p:strVal val="visible"/>
                                      </p:to>
                                    </p:set>
                                    <p:animEffect transition="in" filter="dissolve">
                                      <p:cBhvr>
                                        <p:cTn id="71" dur="500"/>
                                        <p:tgtEl>
                                          <p:spTgt spid="135175">
                                            <p:txEl>
                                              <p:pRg st="1" end="1"/>
                                            </p:txEl>
                                          </p:spTgt>
                                        </p:tgtEl>
                                      </p:cBhvr>
                                    </p:animEffect>
                                  </p:childTnLst>
                                </p:cTn>
                              </p:par>
                              <p:par>
                                <p:cTn id="72" presetID="2" presetClass="entr" presetSubtype="4" fill="hold" nodeType="withEffect">
                                  <p:stCondLst>
                                    <p:cond delay="0"/>
                                  </p:stCondLst>
                                  <p:childTnLst>
                                    <p:set>
                                      <p:cBhvr>
                                        <p:cTn id="73" dur="1" fill="hold">
                                          <p:stCondLst>
                                            <p:cond delay="0"/>
                                          </p:stCondLst>
                                        </p:cTn>
                                        <p:tgtEl>
                                          <p:spTgt spid="135175">
                                            <p:txEl>
                                              <p:pRg st="2" end="2"/>
                                            </p:txEl>
                                          </p:spTgt>
                                        </p:tgtEl>
                                        <p:attrNameLst>
                                          <p:attrName>style.visibility</p:attrName>
                                        </p:attrNameLst>
                                      </p:cBhvr>
                                      <p:to>
                                        <p:strVal val="visible"/>
                                      </p:to>
                                    </p:set>
                                    <p:anim calcmode="lin" valueType="num">
                                      <p:cBhvr additive="base">
                                        <p:cTn id="74" dur="500" fill="hold"/>
                                        <p:tgtEl>
                                          <p:spTgt spid="135175">
                                            <p:txEl>
                                              <p:pRg st="2" end="2"/>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351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35177">
                                            <p:bg/>
                                          </p:spTgt>
                                        </p:tgtEl>
                                        <p:attrNameLst>
                                          <p:attrName>style.visibility</p:attrName>
                                        </p:attrNameLst>
                                      </p:cBhvr>
                                      <p:to>
                                        <p:strVal val="visible"/>
                                      </p:to>
                                    </p:set>
                                    <p:animEffect transition="in" filter="dissolve">
                                      <p:cBhvr>
                                        <p:cTn id="80" dur="500"/>
                                        <p:tgtEl>
                                          <p:spTgt spid="135177">
                                            <p:bg/>
                                          </p:spTgt>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35177">
                                            <p:txEl>
                                              <p:pRg st="0" end="0"/>
                                            </p:txEl>
                                          </p:spTgt>
                                        </p:tgtEl>
                                        <p:attrNameLst>
                                          <p:attrName>style.visibility</p:attrName>
                                        </p:attrNameLst>
                                      </p:cBhvr>
                                      <p:to>
                                        <p:strVal val="visible"/>
                                      </p:to>
                                    </p:set>
                                    <p:animEffect transition="in" filter="dissolve">
                                      <p:cBhvr>
                                        <p:cTn id="83" dur="500"/>
                                        <p:tgtEl>
                                          <p:spTgt spid="135177">
                                            <p:txEl>
                                              <p:pRg st="0" end="0"/>
                                            </p:txEl>
                                          </p:spTgt>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135177">
                                            <p:txEl>
                                              <p:pRg st="1" end="1"/>
                                            </p:txEl>
                                          </p:spTgt>
                                        </p:tgtEl>
                                        <p:attrNameLst>
                                          <p:attrName>style.visibility</p:attrName>
                                        </p:attrNameLst>
                                      </p:cBhvr>
                                      <p:to>
                                        <p:strVal val="visible"/>
                                      </p:to>
                                    </p:set>
                                    <p:animEffect transition="in" filter="dissolve">
                                      <p:cBhvr>
                                        <p:cTn id="86" dur="500"/>
                                        <p:tgtEl>
                                          <p:spTgt spid="135177">
                                            <p:txEl>
                                              <p:pRg st="1" end="1"/>
                                            </p:txEl>
                                          </p:spTgt>
                                        </p:tgtEl>
                                      </p:cBhvr>
                                    </p:animEffect>
                                  </p:childTnLst>
                                </p:cTn>
                              </p:par>
                              <p:par>
                                <p:cTn id="87" presetID="2" presetClass="entr" presetSubtype="4" fill="hold" nodeType="withEffect">
                                  <p:stCondLst>
                                    <p:cond delay="0"/>
                                  </p:stCondLst>
                                  <p:childTnLst>
                                    <p:set>
                                      <p:cBhvr>
                                        <p:cTn id="88" dur="1" fill="hold">
                                          <p:stCondLst>
                                            <p:cond delay="0"/>
                                          </p:stCondLst>
                                        </p:cTn>
                                        <p:tgtEl>
                                          <p:spTgt spid="135177">
                                            <p:txEl>
                                              <p:pRg st="2" end="2"/>
                                            </p:txEl>
                                          </p:spTgt>
                                        </p:tgtEl>
                                        <p:attrNameLst>
                                          <p:attrName>style.visibility</p:attrName>
                                        </p:attrNameLst>
                                      </p:cBhvr>
                                      <p:to>
                                        <p:strVal val="visible"/>
                                      </p:to>
                                    </p:set>
                                    <p:anim calcmode="lin" valueType="num">
                                      <p:cBhvr additive="base">
                                        <p:cTn id="89" dur="500" fill="hold"/>
                                        <p:tgtEl>
                                          <p:spTgt spid="135177">
                                            <p:txEl>
                                              <p:pRg st="2" end="2"/>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351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135176">
                                            <p:txEl>
                                              <p:pRg st="0" end="0"/>
                                            </p:txEl>
                                          </p:spTgt>
                                        </p:tgtEl>
                                        <p:attrNameLst>
                                          <p:attrName>style.visibility</p:attrName>
                                        </p:attrNameLst>
                                      </p:cBhvr>
                                      <p:to>
                                        <p:strVal val="visible"/>
                                      </p:to>
                                    </p:set>
                                    <p:anim calcmode="lin" valueType="num">
                                      <p:cBhvr>
                                        <p:cTn id="95" dur="500" fill="hold"/>
                                        <p:tgtEl>
                                          <p:spTgt spid="135176">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13517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uiExpand="1" build="p" animBg="1"/>
      <p:bldP spid="135173" grpId="0" uiExpand="1" build="p" animBg="1"/>
      <p:bldP spid="135174" grpId="0" uiExpand="1" build="allAtOnce" animBg="1"/>
      <p:bldP spid="135175" grpId="0" uiExpand="1" build="allAtOnce" animBg="1"/>
      <p:bldP spid="135177" grpId="0" uiExpand="1" build="allAtOnce"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3D8BC989-5CB3-43E8-AA06-528897F65ABA}"/>
              </a:ext>
            </a:extLst>
          </p:cNvPr>
          <p:cNvSpPr>
            <a:spLocks noGrp="1" noChangeArrowheads="1"/>
          </p:cNvSpPr>
          <p:nvPr>
            <p:ph type="title"/>
          </p:nvPr>
        </p:nvSpPr>
        <p:spPr>
          <a:xfrm>
            <a:off x="1065212" y="-76200"/>
            <a:ext cx="10134600" cy="1657892"/>
          </a:xfrm>
        </p:spPr>
        <p:txBody>
          <a:bodyPr/>
          <a:lstStyle/>
          <a:p>
            <a:pPr eaLnBrk="1" hangingPunct="1"/>
            <a:r>
              <a:rPr lang="en-US" altLang="en-US" sz="4000" dirty="0">
                <a:latin typeface="Eras Bold ITC" panose="020B0907030504020204" pitchFamily="34" charset="0"/>
              </a:rPr>
              <a:t>The Frustration of Fickleness</a:t>
            </a:r>
            <a:br>
              <a:rPr lang="en-US" altLang="en-US" sz="4000" dirty="0"/>
            </a:br>
            <a:r>
              <a:rPr lang="en-US" altLang="en-US" i="1" dirty="0">
                <a:solidFill>
                  <a:srgbClr val="C00000"/>
                </a:solidFill>
                <a:latin typeface="Brush Script MT" panose="03060802040406070304" pitchFamily="66" charset="0"/>
              </a:rPr>
              <a:t>“Whenever I would restore…whenever I would heal…their sins and crimes are exposed” (6:11b-7:1a)</a:t>
            </a:r>
            <a:endParaRPr lang="en-US" altLang="en-US" dirty="0">
              <a:solidFill>
                <a:srgbClr val="C00000"/>
              </a:solidFill>
              <a:latin typeface="Brush Script MT" panose="03060802040406070304" pitchFamily="66" charset="0"/>
            </a:endParaRPr>
          </a:p>
        </p:txBody>
      </p:sp>
      <p:sp>
        <p:nvSpPr>
          <p:cNvPr id="139268" name="Rectangle 4">
            <a:extLst>
              <a:ext uri="{FF2B5EF4-FFF2-40B4-BE49-F238E27FC236}">
                <a16:creationId xmlns:a16="http://schemas.microsoft.com/office/drawing/2014/main" id="{8D2B7C47-4E5F-4147-A2D3-951316A97EC5}"/>
              </a:ext>
            </a:extLst>
          </p:cNvPr>
          <p:cNvSpPr>
            <a:spLocks noGrp="1" noChangeArrowheads="1"/>
          </p:cNvSpPr>
          <p:nvPr>
            <p:ph type="body" sz="half" idx="1"/>
          </p:nvPr>
        </p:nvSpPr>
        <p:spPr>
          <a:xfrm>
            <a:off x="1674812" y="2133600"/>
            <a:ext cx="4267200" cy="4572000"/>
          </a:xfrm>
          <a:solidFill>
            <a:srgbClr val="003366"/>
          </a:solidFill>
          <a:ln>
            <a:solidFill>
              <a:schemeClr val="tx1"/>
            </a:solidFill>
            <a:miter lim="800000"/>
            <a:headEnd/>
            <a:tailEnd/>
          </a:ln>
        </p:spPr>
        <p:txBody>
          <a:bodyPr>
            <a:normAutofit lnSpcReduction="10000"/>
          </a:bodyPr>
          <a:lstStyle/>
          <a:p>
            <a:pPr eaLnBrk="1" hangingPunct="1">
              <a:buFontTx/>
              <a:buNone/>
            </a:pPr>
            <a:r>
              <a:rPr lang="en-US" altLang="en-US" sz="2800" b="1" dirty="0">
                <a:solidFill>
                  <a:schemeClr val="hlink"/>
                </a:solidFill>
              </a:rPr>
              <a:t>Rampant Social Sins</a:t>
            </a:r>
          </a:p>
          <a:p>
            <a:pPr eaLnBrk="1" hangingPunct="1"/>
            <a:r>
              <a:rPr lang="en-US" altLang="en-US" i="1" dirty="0">
                <a:solidFill>
                  <a:schemeClr val="bg1"/>
                </a:solidFill>
                <a:latin typeface="Comic Sans MS" panose="030F0702030302020204" pitchFamily="66" charset="0"/>
              </a:rPr>
              <a:t>General dishonesty </a:t>
            </a:r>
            <a:r>
              <a:rPr lang="en-US" altLang="en-US" sz="2000" i="1" dirty="0">
                <a:solidFill>
                  <a:schemeClr val="bg1"/>
                </a:solidFill>
                <a:latin typeface="Comic Sans MS" panose="030F0702030302020204" pitchFamily="66" charset="0"/>
              </a:rPr>
              <a:t>(7:1b)</a:t>
            </a:r>
          </a:p>
          <a:p>
            <a:pPr eaLnBrk="1" hangingPunct="1"/>
            <a:r>
              <a:rPr lang="en-US" altLang="en-US" i="1" dirty="0">
                <a:solidFill>
                  <a:schemeClr val="bg1"/>
                </a:solidFill>
                <a:latin typeface="Comic Sans MS" panose="030F0702030302020204" pitchFamily="66" charset="0"/>
              </a:rPr>
              <a:t>Burglary and muggings </a:t>
            </a:r>
            <a:r>
              <a:rPr lang="en-US" altLang="en-US" sz="2000" i="1" dirty="0">
                <a:solidFill>
                  <a:schemeClr val="bg1"/>
                </a:solidFill>
                <a:latin typeface="Comic Sans MS" panose="030F0702030302020204" pitchFamily="66" charset="0"/>
              </a:rPr>
              <a:t>(7:1c)</a:t>
            </a:r>
            <a:endParaRPr lang="en-US" altLang="en-US" i="1" dirty="0">
              <a:solidFill>
                <a:schemeClr val="bg1"/>
              </a:solidFill>
              <a:latin typeface="Comic Sans MS" panose="030F0702030302020204" pitchFamily="66" charset="0"/>
            </a:endParaRPr>
          </a:p>
          <a:p>
            <a:pPr eaLnBrk="1" hangingPunct="1"/>
            <a:r>
              <a:rPr lang="en-US" altLang="en-US" i="1" dirty="0">
                <a:solidFill>
                  <a:schemeClr val="bg1"/>
                </a:solidFill>
                <a:latin typeface="Comic Sans MS" panose="030F0702030302020204" pitchFamily="66" charset="0"/>
              </a:rPr>
              <a:t>Political corruption </a:t>
            </a:r>
            <a:r>
              <a:rPr lang="en-US" altLang="en-US" sz="2000" i="1" dirty="0">
                <a:solidFill>
                  <a:schemeClr val="bg1"/>
                </a:solidFill>
                <a:latin typeface="Comic Sans MS" panose="030F0702030302020204" pitchFamily="66" charset="0"/>
              </a:rPr>
              <a:t>(7:3)</a:t>
            </a:r>
          </a:p>
          <a:p>
            <a:pPr eaLnBrk="1" hangingPunct="1"/>
            <a:r>
              <a:rPr lang="en-US" altLang="en-US" i="1" dirty="0">
                <a:solidFill>
                  <a:schemeClr val="bg1"/>
                </a:solidFill>
                <a:latin typeface="Comic Sans MS" panose="030F0702030302020204" pitchFamily="66" charset="0"/>
              </a:rPr>
              <a:t>Plots to overthrow the government while celebrating the king’s coronation—possibly referring to the series of assassinations </a:t>
            </a:r>
            <a:r>
              <a:rPr lang="en-US" altLang="en-US" sz="2000" i="1" dirty="0">
                <a:solidFill>
                  <a:schemeClr val="bg1"/>
                </a:solidFill>
                <a:latin typeface="Comic Sans MS" panose="030F0702030302020204" pitchFamily="66" charset="0"/>
              </a:rPr>
              <a:t>(7:5)</a:t>
            </a:r>
            <a:r>
              <a:rPr lang="en-US" altLang="en-US" i="1" dirty="0">
                <a:solidFill>
                  <a:schemeClr val="bg1"/>
                </a:solidFill>
                <a:latin typeface="Comic Sans MS" panose="030F0702030302020204" pitchFamily="66" charset="0"/>
              </a:rPr>
              <a:t>.</a:t>
            </a:r>
          </a:p>
        </p:txBody>
      </p:sp>
      <p:sp>
        <p:nvSpPr>
          <p:cNvPr id="139269" name="Rectangle 5">
            <a:extLst>
              <a:ext uri="{FF2B5EF4-FFF2-40B4-BE49-F238E27FC236}">
                <a16:creationId xmlns:a16="http://schemas.microsoft.com/office/drawing/2014/main" id="{4BB832D8-32C3-449F-8D4C-BBBCC7929C5C}"/>
              </a:ext>
            </a:extLst>
          </p:cNvPr>
          <p:cNvSpPr>
            <a:spLocks noGrp="1" noChangeArrowheads="1"/>
          </p:cNvSpPr>
          <p:nvPr>
            <p:ph type="body" sz="half" idx="2"/>
          </p:nvPr>
        </p:nvSpPr>
        <p:spPr>
          <a:xfrm>
            <a:off x="6094412" y="2133600"/>
            <a:ext cx="4419601" cy="3962400"/>
          </a:xfrm>
          <a:solidFill>
            <a:srgbClr val="002142"/>
          </a:solidFill>
          <a:ln>
            <a:solidFill>
              <a:schemeClr val="tx1"/>
            </a:solidFill>
            <a:miter lim="800000"/>
            <a:headEnd/>
            <a:tailEnd/>
          </a:ln>
        </p:spPr>
        <p:txBody>
          <a:bodyPr/>
          <a:lstStyle/>
          <a:p>
            <a:pPr eaLnBrk="1" hangingPunct="1">
              <a:buFontTx/>
              <a:buNone/>
            </a:pPr>
            <a:r>
              <a:rPr lang="en-US" altLang="en-US" sz="2800" b="1" dirty="0">
                <a:solidFill>
                  <a:schemeClr val="hlink"/>
                </a:solidFill>
              </a:rPr>
              <a:t>Metaphors</a:t>
            </a:r>
          </a:p>
          <a:p>
            <a:pPr eaLnBrk="1" hangingPunct="1"/>
            <a:r>
              <a:rPr lang="en-US" altLang="en-US" i="1" dirty="0">
                <a:solidFill>
                  <a:schemeClr val="bg1"/>
                </a:solidFill>
                <a:latin typeface="Comic Sans MS" panose="030F0702030302020204" pitchFamily="66" charset="0"/>
              </a:rPr>
              <a:t>Israel is like an old man who is unaware of his age </a:t>
            </a:r>
            <a:r>
              <a:rPr lang="en-US" altLang="en-US" sz="2000" i="1" dirty="0">
                <a:solidFill>
                  <a:schemeClr val="bg1"/>
                </a:solidFill>
                <a:latin typeface="Comic Sans MS" panose="030F0702030302020204" pitchFamily="66" charset="0"/>
              </a:rPr>
              <a:t>(7:9)</a:t>
            </a:r>
          </a:p>
          <a:p>
            <a:pPr eaLnBrk="1" hangingPunct="1"/>
            <a:r>
              <a:rPr lang="en-US" altLang="en-US" i="1" dirty="0">
                <a:solidFill>
                  <a:schemeClr val="bg1"/>
                </a:solidFill>
                <a:latin typeface="Comic Sans MS" panose="030F0702030302020204" pitchFamily="66" charset="0"/>
              </a:rPr>
              <a:t>Israel is like a silly dove, easily confused </a:t>
            </a:r>
            <a:r>
              <a:rPr lang="en-US" altLang="en-US" sz="2000" i="1" dirty="0">
                <a:solidFill>
                  <a:schemeClr val="bg1"/>
                </a:solidFill>
                <a:latin typeface="Comic Sans MS" panose="030F0702030302020204" pitchFamily="66" charset="0"/>
              </a:rPr>
              <a:t>(7:11)</a:t>
            </a:r>
          </a:p>
          <a:p>
            <a:pPr eaLnBrk="1" hangingPunct="1"/>
            <a:r>
              <a:rPr lang="en-US" altLang="en-US" i="1" dirty="0">
                <a:solidFill>
                  <a:schemeClr val="bg1"/>
                </a:solidFill>
                <a:latin typeface="Comic Sans MS" panose="030F0702030302020204" pitchFamily="66" charset="0"/>
              </a:rPr>
              <a:t>Israel is like a faulty bow that cannot shoot straight </a:t>
            </a:r>
            <a:r>
              <a:rPr lang="en-US" altLang="en-US" sz="2000" i="1" dirty="0">
                <a:solidFill>
                  <a:schemeClr val="bg1"/>
                </a:solidFill>
                <a:latin typeface="Comic Sans MS" panose="030F0702030302020204" pitchFamily="66" charset="0"/>
              </a:rPr>
              <a:t>(7:16a)</a:t>
            </a:r>
          </a:p>
        </p:txBody>
      </p:sp>
      <p:sp>
        <p:nvSpPr>
          <p:cNvPr id="62469" name="Slide Number Placeholder 1">
            <a:extLst>
              <a:ext uri="{FF2B5EF4-FFF2-40B4-BE49-F238E27FC236}">
                <a16:creationId xmlns:a16="http://schemas.microsoft.com/office/drawing/2014/main" id="{3DAA2EF6-C70F-4D01-9253-F5B1AAFDFB22}"/>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FC7B56-9A82-46DA-9761-E92F7310A793}" type="slidenum">
              <a:rPr lang="en-US" altLang="en-US"/>
              <a:pPr/>
              <a:t>81</a:t>
            </a:fld>
            <a:endParaRPr lang="en-US" altLang="en-US"/>
          </a:p>
        </p:txBody>
      </p:sp>
    </p:spTree>
    <p:extLst>
      <p:ext uri="{BB962C8B-B14F-4D97-AF65-F5344CB8AC3E}">
        <p14:creationId xmlns:p14="http://schemas.microsoft.com/office/powerpoint/2010/main" val="429339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p:cTn id="7" dur="500" fill="hold"/>
                                        <p:tgtEl>
                                          <p:spTgt spid="139266"/>
                                        </p:tgtEl>
                                        <p:attrNameLst>
                                          <p:attrName>ppt_w</p:attrName>
                                        </p:attrNameLst>
                                      </p:cBhvr>
                                      <p:tavLst>
                                        <p:tav tm="0">
                                          <p:val>
                                            <p:fltVal val="0"/>
                                          </p:val>
                                        </p:tav>
                                        <p:tav tm="100000">
                                          <p:val>
                                            <p:strVal val="#ppt_w"/>
                                          </p:val>
                                        </p:tav>
                                      </p:tavLst>
                                    </p:anim>
                                    <p:anim calcmode="lin" valueType="num">
                                      <p:cBhvr>
                                        <p:cTn id="8" dur="500" fill="hold"/>
                                        <p:tgtEl>
                                          <p:spTgt spid="1392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5" fill="hold" grpId="0" nodeType="clickEffect">
                                  <p:stCondLst>
                                    <p:cond delay="0"/>
                                  </p:stCondLst>
                                  <p:childTnLst>
                                    <p:set>
                                      <p:cBhvr>
                                        <p:cTn id="12" dur="1" fill="hold">
                                          <p:stCondLst>
                                            <p:cond delay="0"/>
                                          </p:stCondLst>
                                        </p:cTn>
                                        <p:tgtEl>
                                          <p:spTgt spid="139268">
                                            <p:bg/>
                                          </p:spTgt>
                                        </p:tgtEl>
                                        <p:attrNameLst>
                                          <p:attrName>style.visibility</p:attrName>
                                        </p:attrNameLst>
                                      </p:cBhvr>
                                      <p:to>
                                        <p:strVal val="visible"/>
                                      </p:to>
                                    </p:set>
                                    <p:animEffect transition="in" filter="randombar(vertical)">
                                      <p:cBhvr>
                                        <p:cTn id="13" dur="500"/>
                                        <p:tgtEl>
                                          <p:spTgt spid="139268">
                                            <p:bg/>
                                          </p:spTgt>
                                        </p:tgtEl>
                                      </p:cBhvr>
                                    </p:animEffect>
                                  </p:childTnLst>
                                </p:cTn>
                              </p:par>
                              <p:par>
                                <p:cTn id="14" presetID="14" presetClass="entr" presetSubtype="5" fill="hold" grpId="0" nodeType="withEffect">
                                  <p:stCondLst>
                                    <p:cond delay="0"/>
                                  </p:stCondLst>
                                  <p:childTnLst>
                                    <p:set>
                                      <p:cBhvr>
                                        <p:cTn id="15" dur="1" fill="hold">
                                          <p:stCondLst>
                                            <p:cond delay="0"/>
                                          </p:stCondLst>
                                        </p:cTn>
                                        <p:tgtEl>
                                          <p:spTgt spid="139268">
                                            <p:txEl>
                                              <p:pRg st="0" end="0"/>
                                            </p:txEl>
                                          </p:spTgt>
                                        </p:tgtEl>
                                        <p:attrNameLst>
                                          <p:attrName>style.visibility</p:attrName>
                                        </p:attrNameLst>
                                      </p:cBhvr>
                                      <p:to>
                                        <p:strVal val="visible"/>
                                      </p:to>
                                    </p:set>
                                    <p:animEffect transition="in" filter="randombar(vertical)">
                                      <p:cBhvr>
                                        <p:cTn id="16" dur="500"/>
                                        <p:tgtEl>
                                          <p:spTgt spid="139268">
                                            <p:txEl>
                                              <p:pRg st="0" end="0"/>
                                            </p:txEl>
                                          </p:spTgt>
                                        </p:tgtEl>
                                      </p:cBhvr>
                                    </p:animEffect>
                                  </p:childTnLst>
                                </p:cTn>
                              </p:par>
                            </p:childTnLst>
                          </p:cTn>
                        </p:par>
                        <p:par>
                          <p:cTn id="17" fill="hold" nodeType="afterGroup">
                            <p:stCondLst>
                              <p:cond delay="500"/>
                            </p:stCondLst>
                            <p:childTnLst>
                              <p:par>
                                <p:cTn id="18" presetID="14" presetClass="entr" presetSubtype="5" fill="hold" grpId="0" nodeType="afterEffect">
                                  <p:stCondLst>
                                    <p:cond delay="0"/>
                                  </p:stCondLst>
                                  <p:childTnLst>
                                    <p:set>
                                      <p:cBhvr>
                                        <p:cTn id="19" dur="1" fill="hold">
                                          <p:stCondLst>
                                            <p:cond delay="0"/>
                                          </p:stCondLst>
                                        </p:cTn>
                                        <p:tgtEl>
                                          <p:spTgt spid="139268">
                                            <p:txEl>
                                              <p:pRg st="1" end="1"/>
                                            </p:txEl>
                                          </p:spTgt>
                                        </p:tgtEl>
                                        <p:attrNameLst>
                                          <p:attrName>style.visibility</p:attrName>
                                        </p:attrNameLst>
                                      </p:cBhvr>
                                      <p:to>
                                        <p:strVal val="visible"/>
                                      </p:to>
                                    </p:set>
                                    <p:animEffect transition="in" filter="randombar(vertical)">
                                      <p:cBhvr>
                                        <p:cTn id="20" dur="500"/>
                                        <p:tgtEl>
                                          <p:spTgt spid="139268">
                                            <p:txEl>
                                              <p:pRg st="1" end="1"/>
                                            </p:txEl>
                                          </p:spTgt>
                                        </p:tgtEl>
                                      </p:cBhvr>
                                    </p:animEffect>
                                  </p:childTnLst>
                                </p:cTn>
                              </p:par>
                            </p:childTnLst>
                          </p:cTn>
                        </p:par>
                        <p:par>
                          <p:cTn id="21" fill="hold" nodeType="afterGroup">
                            <p:stCondLst>
                              <p:cond delay="1000"/>
                            </p:stCondLst>
                            <p:childTnLst>
                              <p:par>
                                <p:cTn id="22" presetID="14" presetClass="entr" presetSubtype="5" fill="hold" grpId="0" nodeType="afterEffect">
                                  <p:stCondLst>
                                    <p:cond delay="0"/>
                                  </p:stCondLst>
                                  <p:childTnLst>
                                    <p:set>
                                      <p:cBhvr>
                                        <p:cTn id="23" dur="1" fill="hold">
                                          <p:stCondLst>
                                            <p:cond delay="0"/>
                                          </p:stCondLst>
                                        </p:cTn>
                                        <p:tgtEl>
                                          <p:spTgt spid="139268">
                                            <p:txEl>
                                              <p:pRg st="2" end="2"/>
                                            </p:txEl>
                                          </p:spTgt>
                                        </p:tgtEl>
                                        <p:attrNameLst>
                                          <p:attrName>style.visibility</p:attrName>
                                        </p:attrNameLst>
                                      </p:cBhvr>
                                      <p:to>
                                        <p:strVal val="visible"/>
                                      </p:to>
                                    </p:set>
                                    <p:animEffect transition="in" filter="randombar(vertical)">
                                      <p:cBhvr>
                                        <p:cTn id="24" dur="500"/>
                                        <p:tgtEl>
                                          <p:spTgt spid="139268">
                                            <p:txEl>
                                              <p:pRg st="2" end="2"/>
                                            </p:txEl>
                                          </p:spTgt>
                                        </p:tgtEl>
                                      </p:cBhvr>
                                    </p:animEffect>
                                  </p:childTnLst>
                                </p:cTn>
                              </p:par>
                            </p:childTnLst>
                          </p:cTn>
                        </p:par>
                        <p:par>
                          <p:cTn id="25" fill="hold" nodeType="afterGroup">
                            <p:stCondLst>
                              <p:cond delay="1500"/>
                            </p:stCondLst>
                            <p:childTnLst>
                              <p:par>
                                <p:cTn id="26" presetID="14" presetClass="entr" presetSubtype="5" fill="hold" grpId="0" nodeType="afterEffect">
                                  <p:stCondLst>
                                    <p:cond delay="0"/>
                                  </p:stCondLst>
                                  <p:childTnLst>
                                    <p:set>
                                      <p:cBhvr>
                                        <p:cTn id="27" dur="1" fill="hold">
                                          <p:stCondLst>
                                            <p:cond delay="0"/>
                                          </p:stCondLst>
                                        </p:cTn>
                                        <p:tgtEl>
                                          <p:spTgt spid="139268">
                                            <p:txEl>
                                              <p:pRg st="3" end="3"/>
                                            </p:txEl>
                                          </p:spTgt>
                                        </p:tgtEl>
                                        <p:attrNameLst>
                                          <p:attrName>style.visibility</p:attrName>
                                        </p:attrNameLst>
                                      </p:cBhvr>
                                      <p:to>
                                        <p:strVal val="visible"/>
                                      </p:to>
                                    </p:set>
                                    <p:animEffect transition="in" filter="randombar(vertical)">
                                      <p:cBhvr>
                                        <p:cTn id="28" dur="500"/>
                                        <p:tgtEl>
                                          <p:spTgt spid="139268">
                                            <p:txEl>
                                              <p:pRg st="3" end="3"/>
                                            </p:txEl>
                                          </p:spTgt>
                                        </p:tgtEl>
                                      </p:cBhvr>
                                    </p:animEffect>
                                  </p:childTnLst>
                                </p:cTn>
                              </p:par>
                            </p:childTnLst>
                          </p:cTn>
                        </p:par>
                        <p:par>
                          <p:cTn id="29" fill="hold" nodeType="afterGroup">
                            <p:stCondLst>
                              <p:cond delay="2000"/>
                            </p:stCondLst>
                            <p:childTnLst>
                              <p:par>
                                <p:cTn id="30" presetID="14" presetClass="entr" presetSubtype="5" fill="hold" grpId="0" nodeType="afterEffect">
                                  <p:stCondLst>
                                    <p:cond delay="0"/>
                                  </p:stCondLst>
                                  <p:childTnLst>
                                    <p:set>
                                      <p:cBhvr>
                                        <p:cTn id="31" dur="1" fill="hold">
                                          <p:stCondLst>
                                            <p:cond delay="0"/>
                                          </p:stCondLst>
                                        </p:cTn>
                                        <p:tgtEl>
                                          <p:spTgt spid="139268">
                                            <p:txEl>
                                              <p:pRg st="4" end="4"/>
                                            </p:txEl>
                                          </p:spTgt>
                                        </p:tgtEl>
                                        <p:attrNameLst>
                                          <p:attrName>style.visibility</p:attrName>
                                        </p:attrNameLst>
                                      </p:cBhvr>
                                      <p:to>
                                        <p:strVal val="visible"/>
                                      </p:to>
                                    </p:set>
                                    <p:animEffect transition="in" filter="randombar(vertical)">
                                      <p:cBhvr>
                                        <p:cTn id="32" dur="500"/>
                                        <p:tgtEl>
                                          <p:spTgt spid="13926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39269">
                                            <p:bg/>
                                          </p:spTgt>
                                        </p:tgtEl>
                                        <p:attrNameLst>
                                          <p:attrName>style.visibility</p:attrName>
                                        </p:attrNameLst>
                                      </p:cBhvr>
                                      <p:to>
                                        <p:strVal val="visible"/>
                                      </p:to>
                                    </p:set>
                                    <p:animEffect transition="in" filter="randombar(vertical)">
                                      <p:cBhvr>
                                        <p:cTn id="37" dur="500"/>
                                        <p:tgtEl>
                                          <p:spTgt spid="139269">
                                            <p:bg/>
                                          </p:spTgt>
                                        </p:tgtEl>
                                      </p:cBhvr>
                                    </p:animEffect>
                                  </p:childTnLst>
                                </p:cTn>
                              </p:par>
                              <p:par>
                                <p:cTn id="38" presetID="14" presetClass="entr" presetSubtype="5" fill="hold" grpId="0" nodeType="withEffect">
                                  <p:stCondLst>
                                    <p:cond delay="0"/>
                                  </p:stCondLst>
                                  <p:childTnLst>
                                    <p:set>
                                      <p:cBhvr>
                                        <p:cTn id="39" dur="1" fill="hold">
                                          <p:stCondLst>
                                            <p:cond delay="0"/>
                                          </p:stCondLst>
                                        </p:cTn>
                                        <p:tgtEl>
                                          <p:spTgt spid="139269">
                                            <p:txEl>
                                              <p:pRg st="0" end="0"/>
                                            </p:txEl>
                                          </p:spTgt>
                                        </p:tgtEl>
                                        <p:attrNameLst>
                                          <p:attrName>style.visibility</p:attrName>
                                        </p:attrNameLst>
                                      </p:cBhvr>
                                      <p:to>
                                        <p:strVal val="visible"/>
                                      </p:to>
                                    </p:set>
                                    <p:animEffect transition="in" filter="randombar(vertical)">
                                      <p:cBhvr>
                                        <p:cTn id="40" dur="500"/>
                                        <p:tgtEl>
                                          <p:spTgt spid="139269">
                                            <p:txEl>
                                              <p:pRg st="0" end="0"/>
                                            </p:txEl>
                                          </p:spTgt>
                                        </p:tgtEl>
                                      </p:cBhvr>
                                    </p:animEffect>
                                  </p:childTnLst>
                                </p:cTn>
                              </p:par>
                            </p:childTnLst>
                          </p:cTn>
                        </p:par>
                        <p:par>
                          <p:cTn id="41" fill="hold" nodeType="afterGroup">
                            <p:stCondLst>
                              <p:cond delay="500"/>
                            </p:stCondLst>
                            <p:childTnLst>
                              <p:par>
                                <p:cTn id="42" presetID="14" presetClass="entr" presetSubtype="5" fill="hold" grpId="0" nodeType="afterEffect">
                                  <p:stCondLst>
                                    <p:cond delay="0"/>
                                  </p:stCondLst>
                                  <p:childTnLst>
                                    <p:set>
                                      <p:cBhvr>
                                        <p:cTn id="43" dur="1" fill="hold">
                                          <p:stCondLst>
                                            <p:cond delay="0"/>
                                          </p:stCondLst>
                                        </p:cTn>
                                        <p:tgtEl>
                                          <p:spTgt spid="139269">
                                            <p:txEl>
                                              <p:pRg st="1" end="1"/>
                                            </p:txEl>
                                          </p:spTgt>
                                        </p:tgtEl>
                                        <p:attrNameLst>
                                          <p:attrName>style.visibility</p:attrName>
                                        </p:attrNameLst>
                                      </p:cBhvr>
                                      <p:to>
                                        <p:strVal val="visible"/>
                                      </p:to>
                                    </p:set>
                                    <p:animEffect transition="in" filter="randombar(vertical)">
                                      <p:cBhvr>
                                        <p:cTn id="44" dur="500"/>
                                        <p:tgtEl>
                                          <p:spTgt spid="139269">
                                            <p:txEl>
                                              <p:pRg st="1" end="1"/>
                                            </p:txEl>
                                          </p:spTgt>
                                        </p:tgtEl>
                                      </p:cBhvr>
                                    </p:animEffect>
                                  </p:childTnLst>
                                </p:cTn>
                              </p:par>
                            </p:childTnLst>
                          </p:cTn>
                        </p:par>
                        <p:par>
                          <p:cTn id="45" fill="hold" nodeType="afterGroup">
                            <p:stCondLst>
                              <p:cond delay="1000"/>
                            </p:stCondLst>
                            <p:childTnLst>
                              <p:par>
                                <p:cTn id="46" presetID="14" presetClass="entr" presetSubtype="5" fill="hold" grpId="0" nodeType="afterEffect">
                                  <p:stCondLst>
                                    <p:cond delay="0"/>
                                  </p:stCondLst>
                                  <p:childTnLst>
                                    <p:set>
                                      <p:cBhvr>
                                        <p:cTn id="47" dur="1" fill="hold">
                                          <p:stCondLst>
                                            <p:cond delay="0"/>
                                          </p:stCondLst>
                                        </p:cTn>
                                        <p:tgtEl>
                                          <p:spTgt spid="139269">
                                            <p:txEl>
                                              <p:pRg st="2" end="2"/>
                                            </p:txEl>
                                          </p:spTgt>
                                        </p:tgtEl>
                                        <p:attrNameLst>
                                          <p:attrName>style.visibility</p:attrName>
                                        </p:attrNameLst>
                                      </p:cBhvr>
                                      <p:to>
                                        <p:strVal val="visible"/>
                                      </p:to>
                                    </p:set>
                                    <p:animEffect transition="in" filter="randombar(vertical)">
                                      <p:cBhvr>
                                        <p:cTn id="48" dur="500"/>
                                        <p:tgtEl>
                                          <p:spTgt spid="139269">
                                            <p:txEl>
                                              <p:pRg st="2" end="2"/>
                                            </p:txEl>
                                          </p:spTgt>
                                        </p:tgtEl>
                                      </p:cBhvr>
                                    </p:animEffect>
                                  </p:childTnLst>
                                </p:cTn>
                              </p:par>
                            </p:childTnLst>
                          </p:cTn>
                        </p:par>
                        <p:par>
                          <p:cTn id="49" fill="hold" nodeType="afterGroup">
                            <p:stCondLst>
                              <p:cond delay="1500"/>
                            </p:stCondLst>
                            <p:childTnLst>
                              <p:par>
                                <p:cTn id="50" presetID="14" presetClass="entr" presetSubtype="5" fill="hold" grpId="0" nodeType="afterEffect">
                                  <p:stCondLst>
                                    <p:cond delay="0"/>
                                  </p:stCondLst>
                                  <p:childTnLst>
                                    <p:set>
                                      <p:cBhvr>
                                        <p:cTn id="51" dur="1" fill="hold">
                                          <p:stCondLst>
                                            <p:cond delay="0"/>
                                          </p:stCondLst>
                                        </p:cTn>
                                        <p:tgtEl>
                                          <p:spTgt spid="139269">
                                            <p:txEl>
                                              <p:pRg st="3" end="3"/>
                                            </p:txEl>
                                          </p:spTgt>
                                        </p:tgtEl>
                                        <p:attrNameLst>
                                          <p:attrName>style.visibility</p:attrName>
                                        </p:attrNameLst>
                                      </p:cBhvr>
                                      <p:to>
                                        <p:strVal val="visible"/>
                                      </p:to>
                                    </p:set>
                                    <p:animEffect transition="in" filter="randombar(vertical)">
                                      <p:cBhvr>
                                        <p:cTn id="52" dur="500"/>
                                        <p:tgtEl>
                                          <p:spTgt spid="1392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8" grpId="0" uiExpand="1" build="p" animBg="1"/>
      <p:bldP spid="139269"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685D2FC1-4FDE-43CD-BB12-E5AEABEB78A4}"/>
              </a:ext>
            </a:extLst>
          </p:cNvPr>
          <p:cNvSpPr>
            <a:spLocks noGrp="1" noChangeArrowheads="1"/>
          </p:cNvSpPr>
          <p:nvPr>
            <p:ph type="title"/>
          </p:nvPr>
        </p:nvSpPr>
        <p:spPr>
          <a:xfrm>
            <a:off x="2055812" y="76200"/>
            <a:ext cx="2895600" cy="990600"/>
          </a:xfrm>
        </p:spPr>
        <p:txBody>
          <a:bodyPr/>
          <a:lstStyle/>
          <a:p>
            <a:pPr eaLnBrk="1" hangingPunct="1"/>
            <a:r>
              <a:rPr lang="en-US" altLang="en-US" sz="3200">
                <a:latin typeface="Eras Bold ITC" panose="020B0907030504020204" pitchFamily="34" charset="0"/>
              </a:rPr>
              <a:t>Cooking Metaphors</a:t>
            </a:r>
          </a:p>
        </p:txBody>
      </p:sp>
      <p:sp>
        <p:nvSpPr>
          <p:cNvPr id="63491" name="Rectangle 5">
            <a:extLst>
              <a:ext uri="{FF2B5EF4-FFF2-40B4-BE49-F238E27FC236}">
                <a16:creationId xmlns:a16="http://schemas.microsoft.com/office/drawing/2014/main" id="{31EE2186-C458-466B-A805-21554508E2BB}"/>
              </a:ext>
            </a:extLst>
          </p:cNvPr>
          <p:cNvSpPr>
            <a:spLocks noGrp="1" noChangeArrowheads="1"/>
          </p:cNvSpPr>
          <p:nvPr>
            <p:ph type="body" sz="half" idx="1"/>
          </p:nvPr>
        </p:nvSpPr>
        <p:spPr>
          <a:xfrm>
            <a:off x="1827212" y="1066800"/>
            <a:ext cx="3276600" cy="2286000"/>
          </a:xfrm>
        </p:spPr>
        <p:txBody>
          <a:bodyPr/>
          <a:lstStyle/>
          <a:p>
            <a:pPr algn="ctr" eaLnBrk="1" hangingPunct="1">
              <a:buFontTx/>
              <a:buNone/>
            </a:pPr>
            <a:r>
              <a:rPr lang="en-US" altLang="en-US">
                <a:latin typeface="Arial Narrow" panose="020B0606020202030204" pitchFamily="34" charset="0"/>
              </a:rPr>
              <a:t>The characteristic oven excavated from the biblical period was a domed cavity made from mud and fueled with dung or brush.</a:t>
            </a:r>
          </a:p>
        </p:txBody>
      </p:sp>
      <p:pic>
        <p:nvPicPr>
          <p:cNvPr id="63492" name="Picture 7" descr="BAS22">
            <a:extLst>
              <a:ext uri="{FF2B5EF4-FFF2-40B4-BE49-F238E27FC236}">
                <a16:creationId xmlns:a16="http://schemas.microsoft.com/office/drawing/2014/main" id="{1A012B02-FCC4-42AE-8AEB-4E4A5CBD2E4B}"/>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489576" y="0"/>
            <a:ext cx="5176837" cy="6858000"/>
          </a:xfrm>
          <a:noFill/>
          <a:extLst>
            <a:ext uri="{909E8E84-426E-40DD-AFC4-6F175D3DCCD1}">
              <a14:hiddenFill xmlns:a14="http://schemas.microsoft.com/office/drawing/2010/main">
                <a:solidFill>
                  <a:srgbClr val="FFFFFF"/>
                </a:solidFill>
              </a14:hiddenFill>
            </a:ext>
          </a:extLst>
        </p:spPr>
      </p:pic>
      <p:sp>
        <p:nvSpPr>
          <p:cNvPr id="142344" name="Rectangle 8">
            <a:extLst>
              <a:ext uri="{FF2B5EF4-FFF2-40B4-BE49-F238E27FC236}">
                <a16:creationId xmlns:a16="http://schemas.microsoft.com/office/drawing/2014/main" id="{E56A9972-DBFA-44CA-95BE-E39B6803117D}"/>
              </a:ext>
            </a:extLst>
          </p:cNvPr>
          <p:cNvSpPr>
            <a:spLocks noChangeArrowheads="1"/>
          </p:cNvSpPr>
          <p:nvPr/>
        </p:nvSpPr>
        <p:spPr bwMode="auto">
          <a:xfrm>
            <a:off x="1827212" y="3429000"/>
            <a:ext cx="3429000" cy="3124200"/>
          </a:xfrm>
          <a:prstGeom prst="rect">
            <a:avLst/>
          </a:prstGeom>
          <a:gradFill rotWithShape="1">
            <a:gsLst>
              <a:gs pos="0">
                <a:srgbClr val="666699">
                  <a:gamma/>
                  <a:shade val="46275"/>
                  <a:invGamma/>
                </a:srgbClr>
              </a:gs>
              <a:gs pos="50000">
                <a:srgbClr val="666699"/>
              </a:gs>
              <a:gs pos="100000">
                <a:srgbClr val="666699">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400" i="1">
                <a:solidFill>
                  <a:srgbClr val="FFFF00"/>
                </a:solidFill>
                <a:effectLst>
                  <a:outerShdw blurRad="38100" dist="38100" dir="2700000" algn="tl">
                    <a:srgbClr val="000000"/>
                  </a:outerShdw>
                </a:effectLst>
                <a:latin typeface="Comic Sans MS" panose="030F0702030302020204" pitchFamily="66" charset="0"/>
              </a:rPr>
              <a:t>Burning like a baker’s oven </a:t>
            </a:r>
            <a:r>
              <a:rPr lang="en-US" altLang="en-US" sz="2000" i="1">
                <a:solidFill>
                  <a:srgbClr val="FFFF00"/>
                </a:solidFill>
                <a:effectLst>
                  <a:outerShdw blurRad="38100" dist="38100" dir="2700000" algn="tl">
                    <a:srgbClr val="000000"/>
                  </a:outerShdw>
                </a:effectLst>
                <a:latin typeface="Comic Sans MS" panose="030F0702030302020204" pitchFamily="66" charset="0"/>
              </a:rPr>
              <a:t>(7:4)</a:t>
            </a:r>
          </a:p>
          <a:p>
            <a:pPr eaLnBrk="1" hangingPunct="1">
              <a:defRPr/>
            </a:pPr>
            <a:r>
              <a:rPr lang="en-US" altLang="en-US" sz="2400" i="1">
                <a:solidFill>
                  <a:srgbClr val="FFFF00"/>
                </a:solidFill>
                <a:effectLst>
                  <a:outerShdw blurRad="38100" dist="38100" dir="2700000" algn="tl">
                    <a:srgbClr val="000000"/>
                  </a:outerShdw>
                </a:effectLst>
                <a:latin typeface="Comic Sans MS" panose="030F0702030302020204" pitchFamily="66" charset="0"/>
              </a:rPr>
              <a:t>Self-perpetuating fire </a:t>
            </a:r>
            <a:r>
              <a:rPr lang="en-US" altLang="en-US" sz="2000" i="1">
                <a:solidFill>
                  <a:srgbClr val="FFFF00"/>
                </a:solidFill>
                <a:effectLst>
                  <a:outerShdw blurRad="38100" dist="38100" dir="2700000" algn="tl">
                    <a:srgbClr val="000000"/>
                  </a:outerShdw>
                </a:effectLst>
                <a:latin typeface="Comic Sans MS" panose="030F0702030302020204" pitchFamily="66" charset="0"/>
              </a:rPr>
              <a:t>(7:6)</a:t>
            </a:r>
          </a:p>
          <a:p>
            <a:pPr eaLnBrk="1" hangingPunct="1">
              <a:defRPr/>
            </a:pPr>
            <a:r>
              <a:rPr lang="en-US" altLang="en-US" sz="2400" i="1">
                <a:solidFill>
                  <a:srgbClr val="FFFF00"/>
                </a:solidFill>
                <a:effectLst>
                  <a:outerShdw blurRad="38100" dist="38100" dir="2700000" algn="tl">
                    <a:srgbClr val="000000"/>
                  </a:outerShdw>
                </a:effectLst>
                <a:latin typeface="Comic Sans MS" panose="030F0702030302020204" pitchFamily="66" charset="0"/>
              </a:rPr>
              <a:t>Flat cake not turned—burnt on one side and raw on the other </a:t>
            </a:r>
            <a:r>
              <a:rPr lang="en-US" altLang="en-US" sz="2000" i="1">
                <a:solidFill>
                  <a:srgbClr val="FFFF00"/>
                </a:solidFill>
                <a:effectLst>
                  <a:outerShdw blurRad="38100" dist="38100" dir="2700000" algn="tl">
                    <a:srgbClr val="000000"/>
                  </a:outerShdw>
                </a:effectLst>
                <a:latin typeface="Comic Sans MS" panose="030F0702030302020204" pitchFamily="66" charset="0"/>
              </a:rPr>
              <a:t>(7:8)</a:t>
            </a:r>
            <a:endParaRPr lang="en-US" altLang="en-US" sz="2400" i="1">
              <a:solidFill>
                <a:srgbClr val="FFFF00"/>
              </a:solidFill>
              <a:effectLst>
                <a:outerShdw blurRad="38100" dist="38100" dir="2700000" algn="tl">
                  <a:srgbClr val="000000"/>
                </a:outerShdw>
              </a:effectLst>
              <a:latin typeface="Comic Sans MS" panose="030F0702030302020204" pitchFamily="66" charset="0"/>
            </a:endParaRPr>
          </a:p>
        </p:txBody>
      </p:sp>
      <p:sp>
        <p:nvSpPr>
          <p:cNvPr id="63494" name="Slide Number Placeholder 1">
            <a:extLst>
              <a:ext uri="{FF2B5EF4-FFF2-40B4-BE49-F238E27FC236}">
                <a16:creationId xmlns:a16="http://schemas.microsoft.com/office/drawing/2014/main" id="{7E520CA8-30CB-451A-99D6-7E91A0841F8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97D620-79F1-4607-9057-ECF0056A82F3}" type="slidenum">
              <a:rPr lang="en-US" altLang="en-US"/>
              <a:pPr/>
              <a:t>82</a:t>
            </a:fld>
            <a:endParaRPr lang="en-US" altLang="en-US"/>
          </a:p>
        </p:txBody>
      </p:sp>
    </p:spTree>
    <p:extLst>
      <p:ext uri="{BB962C8B-B14F-4D97-AF65-F5344CB8AC3E}">
        <p14:creationId xmlns:p14="http://schemas.microsoft.com/office/powerpoint/2010/main" val="16655051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344">
                                            <p:bg/>
                                          </p:spTgt>
                                        </p:tgtEl>
                                        <p:attrNameLst>
                                          <p:attrName>style.visibility</p:attrName>
                                        </p:attrNameLst>
                                      </p:cBhvr>
                                      <p:to>
                                        <p:strVal val="visible"/>
                                      </p:to>
                                    </p:set>
                                    <p:animEffect transition="in" filter="dissolve">
                                      <p:cBhvr>
                                        <p:cTn id="7" dur="500"/>
                                        <p:tgtEl>
                                          <p:spTgt spid="142344">
                                            <p:bg/>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42344">
                                            <p:txEl>
                                              <p:pRg st="0" end="0"/>
                                            </p:txEl>
                                          </p:spTgt>
                                        </p:tgtEl>
                                        <p:attrNameLst>
                                          <p:attrName>style.visibility</p:attrName>
                                        </p:attrNameLst>
                                      </p:cBhvr>
                                      <p:to>
                                        <p:strVal val="visible"/>
                                      </p:to>
                                    </p:set>
                                    <p:anim calcmode="lin" valueType="num">
                                      <p:cBhvr additive="base">
                                        <p:cTn id="10" dur="500" fill="hold"/>
                                        <p:tgtEl>
                                          <p:spTgt spid="142344">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423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42344">
                                            <p:txEl>
                                              <p:pRg st="1" end="1"/>
                                            </p:txEl>
                                          </p:spTgt>
                                        </p:tgtEl>
                                        <p:attrNameLst>
                                          <p:attrName>style.visibility</p:attrName>
                                        </p:attrNameLst>
                                      </p:cBhvr>
                                      <p:to>
                                        <p:strVal val="visible"/>
                                      </p:to>
                                    </p:set>
                                    <p:anim calcmode="lin" valueType="num">
                                      <p:cBhvr additive="base">
                                        <p:cTn id="16" dur="500" fill="hold"/>
                                        <p:tgtEl>
                                          <p:spTgt spid="14234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23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42344">
                                            <p:txEl>
                                              <p:pRg st="2" end="2"/>
                                            </p:txEl>
                                          </p:spTgt>
                                        </p:tgtEl>
                                        <p:attrNameLst>
                                          <p:attrName>style.visibility</p:attrName>
                                        </p:attrNameLst>
                                      </p:cBhvr>
                                      <p:to>
                                        <p:strVal val="visible"/>
                                      </p:to>
                                    </p:set>
                                    <p:anim calcmode="lin" valueType="num">
                                      <p:cBhvr additive="base">
                                        <p:cTn id="22" dur="500" fill="hold"/>
                                        <p:tgtEl>
                                          <p:spTgt spid="14234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4234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uiExpand="1"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D5396A60-DD2C-464F-A496-719E1E1C2A5A}"/>
              </a:ext>
            </a:extLst>
          </p:cNvPr>
          <p:cNvSpPr>
            <a:spLocks noGrp="1" noChangeArrowheads="1"/>
          </p:cNvSpPr>
          <p:nvPr>
            <p:ph type="title"/>
          </p:nvPr>
        </p:nvSpPr>
        <p:spPr>
          <a:xfrm>
            <a:off x="1979612" y="76201"/>
            <a:ext cx="8229600" cy="1325563"/>
          </a:xfrm>
        </p:spPr>
        <p:txBody>
          <a:bodyPr/>
          <a:lstStyle/>
          <a:p>
            <a:pPr eaLnBrk="1" hangingPunct="1"/>
            <a:r>
              <a:rPr lang="en-US" altLang="en-US" sz="4000">
                <a:latin typeface="Eras Bold ITC" panose="020B0907030504020204" pitchFamily="34" charset="0"/>
              </a:rPr>
              <a:t>God’s Pathos and Israel’s Oblivion</a:t>
            </a:r>
          </a:p>
        </p:txBody>
      </p:sp>
      <p:sp>
        <p:nvSpPr>
          <p:cNvPr id="145411" name="Rectangle 3">
            <a:extLst>
              <a:ext uri="{FF2B5EF4-FFF2-40B4-BE49-F238E27FC236}">
                <a16:creationId xmlns:a16="http://schemas.microsoft.com/office/drawing/2014/main" id="{0220D098-C08E-4EFB-8232-D176102928E8}"/>
              </a:ext>
            </a:extLst>
          </p:cNvPr>
          <p:cNvSpPr>
            <a:spLocks noGrp="1" noChangeArrowheads="1"/>
          </p:cNvSpPr>
          <p:nvPr>
            <p:ph type="body" idx="1"/>
          </p:nvPr>
        </p:nvSpPr>
        <p:spPr>
          <a:xfrm>
            <a:off x="1751012" y="1905000"/>
            <a:ext cx="9829800" cy="4800600"/>
          </a:xfrm>
        </p:spPr>
        <p:txBody>
          <a:bodyPr>
            <a:normAutofit lnSpcReduction="10000"/>
          </a:bodyPr>
          <a:lstStyle/>
          <a:p>
            <a:pPr eaLnBrk="1" hangingPunct="1">
              <a:lnSpc>
                <a:spcPct val="80000"/>
              </a:lnSpc>
              <a:buFontTx/>
              <a:buNone/>
            </a:pPr>
            <a:r>
              <a:rPr lang="en-US" altLang="en-US" sz="2800" b="1" dirty="0">
                <a:solidFill>
                  <a:srgbClr val="C00000"/>
                </a:solidFill>
              </a:rPr>
              <a:t>In a series of anguished phrases, God describes the broken relationship between himself and Israel.</a:t>
            </a:r>
          </a:p>
          <a:p>
            <a:pPr eaLnBrk="1" hangingPunct="1">
              <a:lnSpc>
                <a:spcPct val="80000"/>
              </a:lnSpc>
            </a:pPr>
            <a:r>
              <a:rPr lang="en-US" altLang="en-US" i="1" dirty="0">
                <a:latin typeface="Comic Sans MS" panose="030F0702030302020204" pitchFamily="66" charset="0"/>
              </a:rPr>
              <a:t>“…they do not realize that I remember all their evil” (7:2)</a:t>
            </a:r>
          </a:p>
          <a:p>
            <a:pPr eaLnBrk="1" hangingPunct="1">
              <a:lnSpc>
                <a:spcPct val="80000"/>
              </a:lnSpc>
            </a:pPr>
            <a:r>
              <a:rPr lang="en-US" altLang="en-US" i="1" dirty="0">
                <a:latin typeface="Comic Sans MS" panose="030F0702030302020204" pitchFamily="66" charset="0"/>
              </a:rPr>
              <a:t>“…their sins…are always before me” (7:2b)</a:t>
            </a:r>
          </a:p>
          <a:p>
            <a:pPr eaLnBrk="1" hangingPunct="1">
              <a:lnSpc>
                <a:spcPct val="80000"/>
              </a:lnSpc>
            </a:pPr>
            <a:r>
              <a:rPr lang="en-US" altLang="en-US" i="1" dirty="0">
                <a:latin typeface="Comic Sans MS" panose="030F0702030302020204" pitchFamily="66" charset="0"/>
              </a:rPr>
              <a:t>“Foreigners sap his strength, but he does not realize it.” (7:9a)</a:t>
            </a:r>
          </a:p>
          <a:p>
            <a:pPr eaLnBrk="1" hangingPunct="1">
              <a:lnSpc>
                <a:spcPct val="80000"/>
              </a:lnSpc>
            </a:pPr>
            <a:r>
              <a:rPr lang="en-US" altLang="en-US" i="1" dirty="0">
                <a:latin typeface="Comic Sans MS" panose="030F0702030302020204" pitchFamily="66" charset="0"/>
              </a:rPr>
              <a:t>“…he does not return to Yahweh his God or search for him” (7:10)</a:t>
            </a:r>
          </a:p>
          <a:p>
            <a:pPr eaLnBrk="1" hangingPunct="1">
              <a:lnSpc>
                <a:spcPct val="80000"/>
              </a:lnSpc>
            </a:pPr>
            <a:r>
              <a:rPr lang="en-US" altLang="en-US" i="1" dirty="0">
                <a:latin typeface="Comic Sans MS" panose="030F0702030302020204" pitchFamily="66" charset="0"/>
              </a:rPr>
              <a:t>“They do not cry out to me from their hearts” (7:14a)</a:t>
            </a:r>
          </a:p>
          <a:p>
            <a:pPr eaLnBrk="1" hangingPunct="1">
              <a:lnSpc>
                <a:spcPct val="80000"/>
              </a:lnSpc>
            </a:pPr>
            <a:r>
              <a:rPr lang="en-US" altLang="en-US" i="1" dirty="0">
                <a:latin typeface="Comic Sans MS" panose="030F0702030302020204" pitchFamily="66" charset="0"/>
              </a:rPr>
              <a:t>“They…turn away from me” (7:14b)</a:t>
            </a:r>
          </a:p>
          <a:p>
            <a:pPr eaLnBrk="1" hangingPunct="1">
              <a:lnSpc>
                <a:spcPct val="80000"/>
              </a:lnSpc>
            </a:pPr>
            <a:r>
              <a:rPr lang="en-US" altLang="en-US" i="1" dirty="0">
                <a:latin typeface="Comic Sans MS" panose="030F0702030302020204" pitchFamily="66" charset="0"/>
              </a:rPr>
              <a:t>“…they plot evil against me” (7:15)</a:t>
            </a:r>
          </a:p>
          <a:p>
            <a:pPr eaLnBrk="1" hangingPunct="1">
              <a:lnSpc>
                <a:spcPct val="80000"/>
              </a:lnSpc>
            </a:pPr>
            <a:r>
              <a:rPr lang="en-US" altLang="en-US" i="1" dirty="0">
                <a:latin typeface="Comic Sans MS" panose="030F0702030302020204" pitchFamily="66" charset="0"/>
              </a:rPr>
              <a:t>“They do not turn to the Most High” (7:16a)</a:t>
            </a:r>
          </a:p>
        </p:txBody>
      </p:sp>
      <p:sp>
        <p:nvSpPr>
          <p:cNvPr id="64516" name="Slide Number Placeholder 1">
            <a:extLst>
              <a:ext uri="{FF2B5EF4-FFF2-40B4-BE49-F238E27FC236}">
                <a16:creationId xmlns:a16="http://schemas.microsoft.com/office/drawing/2014/main" id="{A401E980-480B-4268-ACAD-103CA92C9DD2}"/>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64B182-892C-45F2-A235-6A839611EF5D}" type="slidenum">
              <a:rPr lang="en-US" altLang="en-US"/>
              <a:pPr/>
              <a:t>83</a:t>
            </a:fld>
            <a:endParaRPr lang="en-US" altLang="en-US"/>
          </a:p>
        </p:txBody>
      </p:sp>
    </p:spTree>
    <p:extLst>
      <p:ext uri="{BB962C8B-B14F-4D97-AF65-F5344CB8AC3E}">
        <p14:creationId xmlns:p14="http://schemas.microsoft.com/office/powerpoint/2010/main" val="174661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p:cTn id="7" dur="500" fill="hold"/>
                                        <p:tgtEl>
                                          <p:spTgt spid="145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5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5411">
                                            <p:txEl>
                                              <p:pRg st="6" end="6"/>
                                            </p:txEl>
                                          </p:spTgt>
                                        </p:tgtEl>
                                        <p:attrNameLst>
                                          <p:attrName>style.visibility</p:attrName>
                                        </p:attrNameLst>
                                      </p:cBhvr>
                                      <p:to>
                                        <p:strVal val="visible"/>
                                      </p:to>
                                    </p:set>
                                    <p:anim calcmode="lin" valueType="num">
                                      <p:cBhvr additive="base">
                                        <p:cTn id="43" dur="500" fill="hold"/>
                                        <p:tgtEl>
                                          <p:spTgt spid="145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5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45411">
                                            <p:txEl>
                                              <p:pRg st="7" end="7"/>
                                            </p:txEl>
                                          </p:spTgt>
                                        </p:tgtEl>
                                        <p:attrNameLst>
                                          <p:attrName>style.visibility</p:attrName>
                                        </p:attrNameLst>
                                      </p:cBhvr>
                                      <p:to>
                                        <p:strVal val="visible"/>
                                      </p:to>
                                    </p:set>
                                    <p:anim calcmode="lin" valueType="num">
                                      <p:cBhvr additive="base">
                                        <p:cTn id="49" dur="500" fill="hold"/>
                                        <p:tgtEl>
                                          <p:spTgt spid="1454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5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45411">
                                            <p:txEl>
                                              <p:pRg st="8" end="8"/>
                                            </p:txEl>
                                          </p:spTgt>
                                        </p:tgtEl>
                                        <p:attrNameLst>
                                          <p:attrName>style.visibility</p:attrName>
                                        </p:attrNameLst>
                                      </p:cBhvr>
                                      <p:to>
                                        <p:strVal val="visible"/>
                                      </p:to>
                                    </p:set>
                                    <p:anim calcmode="lin" valueType="num">
                                      <p:cBhvr additive="base">
                                        <p:cTn id="55" dur="500" fill="hold"/>
                                        <p:tgtEl>
                                          <p:spTgt spid="14541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54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a:extLst>
              <a:ext uri="{FF2B5EF4-FFF2-40B4-BE49-F238E27FC236}">
                <a16:creationId xmlns:a16="http://schemas.microsoft.com/office/drawing/2014/main" id="{467573EE-3D0F-431F-8F8C-1BB887449687}"/>
              </a:ext>
            </a:extLst>
          </p:cNvPr>
          <p:cNvSpPr>
            <a:spLocks noGrp="1" noChangeArrowheads="1"/>
          </p:cNvSpPr>
          <p:nvPr>
            <p:ph type="title"/>
          </p:nvPr>
        </p:nvSpPr>
        <p:spPr>
          <a:xfrm>
            <a:off x="1751012" y="274638"/>
            <a:ext cx="8686800" cy="1096962"/>
          </a:xfrm>
        </p:spPr>
        <p:txBody>
          <a:bodyPr/>
          <a:lstStyle/>
          <a:p>
            <a:pPr eaLnBrk="1" hangingPunct="1"/>
            <a:r>
              <a:rPr lang="en-US" altLang="en-US" sz="4000">
                <a:latin typeface="Eras Bold ITC" panose="020B0907030504020204" pitchFamily="34" charset="0"/>
              </a:rPr>
              <a:t>Reluctant Judgment</a:t>
            </a:r>
            <a:br>
              <a:rPr lang="en-US" altLang="en-US" sz="4000">
                <a:latin typeface="Eras Bold ITC" panose="020B0907030504020204" pitchFamily="34" charset="0"/>
              </a:rPr>
            </a:br>
            <a:r>
              <a:rPr lang="en-US" altLang="en-US" sz="2800" b="1" i="1">
                <a:latin typeface="Arial Narrow" panose="020B0606020202030204" pitchFamily="34" charset="0"/>
              </a:rPr>
              <a:t>God’s judgment of Israel was far from what he wanted to do!</a:t>
            </a:r>
            <a:endParaRPr lang="en-US" altLang="en-US" sz="4000" b="1" i="1">
              <a:latin typeface="Arial Narrow" panose="020B0606020202030204" pitchFamily="34" charset="0"/>
            </a:endParaRPr>
          </a:p>
        </p:txBody>
      </p:sp>
      <p:sp>
        <p:nvSpPr>
          <p:cNvPr id="146437" name="Rectangle 5">
            <a:extLst>
              <a:ext uri="{FF2B5EF4-FFF2-40B4-BE49-F238E27FC236}">
                <a16:creationId xmlns:a16="http://schemas.microsoft.com/office/drawing/2014/main" id="{5A969E29-C773-408A-A2E4-CD466071731D}"/>
              </a:ext>
            </a:extLst>
          </p:cNvPr>
          <p:cNvSpPr>
            <a:spLocks noGrp="1" noChangeArrowheads="1"/>
          </p:cNvSpPr>
          <p:nvPr>
            <p:ph type="body" sz="half" idx="1"/>
          </p:nvPr>
        </p:nvSpPr>
        <p:spPr>
          <a:xfrm>
            <a:off x="1903412" y="1752600"/>
            <a:ext cx="4114800" cy="4648200"/>
          </a:xfrm>
        </p:spPr>
        <p:txBody>
          <a:bodyPr/>
          <a:lstStyle/>
          <a:p>
            <a:pPr eaLnBrk="1" hangingPunct="1">
              <a:lnSpc>
                <a:spcPct val="90000"/>
              </a:lnSpc>
              <a:buFontTx/>
              <a:buNone/>
            </a:pPr>
            <a:r>
              <a:rPr lang="en-US" altLang="en-US" sz="2800">
                <a:latin typeface="Lucida Fax" panose="02060602050505020204" pitchFamily="18" charset="0"/>
              </a:rPr>
              <a:t>On the one hand, God moaned, “I long to redeem them….”</a:t>
            </a:r>
            <a:r>
              <a:rPr lang="en-US" altLang="en-US">
                <a:latin typeface="Lucida Fax" panose="02060602050505020204" pitchFamily="18" charset="0"/>
              </a:rPr>
              <a:t> </a:t>
            </a:r>
            <a:r>
              <a:rPr lang="en-US" altLang="en-US">
                <a:latin typeface="Arial Narrow" panose="020B0606020202030204" pitchFamily="34" charset="0"/>
              </a:rPr>
              <a:t>(7:13b; cf. 6:11b-7:1a)</a:t>
            </a:r>
          </a:p>
          <a:p>
            <a:pPr eaLnBrk="1" hangingPunct="1">
              <a:lnSpc>
                <a:spcPct val="90000"/>
              </a:lnSpc>
              <a:buFontTx/>
              <a:buNone/>
            </a:pPr>
            <a:r>
              <a:rPr lang="en-US" altLang="en-US" sz="2800">
                <a:latin typeface="Lucida Fax" panose="02060602050505020204" pitchFamily="18" charset="0"/>
              </a:rPr>
              <a:t>On the other hand, judgment was what God was compelled to do because of his covenant word.</a:t>
            </a:r>
          </a:p>
        </p:txBody>
      </p:sp>
      <p:sp>
        <p:nvSpPr>
          <p:cNvPr id="146438" name="Rectangle 6">
            <a:extLst>
              <a:ext uri="{FF2B5EF4-FFF2-40B4-BE49-F238E27FC236}">
                <a16:creationId xmlns:a16="http://schemas.microsoft.com/office/drawing/2014/main" id="{C770FE61-2CE6-49D8-B609-7CFE33D8A228}"/>
              </a:ext>
            </a:extLst>
          </p:cNvPr>
          <p:cNvSpPr>
            <a:spLocks noGrp="1" noChangeArrowheads="1"/>
          </p:cNvSpPr>
          <p:nvPr>
            <p:ph type="body" sz="half" idx="2"/>
          </p:nvPr>
        </p:nvSpPr>
        <p:spPr>
          <a:xfrm>
            <a:off x="6399212" y="1981200"/>
            <a:ext cx="4038600" cy="4114800"/>
          </a:xfrm>
          <a:solidFill>
            <a:srgbClr val="000000"/>
          </a:solidFill>
          <a:ln>
            <a:solidFill>
              <a:schemeClr val="tx1"/>
            </a:solidFill>
            <a:miter lim="800000"/>
            <a:headEnd/>
            <a:tailEnd/>
          </a:ln>
        </p:spPr>
        <p:txBody>
          <a:bodyPr/>
          <a:lstStyle/>
          <a:p>
            <a:pPr eaLnBrk="1" hangingPunct="1">
              <a:lnSpc>
                <a:spcPct val="90000"/>
              </a:lnSpc>
              <a:buFontTx/>
              <a:buNone/>
            </a:pPr>
            <a:r>
              <a:rPr lang="en-US" altLang="en-US" sz="2800" b="1" dirty="0">
                <a:solidFill>
                  <a:srgbClr val="FFC000"/>
                </a:solidFill>
              </a:rPr>
              <a:t>THE JUDGMENT</a:t>
            </a:r>
          </a:p>
          <a:p>
            <a:pPr eaLnBrk="1" hangingPunct="1">
              <a:lnSpc>
                <a:spcPct val="90000"/>
              </a:lnSpc>
            </a:pPr>
            <a:r>
              <a:rPr lang="en-US" altLang="en-US" b="1" dirty="0">
                <a:solidFill>
                  <a:srgbClr val="FFCC66"/>
                </a:solidFill>
              </a:rPr>
              <a:t>Israel would be like birds caught in God’s net of judgment (7:12-13a)</a:t>
            </a:r>
          </a:p>
          <a:p>
            <a:pPr eaLnBrk="1" hangingPunct="1">
              <a:lnSpc>
                <a:spcPct val="90000"/>
              </a:lnSpc>
            </a:pPr>
            <a:r>
              <a:rPr lang="en-US" altLang="en-US" b="1" dirty="0">
                <a:solidFill>
                  <a:srgbClr val="FFCC66"/>
                </a:solidFill>
              </a:rPr>
              <a:t>Leaders would fall by the sword (7:16b).</a:t>
            </a:r>
          </a:p>
          <a:p>
            <a:pPr eaLnBrk="1" hangingPunct="1">
              <a:lnSpc>
                <a:spcPct val="90000"/>
              </a:lnSpc>
            </a:pPr>
            <a:r>
              <a:rPr lang="en-US" altLang="en-US" b="1" dirty="0">
                <a:solidFill>
                  <a:srgbClr val="FFCC66"/>
                </a:solidFill>
              </a:rPr>
              <a:t>They would be ridiculed in Egypt (7:16c)</a:t>
            </a:r>
          </a:p>
        </p:txBody>
      </p:sp>
      <p:sp>
        <p:nvSpPr>
          <p:cNvPr id="66565" name="Slide Number Placeholder 1">
            <a:extLst>
              <a:ext uri="{FF2B5EF4-FFF2-40B4-BE49-F238E27FC236}">
                <a16:creationId xmlns:a16="http://schemas.microsoft.com/office/drawing/2014/main" id="{2E02690F-4BF0-4E7B-916C-4CCB62E62FA2}"/>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6FB365-EF1D-4634-8EBB-94EB1548CAE5}" type="slidenum">
              <a:rPr lang="en-US" altLang="en-US"/>
              <a:pPr/>
              <a:t>84</a:t>
            </a:fld>
            <a:endParaRPr lang="en-US" altLang="en-US"/>
          </a:p>
        </p:txBody>
      </p:sp>
    </p:spTree>
    <p:extLst>
      <p:ext uri="{BB962C8B-B14F-4D97-AF65-F5344CB8AC3E}">
        <p14:creationId xmlns:p14="http://schemas.microsoft.com/office/powerpoint/2010/main" val="18161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6437">
                                            <p:txEl>
                                              <p:pRg st="0" end="0"/>
                                            </p:txEl>
                                          </p:spTgt>
                                        </p:tgtEl>
                                        <p:attrNameLst>
                                          <p:attrName>style.visibility</p:attrName>
                                        </p:attrNameLst>
                                      </p:cBhvr>
                                      <p:to>
                                        <p:strVal val="visible"/>
                                      </p:to>
                                    </p:set>
                                    <p:anim calcmode="lin" valueType="num">
                                      <p:cBhvr additive="base">
                                        <p:cTn id="7" dur="500" fill="hold"/>
                                        <p:tgtEl>
                                          <p:spTgt spid="1464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64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6437">
                                            <p:txEl>
                                              <p:pRg st="1" end="1"/>
                                            </p:txEl>
                                          </p:spTgt>
                                        </p:tgtEl>
                                        <p:attrNameLst>
                                          <p:attrName>style.visibility</p:attrName>
                                        </p:attrNameLst>
                                      </p:cBhvr>
                                      <p:to>
                                        <p:strVal val="visible"/>
                                      </p:to>
                                    </p:set>
                                    <p:anim calcmode="lin" valueType="num">
                                      <p:cBhvr additive="base">
                                        <p:cTn id="13" dur="500" fill="hold"/>
                                        <p:tgtEl>
                                          <p:spTgt spid="14643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64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6438">
                                            <p:bg/>
                                          </p:spTgt>
                                        </p:tgtEl>
                                        <p:attrNameLst>
                                          <p:attrName>style.visibility</p:attrName>
                                        </p:attrNameLst>
                                      </p:cBhvr>
                                      <p:to>
                                        <p:strVal val="visible"/>
                                      </p:to>
                                    </p:set>
                                    <p:animEffect transition="in" filter="dissolve">
                                      <p:cBhvr>
                                        <p:cTn id="19" dur="500"/>
                                        <p:tgtEl>
                                          <p:spTgt spid="146438">
                                            <p:bg/>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6438">
                                            <p:txEl>
                                              <p:pRg st="0" end="0"/>
                                            </p:txEl>
                                          </p:spTgt>
                                        </p:tgtEl>
                                        <p:attrNameLst>
                                          <p:attrName>style.visibility</p:attrName>
                                        </p:attrNameLst>
                                      </p:cBhvr>
                                      <p:to>
                                        <p:strVal val="visible"/>
                                      </p:to>
                                    </p:set>
                                    <p:animEffect transition="in" filter="dissolve">
                                      <p:cBhvr>
                                        <p:cTn id="22" dur="500"/>
                                        <p:tgtEl>
                                          <p:spTgt spid="14643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6438">
                                            <p:txEl>
                                              <p:pRg st="1" end="1"/>
                                            </p:txEl>
                                          </p:spTgt>
                                        </p:tgtEl>
                                        <p:attrNameLst>
                                          <p:attrName>style.visibility</p:attrName>
                                        </p:attrNameLst>
                                      </p:cBhvr>
                                      <p:to>
                                        <p:strVal val="visible"/>
                                      </p:to>
                                    </p:set>
                                    <p:animEffect transition="in" filter="dissolve">
                                      <p:cBhvr>
                                        <p:cTn id="27" dur="500"/>
                                        <p:tgtEl>
                                          <p:spTgt spid="146438">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6438">
                                            <p:txEl>
                                              <p:pRg st="2" end="2"/>
                                            </p:txEl>
                                          </p:spTgt>
                                        </p:tgtEl>
                                        <p:attrNameLst>
                                          <p:attrName>style.visibility</p:attrName>
                                        </p:attrNameLst>
                                      </p:cBhvr>
                                      <p:to>
                                        <p:strVal val="visible"/>
                                      </p:to>
                                    </p:set>
                                    <p:animEffect transition="in" filter="dissolve">
                                      <p:cBhvr>
                                        <p:cTn id="32" dur="500"/>
                                        <p:tgtEl>
                                          <p:spTgt spid="146438">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6438">
                                            <p:txEl>
                                              <p:pRg st="3" end="3"/>
                                            </p:txEl>
                                          </p:spTgt>
                                        </p:tgtEl>
                                        <p:attrNameLst>
                                          <p:attrName>style.visibility</p:attrName>
                                        </p:attrNameLst>
                                      </p:cBhvr>
                                      <p:to>
                                        <p:strVal val="visible"/>
                                      </p:to>
                                    </p:set>
                                    <p:animEffect transition="in" filter="dissolve">
                                      <p:cBhvr>
                                        <p:cTn id="37" dur="500"/>
                                        <p:tgtEl>
                                          <p:spTgt spid="146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8" grpId="0" uiExpand="1"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BF5A19A-A8DC-497B-A26B-AC63987209EC}"/>
              </a:ext>
            </a:extLst>
          </p:cNvPr>
          <p:cNvSpPr>
            <a:spLocks noGrp="1" noChangeArrowheads="1"/>
          </p:cNvSpPr>
          <p:nvPr>
            <p:ph type="title"/>
          </p:nvPr>
        </p:nvSpPr>
        <p:spPr>
          <a:xfrm>
            <a:off x="7085012" y="304800"/>
            <a:ext cx="3200400" cy="1143000"/>
          </a:xfrm>
        </p:spPr>
        <p:txBody>
          <a:bodyPr>
            <a:normAutofit fontScale="90000"/>
          </a:bodyPr>
          <a:lstStyle/>
          <a:p>
            <a:pPr eaLnBrk="1" hangingPunct="1"/>
            <a:r>
              <a:rPr lang="en-US" altLang="en-US" sz="4000">
                <a:latin typeface="Eras Bold ITC" panose="020B0907030504020204" pitchFamily="34" charset="0"/>
              </a:rPr>
              <a:t>Cutthroat Politics</a:t>
            </a:r>
          </a:p>
        </p:txBody>
      </p:sp>
      <p:sp>
        <p:nvSpPr>
          <p:cNvPr id="144387" name="Rectangle 3">
            <a:extLst>
              <a:ext uri="{FF2B5EF4-FFF2-40B4-BE49-F238E27FC236}">
                <a16:creationId xmlns:a16="http://schemas.microsoft.com/office/drawing/2014/main" id="{EC4AF777-9F6B-4B25-9738-00079852D061}"/>
              </a:ext>
            </a:extLst>
          </p:cNvPr>
          <p:cNvSpPr>
            <a:spLocks noGrp="1" noChangeArrowheads="1"/>
          </p:cNvSpPr>
          <p:nvPr>
            <p:ph type="body" idx="1"/>
          </p:nvPr>
        </p:nvSpPr>
        <p:spPr>
          <a:xfrm>
            <a:off x="7008812" y="1676400"/>
            <a:ext cx="3505200" cy="5029200"/>
          </a:xfrm>
        </p:spPr>
        <p:txBody>
          <a:bodyPr/>
          <a:lstStyle/>
          <a:p>
            <a:pPr eaLnBrk="1" hangingPunct="1">
              <a:lnSpc>
                <a:spcPct val="90000"/>
              </a:lnSpc>
              <a:buFontTx/>
              <a:buNone/>
            </a:pPr>
            <a:r>
              <a:rPr lang="en-US" altLang="en-US" sz="2800" b="1" dirty="0">
                <a:solidFill>
                  <a:srgbClr val="C00000"/>
                </a:solidFill>
              </a:rPr>
              <a:t>The coup </a:t>
            </a:r>
            <a:r>
              <a:rPr lang="en-US" altLang="en-US" sz="2800" b="1" dirty="0" err="1">
                <a:solidFill>
                  <a:srgbClr val="C00000"/>
                </a:solidFill>
              </a:rPr>
              <a:t>d’etats</a:t>
            </a:r>
            <a:r>
              <a:rPr lang="en-US" altLang="en-US" sz="2800" b="1" dirty="0">
                <a:solidFill>
                  <a:srgbClr val="C00000"/>
                </a:solidFill>
              </a:rPr>
              <a:t> in Israel were symptomatic of the internal rottenness of the nation (7:5-7).</a:t>
            </a:r>
          </a:p>
          <a:p>
            <a:pPr eaLnBrk="1" hangingPunct="1">
              <a:lnSpc>
                <a:spcPct val="90000"/>
              </a:lnSpc>
            </a:pPr>
            <a:r>
              <a:rPr lang="en-US" altLang="en-US" i="1" dirty="0">
                <a:latin typeface="Comic Sans MS" panose="030F0702030302020204" pitchFamily="66" charset="0"/>
              </a:rPr>
              <a:t>“Princes become inflamed with wine…”</a:t>
            </a:r>
          </a:p>
          <a:p>
            <a:pPr eaLnBrk="1" hangingPunct="1">
              <a:lnSpc>
                <a:spcPct val="90000"/>
              </a:lnSpc>
            </a:pPr>
            <a:r>
              <a:rPr lang="en-US" altLang="en-US" i="1" dirty="0">
                <a:latin typeface="Comic Sans MS" panose="030F0702030302020204" pitchFamily="66" charset="0"/>
              </a:rPr>
              <a:t>“They devour all their rulers.”</a:t>
            </a:r>
          </a:p>
          <a:p>
            <a:pPr eaLnBrk="1" hangingPunct="1">
              <a:lnSpc>
                <a:spcPct val="90000"/>
              </a:lnSpc>
            </a:pPr>
            <a:r>
              <a:rPr lang="en-US" altLang="en-US" i="1" dirty="0">
                <a:latin typeface="Comic Sans MS" panose="030F0702030302020204" pitchFamily="66" charset="0"/>
              </a:rPr>
              <a:t>“All their kings fall…”</a:t>
            </a:r>
          </a:p>
        </p:txBody>
      </p:sp>
      <p:sp>
        <p:nvSpPr>
          <p:cNvPr id="144388" name="Text Box 4">
            <a:extLst>
              <a:ext uri="{FF2B5EF4-FFF2-40B4-BE49-F238E27FC236}">
                <a16:creationId xmlns:a16="http://schemas.microsoft.com/office/drawing/2014/main" id="{5FDCAD9C-2C9F-4077-80D1-23D2EEAC96DD}"/>
              </a:ext>
            </a:extLst>
          </p:cNvPr>
          <p:cNvSpPr txBox="1">
            <a:spLocks noChangeArrowheads="1"/>
          </p:cNvSpPr>
          <p:nvPr/>
        </p:nvSpPr>
        <p:spPr bwMode="auto">
          <a:xfrm>
            <a:off x="1751012" y="228601"/>
            <a:ext cx="4953000" cy="6416675"/>
          </a:xfrm>
          <a:prstGeom prst="rect">
            <a:avLst/>
          </a:prstGeom>
          <a:solidFill>
            <a:srgbClr val="000000"/>
          </a:solidFill>
          <a:ln w="76200">
            <a:solidFill>
              <a:srgbClr val="FFFF66"/>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FF66"/>
                </a:solidFill>
              </a:rPr>
              <a:t>Baasha assassinated Nadab 			(1 Kg. 15:27-28)</a:t>
            </a:r>
          </a:p>
          <a:p>
            <a:pPr eaLnBrk="1" hangingPunct="1">
              <a:spcBef>
                <a:spcPct val="50000"/>
              </a:spcBef>
            </a:pPr>
            <a:r>
              <a:rPr lang="en-US" altLang="en-US" sz="2000" b="1">
                <a:solidFill>
                  <a:srgbClr val="FFFF66"/>
                </a:solidFill>
              </a:rPr>
              <a:t>Zimri assassinated Elah 			(1 Kg. 16:9-10)</a:t>
            </a:r>
          </a:p>
          <a:p>
            <a:pPr eaLnBrk="1" hangingPunct="1">
              <a:spcBef>
                <a:spcPct val="50000"/>
              </a:spcBef>
            </a:pPr>
            <a:r>
              <a:rPr lang="en-US" altLang="en-US" sz="2000" b="1">
                <a:solidFill>
                  <a:srgbClr val="FFFF66"/>
                </a:solidFill>
              </a:rPr>
              <a:t>Omri attacked Zimri, forcing his death		(1 Kg. 16:15-16)</a:t>
            </a:r>
          </a:p>
          <a:p>
            <a:pPr eaLnBrk="1" hangingPunct="1">
              <a:spcBef>
                <a:spcPct val="50000"/>
              </a:spcBef>
            </a:pPr>
            <a:r>
              <a:rPr lang="en-US" altLang="en-US" sz="2000" b="1">
                <a:solidFill>
                  <a:srgbClr val="FFFF66"/>
                </a:solidFill>
              </a:rPr>
              <a:t>Jehu assassinated Joram and slaughtered his whole family 			(2 Kg. 9:14-24; 10:1-8, 17)</a:t>
            </a:r>
          </a:p>
          <a:p>
            <a:pPr eaLnBrk="1" hangingPunct="1">
              <a:spcBef>
                <a:spcPct val="50000"/>
              </a:spcBef>
            </a:pPr>
            <a:r>
              <a:rPr lang="en-US" altLang="en-US" sz="2000" b="1">
                <a:solidFill>
                  <a:srgbClr val="FFFF66"/>
                </a:solidFill>
              </a:rPr>
              <a:t>Shallum assassinated Zechariah 		(2 Kg. 15:10)</a:t>
            </a:r>
          </a:p>
          <a:p>
            <a:pPr eaLnBrk="1" hangingPunct="1">
              <a:spcBef>
                <a:spcPct val="50000"/>
              </a:spcBef>
            </a:pPr>
            <a:r>
              <a:rPr lang="en-US" altLang="en-US" sz="2000" b="1">
                <a:solidFill>
                  <a:srgbClr val="FFFF66"/>
                </a:solidFill>
              </a:rPr>
              <a:t>Menahem assassinated Shallum 		(2 Kg. 15:14)</a:t>
            </a:r>
          </a:p>
          <a:p>
            <a:pPr eaLnBrk="1" hangingPunct="1">
              <a:spcBef>
                <a:spcPct val="50000"/>
              </a:spcBef>
            </a:pPr>
            <a:r>
              <a:rPr lang="en-US" altLang="en-US" sz="2000" b="1">
                <a:solidFill>
                  <a:srgbClr val="FFFF66"/>
                </a:solidFill>
              </a:rPr>
              <a:t>Pekah assassinated Pekahiah 		(2 Kg. 15:25)</a:t>
            </a:r>
          </a:p>
          <a:p>
            <a:pPr eaLnBrk="1" hangingPunct="1">
              <a:spcBef>
                <a:spcPct val="50000"/>
              </a:spcBef>
            </a:pPr>
            <a:r>
              <a:rPr lang="en-US" altLang="en-US" sz="2000" b="1">
                <a:solidFill>
                  <a:srgbClr val="FFFF66"/>
                </a:solidFill>
              </a:rPr>
              <a:t>Hoshea assassinated Pekah 			(2 Kg. 15:30)</a:t>
            </a:r>
          </a:p>
        </p:txBody>
      </p:sp>
      <p:sp>
        <p:nvSpPr>
          <p:cNvPr id="67589" name="Slide Number Placeholder 1">
            <a:extLst>
              <a:ext uri="{FF2B5EF4-FFF2-40B4-BE49-F238E27FC236}">
                <a16:creationId xmlns:a16="http://schemas.microsoft.com/office/drawing/2014/main" id="{002C452B-9FBC-4D5F-9E2A-D6B95CEC1B56}"/>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1B8DEB-D8CA-4B77-9769-AEE7BC964255}" type="slidenum">
              <a:rPr lang="en-US" altLang="en-US"/>
              <a:pPr/>
              <a:t>85</a:t>
            </a:fld>
            <a:endParaRPr lang="en-US" altLang="en-US"/>
          </a:p>
        </p:txBody>
      </p:sp>
    </p:spTree>
    <p:extLst>
      <p:ext uri="{BB962C8B-B14F-4D97-AF65-F5344CB8AC3E}">
        <p14:creationId xmlns:p14="http://schemas.microsoft.com/office/powerpoint/2010/main" val="255738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p:cTn id="7" dur="500" fill="hold"/>
                                        <p:tgtEl>
                                          <p:spTgt spid="1443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4387">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44387">
                                            <p:txEl>
                                              <p:pRg st="1" end="1"/>
                                            </p:txEl>
                                          </p:spTgt>
                                        </p:tgtEl>
                                        <p:attrNameLst>
                                          <p:attrName>style.visibility</p:attrName>
                                        </p:attrNameLst>
                                      </p:cBhvr>
                                      <p:to>
                                        <p:strVal val="visible"/>
                                      </p:to>
                                    </p:set>
                                    <p:anim calcmode="lin" valueType="num">
                                      <p:cBhvr additive="base">
                                        <p:cTn id="12" dur="5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438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44387">
                                            <p:txEl>
                                              <p:pRg st="2" end="2"/>
                                            </p:txEl>
                                          </p:spTgt>
                                        </p:tgtEl>
                                        <p:attrNameLst>
                                          <p:attrName>style.visibility</p:attrName>
                                        </p:attrNameLst>
                                      </p:cBhvr>
                                      <p:to>
                                        <p:strVal val="visible"/>
                                      </p:to>
                                    </p:set>
                                    <p:anim calcmode="lin" valueType="num">
                                      <p:cBhvr additive="base">
                                        <p:cTn id="17" dur="5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438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44387">
                                            <p:txEl>
                                              <p:pRg st="3" end="3"/>
                                            </p:txEl>
                                          </p:spTgt>
                                        </p:tgtEl>
                                        <p:attrNameLst>
                                          <p:attrName>style.visibility</p:attrName>
                                        </p:attrNameLst>
                                      </p:cBhvr>
                                      <p:to>
                                        <p:strVal val="visible"/>
                                      </p:to>
                                    </p:set>
                                    <p:anim calcmode="lin" valueType="num">
                                      <p:cBhvr additive="base">
                                        <p:cTn id="22" dur="5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44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4388">
                                            <p:bg/>
                                          </p:spTgt>
                                        </p:tgtEl>
                                        <p:attrNameLst>
                                          <p:attrName>style.visibility</p:attrName>
                                        </p:attrNameLst>
                                      </p:cBhvr>
                                      <p:to>
                                        <p:strVal val="visible"/>
                                      </p:to>
                                    </p:set>
                                    <p:animEffect transition="in" filter="dissolve">
                                      <p:cBhvr>
                                        <p:cTn id="28" dur="500"/>
                                        <p:tgtEl>
                                          <p:spTgt spid="144388">
                                            <p:bg/>
                                          </p:spTgt>
                                        </p:tgtEl>
                                      </p:cBhvr>
                                    </p:animEffect>
                                  </p:childTnLst>
                                </p:cTn>
                              </p:par>
                              <p:par>
                                <p:cTn id="29" presetID="2" presetClass="entr" presetSubtype="4" fill="hold" nodeType="withEffect">
                                  <p:stCondLst>
                                    <p:cond delay="0"/>
                                  </p:stCondLst>
                                  <p:childTnLst>
                                    <p:set>
                                      <p:cBhvr>
                                        <p:cTn id="30" dur="1" fill="hold">
                                          <p:stCondLst>
                                            <p:cond delay="0"/>
                                          </p:stCondLst>
                                        </p:cTn>
                                        <p:tgtEl>
                                          <p:spTgt spid="144388">
                                            <p:txEl>
                                              <p:pRg st="0" end="0"/>
                                            </p:txEl>
                                          </p:spTgt>
                                        </p:tgtEl>
                                        <p:attrNameLst>
                                          <p:attrName>style.visibility</p:attrName>
                                        </p:attrNameLst>
                                      </p:cBhvr>
                                      <p:to>
                                        <p:strVal val="visible"/>
                                      </p:to>
                                    </p:set>
                                    <p:anim calcmode="lin" valueType="num">
                                      <p:cBhvr additive="base">
                                        <p:cTn id="31" dur="500" fill="hold"/>
                                        <p:tgtEl>
                                          <p:spTgt spid="14438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4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4388">
                                            <p:txEl>
                                              <p:pRg st="1" end="1"/>
                                            </p:txEl>
                                          </p:spTgt>
                                        </p:tgtEl>
                                        <p:attrNameLst>
                                          <p:attrName>style.visibility</p:attrName>
                                        </p:attrNameLst>
                                      </p:cBhvr>
                                      <p:to>
                                        <p:strVal val="visible"/>
                                      </p:to>
                                    </p:set>
                                    <p:anim calcmode="lin" valueType="num">
                                      <p:cBhvr additive="base">
                                        <p:cTn id="37" dur="500" fill="hold"/>
                                        <p:tgtEl>
                                          <p:spTgt spid="144388">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4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4388">
                                            <p:txEl>
                                              <p:pRg st="2" end="2"/>
                                            </p:txEl>
                                          </p:spTgt>
                                        </p:tgtEl>
                                        <p:attrNameLst>
                                          <p:attrName>style.visibility</p:attrName>
                                        </p:attrNameLst>
                                      </p:cBhvr>
                                      <p:to>
                                        <p:strVal val="visible"/>
                                      </p:to>
                                    </p:set>
                                    <p:anim calcmode="lin" valueType="num">
                                      <p:cBhvr additive="base">
                                        <p:cTn id="43" dur="500" fill="hold"/>
                                        <p:tgtEl>
                                          <p:spTgt spid="144388">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4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44388">
                                            <p:txEl>
                                              <p:pRg st="3" end="3"/>
                                            </p:txEl>
                                          </p:spTgt>
                                        </p:tgtEl>
                                        <p:attrNameLst>
                                          <p:attrName>style.visibility</p:attrName>
                                        </p:attrNameLst>
                                      </p:cBhvr>
                                      <p:to>
                                        <p:strVal val="visible"/>
                                      </p:to>
                                    </p:set>
                                    <p:anim calcmode="lin" valueType="num">
                                      <p:cBhvr additive="base">
                                        <p:cTn id="49" dur="500" fill="hold"/>
                                        <p:tgtEl>
                                          <p:spTgt spid="144388">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4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44388">
                                            <p:txEl>
                                              <p:pRg st="4" end="4"/>
                                            </p:txEl>
                                          </p:spTgt>
                                        </p:tgtEl>
                                        <p:attrNameLst>
                                          <p:attrName>style.visibility</p:attrName>
                                        </p:attrNameLst>
                                      </p:cBhvr>
                                      <p:to>
                                        <p:strVal val="visible"/>
                                      </p:to>
                                    </p:set>
                                    <p:anim calcmode="lin" valueType="num">
                                      <p:cBhvr additive="base">
                                        <p:cTn id="55" dur="500" fill="hold"/>
                                        <p:tgtEl>
                                          <p:spTgt spid="144388">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4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44388">
                                            <p:txEl>
                                              <p:pRg st="5" end="5"/>
                                            </p:txEl>
                                          </p:spTgt>
                                        </p:tgtEl>
                                        <p:attrNameLst>
                                          <p:attrName>style.visibility</p:attrName>
                                        </p:attrNameLst>
                                      </p:cBhvr>
                                      <p:to>
                                        <p:strVal val="visible"/>
                                      </p:to>
                                    </p:set>
                                    <p:anim calcmode="lin" valueType="num">
                                      <p:cBhvr additive="base">
                                        <p:cTn id="61" dur="500" fill="hold"/>
                                        <p:tgtEl>
                                          <p:spTgt spid="144388">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4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44388">
                                            <p:txEl>
                                              <p:pRg st="6" end="6"/>
                                            </p:txEl>
                                          </p:spTgt>
                                        </p:tgtEl>
                                        <p:attrNameLst>
                                          <p:attrName>style.visibility</p:attrName>
                                        </p:attrNameLst>
                                      </p:cBhvr>
                                      <p:to>
                                        <p:strVal val="visible"/>
                                      </p:to>
                                    </p:set>
                                    <p:anim calcmode="lin" valueType="num">
                                      <p:cBhvr additive="base">
                                        <p:cTn id="67" dur="500" fill="hold"/>
                                        <p:tgtEl>
                                          <p:spTgt spid="144388">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4438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44388">
                                            <p:txEl>
                                              <p:pRg st="7" end="7"/>
                                            </p:txEl>
                                          </p:spTgt>
                                        </p:tgtEl>
                                        <p:attrNameLst>
                                          <p:attrName>style.visibility</p:attrName>
                                        </p:attrNameLst>
                                      </p:cBhvr>
                                      <p:to>
                                        <p:strVal val="visible"/>
                                      </p:to>
                                    </p:set>
                                    <p:anim calcmode="lin" valueType="num">
                                      <p:cBhvr additive="base">
                                        <p:cTn id="73" dur="500" fill="hold"/>
                                        <p:tgtEl>
                                          <p:spTgt spid="144388">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4438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uiExpand="1" build="allAtOnce"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828FCE0-2980-46E4-A42A-D5D2C6453C59}"/>
              </a:ext>
            </a:extLst>
          </p:cNvPr>
          <p:cNvSpPr>
            <a:spLocks noGrp="1" noChangeArrowheads="1"/>
          </p:cNvSpPr>
          <p:nvPr>
            <p:ph type="title"/>
          </p:nvPr>
        </p:nvSpPr>
        <p:spPr>
          <a:xfrm>
            <a:off x="1674812" y="381000"/>
            <a:ext cx="8229600" cy="838200"/>
          </a:xfrm>
        </p:spPr>
        <p:txBody>
          <a:bodyPr/>
          <a:lstStyle/>
          <a:p>
            <a:pPr eaLnBrk="1" hangingPunct="1"/>
            <a:r>
              <a:rPr lang="en-US" altLang="en-US" dirty="0">
                <a:latin typeface="Eras Bold ITC" panose="020B0907030504020204" pitchFamily="34" charset="0"/>
              </a:rPr>
              <a:t>Back to Egypt!</a:t>
            </a:r>
          </a:p>
        </p:txBody>
      </p:sp>
      <p:sp>
        <p:nvSpPr>
          <p:cNvPr id="165891" name="Rectangle 3">
            <a:extLst>
              <a:ext uri="{FF2B5EF4-FFF2-40B4-BE49-F238E27FC236}">
                <a16:creationId xmlns:a16="http://schemas.microsoft.com/office/drawing/2014/main" id="{FBDC4DBE-B37A-4298-B872-70D97CD05988}"/>
              </a:ext>
            </a:extLst>
          </p:cNvPr>
          <p:cNvSpPr>
            <a:spLocks noGrp="1" noChangeArrowheads="1"/>
          </p:cNvSpPr>
          <p:nvPr>
            <p:ph type="body" idx="1"/>
          </p:nvPr>
        </p:nvSpPr>
        <p:spPr>
          <a:xfrm>
            <a:off x="1674812" y="1905000"/>
            <a:ext cx="10134600" cy="4876800"/>
          </a:xfrm>
        </p:spPr>
        <p:txBody>
          <a:bodyPr>
            <a:normAutofit lnSpcReduction="10000"/>
          </a:bodyPr>
          <a:lstStyle/>
          <a:p>
            <a:pPr eaLnBrk="1" hangingPunct="1">
              <a:lnSpc>
                <a:spcPct val="90000"/>
              </a:lnSpc>
              <a:buFontTx/>
              <a:buNone/>
            </a:pPr>
            <a:r>
              <a:rPr lang="en-US" altLang="en-US" sz="2800" b="1" dirty="0">
                <a:solidFill>
                  <a:srgbClr val="C00000"/>
                </a:solidFill>
              </a:rPr>
              <a:t>Because of covenant unfaithfulness, the God who delivered Israel from Egypt would now send the nation back into bondage (cf. Dt. 28:68).</a:t>
            </a:r>
          </a:p>
          <a:p>
            <a:pPr eaLnBrk="1" hangingPunct="1">
              <a:lnSpc>
                <a:spcPct val="90000"/>
              </a:lnSpc>
            </a:pPr>
            <a:r>
              <a:rPr lang="en-US" altLang="en-US" i="1" dirty="0"/>
              <a:t>Their religious ritual had simply become institutionalized sin (8:11).</a:t>
            </a:r>
          </a:p>
          <a:p>
            <a:pPr eaLnBrk="1" hangingPunct="1">
              <a:lnSpc>
                <a:spcPct val="90000"/>
              </a:lnSpc>
            </a:pPr>
            <a:r>
              <a:rPr lang="en-US" altLang="en-US" i="1" dirty="0"/>
              <a:t>Though any “strange god” and cult should have been alien to Israel, now Yahweh and his law had become alien (8:12).</a:t>
            </a:r>
          </a:p>
          <a:p>
            <a:pPr eaLnBrk="1" hangingPunct="1">
              <a:lnSpc>
                <a:spcPct val="90000"/>
              </a:lnSpc>
            </a:pPr>
            <a:r>
              <a:rPr lang="en-US" altLang="en-US" i="1" dirty="0"/>
              <a:t>Religious ritual continued, but the people were more interested in the meal than atonement (8:13).</a:t>
            </a:r>
          </a:p>
          <a:p>
            <a:pPr eaLnBrk="1" hangingPunct="1">
              <a:lnSpc>
                <a:spcPct val="90000"/>
              </a:lnSpc>
            </a:pPr>
            <a:r>
              <a:rPr lang="en-US" altLang="en-US" i="1" dirty="0"/>
              <a:t>“Back to Egypt” meant exile to Assyria (8:13b-14; 9:3a, 6a).</a:t>
            </a:r>
          </a:p>
          <a:p>
            <a:pPr eaLnBrk="1" hangingPunct="1">
              <a:lnSpc>
                <a:spcPct val="90000"/>
              </a:lnSpc>
            </a:pPr>
            <a:r>
              <a:rPr lang="en-US" altLang="en-US" i="1" dirty="0"/>
              <a:t>In a pagan land they would eat unclean food in an unclean land, making them unclean themselves (9:3b).</a:t>
            </a:r>
          </a:p>
        </p:txBody>
      </p:sp>
      <p:sp>
        <p:nvSpPr>
          <p:cNvPr id="78852" name="Slide Number Placeholder 1">
            <a:extLst>
              <a:ext uri="{FF2B5EF4-FFF2-40B4-BE49-F238E27FC236}">
                <a16:creationId xmlns:a16="http://schemas.microsoft.com/office/drawing/2014/main" id="{9F4FB9B5-D256-4415-8066-BE8DB560CF17}"/>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DEE318-5655-43B1-81D8-DD1BA6438830}" type="slidenum">
              <a:rPr lang="en-US" altLang="en-US"/>
              <a:pPr/>
              <a:t>86</a:t>
            </a:fld>
            <a:endParaRPr lang="en-US" altLang="en-US"/>
          </a:p>
        </p:txBody>
      </p:sp>
    </p:spTree>
    <p:extLst>
      <p:ext uri="{BB962C8B-B14F-4D97-AF65-F5344CB8AC3E}">
        <p14:creationId xmlns:p14="http://schemas.microsoft.com/office/powerpoint/2010/main" val="54958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p:cTn id="7" dur="500" fill="hold"/>
                                        <p:tgtEl>
                                          <p:spTgt spid="165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58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65891">
                                            <p:txEl>
                                              <p:pRg st="1" end="1"/>
                                            </p:txEl>
                                          </p:spTgt>
                                        </p:tgtEl>
                                        <p:attrNameLst>
                                          <p:attrName>style.visibility</p:attrName>
                                        </p:attrNameLst>
                                      </p:cBhvr>
                                      <p:to>
                                        <p:strVal val="visible"/>
                                      </p:to>
                                    </p:set>
                                    <p:anim calcmode="lin" valueType="num">
                                      <p:cBhvr>
                                        <p:cTn id="13" dur="500" fill="hold"/>
                                        <p:tgtEl>
                                          <p:spTgt spid="1658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658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658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65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65891">
                                            <p:txEl>
                                              <p:pRg st="2" end="2"/>
                                            </p:txEl>
                                          </p:spTgt>
                                        </p:tgtEl>
                                        <p:attrNameLst>
                                          <p:attrName>style.visibility</p:attrName>
                                        </p:attrNameLst>
                                      </p:cBhvr>
                                      <p:to>
                                        <p:strVal val="visible"/>
                                      </p:to>
                                    </p:set>
                                    <p:anim calcmode="lin" valueType="num">
                                      <p:cBhvr>
                                        <p:cTn id="21" dur="500" fill="hold"/>
                                        <p:tgtEl>
                                          <p:spTgt spid="1658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658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658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65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65891">
                                            <p:txEl>
                                              <p:pRg st="3" end="3"/>
                                            </p:txEl>
                                          </p:spTgt>
                                        </p:tgtEl>
                                        <p:attrNameLst>
                                          <p:attrName>style.visibility</p:attrName>
                                        </p:attrNameLst>
                                      </p:cBhvr>
                                      <p:to>
                                        <p:strVal val="visible"/>
                                      </p:to>
                                    </p:set>
                                    <p:anim calcmode="lin" valueType="num">
                                      <p:cBhvr>
                                        <p:cTn id="29" dur="500" fill="hold"/>
                                        <p:tgtEl>
                                          <p:spTgt spid="16589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6589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6589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658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165891">
                                            <p:txEl>
                                              <p:pRg st="4" end="4"/>
                                            </p:txEl>
                                          </p:spTgt>
                                        </p:tgtEl>
                                        <p:attrNameLst>
                                          <p:attrName>style.visibility</p:attrName>
                                        </p:attrNameLst>
                                      </p:cBhvr>
                                      <p:to>
                                        <p:strVal val="visible"/>
                                      </p:to>
                                    </p:set>
                                    <p:anim calcmode="lin" valueType="num">
                                      <p:cBhvr>
                                        <p:cTn id="37" dur="500" fill="hold"/>
                                        <p:tgtEl>
                                          <p:spTgt spid="16589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6589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6589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658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165891">
                                            <p:txEl>
                                              <p:pRg st="5" end="5"/>
                                            </p:txEl>
                                          </p:spTgt>
                                        </p:tgtEl>
                                        <p:attrNameLst>
                                          <p:attrName>style.visibility</p:attrName>
                                        </p:attrNameLst>
                                      </p:cBhvr>
                                      <p:to>
                                        <p:strVal val="visible"/>
                                      </p:to>
                                    </p:set>
                                    <p:anim calcmode="lin" valueType="num">
                                      <p:cBhvr>
                                        <p:cTn id="45" dur="500" fill="hold"/>
                                        <p:tgtEl>
                                          <p:spTgt spid="16589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6589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6589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658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47906D9-291E-414B-B4A6-644C6D12904F}"/>
              </a:ext>
            </a:extLst>
          </p:cNvPr>
          <p:cNvSpPr>
            <a:spLocks noGrp="1" noChangeArrowheads="1"/>
          </p:cNvSpPr>
          <p:nvPr>
            <p:ph type="title"/>
          </p:nvPr>
        </p:nvSpPr>
        <p:spPr/>
        <p:txBody>
          <a:bodyPr/>
          <a:lstStyle/>
          <a:p>
            <a:pPr eaLnBrk="1" hangingPunct="1"/>
            <a:r>
              <a:rPr lang="en-US" altLang="en-US" sz="4000">
                <a:latin typeface="Eras Bold ITC" panose="020B0907030504020204" pitchFamily="34" charset="0"/>
              </a:rPr>
              <a:t>The People and the Prophets</a:t>
            </a:r>
          </a:p>
        </p:txBody>
      </p:sp>
      <p:sp>
        <p:nvSpPr>
          <p:cNvPr id="172035" name="Rectangle 3">
            <a:extLst>
              <a:ext uri="{FF2B5EF4-FFF2-40B4-BE49-F238E27FC236}">
                <a16:creationId xmlns:a16="http://schemas.microsoft.com/office/drawing/2014/main" id="{3E4D4658-586A-4700-9E31-668B6A36E8A0}"/>
              </a:ext>
            </a:extLst>
          </p:cNvPr>
          <p:cNvSpPr>
            <a:spLocks noGrp="1" noChangeArrowheads="1"/>
          </p:cNvSpPr>
          <p:nvPr>
            <p:ph type="body" idx="1"/>
          </p:nvPr>
        </p:nvSpPr>
        <p:spPr>
          <a:xfrm>
            <a:off x="1979612" y="1828800"/>
            <a:ext cx="9372600" cy="3124200"/>
          </a:xfrm>
        </p:spPr>
        <p:txBody>
          <a:bodyPr/>
          <a:lstStyle/>
          <a:p>
            <a:pPr eaLnBrk="1" hangingPunct="1">
              <a:buFontTx/>
              <a:buNone/>
            </a:pPr>
            <a:r>
              <a:rPr lang="en-US" altLang="en-US" sz="2800" b="1" dirty="0">
                <a:solidFill>
                  <a:srgbClr val="C00000"/>
                </a:solidFill>
              </a:rPr>
              <a:t>The Israelites’ optimism led them to ridicule and reject their prophets.</a:t>
            </a:r>
          </a:p>
          <a:p>
            <a:pPr eaLnBrk="1" hangingPunct="1"/>
            <a:r>
              <a:rPr lang="en-US" altLang="en-US" sz="2800" i="1" dirty="0"/>
              <a:t>The prophets were mocked as fools and maniacs (9:7b).</a:t>
            </a:r>
          </a:p>
          <a:p>
            <a:pPr eaLnBrk="1" hangingPunct="1"/>
            <a:r>
              <a:rPr lang="en-US" altLang="en-US" sz="2800" i="1" dirty="0"/>
              <a:t>Though the prophets were spiritual watchmen, Israel was like a city that attacked its own sentries (9:8).</a:t>
            </a:r>
          </a:p>
        </p:txBody>
      </p:sp>
      <p:sp>
        <p:nvSpPr>
          <p:cNvPr id="172036" name="Text Box 4">
            <a:extLst>
              <a:ext uri="{FF2B5EF4-FFF2-40B4-BE49-F238E27FC236}">
                <a16:creationId xmlns:a16="http://schemas.microsoft.com/office/drawing/2014/main" id="{63C4FB62-6FBC-4FDB-8145-57BE3689602A}"/>
              </a:ext>
            </a:extLst>
          </p:cNvPr>
          <p:cNvSpPr txBox="1">
            <a:spLocks noChangeArrowheads="1"/>
          </p:cNvSpPr>
          <p:nvPr/>
        </p:nvSpPr>
        <p:spPr bwMode="auto">
          <a:xfrm>
            <a:off x="1827212" y="5029200"/>
            <a:ext cx="9525000" cy="1391698"/>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rgbClr val="FFFF66"/>
                </a:solidFill>
                <a:latin typeface="Agency FB" panose="020B0503020202020204" pitchFamily="34" charset="0"/>
              </a:rPr>
              <a:t>“Yahweh warned Israel…through all his prophets…  ‘Turn from your evil ways…  Observe my commands…that I delivered to you through my servants the prophets.’ But they would not listen”</a:t>
            </a:r>
            <a:r>
              <a:rPr lang="en-US" altLang="en-US" sz="2800" dirty="0">
                <a:latin typeface="Agency FB" panose="020B0503020202020204" pitchFamily="34" charset="0"/>
              </a:rPr>
              <a:t> </a:t>
            </a:r>
            <a:r>
              <a:rPr lang="en-US" altLang="en-US" sz="2000" dirty="0">
                <a:solidFill>
                  <a:srgbClr val="FFFF66"/>
                </a:solidFill>
                <a:latin typeface="Arial Narrow" panose="020B0606020202030204" pitchFamily="34" charset="0"/>
              </a:rPr>
              <a:t>(2 Kg. 17:13-14)</a:t>
            </a:r>
          </a:p>
        </p:txBody>
      </p:sp>
      <p:sp>
        <p:nvSpPr>
          <p:cNvPr id="80901" name="Slide Number Placeholder 1">
            <a:extLst>
              <a:ext uri="{FF2B5EF4-FFF2-40B4-BE49-F238E27FC236}">
                <a16:creationId xmlns:a16="http://schemas.microsoft.com/office/drawing/2014/main" id="{4135AAF7-824C-4B7C-A083-C9A7F3B3094B}"/>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0E3F44-B81F-447A-8626-02C71231D8BE}" type="slidenum">
              <a:rPr lang="en-US" altLang="en-US"/>
              <a:pPr/>
              <a:t>87</a:t>
            </a:fld>
            <a:endParaRPr lang="en-US" altLang="en-US"/>
          </a:p>
        </p:txBody>
      </p:sp>
    </p:spTree>
    <p:extLst>
      <p:ext uri="{BB962C8B-B14F-4D97-AF65-F5344CB8AC3E}">
        <p14:creationId xmlns:p14="http://schemas.microsoft.com/office/powerpoint/2010/main" val="150909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p:cTn id="7" dur="500" fill="hold"/>
                                        <p:tgtEl>
                                          <p:spTgt spid="172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2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additive="base">
                                        <p:cTn id="13" dur="5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035">
                                            <p:txEl>
                                              <p:pRg st="2" end="2"/>
                                            </p:txEl>
                                          </p:spTgt>
                                        </p:tgtEl>
                                        <p:attrNameLst>
                                          <p:attrName>style.visibility</p:attrName>
                                        </p:attrNameLst>
                                      </p:cBhvr>
                                      <p:to>
                                        <p:strVal val="visible"/>
                                      </p:to>
                                    </p:set>
                                    <p:anim calcmode="lin" valueType="num">
                                      <p:cBhvr additive="base">
                                        <p:cTn id="19" dur="5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2036"/>
                                        </p:tgtEl>
                                        <p:attrNameLst>
                                          <p:attrName>style.visibility</p:attrName>
                                        </p:attrNameLst>
                                      </p:cBhvr>
                                      <p:to>
                                        <p:strVal val="visible"/>
                                      </p:to>
                                    </p:set>
                                    <p:animEffect transition="in" filter="dissolve">
                                      <p:cBhvr>
                                        <p:cTn id="25"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1452C5F7-301C-4E20-9C0A-3DF6F76E2829}"/>
              </a:ext>
            </a:extLst>
          </p:cNvPr>
          <p:cNvSpPr>
            <a:spLocks noGrp="1" noChangeArrowheads="1"/>
          </p:cNvSpPr>
          <p:nvPr>
            <p:ph type="title"/>
          </p:nvPr>
        </p:nvSpPr>
        <p:spPr>
          <a:xfrm>
            <a:off x="1598612" y="274638"/>
            <a:ext cx="8991600" cy="1173162"/>
          </a:xfrm>
        </p:spPr>
        <p:txBody>
          <a:bodyPr/>
          <a:lstStyle/>
          <a:p>
            <a:pPr eaLnBrk="1" hangingPunct="1"/>
            <a:r>
              <a:rPr lang="en-US" altLang="en-US">
                <a:latin typeface="Eras Bold ITC" panose="020B0907030504020204" pitchFamily="34" charset="0"/>
              </a:rPr>
              <a:t>Metaphors of Disaster</a:t>
            </a:r>
          </a:p>
        </p:txBody>
      </p:sp>
      <p:sp>
        <p:nvSpPr>
          <p:cNvPr id="182275" name="Rectangle 3">
            <a:extLst>
              <a:ext uri="{FF2B5EF4-FFF2-40B4-BE49-F238E27FC236}">
                <a16:creationId xmlns:a16="http://schemas.microsoft.com/office/drawing/2014/main" id="{9291E052-B24C-4C1C-8FED-F7229A4E2DF9}"/>
              </a:ext>
            </a:extLst>
          </p:cNvPr>
          <p:cNvSpPr>
            <a:spLocks noGrp="1" noChangeArrowheads="1"/>
          </p:cNvSpPr>
          <p:nvPr>
            <p:ph type="body" idx="1"/>
          </p:nvPr>
        </p:nvSpPr>
        <p:spPr>
          <a:xfrm>
            <a:off x="1751012" y="1894284"/>
            <a:ext cx="8763000" cy="2209800"/>
          </a:xfrm>
        </p:spPr>
        <p:txBody>
          <a:bodyPr/>
          <a:lstStyle/>
          <a:p>
            <a:pPr eaLnBrk="1" hangingPunct="1">
              <a:buFontTx/>
              <a:buNone/>
            </a:pPr>
            <a:r>
              <a:rPr lang="en-US" altLang="en-US" b="1" i="1" dirty="0"/>
              <a:t>“Samaria and its king will float away like a twig…” (10:7)</a:t>
            </a:r>
          </a:p>
          <a:p>
            <a:pPr eaLnBrk="1" hangingPunct="1">
              <a:buFontTx/>
              <a:buNone/>
            </a:pPr>
            <a:r>
              <a:rPr lang="en-US" altLang="en-US" b="1" i="1" dirty="0"/>
              <a:t>“Ephraim is a trained heifer that loves to thresh…so I will put a yoke on her fair neck” (10:11a)</a:t>
            </a:r>
          </a:p>
          <a:p>
            <a:pPr eaLnBrk="1" hangingPunct="1">
              <a:buFontTx/>
              <a:buNone/>
            </a:pPr>
            <a:r>
              <a:rPr lang="en-US" altLang="en-US" b="1" i="1" dirty="0"/>
              <a:t> “I will drive Ephraim, Judah must plow, and Jacob must break up the ground” (10:11b)</a:t>
            </a:r>
          </a:p>
        </p:txBody>
      </p:sp>
      <p:sp>
        <p:nvSpPr>
          <p:cNvPr id="182276" name="Text Box 4">
            <a:extLst>
              <a:ext uri="{FF2B5EF4-FFF2-40B4-BE49-F238E27FC236}">
                <a16:creationId xmlns:a16="http://schemas.microsoft.com/office/drawing/2014/main" id="{BE9FB438-B909-49EE-9425-E132D895BDBC}"/>
              </a:ext>
            </a:extLst>
          </p:cNvPr>
          <p:cNvSpPr txBox="1">
            <a:spLocks noChangeArrowheads="1"/>
          </p:cNvSpPr>
          <p:nvPr/>
        </p:nvSpPr>
        <p:spPr bwMode="auto">
          <a:xfrm>
            <a:off x="1827212" y="4550568"/>
            <a:ext cx="8610600" cy="1566863"/>
          </a:xfrm>
          <a:prstGeom prst="rect">
            <a:avLst/>
          </a:prstGeom>
          <a:solidFill>
            <a:srgbClr val="99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solidFill>
                  <a:srgbClr val="FFCC66"/>
                </a:solidFill>
                <a:latin typeface="Impact" panose="020B0806030902050204" pitchFamily="34" charset="0"/>
              </a:rPr>
              <a:t>If Israel won’t plow up the fallow field of her heart in repentance, then she must plow in the despair of judgment for the King of Assyria (10:12-15)!</a:t>
            </a:r>
          </a:p>
        </p:txBody>
      </p:sp>
      <p:sp>
        <p:nvSpPr>
          <p:cNvPr id="86021" name="Slide Number Placeholder 1">
            <a:extLst>
              <a:ext uri="{FF2B5EF4-FFF2-40B4-BE49-F238E27FC236}">
                <a16:creationId xmlns:a16="http://schemas.microsoft.com/office/drawing/2014/main" id="{FB909B77-2D09-44A0-A251-F580179C479B}"/>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3FE7CA-E87A-4B06-B7E8-33B4019905B1}" type="slidenum">
              <a:rPr lang="en-US" altLang="en-US"/>
              <a:pPr/>
              <a:t>88</a:t>
            </a:fld>
            <a:endParaRPr lang="en-US" altLang="en-US"/>
          </a:p>
        </p:txBody>
      </p:sp>
    </p:spTree>
    <p:extLst>
      <p:ext uri="{BB962C8B-B14F-4D97-AF65-F5344CB8AC3E}">
        <p14:creationId xmlns:p14="http://schemas.microsoft.com/office/powerpoint/2010/main" val="177793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 calcmode="lin" valueType="num">
                                      <p:cBhvr>
                                        <p:cTn id="7" dur="500" fill="hold"/>
                                        <p:tgtEl>
                                          <p:spTgt spid="1822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822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822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82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82275">
                                            <p:txEl>
                                              <p:pRg st="1" end="1"/>
                                            </p:txEl>
                                          </p:spTgt>
                                        </p:tgtEl>
                                        <p:attrNameLst>
                                          <p:attrName>style.visibility</p:attrName>
                                        </p:attrNameLst>
                                      </p:cBhvr>
                                      <p:to>
                                        <p:strVal val="visible"/>
                                      </p:to>
                                    </p:set>
                                    <p:anim calcmode="lin" valueType="num">
                                      <p:cBhvr>
                                        <p:cTn id="15" dur="500" fill="hold"/>
                                        <p:tgtEl>
                                          <p:spTgt spid="1822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822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822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82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82275">
                                            <p:txEl>
                                              <p:pRg st="2" end="2"/>
                                            </p:txEl>
                                          </p:spTgt>
                                        </p:tgtEl>
                                        <p:attrNameLst>
                                          <p:attrName>style.visibility</p:attrName>
                                        </p:attrNameLst>
                                      </p:cBhvr>
                                      <p:to>
                                        <p:strVal val="visible"/>
                                      </p:to>
                                    </p:set>
                                    <p:anim calcmode="lin" valueType="num">
                                      <p:cBhvr>
                                        <p:cTn id="23" dur="500" fill="hold"/>
                                        <p:tgtEl>
                                          <p:spTgt spid="1822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822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822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822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2276"/>
                                        </p:tgtEl>
                                        <p:attrNameLst>
                                          <p:attrName>style.visibility</p:attrName>
                                        </p:attrNameLst>
                                      </p:cBhvr>
                                      <p:to>
                                        <p:strVal val="visible"/>
                                      </p:to>
                                    </p:set>
                                    <p:animEffect transition="in" filter="dissolve">
                                      <p:cBhvr>
                                        <p:cTn id="31"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D727278-2D1A-4430-9812-71E73621D871}"/>
              </a:ext>
            </a:extLst>
          </p:cNvPr>
          <p:cNvSpPr>
            <a:spLocks noGrp="1" noChangeArrowheads="1"/>
          </p:cNvSpPr>
          <p:nvPr>
            <p:ph type="title"/>
          </p:nvPr>
        </p:nvSpPr>
        <p:spPr>
          <a:xfrm>
            <a:off x="1674812" y="76200"/>
            <a:ext cx="8229600" cy="1143000"/>
          </a:xfrm>
        </p:spPr>
        <p:txBody>
          <a:bodyPr/>
          <a:lstStyle/>
          <a:p>
            <a:pPr algn="l" eaLnBrk="1" hangingPunct="1"/>
            <a:r>
              <a:rPr lang="en-US" altLang="en-US" sz="3200" b="1"/>
              <a:t>The Wealth of the Land is Only Booty for the Great King of Assyria</a:t>
            </a:r>
          </a:p>
        </p:txBody>
      </p:sp>
      <p:sp>
        <p:nvSpPr>
          <p:cNvPr id="87043" name="Rectangle 3">
            <a:extLst>
              <a:ext uri="{FF2B5EF4-FFF2-40B4-BE49-F238E27FC236}">
                <a16:creationId xmlns:a16="http://schemas.microsoft.com/office/drawing/2014/main" id="{157C12F6-299C-4B4B-A2FF-F2969E7C8873}"/>
              </a:ext>
            </a:extLst>
          </p:cNvPr>
          <p:cNvSpPr>
            <a:spLocks noGrp="1" noChangeArrowheads="1"/>
          </p:cNvSpPr>
          <p:nvPr>
            <p:ph type="body" sz="half" idx="2"/>
          </p:nvPr>
        </p:nvSpPr>
        <p:spPr>
          <a:xfrm>
            <a:off x="1979612" y="1143000"/>
            <a:ext cx="8229600" cy="838200"/>
          </a:xfrm>
        </p:spPr>
        <p:txBody>
          <a:bodyPr/>
          <a:lstStyle/>
          <a:p>
            <a:pPr eaLnBrk="1" hangingPunct="1">
              <a:lnSpc>
                <a:spcPct val="90000"/>
              </a:lnSpc>
              <a:buFontTx/>
              <a:buNone/>
            </a:pPr>
            <a:r>
              <a:rPr lang="en-US" altLang="en-US">
                <a:latin typeface="Arial Narrow" panose="020B0606020202030204" pitchFamily="34" charset="0"/>
              </a:rPr>
              <a:t>“The calf-idol of Bethel (Beth Aven = ‘house of wickedness’) will be taken as tribute” (10:5-6a).</a:t>
            </a:r>
          </a:p>
        </p:txBody>
      </p:sp>
      <p:pic>
        <p:nvPicPr>
          <p:cNvPr id="87044" name="Picture 5" descr="MAS84">
            <a:extLst>
              <a:ext uri="{FF2B5EF4-FFF2-40B4-BE49-F238E27FC236}">
                <a16:creationId xmlns:a16="http://schemas.microsoft.com/office/drawing/2014/main" id="{6BCE1FA6-4E9B-4305-9331-43477737488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2412" y="2047876"/>
            <a:ext cx="7162800" cy="4810125"/>
          </a:xfrm>
          <a:noFill/>
          <a:extLst>
            <a:ext uri="{909E8E84-426E-40DD-AFC4-6F175D3DCCD1}">
              <a14:hiddenFill xmlns:a14="http://schemas.microsoft.com/office/drawing/2010/main">
                <a:solidFill>
                  <a:srgbClr val="FFFFFF"/>
                </a:solidFill>
              </a14:hiddenFill>
            </a:ext>
          </a:extLst>
        </p:spPr>
      </p:pic>
      <p:sp>
        <p:nvSpPr>
          <p:cNvPr id="87045" name="Text Box 6">
            <a:extLst>
              <a:ext uri="{FF2B5EF4-FFF2-40B4-BE49-F238E27FC236}">
                <a16:creationId xmlns:a16="http://schemas.microsoft.com/office/drawing/2014/main" id="{84202572-C67C-46FF-A953-5AD3773546B2}"/>
              </a:ext>
            </a:extLst>
          </p:cNvPr>
          <p:cNvSpPr txBox="1">
            <a:spLocks noChangeArrowheads="1"/>
          </p:cNvSpPr>
          <p:nvPr/>
        </p:nvSpPr>
        <p:spPr bwMode="auto">
          <a:xfrm>
            <a:off x="8837612" y="2209801"/>
            <a:ext cx="18288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i="1">
                <a:latin typeface="Arial Narrow" panose="020B0606020202030204" pitchFamily="34" charset="0"/>
              </a:rPr>
              <a:t>The Assyrians take the booty of the Israelites to present to Sennacherib, the “great king” of Assyria.</a:t>
            </a:r>
            <a:r>
              <a:rPr lang="en-US" altLang="en-US" sz="2000" i="1">
                <a:latin typeface="Arial Narrow" panose="020B0606020202030204" pitchFamily="34" charset="0"/>
              </a:rPr>
              <a:t> </a:t>
            </a:r>
          </a:p>
          <a:p>
            <a:pPr eaLnBrk="1" hangingPunct="1">
              <a:spcBef>
                <a:spcPct val="50000"/>
              </a:spcBef>
            </a:pPr>
            <a:endParaRPr lang="en-US" altLang="en-US" sz="2000" i="1">
              <a:latin typeface="Arial Narrow" panose="020B0606020202030204" pitchFamily="34" charset="0"/>
            </a:endParaRPr>
          </a:p>
          <a:p>
            <a:pPr eaLnBrk="1" hangingPunct="1">
              <a:spcBef>
                <a:spcPct val="50000"/>
              </a:spcBef>
            </a:pPr>
            <a:r>
              <a:rPr lang="en-US" altLang="en-US" sz="2000" i="1">
                <a:latin typeface="Arial Narrow" panose="020B0606020202030204" pitchFamily="34" charset="0"/>
              </a:rPr>
              <a:t>(from the palace reliefs at Nineveh, British Museum, London)</a:t>
            </a:r>
            <a:endParaRPr lang="en-US" altLang="en-US" sz="2000" b="1" i="1">
              <a:latin typeface="Arial Narrow" panose="020B0606020202030204" pitchFamily="34" charset="0"/>
            </a:endParaRPr>
          </a:p>
        </p:txBody>
      </p:sp>
      <p:sp>
        <p:nvSpPr>
          <p:cNvPr id="87046" name="Slide Number Placeholder 1">
            <a:extLst>
              <a:ext uri="{FF2B5EF4-FFF2-40B4-BE49-F238E27FC236}">
                <a16:creationId xmlns:a16="http://schemas.microsoft.com/office/drawing/2014/main" id="{652CA7B0-5F43-4583-8C71-67BC6B6FCE3D}"/>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B1C7AE-3FDF-4EF5-99E9-622C984771A7}" type="slidenum">
              <a:rPr lang="en-US" altLang="en-US"/>
              <a:pPr/>
              <a:t>89</a:t>
            </a:fld>
            <a:endParaRPr lang="en-US" altLang="en-US"/>
          </a:p>
        </p:txBody>
      </p:sp>
    </p:spTree>
    <p:extLst>
      <p:ext uri="{BB962C8B-B14F-4D97-AF65-F5344CB8AC3E}">
        <p14:creationId xmlns:p14="http://schemas.microsoft.com/office/powerpoint/2010/main" val="59251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83298"/>
                                        </p:tgtEl>
                                        <p:attrNameLst>
                                          <p:attrName>style.visibility</p:attrName>
                                        </p:attrNameLst>
                                      </p:cBhvr>
                                      <p:to>
                                        <p:strVal val="visible"/>
                                      </p:to>
                                    </p:set>
                                    <p:anim calcmode="lin" valueType="num">
                                      <p:cBhvr>
                                        <p:cTn id="7" dur="500" fill="hold"/>
                                        <p:tgtEl>
                                          <p:spTgt spid="183298"/>
                                        </p:tgtEl>
                                        <p:attrNameLst>
                                          <p:attrName>ppt_w</p:attrName>
                                        </p:attrNameLst>
                                      </p:cBhvr>
                                      <p:tavLst>
                                        <p:tav tm="0">
                                          <p:val>
                                            <p:fltVal val="0"/>
                                          </p:val>
                                        </p:tav>
                                        <p:tav tm="100000">
                                          <p:val>
                                            <p:strVal val="#ppt_w"/>
                                          </p:val>
                                        </p:tav>
                                      </p:tavLst>
                                    </p:anim>
                                    <p:anim calcmode="lin" valueType="num">
                                      <p:cBhvr>
                                        <p:cTn id="8" dur="500" fill="hold"/>
                                        <p:tgtEl>
                                          <p:spTgt spid="183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2436812" y="4343400"/>
            <a:ext cx="7772400" cy="1975104"/>
          </a:xfrm>
        </p:spPr>
        <p:txBody>
          <a:bodyPr/>
          <a:lstStyle/>
          <a:p>
            <a:pPr marR="9144">
              <a:defRPr/>
            </a:pPr>
            <a:r>
              <a:rPr lang="en-US" sz="9600" b="1" cap="all" dirty="0" err="1">
                <a:solidFill>
                  <a:schemeClr val="tx2">
                    <a:satMod val="200000"/>
                  </a:schemeClr>
                </a:solidFill>
                <a:effectLst>
                  <a:reflection blurRad="12700" stA="34000" endA="740" endPos="53000" dir="5400000" sy="-100000" algn="bl" rotWithShape="0"/>
                </a:effectLst>
              </a:rPr>
              <a:t>amos</a:t>
            </a:r>
            <a:endParaRPr lang="en-US" sz="9600" b="1" cap="all" dirty="0">
              <a:solidFill>
                <a:schemeClr val="tx2">
                  <a:satMod val="200000"/>
                </a:schemeClr>
              </a:solidFill>
              <a:effectLst>
                <a:reflection blurRad="12700" stA="34000" endA="740" endPos="53000" dir="5400000" sy="-100000" algn="bl" rotWithShape="0"/>
              </a:effectLst>
            </a:endParaRPr>
          </a:p>
        </p:txBody>
      </p:sp>
    </p:spTree>
    <p:extLst>
      <p:ext uri="{BB962C8B-B14F-4D97-AF65-F5344CB8AC3E}">
        <p14:creationId xmlns:p14="http://schemas.microsoft.com/office/powerpoint/2010/main" val="247194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82E01AE-B832-471F-A476-57FEBC1986E3}"/>
              </a:ext>
            </a:extLst>
          </p:cNvPr>
          <p:cNvSpPr>
            <a:spLocks noGrp="1" noChangeArrowheads="1"/>
          </p:cNvSpPr>
          <p:nvPr>
            <p:ph type="title"/>
          </p:nvPr>
        </p:nvSpPr>
        <p:spPr>
          <a:xfrm>
            <a:off x="1979612" y="76200"/>
            <a:ext cx="8229600" cy="1143000"/>
          </a:xfrm>
        </p:spPr>
        <p:txBody>
          <a:bodyPr/>
          <a:lstStyle/>
          <a:p>
            <a:pPr eaLnBrk="1" hangingPunct="1"/>
            <a:r>
              <a:rPr lang="en-US" altLang="en-US">
                <a:latin typeface="Eras Bold ITC" panose="020B0907030504020204" pitchFamily="34" charset="0"/>
              </a:rPr>
              <a:t>Israel’s Childhood</a:t>
            </a:r>
          </a:p>
        </p:txBody>
      </p:sp>
      <p:sp>
        <p:nvSpPr>
          <p:cNvPr id="166915" name="Rectangle 3">
            <a:extLst>
              <a:ext uri="{FF2B5EF4-FFF2-40B4-BE49-F238E27FC236}">
                <a16:creationId xmlns:a16="http://schemas.microsoft.com/office/drawing/2014/main" id="{DF0C4ADD-A433-4C47-A6B2-0135726D5A33}"/>
              </a:ext>
            </a:extLst>
          </p:cNvPr>
          <p:cNvSpPr>
            <a:spLocks noGrp="1" noChangeArrowheads="1"/>
          </p:cNvSpPr>
          <p:nvPr>
            <p:ph type="body" idx="1"/>
          </p:nvPr>
        </p:nvSpPr>
        <p:spPr>
          <a:xfrm>
            <a:off x="1979612" y="1828800"/>
            <a:ext cx="9525000" cy="3581400"/>
          </a:xfrm>
        </p:spPr>
        <p:txBody>
          <a:bodyPr/>
          <a:lstStyle/>
          <a:p>
            <a:pPr eaLnBrk="1" hangingPunct="1">
              <a:buFontTx/>
              <a:buNone/>
            </a:pPr>
            <a:r>
              <a:rPr lang="en-US" altLang="en-US" sz="2800" b="1" dirty="0">
                <a:solidFill>
                  <a:srgbClr val="C00000"/>
                </a:solidFill>
              </a:rPr>
              <a:t>Israel and God is the Old Testament story of the prodigal son.</a:t>
            </a:r>
          </a:p>
          <a:p>
            <a:pPr eaLnBrk="1" hangingPunct="1"/>
            <a:r>
              <a:rPr lang="en-US" altLang="en-US" i="1" dirty="0"/>
              <a:t>God’s “son” was called out of Egypt in the exodus (11:1; cf. Ex. 4:22-23).</a:t>
            </a:r>
          </a:p>
          <a:p>
            <a:pPr eaLnBrk="1" hangingPunct="1"/>
            <a:r>
              <a:rPr lang="en-US" altLang="en-US" i="1" dirty="0"/>
              <a:t>As a gentle father, God reared Israel with kindness and affection (11:3-4).</a:t>
            </a:r>
          </a:p>
          <a:p>
            <a:pPr eaLnBrk="1" hangingPunct="1"/>
            <a:r>
              <a:rPr lang="en-US" altLang="en-US" i="1" dirty="0"/>
              <a:t>In spite of God’s father-love, Israel was determined to go  his own way (11:2, 7).</a:t>
            </a:r>
          </a:p>
          <a:p>
            <a:pPr eaLnBrk="1" hangingPunct="1"/>
            <a:r>
              <a:rPr lang="en-US" altLang="en-US" i="1" dirty="0"/>
              <a:t>Therefore, the judgment of exile was unavoidable (11:5-6).</a:t>
            </a:r>
          </a:p>
        </p:txBody>
      </p:sp>
      <p:sp>
        <p:nvSpPr>
          <p:cNvPr id="166916" name="Text Box 4">
            <a:extLst>
              <a:ext uri="{FF2B5EF4-FFF2-40B4-BE49-F238E27FC236}">
                <a16:creationId xmlns:a16="http://schemas.microsoft.com/office/drawing/2014/main" id="{DF2A24CA-C155-46EB-B006-BF20D7DE5DEA}"/>
              </a:ext>
            </a:extLst>
          </p:cNvPr>
          <p:cNvSpPr txBox="1">
            <a:spLocks noChangeArrowheads="1"/>
          </p:cNvSpPr>
          <p:nvPr/>
        </p:nvSpPr>
        <p:spPr bwMode="auto">
          <a:xfrm>
            <a:off x="1751012" y="5422900"/>
            <a:ext cx="9753600" cy="107721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solidFill>
                  <a:srgbClr val="FFC000"/>
                </a:solidFill>
                <a:latin typeface="Agency FB" panose="020B0503020202020204" pitchFamily="34" charset="0"/>
              </a:rPr>
              <a:t>Beyond the discipline of exile, however, God’s compassion prevented total rejection. There still was hope!</a:t>
            </a:r>
            <a:r>
              <a:rPr lang="en-US" altLang="en-US" sz="2400" dirty="0">
                <a:solidFill>
                  <a:srgbClr val="FFC000"/>
                </a:solidFill>
                <a:latin typeface="Arial Narrow" panose="020B0606020202030204" pitchFamily="34" charset="0"/>
              </a:rPr>
              <a:t> </a:t>
            </a:r>
            <a:r>
              <a:rPr lang="en-US" altLang="en-US" sz="2400" b="1" dirty="0">
                <a:solidFill>
                  <a:srgbClr val="FFC000"/>
                </a:solidFill>
                <a:latin typeface="Arial Narrow" panose="020B0606020202030204" pitchFamily="34" charset="0"/>
              </a:rPr>
              <a:t>(11:8-11)</a:t>
            </a:r>
            <a:endParaRPr lang="en-US" altLang="en-US" sz="3200" b="1" dirty="0">
              <a:solidFill>
                <a:srgbClr val="FFC000"/>
              </a:solidFill>
              <a:latin typeface="Agency FB" panose="020B0503020202020204" pitchFamily="34" charset="0"/>
            </a:endParaRPr>
          </a:p>
        </p:txBody>
      </p:sp>
      <p:sp>
        <p:nvSpPr>
          <p:cNvPr id="89093" name="Slide Number Placeholder 1">
            <a:extLst>
              <a:ext uri="{FF2B5EF4-FFF2-40B4-BE49-F238E27FC236}">
                <a16:creationId xmlns:a16="http://schemas.microsoft.com/office/drawing/2014/main" id="{83BBF9B0-9C21-45EC-BB65-95A3CDFA0C5E}"/>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6253DA-92AA-4C88-AEA3-740D82D3807E}" type="slidenum">
              <a:rPr lang="en-US" altLang="en-US"/>
              <a:pPr/>
              <a:t>90</a:t>
            </a:fld>
            <a:endParaRPr lang="en-US" altLang="en-US"/>
          </a:p>
        </p:txBody>
      </p:sp>
    </p:spTree>
    <p:extLst>
      <p:ext uri="{BB962C8B-B14F-4D97-AF65-F5344CB8AC3E}">
        <p14:creationId xmlns:p14="http://schemas.microsoft.com/office/powerpoint/2010/main" val="363718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p:cTn id="7" dur="500" fill="hold"/>
                                        <p:tgtEl>
                                          <p:spTgt spid="166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6915">
                                            <p:txEl>
                                              <p:pRg st="2" end="2"/>
                                            </p:txEl>
                                          </p:spTgt>
                                        </p:tgtEl>
                                        <p:attrNameLst>
                                          <p:attrName>style.visibility</p:attrName>
                                        </p:attrNameLst>
                                      </p:cBhvr>
                                      <p:to>
                                        <p:strVal val="visible"/>
                                      </p:to>
                                    </p:set>
                                    <p:anim calcmode="lin" valueType="num">
                                      <p:cBhvr additive="base">
                                        <p:cTn id="19"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6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6915">
                                            <p:txEl>
                                              <p:pRg st="3" end="3"/>
                                            </p:txEl>
                                          </p:spTgt>
                                        </p:tgtEl>
                                        <p:attrNameLst>
                                          <p:attrName>style.visibility</p:attrName>
                                        </p:attrNameLst>
                                      </p:cBhvr>
                                      <p:to>
                                        <p:strVal val="visible"/>
                                      </p:to>
                                    </p:set>
                                    <p:anim calcmode="lin" valueType="num">
                                      <p:cBhvr additive="base">
                                        <p:cTn id="25"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6915">
                                            <p:txEl>
                                              <p:pRg st="4" end="4"/>
                                            </p:txEl>
                                          </p:spTgt>
                                        </p:tgtEl>
                                        <p:attrNameLst>
                                          <p:attrName>style.visibility</p:attrName>
                                        </p:attrNameLst>
                                      </p:cBhvr>
                                      <p:to>
                                        <p:strVal val="visible"/>
                                      </p:to>
                                    </p:set>
                                    <p:anim calcmode="lin" valueType="num">
                                      <p:cBhvr additive="base">
                                        <p:cTn id="31"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6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6916"/>
                                        </p:tgtEl>
                                        <p:attrNameLst>
                                          <p:attrName>style.visibility</p:attrName>
                                        </p:attrNameLst>
                                      </p:cBhvr>
                                      <p:to>
                                        <p:strVal val="visible"/>
                                      </p:to>
                                    </p:set>
                                    <p:animEffect transition="in" filter="dissolve">
                                      <p:cBhvr>
                                        <p:cTn id="37" dur="500"/>
                                        <p:tgtEl>
                                          <p:spTgt spid="166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841394A-8438-4E4C-9E4F-D7B1311CD11B}"/>
              </a:ext>
            </a:extLst>
          </p:cNvPr>
          <p:cNvSpPr>
            <a:spLocks noGrp="1" noChangeArrowheads="1"/>
          </p:cNvSpPr>
          <p:nvPr>
            <p:ph type="title"/>
          </p:nvPr>
        </p:nvSpPr>
        <p:spPr/>
        <p:txBody>
          <a:bodyPr/>
          <a:lstStyle/>
          <a:p>
            <a:pPr eaLnBrk="1" hangingPunct="1"/>
            <a:r>
              <a:rPr lang="en-US" altLang="en-US" sz="4000">
                <a:latin typeface="Eras Bold ITC" panose="020B0907030504020204" pitchFamily="34" charset="0"/>
              </a:rPr>
              <a:t>The Things that Cannot Save!</a:t>
            </a:r>
          </a:p>
        </p:txBody>
      </p:sp>
      <p:sp>
        <p:nvSpPr>
          <p:cNvPr id="199683" name="Rectangle 3">
            <a:extLst>
              <a:ext uri="{FF2B5EF4-FFF2-40B4-BE49-F238E27FC236}">
                <a16:creationId xmlns:a16="http://schemas.microsoft.com/office/drawing/2014/main" id="{B12767FD-BE19-4C37-A219-620D161CD547}"/>
              </a:ext>
            </a:extLst>
          </p:cNvPr>
          <p:cNvSpPr>
            <a:spLocks noGrp="1" noChangeArrowheads="1"/>
          </p:cNvSpPr>
          <p:nvPr>
            <p:ph type="body" idx="1"/>
          </p:nvPr>
        </p:nvSpPr>
        <p:spPr>
          <a:xfrm>
            <a:off x="1979612" y="1775790"/>
            <a:ext cx="8229600" cy="3329609"/>
          </a:xfrm>
        </p:spPr>
        <p:txBody>
          <a:bodyPr/>
          <a:lstStyle/>
          <a:p>
            <a:pPr eaLnBrk="1" hangingPunct="1"/>
            <a:r>
              <a:rPr lang="en-US" altLang="en-US" sz="2800" dirty="0"/>
              <a:t>“Where is your king?” (13:10)</a:t>
            </a:r>
          </a:p>
          <a:p>
            <a:pPr eaLnBrk="1" hangingPunct="1"/>
            <a:r>
              <a:rPr lang="en-US" altLang="en-US" sz="2800" dirty="0"/>
              <a:t>“Where are your rulers?” (13:10b)</a:t>
            </a:r>
          </a:p>
          <a:p>
            <a:pPr eaLnBrk="1" hangingPunct="1"/>
            <a:r>
              <a:rPr lang="en-US" altLang="en-US" sz="2800" dirty="0"/>
              <a:t>“Assyria cannot save!” (14:3a)</a:t>
            </a:r>
          </a:p>
          <a:p>
            <a:pPr eaLnBrk="1" hangingPunct="1"/>
            <a:r>
              <a:rPr lang="en-US" altLang="en-US" sz="2800" dirty="0"/>
              <a:t>Israel’s chariot corps cannot save! (14:3b)</a:t>
            </a:r>
          </a:p>
          <a:p>
            <a:pPr eaLnBrk="1" hangingPunct="1"/>
            <a:r>
              <a:rPr lang="en-US" altLang="en-US" sz="2800" dirty="0"/>
              <a:t>The gods of the pagans cannot save! (14:3c)</a:t>
            </a:r>
          </a:p>
        </p:txBody>
      </p:sp>
      <p:sp>
        <p:nvSpPr>
          <p:cNvPr id="199684" name="Text Box 4">
            <a:extLst>
              <a:ext uri="{FF2B5EF4-FFF2-40B4-BE49-F238E27FC236}">
                <a16:creationId xmlns:a16="http://schemas.microsoft.com/office/drawing/2014/main" id="{844FF62D-69A9-445F-A092-582962FAE099}"/>
              </a:ext>
            </a:extLst>
          </p:cNvPr>
          <p:cNvSpPr txBox="1">
            <a:spLocks noChangeArrowheads="1"/>
          </p:cNvSpPr>
          <p:nvPr/>
        </p:nvSpPr>
        <p:spPr bwMode="auto">
          <a:xfrm>
            <a:off x="1584166" y="5105399"/>
            <a:ext cx="8763000" cy="1311275"/>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4000" dirty="0">
                <a:solidFill>
                  <a:schemeClr val="bg2"/>
                </a:solidFill>
                <a:effectLst>
                  <a:outerShdw blurRad="38100" dist="38100" dir="2700000" algn="tl">
                    <a:srgbClr val="000000"/>
                  </a:outerShdw>
                </a:effectLst>
                <a:latin typeface="Impact" panose="020B0806030902050204" pitchFamily="34" charset="0"/>
              </a:rPr>
              <a:t>The only one who can save is the God who has compassion on orphans!</a:t>
            </a:r>
            <a:r>
              <a:rPr lang="en-US" altLang="en-US" dirty="0">
                <a:solidFill>
                  <a:schemeClr val="bg2"/>
                </a:solidFill>
              </a:rPr>
              <a:t> 	</a:t>
            </a:r>
            <a:r>
              <a:rPr lang="en-US" altLang="en-US" sz="2000" dirty="0">
                <a:solidFill>
                  <a:schemeClr val="bg2"/>
                </a:solidFill>
                <a:effectLst>
                  <a:outerShdw blurRad="38100" dist="38100" dir="2700000" algn="tl">
                    <a:srgbClr val="000000">
                      <a:alpha val="43137"/>
                    </a:srgbClr>
                  </a:outerShdw>
                </a:effectLst>
              </a:rPr>
              <a:t>(14:3d)</a:t>
            </a:r>
          </a:p>
        </p:txBody>
      </p:sp>
      <p:sp>
        <p:nvSpPr>
          <p:cNvPr id="95237" name="Slide Number Placeholder 1">
            <a:extLst>
              <a:ext uri="{FF2B5EF4-FFF2-40B4-BE49-F238E27FC236}">
                <a16:creationId xmlns:a16="http://schemas.microsoft.com/office/drawing/2014/main" id="{05732281-8DD9-4FE7-97F9-DB80F602BD08}"/>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51606E-80D0-47FF-B16F-BBD00B127321}" type="slidenum">
              <a:rPr lang="en-US" altLang="en-US"/>
              <a:pPr/>
              <a:t>91</a:t>
            </a:fld>
            <a:endParaRPr lang="en-US" altLang="en-US"/>
          </a:p>
        </p:txBody>
      </p:sp>
    </p:spTree>
    <p:extLst>
      <p:ext uri="{BB962C8B-B14F-4D97-AF65-F5344CB8AC3E}">
        <p14:creationId xmlns:p14="http://schemas.microsoft.com/office/powerpoint/2010/main" val="273928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p:cTn id="7" dur="500" fill="hold"/>
                                        <p:tgtEl>
                                          <p:spTgt spid="199682"/>
                                        </p:tgtEl>
                                        <p:attrNameLst>
                                          <p:attrName>ppt_w</p:attrName>
                                        </p:attrNameLst>
                                      </p:cBhvr>
                                      <p:tavLst>
                                        <p:tav tm="0">
                                          <p:val>
                                            <p:fltVal val="0"/>
                                          </p:val>
                                        </p:tav>
                                        <p:tav tm="100000">
                                          <p:val>
                                            <p:strVal val="#ppt_w"/>
                                          </p:val>
                                        </p:tav>
                                      </p:tavLst>
                                    </p:anim>
                                    <p:anim calcmode="lin" valueType="num">
                                      <p:cBhvr>
                                        <p:cTn id="8" dur="500" fill="hold"/>
                                        <p:tgtEl>
                                          <p:spTgt spid="1996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9683">
                                            <p:txEl>
                                              <p:pRg st="0" end="0"/>
                                            </p:txEl>
                                          </p:spTgt>
                                        </p:tgtEl>
                                        <p:attrNameLst>
                                          <p:attrName>style.visibility</p:attrName>
                                        </p:attrNameLst>
                                      </p:cBhvr>
                                      <p:to>
                                        <p:strVal val="visible"/>
                                      </p:to>
                                    </p:set>
                                    <p:anim calcmode="lin" valueType="num">
                                      <p:cBhvr additive="base">
                                        <p:cTn id="13" dur="500" fill="hold"/>
                                        <p:tgtEl>
                                          <p:spTgt spid="1996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9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9683">
                                            <p:txEl>
                                              <p:pRg st="1" end="1"/>
                                            </p:txEl>
                                          </p:spTgt>
                                        </p:tgtEl>
                                        <p:attrNameLst>
                                          <p:attrName>style.visibility</p:attrName>
                                        </p:attrNameLst>
                                      </p:cBhvr>
                                      <p:to>
                                        <p:strVal val="visible"/>
                                      </p:to>
                                    </p:set>
                                    <p:anim calcmode="lin" valueType="num">
                                      <p:cBhvr additive="base">
                                        <p:cTn id="19" dur="500" fill="hold"/>
                                        <p:tgtEl>
                                          <p:spTgt spid="1996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9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9683">
                                            <p:txEl>
                                              <p:pRg st="2" end="2"/>
                                            </p:txEl>
                                          </p:spTgt>
                                        </p:tgtEl>
                                        <p:attrNameLst>
                                          <p:attrName>style.visibility</p:attrName>
                                        </p:attrNameLst>
                                      </p:cBhvr>
                                      <p:to>
                                        <p:strVal val="visible"/>
                                      </p:to>
                                    </p:set>
                                    <p:anim calcmode="lin" valueType="num">
                                      <p:cBhvr additive="base">
                                        <p:cTn id="25" dur="500" fill="hold"/>
                                        <p:tgtEl>
                                          <p:spTgt spid="1996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9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9683">
                                            <p:txEl>
                                              <p:pRg st="3" end="3"/>
                                            </p:txEl>
                                          </p:spTgt>
                                        </p:tgtEl>
                                        <p:attrNameLst>
                                          <p:attrName>style.visibility</p:attrName>
                                        </p:attrNameLst>
                                      </p:cBhvr>
                                      <p:to>
                                        <p:strVal val="visible"/>
                                      </p:to>
                                    </p:set>
                                    <p:anim calcmode="lin" valueType="num">
                                      <p:cBhvr additive="base">
                                        <p:cTn id="31" dur="500" fill="hold"/>
                                        <p:tgtEl>
                                          <p:spTgt spid="19968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9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99683">
                                            <p:txEl>
                                              <p:pRg st="4" end="4"/>
                                            </p:txEl>
                                          </p:spTgt>
                                        </p:tgtEl>
                                        <p:attrNameLst>
                                          <p:attrName>style.visibility</p:attrName>
                                        </p:attrNameLst>
                                      </p:cBhvr>
                                      <p:to>
                                        <p:strVal val="visible"/>
                                      </p:to>
                                    </p:set>
                                    <p:anim calcmode="lin" valueType="num">
                                      <p:cBhvr additive="base">
                                        <p:cTn id="37" dur="500" fill="hold"/>
                                        <p:tgtEl>
                                          <p:spTgt spid="19968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9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99684"/>
                                        </p:tgtEl>
                                        <p:attrNameLst>
                                          <p:attrName>style.visibility</p:attrName>
                                        </p:attrNameLst>
                                      </p:cBhvr>
                                      <p:to>
                                        <p:strVal val="visible"/>
                                      </p:to>
                                    </p:set>
                                    <p:animEffect transition="in" filter="dissolve">
                                      <p:cBhvr>
                                        <p:cTn id="43" dur="500"/>
                                        <p:tgtEl>
                                          <p:spTgt spid="199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P spid="19968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791F5BB-FC48-4C6A-83AF-D25EDE0B0E31}"/>
              </a:ext>
            </a:extLst>
          </p:cNvPr>
          <p:cNvSpPr>
            <a:spLocks noGrp="1" noChangeArrowheads="1"/>
          </p:cNvSpPr>
          <p:nvPr>
            <p:ph type="title"/>
          </p:nvPr>
        </p:nvSpPr>
        <p:spPr/>
        <p:txBody>
          <a:bodyPr/>
          <a:lstStyle/>
          <a:p>
            <a:pPr eaLnBrk="1" hangingPunct="1"/>
            <a:r>
              <a:rPr lang="en-US" altLang="en-US">
                <a:latin typeface="Eras Bold ITC" panose="020B0907030504020204" pitchFamily="34" charset="0"/>
              </a:rPr>
              <a:t>Redemption Hope!</a:t>
            </a:r>
          </a:p>
        </p:txBody>
      </p:sp>
      <p:sp>
        <p:nvSpPr>
          <p:cNvPr id="197635" name="Rectangle 3">
            <a:extLst>
              <a:ext uri="{FF2B5EF4-FFF2-40B4-BE49-F238E27FC236}">
                <a16:creationId xmlns:a16="http://schemas.microsoft.com/office/drawing/2014/main" id="{8D4EF6EF-BF5D-40BD-98A8-FC7925851B54}"/>
              </a:ext>
            </a:extLst>
          </p:cNvPr>
          <p:cNvSpPr>
            <a:spLocks noGrp="1" noChangeArrowheads="1"/>
          </p:cNvSpPr>
          <p:nvPr>
            <p:ph type="body" idx="1"/>
          </p:nvPr>
        </p:nvSpPr>
        <p:spPr>
          <a:xfrm>
            <a:off x="1827212" y="3581400"/>
            <a:ext cx="8534400" cy="2514600"/>
          </a:xfrm>
        </p:spPr>
        <p:txBody>
          <a:bodyPr/>
          <a:lstStyle/>
          <a:p>
            <a:pPr eaLnBrk="1" hangingPunct="1"/>
            <a:r>
              <a:rPr lang="en-US" altLang="en-US" i="1" dirty="0"/>
              <a:t>The book closes with call to repentance (14:1-3) and a promise of restoration (14:4-8).</a:t>
            </a:r>
          </a:p>
          <a:p>
            <a:pPr eaLnBrk="1" hangingPunct="1"/>
            <a:r>
              <a:rPr lang="en-US" altLang="en-US" i="1" dirty="0"/>
              <a:t>Healing was coming—the healing of the wounds of sin (14:4a)</a:t>
            </a:r>
          </a:p>
          <a:p>
            <a:pPr eaLnBrk="1" hangingPunct="1"/>
            <a:r>
              <a:rPr lang="en-US" altLang="en-US" i="1" dirty="0"/>
              <a:t>Yahweh would be like life-giving dew to Israel who would flourish like a healthy tree.</a:t>
            </a:r>
          </a:p>
        </p:txBody>
      </p:sp>
      <p:sp>
        <p:nvSpPr>
          <p:cNvPr id="197636" name="Text Box 4">
            <a:extLst>
              <a:ext uri="{FF2B5EF4-FFF2-40B4-BE49-F238E27FC236}">
                <a16:creationId xmlns:a16="http://schemas.microsoft.com/office/drawing/2014/main" id="{4082891F-277A-42B8-AC0E-90A1A2595293}"/>
              </a:ext>
            </a:extLst>
          </p:cNvPr>
          <p:cNvSpPr txBox="1">
            <a:spLocks noChangeArrowheads="1"/>
          </p:cNvSpPr>
          <p:nvPr/>
        </p:nvSpPr>
        <p:spPr bwMode="auto">
          <a:xfrm>
            <a:off x="1827212" y="1876425"/>
            <a:ext cx="8534400" cy="1323975"/>
          </a:xfrm>
          <a:prstGeom prst="rect">
            <a:avLst/>
          </a:prstGeom>
          <a:solidFill>
            <a:srgbClr val="FF99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FF66"/>
                </a:solidFill>
                <a:effectLst>
                  <a:outerShdw blurRad="38100" dist="38100" dir="2700000" algn="tl">
                    <a:srgbClr val="000000">
                      <a:alpha val="43137"/>
                    </a:srgbClr>
                  </a:outerShdw>
                </a:effectLst>
                <a:latin typeface="Pristina" panose="03060402040406080204" pitchFamily="66" charset="0"/>
              </a:rPr>
              <a:t>	I will ransom them from the power of the grave; I will redeem them from death.   </a:t>
            </a:r>
            <a:r>
              <a:rPr lang="en-US" altLang="en-US" b="1" dirty="0">
                <a:solidFill>
                  <a:srgbClr val="FFFF66"/>
                </a:solidFill>
                <a:effectLst>
                  <a:outerShdw blurRad="38100" dist="38100" dir="2700000" algn="tl">
                    <a:srgbClr val="000000">
                      <a:alpha val="43137"/>
                    </a:srgbClr>
                  </a:outerShdw>
                </a:effectLst>
              </a:rPr>
              <a:t>13:14a</a:t>
            </a:r>
          </a:p>
        </p:txBody>
      </p:sp>
      <p:sp>
        <p:nvSpPr>
          <p:cNvPr id="96261" name="Slide Number Placeholder 1">
            <a:extLst>
              <a:ext uri="{FF2B5EF4-FFF2-40B4-BE49-F238E27FC236}">
                <a16:creationId xmlns:a16="http://schemas.microsoft.com/office/drawing/2014/main" id="{F5A33DF9-9AB6-40B7-9791-7D32DA75DCDD}"/>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B0C299-3B30-4502-84AA-3787F32CBBA6}" type="slidenum">
              <a:rPr lang="en-US" altLang="en-US"/>
              <a:pPr/>
              <a:t>92</a:t>
            </a:fld>
            <a:endParaRPr lang="en-US" altLang="en-US"/>
          </a:p>
        </p:txBody>
      </p:sp>
    </p:spTree>
    <p:extLst>
      <p:ext uri="{BB962C8B-B14F-4D97-AF65-F5344CB8AC3E}">
        <p14:creationId xmlns:p14="http://schemas.microsoft.com/office/powerpoint/2010/main" val="22374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97636"/>
                                        </p:tgtEl>
                                        <p:attrNameLst>
                                          <p:attrName>style.visibility</p:attrName>
                                        </p:attrNameLst>
                                      </p:cBhvr>
                                      <p:to>
                                        <p:strVal val="visible"/>
                                      </p:to>
                                    </p:set>
                                    <p:animEffect transition="in" filter="randombar(vertical)">
                                      <p:cBhvr>
                                        <p:cTn id="7" dur="500"/>
                                        <p:tgtEl>
                                          <p:spTgt spid="197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7635">
                                            <p:txEl>
                                              <p:pRg st="0" end="0"/>
                                            </p:txEl>
                                          </p:spTgt>
                                        </p:tgtEl>
                                        <p:attrNameLst>
                                          <p:attrName>style.visibility</p:attrName>
                                        </p:attrNameLst>
                                      </p:cBhvr>
                                      <p:to>
                                        <p:strVal val="visible"/>
                                      </p:to>
                                    </p:set>
                                    <p:anim calcmode="lin" valueType="num">
                                      <p:cBhvr additive="base">
                                        <p:cTn id="12" dur="500" fill="hold"/>
                                        <p:tgtEl>
                                          <p:spTgt spid="19763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7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97635">
                                            <p:txEl>
                                              <p:pRg st="1" end="1"/>
                                            </p:txEl>
                                          </p:spTgt>
                                        </p:tgtEl>
                                        <p:attrNameLst>
                                          <p:attrName>style.visibility</p:attrName>
                                        </p:attrNameLst>
                                      </p:cBhvr>
                                      <p:to>
                                        <p:strVal val="visible"/>
                                      </p:to>
                                    </p:set>
                                    <p:anim calcmode="lin" valueType="num">
                                      <p:cBhvr additive="base">
                                        <p:cTn id="18" dur="500" fill="hold"/>
                                        <p:tgtEl>
                                          <p:spTgt spid="19763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7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97635">
                                            <p:txEl>
                                              <p:pRg st="2" end="2"/>
                                            </p:txEl>
                                          </p:spTgt>
                                        </p:tgtEl>
                                        <p:attrNameLst>
                                          <p:attrName>style.visibility</p:attrName>
                                        </p:attrNameLst>
                                      </p:cBhvr>
                                      <p:to>
                                        <p:strVal val="visible"/>
                                      </p:to>
                                    </p:set>
                                    <p:anim calcmode="lin" valueType="num">
                                      <p:cBhvr additive="base">
                                        <p:cTn id="24" dur="500" fill="hold"/>
                                        <p:tgtEl>
                                          <p:spTgt spid="19763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976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8AAA30"/>
        </a:solidFill>
        <a:effectLst/>
      </p:bgPr>
    </p:bg>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894DEAAB-999F-4491-A2CD-35B72342C82B}"/>
              </a:ext>
            </a:extLst>
          </p:cNvPr>
          <p:cNvSpPr>
            <a:spLocks noGrp="1"/>
          </p:cNvSpPr>
          <p:nvPr>
            <p:ph type="title"/>
          </p:nvPr>
        </p:nvSpPr>
        <p:spPr>
          <a:xfrm>
            <a:off x="1522412" y="228600"/>
            <a:ext cx="8229600" cy="838200"/>
          </a:xfrm>
        </p:spPr>
        <p:txBody>
          <a:bodyPr/>
          <a:lstStyle/>
          <a:p>
            <a:r>
              <a:rPr lang="en-US" altLang="en-US" dirty="0">
                <a:solidFill>
                  <a:srgbClr val="00FFFF"/>
                </a:solidFill>
                <a:effectLst>
                  <a:outerShdw blurRad="38100" dist="38100" dir="2700000" algn="tl">
                    <a:srgbClr val="000000">
                      <a:alpha val="43137"/>
                    </a:srgbClr>
                  </a:outerShdw>
                </a:effectLst>
                <a:latin typeface="Impact" panose="020B0806030902050204" pitchFamily="34" charset="0"/>
              </a:rPr>
              <a:t>How it all ended: </a:t>
            </a:r>
          </a:p>
        </p:txBody>
      </p:sp>
      <p:sp>
        <p:nvSpPr>
          <p:cNvPr id="296963" name="Rectangle 3">
            <a:extLst>
              <a:ext uri="{FF2B5EF4-FFF2-40B4-BE49-F238E27FC236}">
                <a16:creationId xmlns:a16="http://schemas.microsoft.com/office/drawing/2014/main" id="{FB855478-0E51-48B6-922E-515713E0D805}"/>
              </a:ext>
            </a:extLst>
          </p:cNvPr>
          <p:cNvSpPr>
            <a:spLocks noGrp="1"/>
          </p:cNvSpPr>
          <p:nvPr>
            <p:ph type="body" idx="1"/>
          </p:nvPr>
        </p:nvSpPr>
        <p:spPr>
          <a:xfrm>
            <a:off x="1903412" y="1143000"/>
            <a:ext cx="8305800" cy="5715000"/>
          </a:xfrm>
        </p:spPr>
        <p:txBody>
          <a:bodyPr/>
          <a:lstStyle/>
          <a:p>
            <a:pPr>
              <a:buFont typeface="Wingdings 3" panose="05040102010807070707" pitchFamily="18" charset="2"/>
              <a:buNone/>
            </a:pPr>
            <a:r>
              <a:rPr lang="en-US" altLang="en-US" sz="2800" b="1" dirty="0">
                <a:solidFill>
                  <a:srgbClr val="C00000"/>
                </a:solidFill>
                <a:effectLst>
                  <a:outerShdw blurRad="38100" dist="38100" dir="2700000" algn="tl">
                    <a:srgbClr val="000000">
                      <a:alpha val="43137"/>
                    </a:srgbClr>
                  </a:outerShdw>
                </a:effectLst>
                <a:latin typeface="Eras Demi ITC" panose="020B0805030504020804" pitchFamily="34" charset="0"/>
              </a:rPr>
              <a:t>As Assyria turned its attention westward, the strategy seems to have been a step-by-step conquest.</a:t>
            </a:r>
          </a:p>
          <a:p>
            <a:r>
              <a:rPr lang="en-US" altLang="en-US" i="1" dirty="0">
                <a:solidFill>
                  <a:schemeClr val="tx2"/>
                </a:solidFill>
                <a:latin typeface="Comic Sans MS" panose="030F0702030302020204" pitchFamily="66" charset="0"/>
              </a:rPr>
              <a:t>First, a vassal relationship was established with a small western state, and tribute was demanded.</a:t>
            </a:r>
          </a:p>
          <a:p>
            <a:r>
              <a:rPr lang="en-US" altLang="en-US" i="1" dirty="0">
                <a:solidFill>
                  <a:schemeClr val="tx2"/>
                </a:solidFill>
                <a:latin typeface="Comic Sans MS" panose="030F0702030302020204" pitchFamily="66" charset="0"/>
              </a:rPr>
              <a:t>As the years passed, the demand for tribute increased and intensified.</a:t>
            </a:r>
          </a:p>
          <a:p>
            <a:r>
              <a:rPr lang="en-US" altLang="en-US" i="1" dirty="0">
                <a:solidFill>
                  <a:schemeClr val="tx2"/>
                </a:solidFill>
                <a:latin typeface="Comic Sans MS" panose="030F0702030302020204" pitchFamily="66" charset="0"/>
              </a:rPr>
              <a:t>At the first sign of dissatisfaction or rebellion, Assyria conducted a military takeover of the small western state.</a:t>
            </a:r>
          </a:p>
          <a:p>
            <a:r>
              <a:rPr lang="en-US" altLang="en-US" i="1" dirty="0">
                <a:solidFill>
                  <a:schemeClr val="tx2"/>
                </a:solidFill>
                <a:latin typeface="Comic Sans MS" panose="030F0702030302020204" pitchFamily="66" charset="0"/>
              </a:rPr>
              <a:t>Menahem’s </a:t>
            </a:r>
            <a:r>
              <a:rPr lang="en-US" altLang="en-US" i="1" dirty="0" err="1">
                <a:solidFill>
                  <a:schemeClr val="tx2"/>
                </a:solidFill>
                <a:latin typeface="Comic Sans MS" panose="030F0702030302020204" pitchFamily="66" charset="0"/>
              </a:rPr>
              <a:t>vassalship</a:t>
            </a:r>
            <a:r>
              <a:rPr lang="en-US" altLang="en-US" i="1" dirty="0">
                <a:solidFill>
                  <a:schemeClr val="tx2"/>
                </a:solidFill>
                <a:latin typeface="Comic Sans MS" panose="030F0702030302020204" pitchFamily="66" charset="0"/>
              </a:rPr>
              <a:t> to Tiglath-</a:t>
            </a:r>
            <a:r>
              <a:rPr lang="en-US" altLang="en-US" i="1" dirty="0" err="1">
                <a:solidFill>
                  <a:schemeClr val="tx2"/>
                </a:solidFill>
                <a:latin typeface="Comic Sans MS" panose="030F0702030302020204" pitchFamily="66" charset="0"/>
              </a:rPr>
              <a:t>pileser</a:t>
            </a:r>
            <a:r>
              <a:rPr lang="en-US" altLang="en-US" i="1" dirty="0">
                <a:solidFill>
                  <a:schemeClr val="tx2"/>
                </a:solidFill>
                <a:latin typeface="Comic Sans MS" panose="030F0702030302020204" pitchFamily="66" charset="0"/>
              </a:rPr>
              <a:t> III was the first step in this process for the northern nation Israel.</a:t>
            </a:r>
          </a:p>
        </p:txBody>
      </p:sp>
    </p:spTree>
    <p:extLst>
      <p:ext uri="{BB962C8B-B14F-4D97-AF65-F5344CB8AC3E}">
        <p14:creationId xmlns:p14="http://schemas.microsoft.com/office/powerpoint/2010/main" val="1125688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 calcmode="lin" valueType="num">
                                      <p:cBhvr>
                                        <p:cTn id="7" dur="500" fill="hold"/>
                                        <p:tgtEl>
                                          <p:spTgt spid="296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6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96963">
                                            <p:txEl>
                                              <p:pRg st="1" end="1"/>
                                            </p:txEl>
                                          </p:spTgt>
                                        </p:tgtEl>
                                        <p:attrNameLst>
                                          <p:attrName>style.visibility</p:attrName>
                                        </p:attrNameLst>
                                      </p:cBhvr>
                                      <p:to>
                                        <p:strVal val="visible"/>
                                      </p:to>
                                    </p:set>
                                    <p:anim calcmode="lin" valueType="num">
                                      <p:cBhvr>
                                        <p:cTn id="13" dur="500" fill="hold"/>
                                        <p:tgtEl>
                                          <p:spTgt spid="2969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969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969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96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96963">
                                            <p:txEl>
                                              <p:pRg st="2" end="2"/>
                                            </p:txEl>
                                          </p:spTgt>
                                        </p:tgtEl>
                                        <p:attrNameLst>
                                          <p:attrName>style.visibility</p:attrName>
                                        </p:attrNameLst>
                                      </p:cBhvr>
                                      <p:to>
                                        <p:strVal val="visible"/>
                                      </p:to>
                                    </p:set>
                                    <p:anim calcmode="lin" valueType="num">
                                      <p:cBhvr>
                                        <p:cTn id="21" dur="500" fill="hold"/>
                                        <p:tgtEl>
                                          <p:spTgt spid="29696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9696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9696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96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96963">
                                            <p:txEl>
                                              <p:pRg st="3" end="3"/>
                                            </p:txEl>
                                          </p:spTgt>
                                        </p:tgtEl>
                                        <p:attrNameLst>
                                          <p:attrName>style.visibility</p:attrName>
                                        </p:attrNameLst>
                                      </p:cBhvr>
                                      <p:to>
                                        <p:strVal val="visible"/>
                                      </p:to>
                                    </p:set>
                                    <p:anim calcmode="lin" valueType="num">
                                      <p:cBhvr>
                                        <p:cTn id="29" dur="500" fill="hold"/>
                                        <p:tgtEl>
                                          <p:spTgt spid="29696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9696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9696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96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96963">
                                            <p:txEl>
                                              <p:pRg st="4" end="4"/>
                                            </p:txEl>
                                          </p:spTgt>
                                        </p:tgtEl>
                                        <p:attrNameLst>
                                          <p:attrName>style.visibility</p:attrName>
                                        </p:attrNameLst>
                                      </p:cBhvr>
                                      <p:to>
                                        <p:strVal val="visible"/>
                                      </p:to>
                                    </p:set>
                                    <p:anim calcmode="lin" valueType="num">
                                      <p:cBhvr>
                                        <p:cTn id="37" dur="500" fill="hold"/>
                                        <p:tgtEl>
                                          <p:spTgt spid="29696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9696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9696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969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8AAA30"/>
        </a:solidFill>
        <a:effectLst/>
      </p:bgPr>
    </p:bg>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6ED630FF-2AF5-4028-B3C2-B13EC8E76337}"/>
              </a:ext>
            </a:extLst>
          </p:cNvPr>
          <p:cNvSpPr>
            <a:spLocks noGrp="1"/>
          </p:cNvSpPr>
          <p:nvPr>
            <p:ph type="title"/>
          </p:nvPr>
        </p:nvSpPr>
        <p:spPr>
          <a:xfrm>
            <a:off x="1979612" y="422275"/>
            <a:ext cx="2590800" cy="838200"/>
          </a:xfrm>
        </p:spPr>
        <p:txBody>
          <a:bodyPr/>
          <a:lstStyle/>
          <a:p>
            <a:r>
              <a:rPr lang="en-US" altLang="en-US" dirty="0">
                <a:solidFill>
                  <a:srgbClr val="00FFFF"/>
                </a:solidFill>
                <a:effectLst>
                  <a:outerShdw blurRad="38100" dist="38100" dir="2700000" algn="tl">
                    <a:srgbClr val="000000">
                      <a:alpha val="43137"/>
                    </a:srgbClr>
                  </a:outerShdw>
                </a:effectLst>
                <a:latin typeface="Impact" panose="020B0806030902050204" pitchFamily="34" charset="0"/>
              </a:rPr>
              <a:t>Iran Stele</a:t>
            </a:r>
          </a:p>
        </p:txBody>
      </p:sp>
      <p:sp>
        <p:nvSpPr>
          <p:cNvPr id="228355" name="Rectangle 3">
            <a:extLst>
              <a:ext uri="{FF2B5EF4-FFF2-40B4-BE49-F238E27FC236}">
                <a16:creationId xmlns:a16="http://schemas.microsoft.com/office/drawing/2014/main" id="{BF6B2AB3-1435-4D9D-87AC-E15BAD8588B5}"/>
              </a:ext>
            </a:extLst>
          </p:cNvPr>
          <p:cNvSpPr>
            <a:spLocks noGrp="1"/>
          </p:cNvSpPr>
          <p:nvPr>
            <p:ph type="body" sz="half" idx="1"/>
          </p:nvPr>
        </p:nvSpPr>
        <p:spPr>
          <a:xfrm>
            <a:off x="2055813" y="1530351"/>
            <a:ext cx="3948113" cy="4206875"/>
          </a:xfrm>
        </p:spPr>
        <p:txBody>
          <a:bodyPr/>
          <a:lstStyle/>
          <a:p>
            <a:pPr>
              <a:lnSpc>
                <a:spcPct val="80000"/>
              </a:lnSpc>
              <a:buFont typeface="Wingdings 3" panose="05040102010807070707" pitchFamily="18" charset="2"/>
              <a:buNone/>
            </a:pPr>
            <a:r>
              <a:rPr lang="en-US" altLang="en-US" dirty="0">
                <a:solidFill>
                  <a:schemeClr val="tx2"/>
                </a:solidFill>
                <a:latin typeface="Arial Narrow" panose="020B0606020202030204" pitchFamily="34" charset="0"/>
              </a:rPr>
              <a:t>On this monumental stele of Tiglath-</a:t>
            </a:r>
            <a:r>
              <a:rPr lang="en-US" altLang="en-US" dirty="0" err="1">
                <a:solidFill>
                  <a:schemeClr val="tx2"/>
                </a:solidFill>
                <a:latin typeface="Arial Narrow" panose="020B0606020202030204" pitchFamily="34" charset="0"/>
              </a:rPr>
              <a:t>pileser</a:t>
            </a:r>
            <a:r>
              <a:rPr lang="en-US" altLang="en-US" dirty="0">
                <a:solidFill>
                  <a:schemeClr val="tx2"/>
                </a:solidFill>
                <a:latin typeface="Arial Narrow" panose="020B0606020202030204" pitchFamily="34" charset="0"/>
              </a:rPr>
              <a:t> III appears a list of kings who paid tribute to Assyria.</a:t>
            </a:r>
          </a:p>
          <a:p>
            <a:pPr>
              <a:lnSpc>
                <a:spcPct val="80000"/>
              </a:lnSpc>
              <a:buFont typeface="Wingdings 3" panose="05040102010807070707" pitchFamily="18" charset="2"/>
              <a:buNone/>
            </a:pPr>
            <a:r>
              <a:rPr lang="en-US" altLang="en-US" dirty="0">
                <a:solidFill>
                  <a:schemeClr val="tx2"/>
                </a:solidFill>
                <a:latin typeface="Arial Narrow" panose="020B0606020202030204" pitchFamily="34" charset="0"/>
              </a:rPr>
              <a:t>Among them are “…</a:t>
            </a:r>
            <a:r>
              <a:rPr lang="en-US" altLang="en-US" dirty="0" err="1">
                <a:solidFill>
                  <a:schemeClr val="tx2"/>
                </a:solidFill>
                <a:latin typeface="Arial Narrow" panose="020B0606020202030204" pitchFamily="34" charset="0"/>
              </a:rPr>
              <a:t>Rezin</a:t>
            </a:r>
            <a:r>
              <a:rPr lang="en-US" altLang="en-US" dirty="0">
                <a:solidFill>
                  <a:schemeClr val="tx2"/>
                </a:solidFill>
                <a:latin typeface="Arial Narrow" panose="020B0606020202030204" pitchFamily="34" charset="0"/>
              </a:rPr>
              <a:t> of Damascus and Menahem of Samaria…”</a:t>
            </a:r>
          </a:p>
          <a:p>
            <a:pPr>
              <a:lnSpc>
                <a:spcPct val="80000"/>
              </a:lnSpc>
              <a:buFont typeface="Wingdings 3" panose="05040102010807070707" pitchFamily="18" charset="2"/>
              <a:buNone/>
            </a:pPr>
            <a:r>
              <a:rPr lang="en-US" altLang="en-US" dirty="0">
                <a:solidFill>
                  <a:schemeClr val="tx2"/>
                </a:solidFill>
                <a:latin typeface="Arial Narrow" panose="020B0606020202030204" pitchFamily="34" charset="0"/>
              </a:rPr>
              <a:t>Menahem, the usurper who assassinated his predecessor, courted Assyrian favor, paying 1000 talents to Tiglath-</a:t>
            </a:r>
            <a:r>
              <a:rPr lang="en-US" altLang="en-US" dirty="0" err="1">
                <a:solidFill>
                  <a:schemeClr val="tx2"/>
                </a:solidFill>
                <a:latin typeface="Arial Narrow" panose="020B0606020202030204" pitchFamily="34" charset="0"/>
              </a:rPr>
              <a:t>pileser</a:t>
            </a:r>
            <a:r>
              <a:rPr lang="en-US" altLang="en-US" dirty="0">
                <a:solidFill>
                  <a:schemeClr val="tx2"/>
                </a:solidFill>
                <a:latin typeface="Arial Narrow" panose="020B0606020202030204" pitchFamily="34" charset="0"/>
              </a:rPr>
              <a:t> III (2 Kg. 15:19-20).</a:t>
            </a:r>
          </a:p>
        </p:txBody>
      </p:sp>
      <p:pic>
        <p:nvPicPr>
          <p:cNvPr id="228356" name="Picture 4" descr="Iran_Stele">
            <a:extLst>
              <a:ext uri="{FF2B5EF4-FFF2-40B4-BE49-F238E27FC236}">
                <a16:creationId xmlns:a16="http://schemas.microsoft.com/office/drawing/2014/main" id="{0BFF992A-47F5-475F-BC8D-B6D9E3126F1E}"/>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l="-1215"/>
          <a:stretch>
            <a:fillRect/>
          </a:stretch>
        </p:blipFill>
        <p:spPr>
          <a:xfrm>
            <a:off x="6021388" y="0"/>
            <a:ext cx="4645025"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8357" name="Text Box 5">
            <a:extLst>
              <a:ext uri="{FF2B5EF4-FFF2-40B4-BE49-F238E27FC236}">
                <a16:creationId xmlns:a16="http://schemas.microsoft.com/office/drawing/2014/main" id="{7506A136-0B29-42CB-912C-55D626343F0A}"/>
              </a:ext>
            </a:extLst>
          </p:cNvPr>
          <p:cNvSpPr txBox="1">
            <a:spLocks noChangeArrowheads="1"/>
          </p:cNvSpPr>
          <p:nvPr/>
        </p:nvSpPr>
        <p:spPr bwMode="auto">
          <a:xfrm>
            <a:off x="3579812" y="6248401"/>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1800">
                <a:latin typeface="Arial Narrow" panose="020B0606020202030204" pitchFamily="34" charset="0"/>
                <a:cs typeface="Arial" panose="020B0604020202020204" pitchFamily="34" charset="0"/>
              </a:rPr>
              <a:t>Israel Museum, Jerusalem</a:t>
            </a:r>
          </a:p>
        </p:txBody>
      </p:sp>
    </p:spTree>
    <p:extLst>
      <p:ext uri="{BB962C8B-B14F-4D97-AF65-F5344CB8AC3E}">
        <p14:creationId xmlns:p14="http://schemas.microsoft.com/office/powerpoint/2010/main" val="364864676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8AAA30"/>
        </a:solidFill>
        <a:effectLst/>
      </p:bgPr>
    </p:bg>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F1648A55-A7D0-43E1-A636-65414F433214}"/>
              </a:ext>
            </a:extLst>
          </p:cNvPr>
          <p:cNvSpPr>
            <a:spLocks noGrp="1"/>
          </p:cNvSpPr>
          <p:nvPr>
            <p:ph type="title"/>
          </p:nvPr>
        </p:nvSpPr>
        <p:spPr/>
        <p:txBody>
          <a:bodyPr/>
          <a:lstStyle/>
          <a:p>
            <a:r>
              <a:rPr lang="en-US" altLang="en-US" dirty="0">
                <a:solidFill>
                  <a:srgbClr val="00FFFF"/>
                </a:solidFill>
                <a:effectLst>
                  <a:outerShdw blurRad="38100" dist="38100" dir="2700000" algn="tl">
                    <a:srgbClr val="000000">
                      <a:alpha val="43137"/>
                    </a:srgbClr>
                  </a:outerShdw>
                </a:effectLst>
                <a:latin typeface="Impact" panose="020B0806030902050204" pitchFamily="34" charset="0"/>
              </a:rPr>
              <a:t>Hoshea’s Revolt</a:t>
            </a:r>
            <a:endParaRPr lang="en-US" altLang="en-US" sz="2500" dirty="0">
              <a:solidFill>
                <a:srgbClr val="00FFFF"/>
              </a:solidFill>
              <a:effectLst>
                <a:outerShdw blurRad="38100" dist="38100" dir="2700000" algn="tl">
                  <a:srgbClr val="000000">
                    <a:alpha val="43137"/>
                  </a:srgbClr>
                </a:outerShdw>
              </a:effectLst>
              <a:latin typeface="Impact" panose="020B0806030902050204" pitchFamily="34" charset="0"/>
            </a:endParaRPr>
          </a:p>
        </p:txBody>
      </p:sp>
      <p:sp>
        <p:nvSpPr>
          <p:cNvPr id="307203" name="Rectangle 3">
            <a:extLst>
              <a:ext uri="{FF2B5EF4-FFF2-40B4-BE49-F238E27FC236}">
                <a16:creationId xmlns:a16="http://schemas.microsoft.com/office/drawing/2014/main" id="{0399B6B2-C5D8-428C-B38F-BA4A5EE7FE79}"/>
              </a:ext>
            </a:extLst>
          </p:cNvPr>
          <p:cNvSpPr>
            <a:spLocks noGrp="1"/>
          </p:cNvSpPr>
          <p:nvPr>
            <p:ph type="body" idx="1"/>
          </p:nvPr>
        </p:nvSpPr>
        <p:spPr>
          <a:xfrm>
            <a:off x="1979612" y="1828800"/>
            <a:ext cx="9296400" cy="5029200"/>
          </a:xfrm>
        </p:spPr>
        <p:txBody>
          <a:bodyPr/>
          <a:lstStyle/>
          <a:p>
            <a:pPr>
              <a:lnSpc>
                <a:spcPct val="90000"/>
              </a:lnSpc>
              <a:buFont typeface="Wingdings 3" panose="05040102010807070707" pitchFamily="18" charset="2"/>
              <a:buNone/>
            </a:pPr>
            <a:r>
              <a:rPr lang="en-US" altLang="en-US" sz="2800" b="1" dirty="0">
                <a:solidFill>
                  <a:srgbClr val="C00000"/>
                </a:solidFill>
                <a:effectLst>
                  <a:outerShdw blurRad="38100" dist="38100" dir="2700000" algn="tl">
                    <a:srgbClr val="000000">
                      <a:alpha val="43137"/>
                    </a:srgbClr>
                  </a:outerShdw>
                </a:effectLst>
                <a:latin typeface="Eras Demi ITC" panose="020B0805030504020804" pitchFamily="34" charset="0"/>
              </a:rPr>
              <a:t>When Tiglath-</a:t>
            </a:r>
            <a:r>
              <a:rPr lang="en-US" altLang="en-US" sz="2800" b="1" dirty="0" err="1">
                <a:solidFill>
                  <a:srgbClr val="C00000"/>
                </a:solidFill>
                <a:effectLst>
                  <a:outerShdw blurRad="38100" dist="38100" dir="2700000" algn="tl">
                    <a:srgbClr val="000000">
                      <a:alpha val="43137"/>
                    </a:srgbClr>
                  </a:outerShdw>
                </a:effectLst>
                <a:latin typeface="Eras Demi ITC" panose="020B0805030504020804" pitchFamily="34" charset="0"/>
              </a:rPr>
              <a:t>pileser</a:t>
            </a:r>
            <a:r>
              <a:rPr lang="en-US" altLang="en-US" sz="2800" b="1" dirty="0">
                <a:solidFill>
                  <a:srgbClr val="C00000"/>
                </a:solidFill>
                <a:effectLst>
                  <a:outerShdw blurRad="38100" dist="38100" dir="2700000" algn="tl">
                    <a:srgbClr val="000000">
                      <a:alpha val="43137"/>
                    </a:srgbClr>
                  </a:outerShdw>
                </a:effectLst>
                <a:latin typeface="Eras Demi ITC" panose="020B0805030504020804" pitchFamily="34" charset="0"/>
              </a:rPr>
              <a:t> III died, Hoshea, the Assyrian puppet king, seized the opportunity to break his </a:t>
            </a:r>
            <a:r>
              <a:rPr lang="en-US" altLang="en-US" sz="2800" b="1" dirty="0" err="1">
                <a:solidFill>
                  <a:srgbClr val="C00000"/>
                </a:solidFill>
                <a:effectLst>
                  <a:outerShdw blurRad="38100" dist="38100" dir="2700000" algn="tl">
                    <a:srgbClr val="000000">
                      <a:alpha val="43137"/>
                    </a:srgbClr>
                  </a:outerShdw>
                </a:effectLst>
                <a:latin typeface="Eras Demi ITC" panose="020B0805030504020804" pitchFamily="34" charset="0"/>
              </a:rPr>
              <a:t>vassalship</a:t>
            </a:r>
            <a:r>
              <a:rPr lang="en-US" altLang="en-US" sz="2800" b="1" dirty="0">
                <a:solidFill>
                  <a:srgbClr val="C00000"/>
                </a:solidFill>
                <a:effectLst>
                  <a:outerShdw blurRad="38100" dist="38100" dir="2700000" algn="tl">
                    <a:srgbClr val="000000">
                      <a:alpha val="43137"/>
                    </a:srgbClr>
                  </a:outerShdw>
                </a:effectLst>
                <a:latin typeface="Eras Demi ITC" panose="020B0805030504020804" pitchFamily="34" charset="0"/>
              </a:rPr>
              <a:t> to Assyria (2 Kg. 17:3-6).</a:t>
            </a:r>
          </a:p>
          <a:p>
            <a:pPr>
              <a:lnSpc>
                <a:spcPct val="90000"/>
              </a:lnSpc>
            </a:pPr>
            <a:r>
              <a:rPr lang="en-US" altLang="en-US" i="1" dirty="0">
                <a:solidFill>
                  <a:schemeClr val="tx2"/>
                </a:solidFill>
                <a:latin typeface="Comic Sans MS" panose="030F0702030302020204" pitchFamily="66" charset="0"/>
              </a:rPr>
              <a:t>Hoping for support from Egypt, Hoshea withheld tribute.</a:t>
            </a:r>
          </a:p>
          <a:p>
            <a:pPr>
              <a:lnSpc>
                <a:spcPct val="90000"/>
              </a:lnSpc>
            </a:pPr>
            <a:r>
              <a:rPr lang="en-US" altLang="en-US" i="1" dirty="0">
                <a:solidFill>
                  <a:schemeClr val="tx2"/>
                </a:solidFill>
                <a:latin typeface="Comic Sans MS" panose="030F0702030302020204" pitchFamily="66" charset="0"/>
              </a:rPr>
              <a:t>Egyptian support was a vain hope, and Shalmaneser V, Tiglath-</a:t>
            </a:r>
            <a:r>
              <a:rPr lang="en-US" altLang="en-US" i="1" dirty="0" err="1">
                <a:solidFill>
                  <a:schemeClr val="tx2"/>
                </a:solidFill>
                <a:latin typeface="Comic Sans MS" panose="030F0702030302020204" pitchFamily="66" charset="0"/>
              </a:rPr>
              <a:t>pileser</a:t>
            </a:r>
            <a:r>
              <a:rPr lang="en-US" altLang="en-US" i="1" dirty="0">
                <a:solidFill>
                  <a:schemeClr val="tx2"/>
                </a:solidFill>
                <a:latin typeface="Comic Sans MS" panose="030F0702030302020204" pitchFamily="66" charset="0"/>
              </a:rPr>
              <a:t> III’s successor, invaded Samaria, putting it to a three year siege.</a:t>
            </a:r>
          </a:p>
          <a:p>
            <a:pPr>
              <a:lnSpc>
                <a:spcPct val="90000"/>
              </a:lnSpc>
            </a:pPr>
            <a:r>
              <a:rPr lang="en-US" altLang="en-US" i="1" dirty="0">
                <a:solidFill>
                  <a:schemeClr val="tx2"/>
                </a:solidFill>
                <a:latin typeface="Comic Sans MS" panose="030F0702030302020204" pitchFamily="66" charset="0"/>
              </a:rPr>
              <a:t>When the city fell, he put Hoshea in prison. Sargon II, Shalmaneser’s successor, deported large portions of the population to outlying regions of the empire.</a:t>
            </a:r>
          </a:p>
        </p:txBody>
      </p:sp>
    </p:spTree>
    <p:extLst>
      <p:ext uri="{BB962C8B-B14F-4D97-AF65-F5344CB8AC3E}">
        <p14:creationId xmlns:p14="http://schemas.microsoft.com/office/powerpoint/2010/main" val="254505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anim calcmode="lin" valueType="num">
                                      <p:cBhvr>
                                        <p:cTn id="7" dur="500" fill="hold"/>
                                        <p:tgtEl>
                                          <p:spTgt spid="307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07203">
                                            <p:txEl>
                                              <p:pRg st="1" end="1"/>
                                            </p:txEl>
                                          </p:spTgt>
                                        </p:tgtEl>
                                        <p:attrNameLst>
                                          <p:attrName>style.visibility</p:attrName>
                                        </p:attrNameLst>
                                      </p:cBhvr>
                                      <p:to>
                                        <p:strVal val="visible"/>
                                      </p:to>
                                    </p:set>
                                    <p:anim calcmode="lin" valueType="num">
                                      <p:cBhvr>
                                        <p:cTn id="13" dur="500" fill="hold"/>
                                        <p:tgtEl>
                                          <p:spTgt spid="3072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72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72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7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07203">
                                            <p:txEl>
                                              <p:pRg st="2" end="2"/>
                                            </p:txEl>
                                          </p:spTgt>
                                        </p:tgtEl>
                                        <p:attrNameLst>
                                          <p:attrName>style.visibility</p:attrName>
                                        </p:attrNameLst>
                                      </p:cBhvr>
                                      <p:to>
                                        <p:strVal val="visible"/>
                                      </p:to>
                                    </p:set>
                                    <p:anim calcmode="lin" valueType="num">
                                      <p:cBhvr>
                                        <p:cTn id="21" dur="500" fill="hold"/>
                                        <p:tgtEl>
                                          <p:spTgt spid="3072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072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072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07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07203">
                                            <p:txEl>
                                              <p:pRg st="3" end="3"/>
                                            </p:txEl>
                                          </p:spTgt>
                                        </p:tgtEl>
                                        <p:attrNameLst>
                                          <p:attrName>style.visibility</p:attrName>
                                        </p:attrNameLst>
                                      </p:cBhvr>
                                      <p:to>
                                        <p:strVal val="visible"/>
                                      </p:to>
                                    </p:set>
                                    <p:anim calcmode="lin" valueType="num">
                                      <p:cBhvr>
                                        <p:cTn id="29" dur="500" fill="hold"/>
                                        <p:tgtEl>
                                          <p:spTgt spid="3072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072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072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072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8AAA30"/>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CB0FDCD-619C-45CD-ADDF-3D53BD020239}"/>
              </a:ext>
            </a:extLst>
          </p:cNvPr>
          <p:cNvSpPr>
            <a:spLocks noGrp="1"/>
          </p:cNvSpPr>
          <p:nvPr>
            <p:ph type="title"/>
          </p:nvPr>
        </p:nvSpPr>
        <p:spPr>
          <a:xfrm>
            <a:off x="5513388" y="190500"/>
            <a:ext cx="4938713" cy="914400"/>
          </a:xfrm>
        </p:spPr>
        <p:txBody>
          <a:bodyPr/>
          <a:lstStyle/>
          <a:p>
            <a:r>
              <a:rPr lang="en-US" altLang="en-US" dirty="0">
                <a:solidFill>
                  <a:srgbClr val="00FFFF"/>
                </a:solidFill>
                <a:effectLst>
                  <a:outerShdw blurRad="38100" dist="38100" dir="2700000" algn="tl">
                    <a:srgbClr val="000000">
                      <a:alpha val="43137"/>
                    </a:srgbClr>
                  </a:outerShdw>
                </a:effectLst>
                <a:latin typeface="Impact" panose="020B0806030902050204" pitchFamily="34" charset="0"/>
              </a:rPr>
              <a:t>Nimrud Prism</a:t>
            </a:r>
          </a:p>
        </p:txBody>
      </p:sp>
      <p:pic>
        <p:nvPicPr>
          <p:cNvPr id="235523" name="Picture 3" descr="Image:Nimrud Prism.jpg">
            <a:hlinkClick r:id="rId2"/>
            <a:extLst>
              <a:ext uri="{FF2B5EF4-FFF2-40B4-BE49-F238E27FC236}">
                <a16:creationId xmlns:a16="http://schemas.microsoft.com/office/drawing/2014/main" id="{91F5BEF6-51E7-4C4D-9696-D22C5C8BC1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2" y="0"/>
            <a:ext cx="36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Text Box 4">
            <a:extLst>
              <a:ext uri="{FF2B5EF4-FFF2-40B4-BE49-F238E27FC236}">
                <a16:creationId xmlns:a16="http://schemas.microsoft.com/office/drawing/2014/main" id="{A7B72185-9C08-48F1-9DF2-510B98A5227D}"/>
              </a:ext>
            </a:extLst>
          </p:cNvPr>
          <p:cNvSpPr txBox="1">
            <a:spLocks noChangeArrowheads="1"/>
          </p:cNvSpPr>
          <p:nvPr/>
        </p:nvSpPr>
        <p:spPr bwMode="auto">
          <a:xfrm>
            <a:off x="5561013" y="3505200"/>
            <a:ext cx="48926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2400" i="1" dirty="0">
                <a:solidFill>
                  <a:schemeClr val="tx2"/>
                </a:solidFill>
                <a:latin typeface="Arial" panose="020B0604020202020204" pitchFamily="34" charset="0"/>
                <a:cs typeface="Arial" panose="020B0604020202020204" pitchFamily="34" charset="0"/>
              </a:rPr>
              <a:t>“…I repopulated </a:t>
            </a:r>
            <a:r>
              <a:rPr lang="en-US" altLang="en-US" sz="2400" i="1" dirty="0" err="1">
                <a:solidFill>
                  <a:schemeClr val="tx2"/>
                </a:solidFill>
                <a:latin typeface="Arial" panose="020B0604020202020204" pitchFamily="34" charset="0"/>
                <a:cs typeface="Arial" panose="020B0604020202020204" pitchFamily="34" charset="0"/>
              </a:rPr>
              <a:t>Samerina</a:t>
            </a:r>
            <a:r>
              <a:rPr lang="en-US" altLang="en-US" sz="2400" i="1" dirty="0">
                <a:solidFill>
                  <a:schemeClr val="tx2"/>
                </a:solidFill>
                <a:latin typeface="Arial" panose="020B0604020202020204" pitchFamily="34" charset="0"/>
                <a:cs typeface="Arial" panose="020B0604020202020204" pitchFamily="34" charset="0"/>
              </a:rPr>
              <a:t> (Samaria) more than before. I brought into it people from countries conquered by my hands. I appointed my eunuch as governor over them. And I counted them as Assyrians.”</a:t>
            </a:r>
          </a:p>
        </p:txBody>
      </p:sp>
      <p:sp>
        <p:nvSpPr>
          <p:cNvPr id="235525" name="Text Box 5">
            <a:extLst>
              <a:ext uri="{FF2B5EF4-FFF2-40B4-BE49-F238E27FC236}">
                <a16:creationId xmlns:a16="http://schemas.microsoft.com/office/drawing/2014/main" id="{99DF3840-E052-4EFC-B958-8C440A11B8CB}"/>
              </a:ext>
            </a:extLst>
          </p:cNvPr>
          <p:cNvSpPr txBox="1">
            <a:spLocks noChangeArrowheads="1"/>
          </p:cNvSpPr>
          <p:nvPr/>
        </p:nvSpPr>
        <p:spPr bwMode="auto">
          <a:xfrm>
            <a:off x="5499101" y="1214438"/>
            <a:ext cx="492283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1" hangingPunct="1">
              <a:spcBef>
                <a:spcPct val="50000"/>
              </a:spcBef>
            </a:pPr>
            <a:r>
              <a:rPr lang="en-US" altLang="en-US" sz="2400" dirty="0">
                <a:solidFill>
                  <a:schemeClr val="tx2"/>
                </a:solidFill>
                <a:latin typeface="Arial Narrow" panose="020B0606020202030204" pitchFamily="34" charset="0"/>
                <a:cs typeface="Arial" panose="020B0604020202020204" pitchFamily="34" charset="0"/>
              </a:rPr>
              <a:t>Commemorating Sargon II’s rule, this prism boasts how he deported and resettled the Israelites in “the midst of Assyria”. He claimed to have deported 27,280 people.</a:t>
            </a:r>
          </a:p>
        </p:txBody>
      </p:sp>
    </p:spTree>
    <p:extLst>
      <p:ext uri="{BB962C8B-B14F-4D97-AF65-F5344CB8AC3E}">
        <p14:creationId xmlns:p14="http://schemas.microsoft.com/office/powerpoint/2010/main" val="462534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2436812" y="4343400"/>
            <a:ext cx="7772400" cy="1975104"/>
          </a:xfrm>
        </p:spPr>
        <p:txBody>
          <a:bodyPr/>
          <a:lstStyle/>
          <a:p>
            <a:pPr marR="9144">
              <a:defRPr/>
            </a:pPr>
            <a:r>
              <a:rPr lang="en-US" sz="9600" b="1" cap="all" dirty="0">
                <a:solidFill>
                  <a:schemeClr val="tx2">
                    <a:satMod val="200000"/>
                  </a:schemeClr>
                </a:solidFill>
                <a:effectLst>
                  <a:reflection blurRad="12700" stA="34000" endA="740" endPos="53000" dir="5400000" sy="-100000" algn="bl" rotWithShape="0"/>
                </a:effectLst>
              </a:rPr>
              <a:t>ISAIAH</a:t>
            </a:r>
          </a:p>
        </p:txBody>
      </p:sp>
      <p:sp>
        <p:nvSpPr>
          <p:cNvPr id="9219" name="Subtitle 2">
            <a:extLst>
              <a:ext uri="{FF2B5EF4-FFF2-40B4-BE49-F238E27FC236}">
                <a16:creationId xmlns:a16="http://schemas.microsoft.com/office/drawing/2014/main" id="{DE72AD80-A497-4DCF-84F5-1E50C523CF9D}"/>
              </a:ext>
            </a:extLst>
          </p:cNvPr>
          <p:cNvSpPr>
            <a:spLocks noGrp="1"/>
          </p:cNvSpPr>
          <p:nvPr>
            <p:ph type="subTitle" idx="4294967295"/>
          </p:nvPr>
        </p:nvSpPr>
        <p:spPr>
          <a:xfrm>
            <a:off x="2436812" y="2835276"/>
            <a:ext cx="7772400" cy="1508125"/>
          </a:xfrm>
        </p:spPr>
        <p:txBody>
          <a:bodyPr vert="horz" lIns="100584" tIns="45720" rIns="91440" bIns="45720" rtlCol="0" anchor="b">
            <a:normAutofit/>
          </a:bodyPr>
          <a:lstStyle/>
          <a:p>
            <a:pPr marL="0" indent="0">
              <a:spcBef>
                <a:spcPct val="0"/>
              </a:spcBef>
              <a:buNone/>
            </a:pPr>
            <a:r>
              <a:rPr lang="en-US" altLang="en-US" sz="2800"/>
              <a:t>The Tested Stone</a:t>
            </a:r>
          </a:p>
        </p:txBody>
      </p:sp>
    </p:spTree>
    <p:extLst>
      <p:ext uri="{BB962C8B-B14F-4D97-AF65-F5344CB8AC3E}">
        <p14:creationId xmlns:p14="http://schemas.microsoft.com/office/powerpoint/2010/main" val="409488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14C5804-023F-423E-850A-94A346E81C9A}"/>
              </a:ext>
            </a:extLst>
          </p:cNvPr>
          <p:cNvSpPr>
            <a:spLocks noGrp="1" noChangeArrowheads="1"/>
          </p:cNvSpPr>
          <p:nvPr>
            <p:ph type="title" idx="4294967295"/>
          </p:nvPr>
        </p:nvSpPr>
        <p:spPr bwMode="auto">
          <a:xfrm>
            <a:off x="1522412" y="76200"/>
            <a:ext cx="9067800" cy="99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lgn="ctr">
              <a:defRPr/>
            </a:pPr>
            <a:r>
              <a:rPr lang="en-US" altLang="en-US" sz="3200" dirty="0"/>
              <a:t>The Isaiah Scroll (Dead Sea Scrolls, 1QIsa</a:t>
            </a:r>
            <a:r>
              <a:rPr lang="en-US" altLang="en-US" sz="3200" baseline="30000" dirty="0"/>
              <a:t>a</a:t>
            </a:r>
            <a:r>
              <a:rPr lang="en-US" altLang="en-US" sz="3200" dirty="0"/>
              <a:t>)</a:t>
            </a:r>
            <a:br>
              <a:rPr lang="en-US" altLang="en-US" sz="3200" dirty="0"/>
            </a:br>
            <a:r>
              <a:rPr lang="en-US" altLang="en-US" sz="2400" i="1" dirty="0"/>
              <a:t>the oldest existing copy</a:t>
            </a:r>
            <a:endParaRPr lang="en-US" altLang="en-US" sz="3200" dirty="0"/>
          </a:p>
        </p:txBody>
      </p:sp>
      <p:pic>
        <p:nvPicPr>
          <p:cNvPr id="61443" name="Picture 3" descr="AIS271">
            <a:extLst>
              <a:ext uri="{FF2B5EF4-FFF2-40B4-BE49-F238E27FC236}">
                <a16:creationId xmlns:a16="http://schemas.microsoft.com/office/drawing/2014/main" id="{CDE0D365-87DE-4F43-BC6D-5A3B8E8C185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79612" y="1270849"/>
            <a:ext cx="8305800" cy="559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11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dissolve">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209D87E-2FDD-4D11-982E-47C88E863BD2}"/>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a:defRPr/>
            </a:pPr>
            <a:r>
              <a:rPr lang="en-US" altLang="en-US" b="1" dirty="0"/>
              <a:t>Uzziah and Ahaz of Judah</a:t>
            </a:r>
            <a:br>
              <a:rPr lang="en-US" altLang="en-US" b="1" dirty="0"/>
            </a:br>
            <a:r>
              <a:rPr lang="en-US" altLang="en-US" sz="2400" dirty="0"/>
              <a:t>(792-740 BC and 735-715 BC; cf. 2 Kg. 15:1-7; 16)</a:t>
            </a:r>
          </a:p>
        </p:txBody>
      </p:sp>
      <p:sp>
        <p:nvSpPr>
          <p:cNvPr id="67587" name="Rectangle 3">
            <a:extLst>
              <a:ext uri="{FF2B5EF4-FFF2-40B4-BE49-F238E27FC236}">
                <a16:creationId xmlns:a16="http://schemas.microsoft.com/office/drawing/2014/main" id="{8F75D027-7D6A-4F58-AE6F-64BDFB657B29}"/>
              </a:ext>
            </a:extLst>
          </p:cNvPr>
          <p:cNvSpPr>
            <a:spLocks noGrp="1"/>
          </p:cNvSpPr>
          <p:nvPr>
            <p:ph type="body" idx="4294967295"/>
          </p:nvPr>
        </p:nvSpPr>
        <p:spPr>
          <a:xfrm>
            <a:off x="1555460" y="1866123"/>
            <a:ext cx="10101552" cy="4991877"/>
          </a:xfrm>
        </p:spPr>
        <p:txBody>
          <a:bodyPr/>
          <a:lstStyle/>
          <a:p>
            <a:pPr>
              <a:lnSpc>
                <a:spcPct val="80000"/>
              </a:lnSpc>
              <a:buFont typeface="Wingdings" panose="05000000000000000000" pitchFamily="2" charset="2"/>
              <a:buNone/>
            </a:pPr>
            <a:r>
              <a:rPr lang="en-US" altLang="en-US" sz="2800" b="1" dirty="0">
                <a:solidFill>
                  <a:srgbClr val="FF0000"/>
                </a:solidFill>
              </a:rPr>
              <a:t>Uzziah/Azariah’s reign in Judah was long and stable (52 years).</a:t>
            </a:r>
          </a:p>
          <a:p>
            <a:pPr>
              <a:lnSpc>
                <a:spcPct val="80000"/>
              </a:lnSpc>
            </a:pPr>
            <a:r>
              <a:rPr lang="en-US" altLang="en-US" i="1" dirty="0"/>
              <a:t>Isaiah’s call came in the year of Uzziah’s death (Is. 6:1).</a:t>
            </a:r>
          </a:p>
          <a:p>
            <a:pPr>
              <a:lnSpc>
                <a:spcPct val="90000"/>
              </a:lnSpc>
              <a:buFont typeface="Wingdings" panose="05000000000000000000" pitchFamily="2" charset="2"/>
              <a:buNone/>
            </a:pPr>
            <a:r>
              <a:rPr lang="en-US" altLang="en-US" sz="2800" b="1" dirty="0">
                <a:solidFill>
                  <a:srgbClr val="FF0000"/>
                </a:solidFill>
              </a:rPr>
              <a:t>Ahaz, Uzziah’s grandson, revived the fertility cult in Judah and sacrificed his own son.</a:t>
            </a:r>
          </a:p>
          <a:p>
            <a:pPr>
              <a:lnSpc>
                <a:spcPct val="90000"/>
              </a:lnSpc>
            </a:pPr>
            <a:r>
              <a:rPr lang="en-US" altLang="en-US" i="1" dirty="0"/>
              <a:t>When </a:t>
            </a:r>
            <a:r>
              <a:rPr lang="en-US" altLang="en-US" i="1" dirty="0" err="1"/>
              <a:t>Rezin</a:t>
            </a:r>
            <a:r>
              <a:rPr lang="en-US" altLang="en-US" i="1" dirty="0"/>
              <a:t> of Aram and </a:t>
            </a:r>
            <a:r>
              <a:rPr lang="en-US" altLang="en-US" i="1" dirty="0" err="1"/>
              <a:t>Pekah</a:t>
            </a:r>
            <a:r>
              <a:rPr lang="en-US" altLang="en-US" i="1" dirty="0"/>
              <a:t> of Israel tried to force him to join an anti-Assyrian coalition, he invited Tiglath-</a:t>
            </a:r>
            <a:r>
              <a:rPr lang="en-US" altLang="en-US" i="1" dirty="0" err="1"/>
              <a:t>pileser</a:t>
            </a:r>
            <a:r>
              <a:rPr lang="en-US" altLang="en-US" i="1" dirty="0"/>
              <a:t> III to defend him (Is. 7).</a:t>
            </a:r>
          </a:p>
        </p:txBody>
      </p:sp>
    </p:spTree>
    <p:extLst>
      <p:ext uri="{BB962C8B-B14F-4D97-AF65-F5344CB8AC3E}">
        <p14:creationId xmlns:p14="http://schemas.microsoft.com/office/powerpoint/2010/main" val="37482493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p:cTn id="7" dur="500" fill="hold"/>
                                        <p:tgtEl>
                                          <p:spTgt spid="67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p:cTn id="13" dur="500" fill="hold"/>
                                        <p:tgtEl>
                                          <p:spTgt spid="675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675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675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67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67587">
                                            <p:txEl>
                                              <p:pRg st="2" end="2"/>
                                            </p:txEl>
                                          </p:spTgt>
                                        </p:tgtEl>
                                        <p:attrNameLst>
                                          <p:attrName>style.visibility</p:attrName>
                                        </p:attrNameLst>
                                      </p:cBhvr>
                                      <p:to>
                                        <p:strVal val="visible"/>
                                      </p:to>
                                    </p:set>
                                    <p:anim calcmode="lin" valueType="num">
                                      <p:cBhvr>
                                        <p:cTn id="21" dur="500" fill="hold"/>
                                        <p:tgtEl>
                                          <p:spTgt spid="675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675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675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675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67587">
                                            <p:txEl>
                                              <p:pRg st="3" end="3"/>
                                            </p:txEl>
                                          </p:spTgt>
                                        </p:tgtEl>
                                        <p:attrNameLst>
                                          <p:attrName>style.visibility</p:attrName>
                                        </p:attrNameLst>
                                      </p:cBhvr>
                                      <p:to>
                                        <p:strVal val="visible"/>
                                      </p:to>
                                    </p:set>
                                    <p:anim calcmode="lin" valueType="num">
                                      <p:cBhvr>
                                        <p:cTn id="29" dur="500" fill="hold"/>
                                        <p:tgtEl>
                                          <p:spTgt spid="6758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6758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6758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675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Earth tone presentation (widescreen).potx" id="{0B5E8F0C-1569-45B5-8ADA-CBBDCE8A31F7}" vid="{BAFE7D81-C21B-4995-AEF0-26102EF6BDA1}"/>
    </a:ext>
  </a:extLst>
</a:theme>
</file>

<file path=ppt/theme/theme2.xml><?xml version="1.0" encoding="utf-8"?>
<a:theme xmlns:a="http://schemas.openxmlformats.org/drawingml/2006/main" name="Balance">
  <a:themeElements>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Earth tone presentation (widescreen)</Template>
  <TotalTime>1212</TotalTime>
  <Words>21060</Words>
  <Application>Microsoft Office PowerPoint</Application>
  <PresentationFormat>Custom</PresentationFormat>
  <Paragraphs>1532</Paragraphs>
  <Slides>232</Slides>
  <Notes>8</Notes>
  <HiddenSlides>0</HiddenSlides>
  <MMClips>0</MMClips>
  <ScaleCrop>false</ScaleCrop>
  <HeadingPairs>
    <vt:vector size="6" baseType="variant">
      <vt:variant>
        <vt:lpstr>Fonts Used</vt:lpstr>
      </vt:variant>
      <vt:variant>
        <vt:i4>39</vt:i4>
      </vt:variant>
      <vt:variant>
        <vt:lpstr>Theme</vt:lpstr>
      </vt:variant>
      <vt:variant>
        <vt:i4>3</vt:i4>
      </vt:variant>
      <vt:variant>
        <vt:lpstr>Slide Titles</vt:lpstr>
      </vt:variant>
      <vt:variant>
        <vt:i4>232</vt:i4>
      </vt:variant>
    </vt:vector>
  </HeadingPairs>
  <TitlesOfParts>
    <vt:vector size="274" baseType="lpstr">
      <vt:lpstr>Impact</vt:lpstr>
      <vt:lpstr>Wingdings 3</vt:lpstr>
      <vt:lpstr>Papyrus</vt:lpstr>
      <vt:lpstr>Courier New</vt:lpstr>
      <vt:lpstr>Cooper Black</vt:lpstr>
      <vt:lpstr>Greekth</vt:lpstr>
      <vt:lpstr>Corbel</vt:lpstr>
      <vt:lpstr>Wingdings</vt:lpstr>
      <vt:lpstr>Eras Demi ITC</vt:lpstr>
      <vt:lpstr>Brush Script MT</vt:lpstr>
      <vt:lpstr>Arial</vt:lpstr>
      <vt:lpstr>Haettenschweiler</vt:lpstr>
      <vt:lpstr>Lucida Bright</vt:lpstr>
      <vt:lpstr>ReservoirGrunge</vt:lpstr>
      <vt:lpstr>Pristina</vt:lpstr>
      <vt:lpstr>Freestyle Script</vt:lpstr>
      <vt:lpstr>Franklin Gothic Medium</vt:lpstr>
      <vt:lpstr>Aharoni</vt:lpstr>
      <vt:lpstr>Rockwell Extra Bold</vt:lpstr>
      <vt:lpstr>Book Antiqua</vt:lpstr>
      <vt:lpstr>Arial Narrow</vt:lpstr>
      <vt:lpstr>Times New Roman</vt:lpstr>
      <vt:lpstr>Arial Rounded MT Bold</vt:lpstr>
      <vt:lpstr>Lucida Fax</vt:lpstr>
      <vt:lpstr>Rockwell Condensed</vt:lpstr>
      <vt:lpstr>Narkisim</vt:lpstr>
      <vt:lpstr>ACTION</vt:lpstr>
      <vt:lpstr>Lucida Sans Unicode</vt:lpstr>
      <vt:lpstr>Agency FB</vt:lpstr>
      <vt:lpstr>Calibri</vt:lpstr>
      <vt:lpstr>HebrewTh</vt:lpstr>
      <vt:lpstr>Arial Black</vt:lpstr>
      <vt:lpstr>Tahoma</vt:lpstr>
      <vt:lpstr>Eras Bold ITC</vt:lpstr>
      <vt:lpstr>Matura MT Script Capitals</vt:lpstr>
      <vt:lpstr>Comic Sans MS</vt:lpstr>
      <vt:lpstr>Bernard MT Condensed</vt:lpstr>
      <vt:lpstr>Century Gothic</vt:lpstr>
      <vt:lpstr>Berlin Sans FB Demi</vt:lpstr>
      <vt:lpstr>Earthtones 16x9</vt:lpstr>
      <vt:lpstr>Balance</vt:lpstr>
      <vt:lpstr>Textured</vt:lpstr>
      <vt:lpstr>Early writing prophets</vt:lpstr>
      <vt:lpstr>PROPHETS IN THE ANCIENT NEAR EAST</vt:lpstr>
      <vt:lpstr>Balaam Inscription</vt:lpstr>
      <vt:lpstr>PowerPoint Presentation</vt:lpstr>
      <vt:lpstr>THE HEBREW BIBLE Three Collections</vt:lpstr>
      <vt:lpstr>The Writing Prophets</vt:lpstr>
      <vt:lpstr>8th Century Prophets</vt:lpstr>
      <vt:lpstr>Pathos of the Prophets</vt:lpstr>
      <vt:lpstr>amos</vt:lpstr>
      <vt:lpstr>Jeroboam II of Israel        (2 Kg. 14:23-29)</vt:lpstr>
      <vt:lpstr>The Shema Seal Impression</vt:lpstr>
      <vt:lpstr>Huge Ideological Differences</vt:lpstr>
      <vt:lpstr>Covenant Loyalties</vt:lpstr>
      <vt:lpstr>PowerPoint Presentation</vt:lpstr>
      <vt:lpstr>The Humanitarian Law of Moses</vt:lpstr>
      <vt:lpstr>Covenant Failure at Social Justice</vt:lpstr>
      <vt:lpstr>PowerPoint Presentation</vt:lpstr>
      <vt:lpstr>Amos, the Farmer</vt:lpstr>
      <vt:lpstr>Amos, the Prophet</vt:lpstr>
      <vt:lpstr>Structure of the Book                   the material in Amos falls into four blocks</vt:lpstr>
      <vt:lpstr>The Divine Lion</vt:lpstr>
      <vt:lpstr>Here, a lion attacks the Assyrian king. In Amos, Yahweh is the divine lion and he attacks the nations because of their war crimes.</vt:lpstr>
      <vt:lpstr>PowerPoint Presentation</vt:lpstr>
      <vt:lpstr>“For Three Sins…even for Four” (1:3, 6, 9, 11, 13; 2:1, 4, 6)</vt:lpstr>
      <vt:lpstr>Assyrian Bas-reliefs Detail Various Atrocities</vt:lpstr>
      <vt:lpstr>The Sins of Judah (2:4-5)</vt:lpstr>
      <vt:lpstr>Rejection of the Torah (2:4)</vt:lpstr>
      <vt:lpstr>Fertility Figurines</vt:lpstr>
      <vt:lpstr>The Sins of Israel (2:6-16)</vt:lpstr>
      <vt:lpstr>Selling the Righteous and the Needy (2:6b)</vt:lpstr>
      <vt:lpstr>Injustice (2:7)</vt:lpstr>
      <vt:lpstr>The Profane Use of Power  Three examples are provided showing the abuse of power by the elite (2:8).</vt:lpstr>
      <vt:lpstr>Translation  “…your servant was at Ha-saar-Asam (when the following incident occurred). …when your servant had finished (his) reaping and had stored it a few days ago, Hoshayahu ben Shabay came and took your servant’s garment. …all of my companions will vouch for me…(that) I am guiltless of any in[fraction]. [(So) please return] my garment. If the official does not consider it an obligation to return [your servant’s garment, then have] pity upon him [and return] your servant’s [garment] from that motivation. You must not remain silent [when your servant is without his garment].”</vt:lpstr>
      <vt:lpstr>“Hear this word…”</vt:lpstr>
      <vt:lpstr>Rhetorical Questions</vt:lpstr>
      <vt:lpstr>A Reckoning: A Judgment within History</vt:lpstr>
      <vt:lpstr>Ivory Decorations</vt:lpstr>
      <vt:lpstr>PowerPoint Presentation</vt:lpstr>
      <vt:lpstr>Callousness (4:1)</vt:lpstr>
      <vt:lpstr>“…the last of you with fishhooks”</vt:lpstr>
      <vt:lpstr>Sinful Worship (4:4-5)</vt:lpstr>
      <vt:lpstr>bv0w (4:6b, 8b, 9b, 10b, 11b) Nuances of the verb “shuv” (= to turn) in the prophets</vt:lpstr>
      <vt:lpstr>Meeting God (4:12)</vt:lpstr>
      <vt:lpstr>Pilgrimages (5:4-5)</vt:lpstr>
      <vt:lpstr>The Purpose of Worship (5:6)</vt:lpstr>
      <vt:lpstr>The Day of the Lord (5:18-20)</vt:lpstr>
      <vt:lpstr>When God Hates the Worship Service (5:21-26)</vt:lpstr>
      <vt:lpstr>Look Around! (6:2)</vt:lpstr>
      <vt:lpstr>Kurkh Stele</vt:lpstr>
      <vt:lpstr>The Party Is Over! (6:8-11)</vt:lpstr>
      <vt:lpstr>The Prophets and Visions</vt:lpstr>
      <vt:lpstr>1 - The Locust Swarm (7:1-3)</vt:lpstr>
      <vt:lpstr>2 - Judgment by Fire (7:4-6)</vt:lpstr>
      <vt:lpstr>3 - The Plumb Line (7:7-9)</vt:lpstr>
      <vt:lpstr>Ancient Plummets</vt:lpstr>
      <vt:lpstr>4 - The Fruit Basket (8:1-3)</vt:lpstr>
      <vt:lpstr>Amos and Amaziah (7:10-17)</vt:lpstr>
      <vt:lpstr>Oracle of Hope (9:11-15)</vt:lpstr>
      <vt:lpstr>hosea</vt:lpstr>
      <vt:lpstr>Hosea’s Marriage</vt:lpstr>
      <vt:lpstr>The Three Children  The names of the children become religious symbolisms.</vt:lpstr>
      <vt:lpstr>The Wonder of Hope</vt:lpstr>
      <vt:lpstr>Words to the Children</vt:lpstr>
      <vt:lpstr>Severe Rebuke and Warning</vt:lpstr>
      <vt:lpstr>Courting Again! Yahweh determined to “court” Israel again, just as he once courted her in the Sinai desert (2:14-16).</vt:lpstr>
      <vt:lpstr>A Future Marriage Covenant</vt:lpstr>
      <vt:lpstr>PowerPoint Presentation</vt:lpstr>
      <vt:lpstr>Redeeming Love!</vt:lpstr>
      <vt:lpstr>Old Habits Die Hard!</vt:lpstr>
      <vt:lpstr>Israel’s Day in Court! Yahweh indicts the Israelites at every level.</vt:lpstr>
      <vt:lpstr>The ancient sacred places to which the northern Israelites made pilgrimages were linked to the covenant promises of land made to the patriarchs.</vt:lpstr>
      <vt:lpstr>Metaphors metaphors become powerful rhetorical tools for the prophets to communicate not merely facts but passion</vt:lpstr>
      <vt:lpstr>Metaphors for God  “I am like a moth” (5:12a)  “[I am] like rot” (5:12b)  “I will be like a lion” (5:14; cf. 6:1;   13:7-8)</vt:lpstr>
      <vt:lpstr>Turning to Assyria 5:13; cf. 2 Kg. 15:19-20, 29-30</vt:lpstr>
      <vt:lpstr>Waiting for a Response</vt:lpstr>
      <vt:lpstr>The Dialogue</vt:lpstr>
      <vt:lpstr>The Fundamental Question</vt:lpstr>
      <vt:lpstr>Yahweh’s Response</vt:lpstr>
      <vt:lpstr>What Yahweh Wants!</vt:lpstr>
      <vt:lpstr>Metaphors Merge with Reality</vt:lpstr>
      <vt:lpstr>The Frustration of Fickleness “Whenever I would restore…whenever I would heal…their sins and crimes are exposed” (6:11b-7:1a)</vt:lpstr>
      <vt:lpstr>Cooking Metaphors</vt:lpstr>
      <vt:lpstr>God’s Pathos and Israel’s Oblivion</vt:lpstr>
      <vt:lpstr>Reluctant Judgment God’s judgment of Israel was far from what he wanted to do!</vt:lpstr>
      <vt:lpstr>Cutthroat Politics</vt:lpstr>
      <vt:lpstr>Back to Egypt!</vt:lpstr>
      <vt:lpstr>The People and the Prophets</vt:lpstr>
      <vt:lpstr>Metaphors of Disaster</vt:lpstr>
      <vt:lpstr>The Wealth of the Land is Only Booty for the Great King of Assyria</vt:lpstr>
      <vt:lpstr>Israel’s Childhood</vt:lpstr>
      <vt:lpstr>The Things that Cannot Save!</vt:lpstr>
      <vt:lpstr>Redemption Hope!</vt:lpstr>
      <vt:lpstr>How it all ended: </vt:lpstr>
      <vt:lpstr>Iran Stele</vt:lpstr>
      <vt:lpstr>Hoshea’s Revolt</vt:lpstr>
      <vt:lpstr>Nimrud Prism</vt:lpstr>
      <vt:lpstr>ISAIAH</vt:lpstr>
      <vt:lpstr>The Isaiah Scroll (Dead Sea Scrolls, 1QIsaa) the oldest existing copy</vt:lpstr>
      <vt:lpstr>Uzziah and Ahaz of Judah (792-740 BC and 735-715 BC; cf. 2 Kg. 15:1-7; 16)</vt:lpstr>
      <vt:lpstr>Tiglath-pileser III (744-727 BC) British Museum, London</vt:lpstr>
      <vt:lpstr>The Effect of Israel’s Exile on Judah</vt:lpstr>
      <vt:lpstr>Isaiah ben Amoz</vt:lpstr>
      <vt:lpstr>Isaiah’s “Signature”?</vt:lpstr>
      <vt:lpstr>Authorship</vt:lpstr>
      <vt:lpstr>The Call of Isaiah (6)</vt:lpstr>
      <vt:lpstr>The Commissioning (6:8-13)</vt:lpstr>
      <vt:lpstr>The Summary (1)</vt:lpstr>
      <vt:lpstr>The Last Days (2)</vt:lpstr>
      <vt:lpstr>The Branch (4)</vt:lpstr>
      <vt:lpstr>Song of the Vineyard (5)</vt:lpstr>
      <vt:lpstr>Image of the Upraised Hand</vt:lpstr>
      <vt:lpstr>Syro-Ephraimite Alliance (7)</vt:lpstr>
      <vt:lpstr>Isaiah’s Word to Ahaz (7:3-9)</vt:lpstr>
      <vt:lpstr>The Immanuel Sign (7:10-17)</vt:lpstr>
      <vt:lpstr>The “Virgin” (7:14)</vt:lpstr>
      <vt:lpstr>The Sign-Child Name (8:1-4)</vt:lpstr>
      <vt:lpstr>The Future Promise (9:1-7)</vt:lpstr>
      <vt:lpstr>The Stump of Jesse (11:1-9)</vt:lpstr>
      <vt:lpstr>The Remnant (11:10-16)</vt:lpstr>
      <vt:lpstr>Oracles to Non-Israelites (13-23)</vt:lpstr>
      <vt:lpstr>Taunt Song (14:3-21)</vt:lpstr>
      <vt:lpstr>Leviathan and the Use of Ancient Mythology</vt:lpstr>
      <vt:lpstr>The Fall of Lucifer? (14:12-15)</vt:lpstr>
      <vt:lpstr>The Restoration (27)</vt:lpstr>
      <vt:lpstr>“Woe!”</vt:lpstr>
      <vt:lpstr>The Stone in Zion (28:14-29)</vt:lpstr>
      <vt:lpstr>The Zion Stone and the Messiah</vt:lpstr>
      <vt:lpstr>Hezekiah and Assyria</vt:lpstr>
      <vt:lpstr>Taylor Prism</vt:lpstr>
      <vt:lpstr>Sennacherib’s Threat (37)</vt:lpstr>
      <vt:lpstr>The Scholarly Controversy</vt:lpstr>
      <vt:lpstr>What is at Issue</vt:lpstr>
      <vt:lpstr>The New Historical Situation</vt:lpstr>
      <vt:lpstr>PowerPoint Presentation</vt:lpstr>
      <vt:lpstr>Comfort to the Exiles (40:1-2)</vt:lpstr>
      <vt:lpstr>The Voice in the Desert (40:3-5)</vt:lpstr>
      <vt:lpstr>The Second Voice (40:6-8)</vt:lpstr>
      <vt:lpstr>Good News from the Mountain (40:9-11)</vt:lpstr>
      <vt:lpstr>The Incomparable Greatness of Yahweh (40:12-26)</vt:lpstr>
      <vt:lpstr>Who is Truly God?</vt:lpstr>
      <vt:lpstr>Holy Sarcasm</vt:lpstr>
      <vt:lpstr>The Inquiry (41:2-4)</vt:lpstr>
      <vt:lpstr>The First Evidence (41:5-7)</vt:lpstr>
      <vt:lpstr>PowerPoint Presentation</vt:lpstr>
      <vt:lpstr>Israel, Yahweh’s Servant (41:8-20)</vt:lpstr>
      <vt:lpstr>The Metaphor of the Servant</vt:lpstr>
      <vt:lpstr>The Songs of the Servant</vt:lpstr>
      <vt:lpstr>Who is Yahweh`s Servant?</vt:lpstr>
      <vt:lpstr>The Mission of the Servant (42:1-8)</vt:lpstr>
      <vt:lpstr>The Failed Servant (42:18-25)</vt:lpstr>
      <vt:lpstr>The Creator-Savior (43:1-13)</vt:lpstr>
      <vt:lpstr>The Promise of the Spirit (44:1-5)</vt:lpstr>
      <vt:lpstr>The Servant Redeemed (44:21-23)</vt:lpstr>
      <vt:lpstr>Messianic Allusions The messianic overtones of Isaiah are clearly echoed and quoted in New Testament passages about the coming of Christ</vt:lpstr>
      <vt:lpstr>Cyrus and the Remnant (44:24-28)</vt:lpstr>
      <vt:lpstr>From Babylon to Persia</vt:lpstr>
      <vt:lpstr>Cyrus Cylinder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vt:lpstr>
      <vt:lpstr>The Servant Who Was, and the Servant Who Would Be</vt:lpstr>
      <vt:lpstr>Yahweh’s Perfect Servant (49:1-6)</vt:lpstr>
      <vt:lpstr>The “true Israel”—the “true Servant”—is Christ Jesus!</vt:lpstr>
      <vt:lpstr>The Listening Servant (50:4-9)</vt:lpstr>
      <vt:lpstr>The Suffering Servant (52:13—53:12)</vt:lpstr>
      <vt:lpstr>Sprinkling Many Nations (52:13-15)</vt:lpstr>
      <vt:lpstr>The Despised Servant (53:1-9)</vt:lpstr>
      <vt:lpstr>Yahweh’s Will (53:10-12)</vt:lpstr>
      <vt:lpstr>Thirst for Righteousness (55:1-13)</vt:lpstr>
      <vt:lpstr>Yahweh’s Unfailing Kindnesses to David</vt:lpstr>
      <vt:lpstr>Salvation to the Nations (56:1-8)</vt:lpstr>
      <vt:lpstr>Healing for the Contrite (57:14-21)</vt:lpstr>
      <vt:lpstr>Salvation by Grace (59:15b-21)</vt:lpstr>
      <vt:lpstr>Salvation by Grace (65:1-16)</vt:lpstr>
      <vt:lpstr>A New Heavens &amp; Earth (65:17-25)</vt:lpstr>
      <vt:lpstr>MicAH</vt:lpstr>
      <vt:lpstr>Micah’s Historical Context (1:1)</vt:lpstr>
      <vt:lpstr>The Social Background</vt:lpstr>
      <vt:lpstr>The Assyrian Threat</vt:lpstr>
      <vt:lpstr>Tiglath-pileser III (744-727 BC)</vt:lpstr>
      <vt:lpstr>Micah, the Man</vt:lpstr>
      <vt:lpstr>Date and Structure</vt:lpstr>
      <vt:lpstr>The First Oracle: the Covenant Lawsuit (1-2)</vt:lpstr>
      <vt:lpstr>USE OF COURTROOM LANGUAGE IN THE PROPHETS  “Will you judge them?” (Eze. 20:4)</vt:lpstr>
      <vt:lpstr>Living Parables (1:6-9)</vt:lpstr>
      <vt:lpstr>Puns (1:10-15)</vt:lpstr>
      <vt:lpstr>Exploitation and Deception (2:1-13)</vt:lpstr>
      <vt:lpstr>The Second Oracle (3-5)</vt:lpstr>
      <vt:lpstr>The Message of Hope (4:1-5)</vt:lpstr>
      <vt:lpstr>PowerPoint Presentation</vt:lpstr>
      <vt:lpstr>The Day of Yahweh in the Prophets </vt:lpstr>
      <vt:lpstr>Yahweh’s Glorious Plan (4:6—5:1)</vt:lpstr>
      <vt:lpstr>The Stepped Stone Structure</vt:lpstr>
      <vt:lpstr>Taylor Prism</vt:lpstr>
      <vt:lpstr>The Coming King (5:2-5a)</vt:lpstr>
      <vt:lpstr>The New Kingdom (5:5b-15)</vt:lpstr>
      <vt:lpstr>The Third Oracle: the  Covenant Lawsuit Resumes (6-7)</vt:lpstr>
      <vt:lpstr>THE ESSENCE OF TRUE RELIGION</vt:lpstr>
      <vt:lpstr>Crime and Punishment (6:9-16)</vt:lpstr>
      <vt:lpstr>Weights and Measures</vt:lpstr>
      <vt:lpstr>The Anguish of the Prophet</vt:lpstr>
      <vt:lpstr>Waiting for Justice (7:7-20)</vt:lpstr>
      <vt:lpstr>Joel</vt:lpstr>
      <vt:lpstr>Author and Date</vt:lpstr>
      <vt:lpstr>The Locust Plague (1:1-12)</vt:lpstr>
      <vt:lpstr>PowerPoint Presentation</vt:lpstr>
      <vt:lpstr>Call to Repentance (1:13-20)</vt:lpstr>
      <vt:lpstr>Yahweh’s Army of Judgment (2:1-11)</vt:lpstr>
      <vt:lpstr>Assyrian Warfare</vt:lpstr>
      <vt:lpstr>Returning to Yahweh (2:12-17)</vt:lpstr>
      <vt:lpstr>The Restoration (2:18-27)</vt:lpstr>
      <vt:lpstr>PowerPoint Presentation</vt:lpstr>
      <vt:lpstr>The Gift of the Spirit (2:28-32)</vt:lpstr>
      <vt:lpstr>Judgment and Salvation (3:1-16)</vt:lpstr>
      <vt:lpstr>The Blessing of Salvation (3:17-21)</vt:lpstr>
      <vt:lpstr>jonah</vt:lpstr>
      <vt:lpstr>Background</vt:lpstr>
      <vt:lpstr>Two Critical Questions</vt:lpstr>
      <vt:lpstr>How plausible is the parabolic approach?</vt:lpstr>
      <vt:lpstr>The Reluctant Prophet (1-2)</vt:lpstr>
      <vt:lpstr>Phoenician vessel depicted on an Assyrian bas-relief from about 700 BC. The ship which carried Jonah was likely similar.  (British Museum, London) </vt:lpstr>
      <vt:lpstr>PowerPoint Presentation</vt:lpstr>
      <vt:lpstr>Jonah’s Second Commission (3-4)</vt:lpstr>
      <vt:lpstr>Nahum</vt:lpstr>
      <vt:lpstr>Historical Background</vt:lpstr>
      <vt:lpstr>PowerPoint Presentation</vt:lpstr>
      <vt:lpstr>DECLINE OF ASSYRIA/RISE OF BABYLON</vt:lpstr>
      <vt:lpstr>PowerPoint Presentation</vt:lpstr>
      <vt:lpstr>Structure</vt:lpstr>
      <vt:lpstr>Yahweh, the Man of War (1:2—2:2)</vt:lpstr>
      <vt:lpstr>The Fall of Nineveh (2:2-13)</vt:lpstr>
      <vt:lpstr>The Royal Assyrian Lion Hunt the symbol of Assyrian dominance over the Mesopotamian world</vt:lpstr>
      <vt:lpstr>Nineveh, the City of Blood (3)</vt:lpstr>
      <vt:lpstr>PowerPoint Presentation</vt:lpstr>
      <vt:lpstr>Located in al-Qosh, some 30 miles northeast of Mosul, Iraq, this synagogue, now damaged by war, is believed to house the tomb of Nahum. The shrine was once a site for pilgrimage, but in a war-torn area it now is slowly being reduced to rubble, though recent steps have been taken to stop the deterioration (as of 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Writing Prophets</dc:title>
  <dc:creator>Daniel Lewis</dc:creator>
  <cp:lastModifiedBy>Daniel Lewis</cp:lastModifiedBy>
  <cp:revision>141</cp:revision>
  <dcterms:created xsi:type="dcterms:W3CDTF">2018-01-17T15:03:51Z</dcterms:created>
  <dcterms:modified xsi:type="dcterms:W3CDTF">2019-04-12T21:26:41Z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