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7" r:id="rId2"/>
  </p:sldMasterIdLst>
  <p:notesMasterIdLst>
    <p:notesMasterId r:id="rId16"/>
  </p:notesMasterIdLst>
  <p:sldIdLst>
    <p:sldId id="569" r:id="rId3"/>
    <p:sldId id="571" r:id="rId4"/>
    <p:sldId id="572" r:id="rId5"/>
    <p:sldId id="573" r:id="rId6"/>
    <p:sldId id="575" r:id="rId7"/>
    <p:sldId id="576" r:id="rId8"/>
    <p:sldId id="577" r:id="rId9"/>
    <p:sldId id="578" r:id="rId10"/>
    <p:sldId id="579" r:id="rId11"/>
    <p:sldId id="580" r:id="rId12"/>
    <p:sldId id="581" r:id="rId13"/>
    <p:sldId id="582" r:id="rId14"/>
    <p:sldId id="583" r:id="rId15"/>
  </p:sldIdLst>
  <p:sldSz cx="12192000" cy="6858000"/>
  <p:notesSz cx="6858000" cy="9144000"/>
  <p:embeddedFontLst>
    <p:embeddedFont>
      <p:font typeface="Aharoni" panose="02010803020104030203" pitchFamily="2" charset="-79"/>
      <p:bold r:id="rId17"/>
    </p:embeddedFont>
    <p:embeddedFont>
      <p:font typeface="Arial Narrow" panose="020B0606020202030204" pitchFamily="34" charset="0"/>
      <p:regular r:id="rId18"/>
      <p:bold r:id="rId19"/>
      <p:italic r:id="rId20"/>
      <p:boldItalic r:id="rId21"/>
    </p:embeddedFont>
    <p:embeddedFont>
      <p:font typeface="Brush Script MT" panose="03060802040406070304" pitchFamily="66" charset="0"/>
      <p:italic r:id="rId22"/>
    </p:embeddedFont>
    <p:embeddedFont>
      <p:font typeface="Comic Sans MS" panose="030F0702030302020204" pitchFamily="66" charset="0"/>
      <p:regular r:id="rId23"/>
      <p:bold r:id="rId24"/>
      <p:italic r:id="rId25"/>
      <p:boldItalic r:id="rId26"/>
    </p:embeddedFont>
    <p:embeddedFont>
      <p:font typeface="Corbel" panose="020B0503020204020204" pitchFamily="34" charset="0"/>
      <p:regular r:id="rId27"/>
      <p:bold r:id="rId28"/>
      <p:italic r:id="rId29"/>
      <p:boldItalic r:id="rId30"/>
    </p:embeddedFont>
    <p:embeddedFont>
      <p:font typeface="HebrewTh" pitchFamily="2" charset="0"/>
      <p:regular r:id="rId31"/>
    </p:embeddedFont>
    <p:embeddedFont>
      <p:font typeface="Tahoma" panose="020B0604030504040204" pitchFamily="34" charset="0"/>
      <p:regular r:id="rId32"/>
      <p:bold r:id="rId33"/>
    </p:embeddedFont>
    <p:embeddedFont>
      <p:font typeface="Wingdings 3" panose="05040102010807070707" pitchFamily="18" charset="2"/>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99" d="100"/>
          <a:sy n="99"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95239-A1EE-4D1D-8902-90F1317FA7CC}"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D4704-A540-4527-B3D5-E41C1B9A723D}" type="slidenum">
              <a:rPr lang="en-US" smtClean="0"/>
              <a:t>‹#›</a:t>
            </a:fld>
            <a:endParaRPr lang="en-US"/>
          </a:p>
        </p:txBody>
      </p:sp>
    </p:spTree>
    <p:extLst>
      <p:ext uri="{BB962C8B-B14F-4D97-AF65-F5344CB8AC3E}">
        <p14:creationId xmlns:p14="http://schemas.microsoft.com/office/powerpoint/2010/main" val="189450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FE1A887-81BC-4307-A39D-0EE3EDDFD486}"/>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CF5DB05B-0C9E-4796-AF8A-E0320D9CD40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63670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1" y="0"/>
            <a:ext cx="12192000" cy="6858000"/>
          </a:xfrm>
          <a:prstGeom prst="rect">
            <a:avLst/>
          </a:prstGeom>
        </p:spPr>
      </p:pic>
      <p:sp>
        <p:nvSpPr>
          <p:cNvPr id="13" name="Rectangle 12"/>
          <p:cNvSpPr/>
          <p:nvPr/>
        </p:nvSpPr>
        <p:spPr bwMode="hidden">
          <a:xfrm>
            <a:off x="1" y="1"/>
            <a:ext cx="12192000"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5" name="Rectangle 14"/>
          <p:cNvSpPr/>
          <p:nvPr/>
        </p:nvSpPr>
        <p:spPr bwMode="hidden">
          <a:xfrm>
            <a:off x="1" y="4810563"/>
            <a:ext cx="12192000"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ctrTitle"/>
          </p:nvPr>
        </p:nvSpPr>
        <p:spPr>
          <a:xfrm>
            <a:off x="1522810" y="1905000"/>
            <a:ext cx="9146382" cy="2667000"/>
          </a:xfrm>
        </p:spPr>
        <p:txBody>
          <a:bodyPr>
            <a:norm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522809" y="5029200"/>
            <a:ext cx="8231744"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2/16/2025</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3"/>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sz="1800"/>
          </a:p>
        </p:txBody>
      </p:sp>
    </p:spTree>
    <p:extLst>
      <p:ext uri="{BB962C8B-B14F-4D97-AF65-F5344CB8AC3E}">
        <p14:creationId xmlns:p14="http://schemas.microsoft.com/office/powerpoint/2010/main" val="388627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2/16/2025</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164787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2" y="0"/>
            <a:ext cx="9316965" cy="6858000"/>
          </a:xfrm>
          <a:prstGeom prst="rect">
            <a:avLst/>
          </a:prstGeom>
        </p:spPr>
      </p:pic>
      <p:sp>
        <p:nvSpPr>
          <p:cNvPr id="8" name="Rectangle 7"/>
          <p:cNvSpPr/>
          <p:nvPr/>
        </p:nvSpPr>
        <p:spPr bwMode="hidden">
          <a:xfrm>
            <a:off x="2" y="1"/>
            <a:ext cx="9221012"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Freeform 9"/>
          <p:cNvSpPr>
            <a:spLocks/>
          </p:cNvSpPr>
          <p:nvPr/>
        </p:nvSpPr>
        <p:spPr bwMode="hidden">
          <a:xfrm rot="5400000">
            <a:off x="5887966" y="3333050"/>
            <a:ext cx="6858000" cy="19190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2" name="Vertical Title 1"/>
          <p:cNvSpPr>
            <a:spLocks noGrp="1"/>
          </p:cNvSpPr>
          <p:nvPr>
            <p:ph type="title" orient="vert"/>
          </p:nvPr>
        </p:nvSpPr>
        <p:spPr>
          <a:xfrm>
            <a:off x="9561158" y="685800"/>
            <a:ext cx="1295738"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10" y="685800"/>
            <a:ext cx="7462785"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2/16/2025</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111703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1"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59F150F7-1373-41E5-82F7-DA852B6D8F66}" type="slidenum">
              <a:rPr lang="en-US" altLang="en-US"/>
              <a:pPr>
                <a:defRPr/>
              </a:pPr>
              <a:t>‹#›</a:t>
            </a:fld>
            <a:endParaRPr lang="en-US" altLang="en-US"/>
          </a:p>
        </p:txBody>
      </p:sp>
    </p:spTree>
    <p:extLst>
      <p:ext uri="{BB962C8B-B14F-4D97-AF65-F5344CB8AC3E}">
        <p14:creationId xmlns:p14="http://schemas.microsoft.com/office/powerpoint/2010/main" val="77366494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1"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ltLang="en-US"/>
          </a:p>
        </p:txBody>
      </p:sp>
      <p:sp>
        <p:nvSpPr>
          <p:cNvPr id="6" name="Rectangle 40"/>
          <p:cNvSpPr>
            <a:spLocks noGrp="1" noChangeArrowheads="1"/>
          </p:cNvSpPr>
          <p:nvPr>
            <p:ph type="ftr" sz="quarter" idx="11"/>
          </p:nvPr>
        </p:nvSpPr>
        <p:spPr/>
        <p:txBody>
          <a:bodyPr/>
          <a:lstStyle>
            <a:lvl1pPr>
              <a:defRPr/>
            </a:lvl1pPr>
          </a:lstStyle>
          <a:p>
            <a:pPr>
              <a:defRPr/>
            </a:pPr>
            <a:endParaRPr lang="en-US" altLang="en-US"/>
          </a:p>
        </p:txBody>
      </p:sp>
      <p:sp>
        <p:nvSpPr>
          <p:cNvPr id="7" name="Rectangle 41"/>
          <p:cNvSpPr>
            <a:spLocks noGrp="1" noChangeArrowheads="1"/>
          </p:cNvSpPr>
          <p:nvPr>
            <p:ph type="sldNum" sz="quarter" idx="12"/>
          </p:nvPr>
        </p:nvSpPr>
        <p:spPr/>
        <p:txBody>
          <a:bodyPr/>
          <a:lstStyle>
            <a:lvl1pPr>
              <a:defRPr/>
            </a:lvl1pPr>
          </a:lstStyle>
          <a:p>
            <a:pPr>
              <a:defRPr/>
            </a:pPr>
            <a:fld id="{C888F834-2F5E-4992-879D-916267313D62}" type="slidenum">
              <a:rPr lang="en-US" altLang="en-US"/>
              <a:pPr>
                <a:defRPr/>
              </a:pPr>
              <a:t>‹#›</a:t>
            </a:fld>
            <a:endParaRPr lang="en-US" altLang="en-US"/>
          </a:p>
        </p:txBody>
      </p:sp>
    </p:spTree>
    <p:extLst>
      <p:ext uri="{BB962C8B-B14F-4D97-AF65-F5344CB8AC3E}">
        <p14:creationId xmlns:p14="http://schemas.microsoft.com/office/powerpoint/2010/main" val="3152526471"/>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5585" y="452438"/>
            <a:ext cx="9408583" cy="579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604FEC71-95D8-40AC-8007-5C3709A4C2EB}"/>
              </a:ext>
            </a:extLst>
          </p:cNvPr>
          <p:cNvSpPr>
            <a:spLocks noGrp="1"/>
          </p:cNvSpPr>
          <p:nvPr>
            <p:ph type="dt" sz="half" idx="10"/>
          </p:nvPr>
        </p:nvSpPr>
        <p:spPr/>
        <p:txBody>
          <a:bodyPr/>
          <a:lstStyle>
            <a:lvl1pPr>
              <a:defRPr/>
            </a:lvl1pPr>
          </a:lstStyle>
          <a:p>
            <a:pPr>
              <a:defRPr/>
            </a:pPr>
            <a:fld id="{33191B68-EC0B-4E9C-8996-C7179FFD2F88}" type="datetimeFigureOut">
              <a:rPr lang="en-US"/>
              <a:pPr>
                <a:defRPr/>
              </a:pPr>
              <a:t>2/16/2025</a:t>
            </a:fld>
            <a:endParaRPr lang="en-US"/>
          </a:p>
        </p:txBody>
      </p:sp>
      <p:sp>
        <p:nvSpPr>
          <p:cNvPr id="4" name="Footer Placeholder 4">
            <a:extLst>
              <a:ext uri="{FF2B5EF4-FFF2-40B4-BE49-F238E27FC236}">
                <a16:creationId xmlns:a16="http://schemas.microsoft.com/office/drawing/2014/main" id="{4B592021-00E1-434C-8924-636F1BFCA3D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A8AB922-ED60-42EE-A694-978BE50A1382}"/>
              </a:ext>
            </a:extLst>
          </p:cNvPr>
          <p:cNvSpPr>
            <a:spLocks noGrp="1"/>
          </p:cNvSpPr>
          <p:nvPr>
            <p:ph type="sldNum" sz="quarter" idx="12"/>
          </p:nvPr>
        </p:nvSpPr>
        <p:spPr/>
        <p:txBody>
          <a:bodyPr/>
          <a:lstStyle>
            <a:lvl1pPr>
              <a:defRPr/>
            </a:lvl1pPr>
          </a:lstStyle>
          <a:p>
            <a:pPr>
              <a:defRPr/>
            </a:pPr>
            <a:fld id="{3AE141A8-EBA5-44F0-BE62-56D55F2C4F4D}" type="slidenum">
              <a:rPr lang="en-US"/>
              <a:pPr>
                <a:defRPr/>
              </a:pPr>
              <a:t>‹#›</a:t>
            </a:fld>
            <a:endParaRPr lang="en-US"/>
          </a:p>
        </p:txBody>
      </p:sp>
    </p:spTree>
    <p:extLst>
      <p:ext uri="{BB962C8B-B14F-4D97-AF65-F5344CB8AC3E}">
        <p14:creationId xmlns:p14="http://schemas.microsoft.com/office/powerpoint/2010/main" val="3678398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40"/>
            <a:ext cx="9408583" cy="1400175"/>
          </a:xfrm>
        </p:spPr>
        <p:txBody>
          <a:bodyPr/>
          <a:lstStyle/>
          <a:p>
            <a:r>
              <a:rPr lang="en-US"/>
              <a:t>Click to edit Master title style</a:t>
            </a:r>
          </a:p>
        </p:txBody>
      </p:sp>
      <p:sp>
        <p:nvSpPr>
          <p:cNvPr id="3" name="Content Placeholder 2"/>
          <p:cNvSpPr>
            <a:spLocks noGrp="1"/>
          </p:cNvSpPr>
          <p:nvPr>
            <p:ph sz="half" idx="1"/>
          </p:nvPr>
        </p:nvSpPr>
        <p:spPr>
          <a:xfrm>
            <a:off x="1102785" y="2052638"/>
            <a:ext cx="4373034" cy="4195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40"/>
            <a:ext cx="4373034" cy="2020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679018" y="4225927"/>
            <a:ext cx="4373034"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C672DDF-484A-4018-9708-51AA9655C5F0}"/>
              </a:ext>
            </a:extLst>
          </p:cNvPr>
          <p:cNvSpPr>
            <a:spLocks noGrp="1"/>
          </p:cNvSpPr>
          <p:nvPr>
            <p:ph type="dt" sz="half" idx="10"/>
          </p:nvPr>
        </p:nvSpPr>
        <p:spPr/>
        <p:txBody>
          <a:bodyPr/>
          <a:lstStyle>
            <a:lvl1pPr>
              <a:defRPr/>
            </a:lvl1pPr>
          </a:lstStyle>
          <a:p>
            <a:pPr>
              <a:defRPr/>
            </a:pPr>
            <a:fld id="{30A88632-8D11-42BD-82F8-4E89B599B4B5}" type="datetimeFigureOut">
              <a:rPr lang="en-US"/>
              <a:pPr>
                <a:defRPr/>
              </a:pPr>
              <a:t>2/16/2025</a:t>
            </a:fld>
            <a:endParaRPr lang="en-US"/>
          </a:p>
        </p:txBody>
      </p:sp>
      <p:sp>
        <p:nvSpPr>
          <p:cNvPr id="7" name="Footer Placeholder 4">
            <a:extLst>
              <a:ext uri="{FF2B5EF4-FFF2-40B4-BE49-F238E27FC236}">
                <a16:creationId xmlns:a16="http://schemas.microsoft.com/office/drawing/2014/main" id="{CA510E4D-17A6-4A64-8E31-1E1F21D7627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E3DE8FA-AA3B-40F1-8CFA-7234FBF02349}"/>
              </a:ext>
            </a:extLst>
          </p:cNvPr>
          <p:cNvSpPr>
            <a:spLocks noGrp="1"/>
          </p:cNvSpPr>
          <p:nvPr>
            <p:ph type="sldNum" sz="quarter" idx="12"/>
          </p:nvPr>
        </p:nvSpPr>
        <p:spPr/>
        <p:txBody>
          <a:bodyPr/>
          <a:lstStyle>
            <a:lvl1pPr>
              <a:defRPr/>
            </a:lvl1pPr>
          </a:lstStyle>
          <a:p>
            <a:pPr>
              <a:defRPr/>
            </a:pPr>
            <a:fld id="{47B3701E-AAB7-4032-8C73-5C2A008DFA40}" type="slidenum">
              <a:rPr lang="en-US"/>
              <a:pPr>
                <a:defRPr/>
              </a:pPr>
              <a:t>‹#›</a:t>
            </a:fld>
            <a:endParaRPr lang="en-US"/>
          </a:p>
        </p:txBody>
      </p:sp>
    </p:spTree>
    <p:extLst>
      <p:ext uri="{BB962C8B-B14F-4D97-AF65-F5344CB8AC3E}">
        <p14:creationId xmlns:p14="http://schemas.microsoft.com/office/powerpoint/2010/main" val="1420893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1"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1"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19201"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02401"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18443467-FE88-44F6-B755-883759C0F7F8}"/>
              </a:ext>
            </a:extLst>
          </p:cNvPr>
          <p:cNvSpPr>
            <a:spLocks noGrp="1"/>
          </p:cNvSpPr>
          <p:nvPr>
            <p:ph type="dt" sz="half" idx="10"/>
          </p:nvPr>
        </p:nvSpPr>
        <p:spPr/>
        <p:txBody>
          <a:bodyPr/>
          <a:lstStyle>
            <a:lvl1pPr>
              <a:defRPr/>
            </a:lvl1pPr>
          </a:lstStyle>
          <a:p>
            <a:pPr>
              <a:defRPr/>
            </a:pPr>
            <a:fld id="{23595C03-7344-495A-8DB8-573BE973141F}" type="datetime1">
              <a:rPr lang="en-US"/>
              <a:pPr>
                <a:defRPr/>
              </a:pPr>
              <a:t>2/16/2025</a:t>
            </a:fld>
            <a:endParaRPr lang="en-US"/>
          </a:p>
        </p:txBody>
      </p:sp>
      <p:sp>
        <p:nvSpPr>
          <p:cNvPr id="7" name="Footer Placeholder 2">
            <a:extLst>
              <a:ext uri="{FF2B5EF4-FFF2-40B4-BE49-F238E27FC236}">
                <a16:creationId xmlns:a16="http://schemas.microsoft.com/office/drawing/2014/main" id="{AE4B36A4-AB85-41B4-8709-D7A1FBABBDEB}"/>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22">
            <a:extLst>
              <a:ext uri="{FF2B5EF4-FFF2-40B4-BE49-F238E27FC236}">
                <a16:creationId xmlns:a16="http://schemas.microsoft.com/office/drawing/2014/main" id="{3CCC73C3-10A9-4A46-802B-81FA884464E0}"/>
              </a:ext>
            </a:extLst>
          </p:cNvPr>
          <p:cNvSpPr>
            <a:spLocks noGrp="1"/>
          </p:cNvSpPr>
          <p:nvPr>
            <p:ph type="sldNum" sz="quarter" idx="12"/>
          </p:nvPr>
        </p:nvSpPr>
        <p:spPr/>
        <p:txBody>
          <a:bodyPr/>
          <a:lstStyle>
            <a:lvl1pPr>
              <a:defRPr/>
            </a:lvl1pPr>
          </a:lstStyle>
          <a:p>
            <a:pPr>
              <a:defRPr/>
            </a:pPr>
            <a:fld id="{2E5DD27B-7975-437A-8832-5955420DD784}" type="slidenum">
              <a:rPr lang="en-US" altLang="en-US"/>
              <a:pPr>
                <a:defRPr/>
              </a:pPr>
              <a:t>‹#›</a:t>
            </a:fld>
            <a:endParaRPr lang="en-US" altLang="en-US"/>
          </a:p>
        </p:txBody>
      </p:sp>
    </p:spTree>
    <p:extLst>
      <p:ext uri="{BB962C8B-B14F-4D97-AF65-F5344CB8AC3E}">
        <p14:creationId xmlns:p14="http://schemas.microsoft.com/office/powerpoint/2010/main" val="3105708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1"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1"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F03FDA61-EC0C-4029-82D0-B8B1CA33FB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09DD916-D4FC-4817-BBE5-DF334743629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12210D4-342A-4407-A2A8-5878AE5BA0D2}"/>
              </a:ext>
            </a:extLst>
          </p:cNvPr>
          <p:cNvSpPr>
            <a:spLocks noGrp="1" noChangeArrowheads="1"/>
          </p:cNvSpPr>
          <p:nvPr>
            <p:ph type="sldNum" sz="quarter" idx="12"/>
          </p:nvPr>
        </p:nvSpPr>
        <p:spPr>
          <a:ln/>
        </p:spPr>
        <p:txBody>
          <a:bodyPr/>
          <a:lstStyle>
            <a:lvl1pPr>
              <a:defRPr/>
            </a:lvl1pPr>
          </a:lstStyle>
          <a:p>
            <a:pPr>
              <a:defRPr/>
            </a:pPr>
            <a:fld id="{1F493D06-E84D-4FC5-A418-5FB962F4AAF3}" type="slidenum">
              <a:rPr lang="en-US" altLang="en-US"/>
              <a:pPr>
                <a:defRPr/>
              </a:pPr>
              <a:t>‹#›</a:t>
            </a:fld>
            <a:endParaRPr lang="en-US" altLang="en-US"/>
          </a:p>
        </p:txBody>
      </p:sp>
    </p:spTree>
    <p:extLst>
      <p:ext uri="{BB962C8B-B14F-4D97-AF65-F5344CB8AC3E}">
        <p14:creationId xmlns:p14="http://schemas.microsoft.com/office/powerpoint/2010/main" val="339991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C2AF28-F58E-4E9E-97D7-797824BA9C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2D942C-08F2-4CAE-89C6-1414E2BE2D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E1019B0-117A-4594-8552-41E27DAD2DEC}"/>
              </a:ext>
            </a:extLst>
          </p:cNvPr>
          <p:cNvSpPr>
            <a:spLocks noGrp="1" noChangeArrowheads="1"/>
          </p:cNvSpPr>
          <p:nvPr>
            <p:ph type="sldNum" sz="quarter" idx="12"/>
          </p:nvPr>
        </p:nvSpPr>
        <p:spPr>
          <a:ln/>
        </p:spPr>
        <p:txBody>
          <a:bodyPr/>
          <a:lstStyle>
            <a:lvl1pPr>
              <a:defRPr/>
            </a:lvl1pPr>
          </a:lstStyle>
          <a:p>
            <a:pPr>
              <a:defRPr/>
            </a:pPr>
            <a:fld id="{15F26D90-1346-4300-A832-EA170470CDDF}" type="slidenum">
              <a:rPr lang="en-US" altLang="en-US"/>
              <a:pPr>
                <a:defRPr/>
              </a:pPr>
              <a:t>‹#›</a:t>
            </a:fld>
            <a:endParaRPr lang="en-US" altLang="en-US"/>
          </a:p>
        </p:txBody>
      </p:sp>
    </p:spTree>
    <p:extLst>
      <p:ext uri="{BB962C8B-B14F-4D97-AF65-F5344CB8AC3E}">
        <p14:creationId xmlns:p14="http://schemas.microsoft.com/office/powerpoint/2010/main" val="860300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193535A-3EC8-4FEC-9AD7-2B5213EA29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2CB729E-DFC1-44C6-8026-BD49CAAD5A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25C1DA6-5C46-4877-A6A1-FE56C0899075}"/>
              </a:ext>
            </a:extLst>
          </p:cNvPr>
          <p:cNvSpPr>
            <a:spLocks noGrp="1" noChangeArrowheads="1"/>
          </p:cNvSpPr>
          <p:nvPr>
            <p:ph type="sldNum" sz="quarter" idx="12"/>
          </p:nvPr>
        </p:nvSpPr>
        <p:spPr>
          <a:ln/>
        </p:spPr>
        <p:txBody>
          <a:bodyPr/>
          <a:lstStyle>
            <a:lvl1pPr>
              <a:defRPr/>
            </a:lvl1pPr>
          </a:lstStyle>
          <a:p>
            <a:pPr>
              <a:defRPr/>
            </a:pPr>
            <a:fld id="{AC400716-E4EE-4964-B03F-ABA752CC6B9B}" type="slidenum">
              <a:rPr lang="en-US" altLang="en-US"/>
              <a:pPr>
                <a:defRPr/>
              </a:pPr>
              <a:t>‹#›</a:t>
            </a:fld>
            <a:endParaRPr lang="en-US" altLang="en-US"/>
          </a:p>
        </p:txBody>
      </p:sp>
    </p:spTree>
    <p:extLst>
      <p:ext uri="{BB962C8B-B14F-4D97-AF65-F5344CB8AC3E}">
        <p14:creationId xmlns:p14="http://schemas.microsoft.com/office/powerpoint/2010/main" val="82839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2/16/2025</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306946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39D9E5-0155-438A-BE3B-12BBE85461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686E8ED-E201-453E-9495-3366E9A3DF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E2F1E4D-E8C2-45C8-BB32-95A22886792A}"/>
              </a:ext>
            </a:extLst>
          </p:cNvPr>
          <p:cNvSpPr>
            <a:spLocks noGrp="1" noChangeArrowheads="1"/>
          </p:cNvSpPr>
          <p:nvPr>
            <p:ph type="sldNum" sz="quarter" idx="12"/>
          </p:nvPr>
        </p:nvSpPr>
        <p:spPr>
          <a:ln/>
        </p:spPr>
        <p:txBody>
          <a:bodyPr/>
          <a:lstStyle>
            <a:lvl1pPr>
              <a:defRPr/>
            </a:lvl1pPr>
          </a:lstStyle>
          <a:p>
            <a:pPr>
              <a:defRPr/>
            </a:pPr>
            <a:fld id="{499DE0F7-6725-45B6-ADC7-065066763553}" type="slidenum">
              <a:rPr lang="en-US" altLang="en-US"/>
              <a:pPr>
                <a:defRPr/>
              </a:pPr>
              <a:t>‹#›</a:t>
            </a:fld>
            <a:endParaRPr lang="en-US" altLang="en-US"/>
          </a:p>
        </p:txBody>
      </p:sp>
    </p:spTree>
    <p:extLst>
      <p:ext uri="{BB962C8B-B14F-4D97-AF65-F5344CB8AC3E}">
        <p14:creationId xmlns:p14="http://schemas.microsoft.com/office/powerpoint/2010/main" val="1947763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91E780-3F24-4DB4-B93F-8BCD4AB4D9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C9FBFC8-16C6-41BA-99ED-E5D8C70AF8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13EBD2C-631E-459E-9E6B-4D85E31092E6}"/>
              </a:ext>
            </a:extLst>
          </p:cNvPr>
          <p:cNvSpPr>
            <a:spLocks noGrp="1" noChangeArrowheads="1"/>
          </p:cNvSpPr>
          <p:nvPr>
            <p:ph type="sldNum" sz="quarter" idx="12"/>
          </p:nvPr>
        </p:nvSpPr>
        <p:spPr>
          <a:ln/>
        </p:spPr>
        <p:txBody>
          <a:bodyPr/>
          <a:lstStyle>
            <a:lvl1pPr>
              <a:defRPr/>
            </a:lvl1pPr>
          </a:lstStyle>
          <a:p>
            <a:pPr>
              <a:defRPr/>
            </a:pPr>
            <a:fld id="{7F235F10-B67E-4C4F-8C44-7783D0D4BF07}" type="slidenum">
              <a:rPr lang="en-US" altLang="en-US"/>
              <a:pPr>
                <a:defRPr/>
              </a:pPr>
              <a:t>‹#›</a:t>
            </a:fld>
            <a:endParaRPr lang="en-US" altLang="en-US"/>
          </a:p>
        </p:txBody>
      </p:sp>
    </p:spTree>
    <p:extLst>
      <p:ext uri="{BB962C8B-B14F-4D97-AF65-F5344CB8AC3E}">
        <p14:creationId xmlns:p14="http://schemas.microsoft.com/office/powerpoint/2010/main" val="2339988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75F25B5-223E-4982-BD36-670A4E32C9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456650D-D59F-4C9F-8130-E23023CD18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BA20715-8EBC-45EC-BD86-7DF304725D04}"/>
              </a:ext>
            </a:extLst>
          </p:cNvPr>
          <p:cNvSpPr>
            <a:spLocks noGrp="1" noChangeArrowheads="1"/>
          </p:cNvSpPr>
          <p:nvPr>
            <p:ph type="sldNum" sz="quarter" idx="12"/>
          </p:nvPr>
        </p:nvSpPr>
        <p:spPr>
          <a:ln/>
        </p:spPr>
        <p:txBody>
          <a:bodyPr/>
          <a:lstStyle>
            <a:lvl1pPr>
              <a:defRPr/>
            </a:lvl1pPr>
          </a:lstStyle>
          <a:p>
            <a:pPr>
              <a:defRPr/>
            </a:pPr>
            <a:fld id="{B6A04118-C450-4A46-86FC-65FEFDAADB13}" type="slidenum">
              <a:rPr lang="en-US" altLang="en-US"/>
              <a:pPr>
                <a:defRPr/>
              </a:pPr>
              <a:t>‹#›</a:t>
            </a:fld>
            <a:endParaRPr lang="en-US" altLang="en-US"/>
          </a:p>
        </p:txBody>
      </p:sp>
    </p:spTree>
    <p:extLst>
      <p:ext uri="{BB962C8B-B14F-4D97-AF65-F5344CB8AC3E}">
        <p14:creationId xmlns:p14="http://schemas.microsoft.com/office/powerpoint/2010/main" val="1884243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225FD5-0691-4369-BA57-2AA5D5B8E1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A6D60A0-523C-40E6-B3C0-AFA02B5F23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5282E74-CAC7-4A68-9BE5-C72385D4FD40}"/>
              </a:ext>
            </a:extLst>
          </p:cNvPr>
          <p:cNvSpPr>
            <a:spLocks noGrp="1" noChangeArrowheads="1"/>
          </p:cNvSpPr>
          <p:nvPr>
            <p:ph type="sldNum" sz="quarter" idx="12"/>
          </p:nvPr>
        </p:nvSpPr>
        <p:spPr>
          <a:ln/>
        </p:spPr>
        <p:txBody>
          <a:bodyPr/>
          <a:lstStyle>
            <a:lvl1pPr>
              <a:defRPr/>
            </a:lvl1pPr>
          </a:lstStyle>
          <a:p>
            <a:pPr>
              <a:defRPr/>
            </a:pPr>
            <a:fld id="{884E75D4-A692-48C6-9EDB-595459092BCE}" type="slidenum">
              <a:rPr lang="en-US" altLang="en-US"/>
              <a:pPr>
                <a:defRPr/>
              </a:pPr>
              <a:t>‹#›</a:t>
            </a:fld>
            <a:endParaRPr lang="en-US" altLang="en-US"/>
          </a:p>
        </p:txBody>
      </p:sp>
    </p:spTree>
    <p:extLst>
      <p:ext uri="{BB962C8B-B14F-4D97-AF65-F5344CB8AC3E}">
        <p14:creationId xmlns:p14="http://schemas.microsoft.com/office/powerpoint/2010/main" val="316845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9A3A209-5817-4847-AF61-A08602FCEA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BE649C-51EC-44ED-AE3F-0D8FDB1663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96B7C6D-FB7E-4244-A116-0166C5906881}"/>
              </a:ext>
            </a:extLst>
          </p:cNvPr>
          <p:cNvSpPr>
            <a:spLocks noGrp="1" noChangeArrowheads="1"/>
          </p:cNvSpPr>
          <p:nvPr>
            <p:ph type="sldNum" sz="quarter" idx="12"/>
          </p:nvPr>
        </p:nvSpPr>
        <p:spPr>
          <a:ln/>
        </p:spPr>
        <p:txBody>
          <a:bodyPr/>
          <a:lstStyle>
            <a:lvl1pPr>
              <a:defRPr/>
            </a:lvl1pPr>
          </a:lstStyle>
          <a:p>
            <a:pPr>
              <a:defRPr/>
            </a:pPr>
            <a:fld id="{6F56D76F-7CEA-4FD9-B55F-19E9CAFFCEDB}" type="slidenum">
              <a:rPr lang="en-US" altLang="en-US"/>
              <a:pPr>
                <a:defRPr/>
              </a:pPr>
              <a:t>‹#›</a:t>
            </a:fld>
            <a:endParaRPr lang="en-US" altLang="en-US"/>
          </a:p>
        </p:txBody>
      </p:sp>
    </p:spTree>
    <p:extLst>
      <p:ext uri="{BB962C8B-B14F-4D97-AF65-F5344CB8AC3E}">
        <p14:creationId xmlns:p14="http://schemas.microsoft.com/office/powerpoint/2010/main" val="2648812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A4365D4-41C2-489B-B99E-C93A587CA8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6A5CA91-46CF-46BD-A384-A886AB5CD7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ED0B626-85FF-461E-A6EC-4663B5D901B0}"/>
              </a:ext>
            </a:extLst>
          </p:cNvPr>
          <p:cNvSpPr>
            <a:spLocks noGrp="1" noChangeArrowheads="1"/>
          </p:cNvSpPr>
          <p:nvPr>
            <p:ph type="sldNum" sz="quarter" idx="12"/>
          </p:nvPr>
        </p:nvSpPr>
        <p:spPr>
          <a:ln/>
        </p:spPr>
        <p:txBody>
          <a:bodyPr/>
          <a:lstStyle>
            <a:lvl1pPr>
              <a:defRPr/>
            </a:lvl1pPr>
          </a:lstStyle>
          <a:p>
            <a:pPr>
              <a:defRPr/>
            </a:pPr>
            <a:fld id="{ADFC1268-E017-445B-80A3-88F9CE01018C}" type="slidenum">
              <a:rPr lang="en-US" altLang="en-US"/>
              <a:pPr>
                <a:defRPr/>
              </a:pPr>
              <a:t>‹#›</a:t>
            </a:fld>
            <a:endParaRPr lang="en-US" altLang="en-US"/>
          </a:p>
        </p:txBody>
      </p:sp>
    </p:spTree>
    <p:extLst>
      <p:ext uri="{BB962C8B-B14F-4D97-AF65-F5344CB8AC3E}">
        <p14:creationId xmlns:p14="http://schemas.microsoft.com/office/powerpoint/2010/main" val="941301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036715-E901-46D5-8EFA-A4309A868D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D83B71-267C-4321-9801-8C83A7077C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8BE888-F6FE-4779-8A11-A5E18957079C}"/>
              </a:ext>
            </a:extLst>
          </p:cNvPr>
          <p:cNvSpPr>
            <a:spLocks noGrp="1" noChangeArrowheads="1"/>
          </p:cNvSpPr>
          <p:nvPr>
            <p:ph type="sldNum" sz="quarter" idx="12"/>
          </p:nvPr>
        </p:nvSpPr>
        <p:spPr>
          <a:ln/>
        </p:spPr>
        <p:txBody>
          <a:bodyPr/>
          <a:lstStyle>
            <a:lvl1pPr>
              <a:defRPr/>
            </a:lvl1pPr>
          </a:lstStyle>
          <a:p>
            <a:pPr>
              <a:defRPr/>
            </a:pPr>
            <a:fld id="{96E45502-0CD5-42BA-97D2-60D49F6950AE}" type="slidenum">
              <a:rPr lang="en-US" altLang="en-US"/>
              <a:pPr>
                <a:defRPr/>
              </a:pPr>
              <a:t>‹#›</a:t>
            </a:fld>
            <a:endParaRPr lang="en-US" altLang="en-US"/>
          </a:p>
        </p:txBody>
      </p:sp>
    </p:spTree>
    <p:extLst>
      <p:ext uri="{BB962C8B-B14F-4D97-AF65-F5344CB8AC3E}">
        <p14:creationId xmlns:p14="http://schemas.microsoft.com/office/powerpoint/2010/main" val="102380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51798A-8985-49BC-8D8C-79301CBCA9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FA59582-20F6-4E4A-98CD-8F69B659B5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9EBF5D6-74B3-4A80-BBD7-DB4A7FA3145A}"/>
              </a:ext>
            </a:extLst>
          </p:cNvPr>
          <p:cNvSpPr>
            <a:spLocks noGrp="1" noChangeArrowheads="1"/>
          </p:cNvSpPr>
          <p:nvPr>
            <p:ph type="sldNum" sz="quarter" idx="12"/>
          </p:nvPr>
        </p:nvSpPr>
        <p:spPr>
          <a:ln/>
        </p:spPr>
        <p:txBody>
          <a:bodyPr/>
          <a:lstStyle>
            <a:lvl1pPr>
              <a:defRPr/>
            </a:lvl1pPr>
          </a:lstStyle>
          <a:p>
            <a:pPr>
              <a:defRPr/>
            </a:pPr>
            <a:fld id="{F7096770-8AE9-49C3-A339-A502B173FF74}" type="slidenum">
              <a:rPr lang="en-US" altLang="en-US"/>
              <a:pPr>
                <a:defRPr/>
              </a:pPr>
              <a:t>‹#›</a:t>
            </a:fld>
            <a:endParaRPr lang="en-US" altLang="en-US"/>
          </a:p>
        </p:txBody>
      </p:sp>
    </p:spTree>
    <p:extLst>
      <p:ext uri="{BB962C8B-B14F-4D97-AF65-F5344CB8AC3E}">
        <p14:creationId xmlns:p14="http://schemas.microsoft.com/office/powerpoint/2010/main" val="4129580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1"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CF8C975-5577-4788-A001-53A88A73C0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94FDA73-39B3-48FC-A765-1001BEAB83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6EBECCF-8D33-4BA7-8B0A-A830798A3081}"/>
              </a:ext>
            </a:extLst>
          </p:cNvPr>
          <p:cNvSpPr>
            <a:spLocks noGrp="1" noChangeArrowheads="1"/>
          </p:cNvSpPr>
          <p:nvPr>
            <p:ph type="sldNum" sz="quarter" idx="12"/>
          </p:nvPr>
        </p:nvSpPr>
        <p:spPr>
          <a:ln/>
        </p:spPr>
        <p:txBody>
          <a:bodyPr/>
          <a:lstStyle>
            <a:lvl1pPr>
              <a:defRPr/>
            </a:lvl1pPr>
          </a:lstStyle>
          <a:p>
            <a:pPr>
              <a:defRPr/>
            </a:pPr>
            <a:fld id="{443CDCB3-DE82-4E97-821B-B7650CAA4ADF}" type="slidenum">
              <a:rPr lang="en-US" altLang="en-US"/>
              <a:pPr>
                <a:defRPr/>
              </a:pPr>
              <a:t>‹#›</a:t>
            </a:fld>
            <a:endParaRPr lang="en-US" altLang="en-US"/>
          </a:p>
        </p:txBody>
      </p:sp>
    </p:spTree>
    <p:extLst>
      <p:ext uri="{BB962C8B-B14F-4D97-AF65-F5344CB8AC3E}">
        <p14:creationId xmlns:p14="http://schemas.microsoft.com/office/powerpoint/2010/main" val="41908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1"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38E4F4E-4D2C-421A-8397-70A8FC85D9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3F00F7C-8D4B-41CD-ADE3-CFFCB6B05D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6AD9B72-46C5-4E65-BBCD-E666B8F9A8BE}"/>
              </a:ext>
            </a:extLst>
          </p:cNvPr>
          <p:cNvSpPr>
            <a:spLocks noGrp="1" noChangeArrowheads="1"/>
          </p:cNvSpPr>
          <p:nvPr>
            <p:ph type="sldNum" sz="quarter" idx="12"/>
          </p:nvPr>
        </p:nvSpPr>
        <p:spPr>
          <a:ln/>
        </p:spPr>
        <p:txBody>
          <a:bodyPr/>
          <a:lstStyle>
            <a:lvl1pPr>
              <a:defRPr/>
            </a:lvl1pPr>
          </a:lstStyle>
          <a:p>
            <a:pPr>
              <a:defRPr/>
            </a:pPr>
            <a:fld id="{7B492D33-DA41-4CEB-AC0C-DB365B1455EC}" type="slidenum">
              <a:rPr lang="en-US" altLang="en-US"/>
              <a:pPr>
                <a:defRPr/>
              </a:pPr>
              <a:t>‹#›</a:t>
            </a:fld>
            <a:endParaRPr lang="en-US" altLang="en-US"/>
          </a:p>
        </p:txBody>
      </p:sp>
    </p:spTree>
    <p:extLst>
      <p:ext uri="{BB962C8B-B14F-4D97-AF65-F5344CB8AC3E}">
        <p14:creationId xmlns:p14="http://schemas.microsoft.com/office/powerpoint/2010/main" val="147067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1"/>
            <a:ext cx="12192000" cy="4810561"/>
          </a:xfrm>
          <a:prstGeom prst="rect">
            <a:avLst/>
          </a:prstGeom>
        </p:spPr>
      </p:pic>
      <p:sp>
        <p:nvSpPr>
          <p:cNvPr id="18" name="Rectangle 17"/>
          <p:cNvSpPr/>
          <p:nvPr/>
        </p:nvSpPr>
        <p:spPr bwMode="hidden">
          <a:xfrm>
            <a:off x="1" y="1"/>
            <a:ext cx="12192000"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1522757" y="1905000"/>
            <a:ext cx="9145381" cy="2667000"/>
          </a:xfrm>
        </p:spPr>
        <p:txBody>
          <a:bodyPr anchor="b">
            <a:no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522809" y="5029200"/>
            <a:ext cx="8231745"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2/16/2025</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3"/>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Tree>
    <p:extLst>
      <p:ext uri="{BB962C8B-B14F-4D97-AF65-F5344CB8AC3E}">
        <p14:creationId xmlns:p14="http://schemas.microsoft.com/office/powerpoint/2010/main" val="427011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1"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6EA56A-132E-49DC-93E6-477FACC3DD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2A6272F-D5B6-4687-83F1-53BF9BDDF5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146D6D9-AFCA-4DB9-826D-6B53C2797FAF}"/>
              </a:ext>
            </a:extLst>
          </p:cNvPr>
          <p:cNvSpPr>
            <a:spLocks noGrp="1" noChangeArrowheads="1"/>
          </p:cNvSpPr>
          <p:nvPr>
            <p:ph type="sldNum" sz="quarter" idx="12"/>
          </p:nvPr>
        </p:nvSpPr>
        <p:spPr>
          <a:ln/>
        </p:spPr>
        <p:txBody>
          <a:bodyPr/>
          <a:lstStyle>
            <a:lvl1pPr>
              <a:defRPr/>
            </a:lvl1pPr>
          </a:lstStyle>
          <a:p>
            <a:pPr>
              <a:defRPr/>
            </a:pPr>
            <a:fld id="{550964E2-8D83-462F-8FC4-01BA9D85DDBE}" type="slidenum">
              <a:rPr lang="en-US" altLang="en-US"/>
              <a:pPr>
                <a:defRPr/>
              </a:pPr>
              <a:t>‹#›</a:t>
            </a:fld>
            <a:endParaRPr lang="en-US" altLang="en-US"/>
          </a:p>
        </p:txBody>
      </p:sp>
    </p:spTree>
    <p:extLst>
      <p:ext uri="{BB962C8B-B14F-4D97-AF65-F5344CB8AC3E}">
        <p14:creationId xmlns:p14="http://schemas.microsoft.com/office/powerpoint/2010/main" val="491990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1"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A4E165-9523-4318-AD6A-E89FCA5C14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A729436-0014-4212-B59F-0636CB0C38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133CECE-380E-40A5-81F0-8945B3E1D549}"/>
              </a:ext>
            </a:extLst>
          </p:cNvPr>
          <p:cNvSpPr>
            <a:spLocks noGrp="1" noChangeArrowheads="1"/>
          </p:cNvSpPr>
          <p:nvPr>
            <p:ph type="sldNum" sz="quarter" idx="12"/>
          </p:nvPr>
        </p:nvSpPr>
        <p:spPr>
          <a:ln/>
        </p:spPr>
        <p:txBody>
          <a:bodyPr/>
          <a:lstStyle>
            <a:lvl1pPr>
              <a:defRPr/>
            </a:lvl1pPr>
          </a:lstStyle>
          <a:p>
            <a:pPr>
              <a:defRPr/>
            </a:pPr>
            <a:fld id="{44C58AF4-C9BE-4934-9139-BF589EC749C0}" type="slidenum">
              <a:rPr lang="en-US" altLang="en-US"/>
              <a:pPr>
                <a:defRPr/>
              </a:pPr>
              <a:t>‹#›</a:t>
            </a:fld>
            <a:endParaRPr lang="en-US" altLang="en-US"/>
          </a:p>
        </p:txBody>
      </p:sp>
    </p:spTree>
    <p:extLst>
      <p:ext uri="{BB962C8B-B14F-4D97-AF65-F5344CB8AC3E}">
        <p14:creationId xmlns:p14="http://schemas.microsoft.com/office/powerpoint/2010/main" val="3541724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1"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675EC8-5892-49DC-A525-C740D7F21A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1625964-F072-4FBF-900F-D0018FED1C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50CC6F9-3F35-4309-A127-B2865389AED5}"/>
              </a:ext>
            </a:extLst>
          </p:cNvPr>
          <p:cNvSpPr>
            <a:spLocks noGrp="1" noChangeArrowheads="1"/>
          </p:cNvSpPr>
          <p:nvPr>
            <p:ph type="sldNum" sz="quarter" idx="12"/>
          </p:nvPr>
        </p:nvSpPr>
        <p:spPr>
          <a:ln/>
        </p:spPr>
        <p:txBody>
          <a:bodyPr/>
          <a:lstStyle>
            <a:lvl1pPr>
              <a:defRPr/>
            </a:lvl1pPr>
          </a:lstStyle>
          <a:p>
            <a:pPr>
              <a:defRPr/>
            </a:pPr>
            <a:fld id="{6C52B099-ADD6-4875-8424-853A119FE3B3}" type="slidenum">
              <a:rPr lang="en-US" altLang="en-US"/>
              <a:pPr>
                <a:defRPr/>
              </a:pPr>
              <a:t>‹#›</a:t>
            </a:fld>
            <a:endParaRPr lang="en-US" altLang="en-US"/>
          </a:p>
        </p:txBody>
      </p:sp>
    </p:spTree>
    <p:extLst>
      <p:ext uri="{BB962C8B-B14F-4D97-AF65-F5344CB8AC3E}">
        <p14:creationId xmlns:p14="http://schemas.microsoft.com/office/powerpoint/2010/main" val="4221819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1"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1"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B083000-238C-4210-B62D-F6D8CDF808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15FE690-9365-4574-BEDC-8487B990F0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85038C7-788F-4E6D-BBAE-89CD96D46FD2}"/>
              </a:ext>
            </a:extLst>
          </p:cNvPr>
          <p:cNvSpPr>
            <a:spLocks noGrp="1" noChangeArrowheads="1"/>
          </p:cNvSpPr>
          <p:nvPr>
            <p:ph type="sldNum" sz="quarter" idx="12"/>
          </p:nvPr>
        </p:nvSpPr>
        <p:spPr>
          <a:ln/>
        </p:spPr>
        <p:txBody>
          <a:bodyPr/>
          <a:lstStyle>
            <a:lvl1pPr>
              <a:defRPr/>
            </a:lvl1pPr>
          </a:lstStyle>
          <a:p>
            <a:pPr>
              <a:defRPr/>
            </a:pPr>
            <a:fld id="{24EEF46D-9F47-47AE-BFCF-F1D8499CF111}" type="slidenum">
              <a:rPr lang="en-US" altLang="en-US"/>
              <a:pPr>
                <a:defRPr/>
              </a:pPr>
              <a:t>‹#›</a:t>
            </a:fld>
            <a:endParaRPr lang="en-US" altLang="en-US"/>
          </a:p>
        </p:txBody>
      </p:sp>
    </p:spTree>
    <p:extLst>
      <p:ext uri="{BB962C8B-B14F-4D97-AF65-F5344CB8AC3E}">
        <p14:creationId xmlns:p14="http://schemas.microsoft.com/office/powerpoint/2010/main" val="125113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810" y="1905000"/>
            <a:ext cx="441770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8439" y="1905000"/>
            <a:ext cx="441770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2/16/2025</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153963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0" y="1905000"/>
            <a:ext cx="441770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810" y="2743201"/>
            <a:ext cx="441770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8439" y="1905000"/>
            <a:ext cx="441770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8439" y="2743201"/>
            <a:ext cx="441770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52466975-C014-42E5-BFA6-B8D5FDD3B81F}" type="datetimeFigureOut">
              <a:rPr lang="en-US"/>
              <a:t>2/16/2025</a:t>
            </a:fld>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34556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52466975-C014-42E5-BFA6-B8D5FDD3B81F}" type="datetimeFigureOut">
              <a:rPr lang="en-US"/>
              <a:t>2/16/2025</a:t>
            </a:fld>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165187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1" y="0"/>
            <a:ext cx="12192000" cy="6858000"/>
          </a:xfrm>
          <a:prstGeom prst="rect">
            <a:avLst/>
          </a:prstGeom>
        </p:spPr>
      </p:pic>
      <p:sp>
        <p:nvSpPr>
          <p:cNvPr id="5" name="Rectangle 4"/>
          <p:cNvSpPr/>
          <p:nvPr/>
        </p:nvSpPr>
        <p:spPr bwMode="hidden">
          <a:xfrm>
            <a:off x="1" y="1"/>
            <a:ext cx="12192000"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52466975-C014-42E5-BFA6-B8D5FDD3B81F}" type="datetimeFigureOut">
              <a:rPr lang="en-US"/>
              <a:t>2/16/2025</a:t>
            </a:fld>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419355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5383" y="1905000"/>
            <a:ext cx="6155515"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676786" y="2087880"/>
            <a:ext cx="5792709"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809" y="3429000"/>
            <a:ext cx="2743915"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2/16/2025</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13771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810" y="1905000"/>
            <a:ext cx="6155515"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07325" y="2087880"/>
            <a:ext cx="5786485"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5275" y="3429000"/>
            <a:ext cx="2743915"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2/16/2025</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extLst>
      <p:ext uri="{BB962C8B-B14F-4D97-AF65-F5344CB8AC3E}">
        <p14:creationId xmlns:p14="http://schemas.microsoft.com/office/powerpoint/2010/main" val="350306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6.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0" y="189723"/>
            <a:ext cx="9146382" cy="1144556"/>
          </a:xfrm>
          <a:prstGeom prst="rect">
            <a:avLst/>
          </a:prstGeom>
        </p:spPr>
        <p:txBody>
          <a:bodyPr vert="horz" lIns="91440" tIns="45720" rIns="91440" bIns="45720" rtlCol="0" anchor="b">
            <a:normAutofit/>
          </a:bodyPr>
          <a:lstStyle/>
          <a:p>
            <a:r>
              <a:rPr lang="en-US"/>
              <a:t>Click to edit Master title style</a:t>
            </a:r>
            <a:endParaRPr/>
          </a:p>
        </p:txBody>
      </p:sp>
      <p:pic>
        <p:nvPicPr>
          <p:cNvPr id="13" name="Picture 12"/>
          <p:cNvPicPr>
            <a:picLocks noChangeAspect="1"/>
          </p:cNvPicPr>
          <p:nvPr/>
        </p:nvPicPr>
        <p:blipFill rotWithShape="1">
          <a:blip r:embed="rId18">
            <a:extLst>
              <a:ext uri="{28A0092B-C50C-407E-A947-70E740481C1C}">
                <a14:useLocalDpi xmlns:a14="http://schemas.microsoft.com/office/drawing/2010/main" val="0"/>
              </a:ext>
            </a:extLst>
          </a:blip>
          <a:srcRect/>
          <a:stretch/>
        </p:blipFill>
        <p:spPr bwMode="hidden">
          <a:xfrm>
            <a:off x="1" y="1628777"/>
            <a:ext cx="12192000" cy="5229225"/>
          </a:xfrm>
          <a:prstGeom prst="rect">
            <a:avLst/>
          </a:prstGeom>
          <a:noFill/>
          <a:ln>
            <a:noFill/>
          </a:ln>
        </p:spPr>
      </p:pic>
      <p:sp>
        <p:nvSpPr>
          <p:cNvPr id="17" name="Rectangle 16"/>
          <p:cNvSpPr/>
          <p:nvPr/>
        </p:nvSpPr>
        <p:spPr bwMode="hidden">
          <a:xfrm>
            <a:off x="1" y="1535909"/>
            <a:ext cx="12192000"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3" name="Text Placeholder 2"/>
          <p:cNvSpPr>
            <a:spLocks noGrp="1"/>
          </p:cNvSpPr>
          <p:nvPr>
            <p:ph type="body" idx="1"/>
          </p:nvPr>
        </p:nvSpPr>
        <p:spPr>
          <a:xfrm>
            <a:off x="1522810" y="1905000"/>
            <a:ext cx="9146382"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10" y="6420898"/>
            <a:ext cx="7012225" cy="236030"/>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11016" y="6420898"/>
            <a:ext cx="964287" cy="236030"/>
          </a:xfrm>
          <a:prstGeom prst="rect">
            <a:avLst/>
          </a:prstGeom>
        </p:spPr>
        <p:txBody>
          <a:bodyPr vert="horz" lIns="91440" tIns="45720" rIns="91440" bIns="45720" rtlCol="0" anchor="ctr"/>
          <a:lstStyle>
            <a:lvl1pPr algn="r">
              <a:defRPr sz="1100">
                <a:solidFill>
                  <a:schemeClr val="tx1"/>
                </a:solidFill>
              </a:defRPr>
            </a:lvl1pPr>
          </a:lstStyle>
          <a:p>
            <a:fld id="{52466975-C014-42E5-BFA6-B8D5FDD3B81F}" type="datetimeFigureOut">
              <a:rPr lang="en-US" smtClean="0"/>
              <a:pPr/>
              <a:t>2/16/2025</a:t>
            </a:fld>
            <a:endParaRPr lang="en-US"/>
          </a:p>
        </p:txBody>
      </p:sp>
      <p:sp>
        <p:nvSpPr>
          <p:cNvPr id="6" name="Slide Number Placeholder 5"/>
          <p:cNvSpPr>
            <a:spLocks noGrp="1"/>
          </p:cNvSpPr>
          <p:nvPr>
            <p:ph type="sldNum" sz="quarter" idx="4"/>
          </p:nvPr>
        </p:nvSpPr>
        <p:spPr>
          <a:xfrm>
            <a:off x="10030533" y="6420898"/>
            <a:ext cx="638659" cy="236030"/>
          </a:xfrm>
          <a:prstGeom prst="rect">
            <a:avLst/>
          </a:prstGeom>
        </p:spPr>
        <p:txBody>
          <a:bodyPr vert="horz" lIns="91440" tIns="45720" rIns="91440" bIns="45720" rtlCol="0" anchor="ctr"/>
          <a:lstStyle>
            <a:lvl1pPr algn="r">
              <a:defRPr sz="1100">
                <a:solidFill>
                  <a:schemeClr val="tx1"/>
                </a:solidFill>
              </a:defRPr>
            </a:lvl1pPr>
          </a:lstStyle>
          <a:p>
            <a:fld id="{693B167E-EA96-4147-81DE-549160052C22}" type="slidenum">
              <a:rPr lang="en-US" smtClean="0"/>
              <a:pPr/>
              <a:t>‹#›</a:t>
            </a:fld>
            <a:endParaRPr lang="en-US"/>
          </a:p>
        </p:txBody>
      </p:sp>
      <p:sp>
        <p:nvSpPr>
          <p:cNvPr id="38" name="Freeform 9"/>
          <p:cNvSpPr>
            <a:spLocks/>
          </p:cNvSpPr>
          <p:nvPr/>
        </p:nvSpPr>
        <p:spPr bwMode="white">
          <a:xfrm>
            <a:off x="1057" y="1470257"/>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Tree>
    <p:extLst>
      <p:ext uri="{BB962C8B-B14F-4D97-AF65-F5344CB8AC3E}">
        <p14:creationId xmlns:p14="http://schemas.microsoft.com/office/powerpoint/2010/main" val="3288914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75748FE-E43D-4F45-B795-CBA3B7812BBA}"/>
              </a:ext>
            </a:extLst>
          </p:cNvPr>
          <p:cNvSpPr>
            <a:spLocks noGrp="1" noChangeArrowheads="1"/>
          </p:cNvSpPr>
          <p:nvPr>
            <p:ph type="title"/>
          </p:nvPr>
        </p:nvSpPr>
        <p:spPr bwMode="auto">
          <a:xfrm>
            <a:off x="609600" y="381000"/>
            <a:ext cx="1097280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036C9155-C928-4986-B000-07550872B960}"/>
              </a:ext>
            </a:extLst>
          </p:cNvPr>
          <p:cNvSpPr>
            <a:spLocks noGrp="1" noChangeArrowheads="1"/>
          </p:cNvSpPr>
          <p:nvPr>
            <p:ph type="body" idx="1"/>
          </p:nvPr>
        </p:nvSpPr>
        <p:spPr bwMode="auto">
          <a:xfrm>
            <a:off x="609600" y="1981200"/>
            <a:ext cx="1097280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0AC5C468-8225-44AB-917C-CAE83DB6D13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2DFF7BBD-B40F-4027-BA01-922E88BDEF0F}"/>
              </a:ext>
            </a:extLst>
          </p:cNvPr>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EB9BF302-0158-4330-B3F5-ECFDCB779CD7}"/>
              </a:ext>
            </a:extLst>
          </p:cNvPr>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smtClean="0">
                <a:effectLst>
                  <a:outerShdw blurRad="38100" dist="38100" dir="2700000" algn="tl">
                    <a:srgbClr val="FFFFFF"/>
                  </a:outerShdw>
                </a:effectLst>
                <a:latin typeface="Arial" panose="020B0604020202020204" pitchFamily="34" charset="0"/>
              </a:defRPr>
            </a:lvl1pPr>
          </a:lstStyle>
          <a:p>
            <a:pPr>
              <a:defRPr/>
            </a:pPr>
            <a:fld id="{6A1BE1A1-47D7-4A27-85FA-A7480D94506F}" type="slidenum">
              <a:rPr lang="en-US" altLang="en-US"/>
              <a:pPr>
                <a:defRPr/>
              </a:pPr>
              <a:t>‹#›</a:t>
            </a:fld>
            <a:endParaRPr lang="en-US" altLang="en-US"/>
          </a:p>
        </p:txBody>
      </p:sp>
    </p:spTree>
    <p:extLst>
      <p:ext uri="{BB962C8B-B14F-4D97-AF65-F5344CB8AC3E}">
        <p14:creationId xmlns:p14="http://schemas.microsoft.com/office/powerpoint/2010/main" val="19795339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4F2F-566C-4278-AC59-EABD2D8429FF}"/>
              </a:ext>
            </a:extLst>
          </p:cNvPr>
          <p:cNvSpPr>
            <a:spLocks noGrp="1"/>
          </p:cNvSpPr>
          <p:nvPr>
            <p:ph type="ctrTitle" idx="4294967295"/>
          </p:nvPr>
        </p:nvSpPr>
        <p:spPr>
          <a:xfrm>
            <a:off x="2438400" y="4343400"/>
            <a:ext cx="7772400" cy="1975104"/>
          </a:xfrm>
        </p:spPr>
        <p:txBody>
          <a:bodyPr/>
          <a:lstStyle/>
          <a:p>
            <a:pPr marR="9144">
              <a:defRPr/>
            </a:pPr>
            <a:r>
              <a:rPr lang="en-US" sz="9600" b="1" cap="all" dirty="0">
                <a:solidFill>
                  <a:schemeClr val="tx2">
                    <a:satMod val="200000"/>
                  </a:schemeClr>
                </a:solidFill>
                <a:effectLst>
                  <a:reflection blurRad="12700" stA="34000" endA="740" endPos="53000" dir="5400000" sy="-100000" algn="bl" rotWithShape="0"/>
                </a:effectLst>
              </a:rPr>
              <a:t>Joel</a:t>
            </a:r>
          </a:p>
        </p:txBody>
      </p:sp>
    </p:spTree>
    <p:extLst>
      <p:ext uri="{BB962C8B-B14F-4D97-AF65-F5344CB8AC3E}">
        <p14:creationId xmlns:p14="http://schemas.microsoft.com/office/powerpoint/2010/main" val="236736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D2A000"/>
        </a:solidFill>
        <a:effectLst/>
      </p:bgPr>
    </p:bg>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FD37A7E1-37F4-4593-94C9-14997D4EA62F}"/>
              </a:ext>
            </a:extLst>
          </p:cNvPr>
          <p:cNvSpPr>
            <a:spLocks noGrp="1" noChangeArrowheads="1"/>
          </p:cNvSpPr>
          <p:nvPr>
            <p:ph type="body" sz="half" idx="1"/>
          </p:nvPr>
        </p:nvSpPr>
        <p:spPr>
          <a:xfrm>
            <a:off x="1752600" y="152400"/>
            <a:ext cx="2133600" cy="6553200"/>
          </a:xfrm>
          <a:solidFill>
            <a:srgbClr val="800000"/>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rgbClr val="FFCC00"/>
                </a:solidFill>
                <a:effectLst>
                  <a:outerShdw blurRad="38100" dist="38100" dir="2700000" algn="tl">
                    <a:srgbClr val="000000"/>
                  </a:outerShdw>
                </a:effectLst>
                <a:latin typeface="Brush Script MT" pitchFamily="66" charset="0"/>
              </a:rPr>
              <a:t>Jewish Months</a:t>
            </a:r>
          </a:p>
          <a:p>
            <a:pPr eaLnBrk="1" hangingPunct="1">
              <a:lnSpc>
                <a:spcPct val="90000"/>
              </a:lnSpc>
              <a:buFont typeface="Wingdings" panose="05000000000000000000" pitchFamily="2" charset="2"/>
              <a:buNone/>
              <a:defRPr/>
            </a:pPr>
            <a:endParaRPr lang="en-US" altLang="en-US" sz="1200">
              <a:solidFill>
                <a:srgbClr val="FFCC00"/>
              </a:solidFill>
              <a:effectLst>
                <a:outerShdw blurRad="38100" dist="38100" dir="2700000" algn="tl">
                  <a:srgbClr val="000000"/>
                </a:outerShdw>
              </a:effectLst>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Nisan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Iyyar</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Sivan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Tammuz</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Ab</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Elul</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Tishri</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Marchesvan</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Chislev</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Tebeth</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Shebat</a:t>
            </a:r>
          </a:p>
          <a:p>
            <a:pPr eaLnBrk="1" hangingPunct="1">
              <a:lnSpc>
                <a:spcPct val="90000"/>
              </a:lnSpc>
              <a:buFont typeface="Wingdings" panose="05000000000000000000" pitchFamily="2" charset="2"/>
              <a:buNone/>
              <a:defRPr/>
            </a:pPr>
            <a:r>
              <a:rPr lang="en-US" altLang="en-US" sz="2800">
                <a:solidFill>
                  <a:srgbClr val="FFFF99"/>
                </a:solidFill>
                <a:effectLst/>
                <a:latin typeface="Arial Narrow" panose="020B0606020202030204" pitchFamily="34" charset="0"/>
              </a:rPr>
              <a:t>Adar</a:t>
            </a:r>
          </a:p>
        </p:txBody>
      </p:sp>
      <p:sp>
        <p:nvSpPr>
          <p:cNvPr id="223235" name="Rectangle 3">
            <a:extLst>
              <a:ext uri="{FF2B5EF4-FFF2-40B4-BE49-F238E27FC236}">
                <a16:creationId xmlns:a16="http://schemas.microsoft.com/office/drawing/2014/main" id="{54CAECA4-DB6F-4D5F-92BB-5559A24E2ABF}"/>
              </a:ext>
            </a:extLst>
          </p:cNvPr>
          <p:cNvSpPr>
            <a:spLocks noChangeArrowheads="1"/>
          </p:cNvSpPr>
          <p:nvPr/>
        </p:nvSpPr>
        <p:spPr bwMode="auto">
          <a:xfrm>
            <a:off x="3962400" y="152400"/>
            <a:ext cx="2133600" cy="6553200"/>
          </a:xfrm>
          <a:prstGeom prst="rect">
            <a:avLst/>
          </a:prstGeom>
          <a:solidFill>
            <a:srgbClr val="AC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defRPr/>
            </a:pPr>
            <a:r>
              <a:rPr lang="en-US" altLang="en-US" b="1">
                <a:solidFill>
                  <a:srgbClr val="FFCC00"/>
                </a:solidFill>
                <a:effectLst>
                  <a:outerShdw blurRad="38100" dist="38100" dir="2700000" algn="tl">
                    <a:srgbClr val="000000"/>
                  </a:outerShdw>
                </a:effectLst>
                <a:latin typeface="Brush Script MT" pitchFamily="66" charset="0"/>
              </a:rPr>
              <a:t>English Months</a:t>
            </a:r>
          </a:p>
          <a:p>
            <a:pPr fontAlgn="base">
              <a:spcAft>
                <a:spcPct val="0"/>
              </a:spcAft>
              <a:buClr>
                <a:srgbClr val="5B8800"/>
              </a:buClr>
              <a:buNone/>
              <a:defRPr/>
            </a:pPr>
            <a:endParaRPr lang="en-US" altLang="en-US" sz="1000" b="1">
              <a:solidFill>
                <a:srgbClr val="000000"/>
              </a:solidFill>
              <a:latin typeface="Arial Narrow" panose="020B0606020202030204" pitchFamily="34" charset="0"/>
            </a:endParaRP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Mar-Apr</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Apr-May</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May-Jun</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Jun-July</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July-Aug</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Aug-Sept</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Sept-Oct</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Oct-Nov</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Nov-Dec</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Dec-Jan</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Jan-Feb</a:t>
            </a:r>
          </a:p>
          <a:p>
            <a:pPr fontAlgn="base">
              <a:lnSpc>
                <a:spcPct val="90000"/>
              </a:lnSpc>
              <a:spcAft>
                <a:spcPct val="0"/>
              </a:spcAft>
              <a:buClr>
                <a:srgbClr val="5B8800"/>
              </a:buClr>
              <a:buNone/>
              <a:defRPr/>
            </a:pPr>
            <a:r>
              <a:rPr lang="en-US" altLang="en-US">
                <a:solidFill>
                  <a:srgbClr val="FFFF99"/>
                </a:solidFill>
                <a:effectLst/>
                <a:latin typeface="Arial Narrow" panose="020B0606020202030204" pitchFamily="34" charset="0"/>
              </a:rPr>
              <a:t>Feb-Mar</a:t>
            </a:r>
          </a:p>
        </p:txBody>
      </p:sp>
      <p:sp>
        <p:nvSpPr>
          <p:cNvPr id="223236" name="Rectangle 4">
            <a:extLst>
              <a:ext uri="{FF2B5EF4-FFF2-40B4-BE49-F238E27FC236}">
                <a16:creationId xmlns:a16="http://schemas.microsoft.com/office/drawing/2014/main" id="{057A297B-0F4A-499C-A509-482D24EAF35B}"/>
              </a:ext>
            </a:extLst>
          </p:cNvPr>
          <p:cNvSpPr>
            <a:spLocks noChangeArrowheads="1"/>
          </p:cNvSpPr>
          <p:nvPr/>
        </p:nvSpPr>
        <p:spPr bwMode="auto">
          <a:xfrm>
            <a:off x="6172200" y="152400"/>
            <a:ext cx="2133600" cy="6553200"/>
          </a:xfrm>
          <a:prstGeom prst="rect">
            <a:avLst/>
          </a:prstGeom>
          <a:solidFill>
            <a:srgbClr val="C4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defRPr/>
            </a:pPr>
            <a:r>
              <a:rPr lang="en-US" altLang="en-US" b="1" dirty="0">
                <a:solidFill>
                  <a:srgbClr val="FFCC00"/>
                </a:solidFill>
                <a:effectLst>
                  <a:outerShdw blurRad="38100" dist="38100" dir="2700000" algn="tl">
                    <a:srgbClr val="000000"/>
                  </a:outerShdw>
                </a:effectLst>
                <a:latin typeface="Brush Script MT" pitchFamily="66" charset="0"/>
              </a:rPr>
              <a:t>Seasons</a:t>
            </a:r>
            <a:endParaRPr lang="en-US" altLang="en-US" sz="2000" b="1" dirty="0">
              <a:solidFill>
                <a:srgbClr val="FFCC00"/>
              </a:solidFill>
              <a:effectLst>
                <a:outerShdw blurRad="38100" dist="38100" dir="2700000" algn="tl">
                  <a:srgbClr val="000000"/>
                </a:outerShdw>
              </a:effectLst>
              <a:latin typeface="Brush Script MT" pitchFamily="66"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Flax harvest</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Spring rains</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Barley Harvest</a:t>
            </a:r>
          </a:p>
          <a:p>
            <a:pPr fontAlgn="base">
              <a:lnSpc>
                <a:spcPct val="70000"/>
              </a:lnSpc>
              <a:spcAft>
                <a:spcPct val="0"/>
              </a:spcAft>
              <a:buClr>
                <a:srgbClr val="5B8800"/>
              </a:buClr>
              <a:buNone/>
              <a:defRPr/>
            </a:pPr>
            <a:endParaRPr lang="en-US" altLang="en-US" sz="1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Dry season starts</a:t>
            </a: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Early figs ripen</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Grape harvest</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Early olives</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Summer wheat</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Dates</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Summer figs</a:t>
            </a:r>
          </a:p>
          <a:p>
            <a:pPr fontAlgn="base">
              <a:lnSpc>
                <a:spcPct val="75000"/>
              </a:lnSpc>
              <a:spcAft>
                <a:spcPct val="0"/>
              </a:spcAft>
              <a:buClr>
                <a:srgbClr val="5B8800"/>
              </a:buClr>
              <a:buNone/>
              <a:defRPr/>
            </a:pPr>
            <a:r>
              <a:rPr lang="en-US" altLang="en-US" sz="2000" b="1" dirty="0">
                <a:solidFill>
                  <a:srgbClr val="F8F8F8"/>
                </a:solidFill>
                <a:effectLst/>
                <a:latin typeface="Arial Narrow" panose="020B0606020202030204" pitchFamily="34" charset="0"/>
              </a:rPr>
              <a:t>   </a:t>
            </a:r>
            <a:r>
              <a:rPr lang="en-US" altLang="en-US" sz="2000" b="1" dirty="0">
                <a:solidFill>
                  <a:srgbClr val="F8F8F8"/>
                </a:solidFill>
                <a:effectLst>
                  <a:outerShdw blurRad="38100" dist="38100" dir="2700000" algn="tl">
                    <a:srgbClr val="000000">
                      <a:alpha val="43137"/>
                    </a:srgbClr>
                  </a:outerShdw>
                </a:effectLst>
                <a:latin typeface="Arial Narrow" panose="020B0606020202030204" pitchFamily="34" charset="0"/>
              </a:rPr>
              <a:t>Early rain</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Late olives</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Winter figs</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Plowing</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Sowing</a:t>
            </a:r>
          </a:p>
          <a:p>
            <a:pPr fontAlgn="base">
              <a:lnSpc>
                <a:spcPct val="75000"/>
              </a:lnSpc>
              <a:spcAft>
                <a:spcPct val="0"/>
              </a:spcAft>
              <a:buClr>
                <a:srgbClr val="5B8800"/>
              </a:buClr>
              <a:buNone/>
              <a:defRPr/>
            </a:pPr>
            <a:r>
              <a:rPr lang="en-US" altLang="en-US" sz="2000" b="1" dirty="0">
                <a:solidFill>
                  <a:srgbClr val="FFFF99"/>
                </a:solidFill>
                <a:effectLst/>
                <a:latin typeface="Arial Narrow" panose="020B0606020202030204" pitchFamily="34" charset="0"/>
              </a:rPr>
              <a:t>   </a:t>
            </a:r>
            <a:r>
              <a:rPr lang="en-US" altLang="en-US" sz="2000" b="1" dirty="0">
                <a:solidFill>
                  <a:srgbClr val="F8F8F8"/>
                </a:solidFill>
                <a:effectLst>
                  <a:outerShdw blurRad="38100" dist="38100" dir="2700000" algn="tl">
                    <a:srgbClr val="000000">
                      <a:alpha val="43137"/>
                    </a:srgbClr>
                  </a:outerShdw>
                </a:effectLst>
                <a:latin typeface="Arial Narrow" panose="020B0606020202030204" pitchFamily="34" charset="0"/>
              </a:rPr>
              <a:t>Latter rain/snow</a:t>
            </a: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spcAft>
                <a:spcPct val="0"/>
              </a:spcAft>
              <a:buClr>
                <a:srgbClr val="5B8800"/>
              </a:buClr>
              <a:buNone/>
              <a:defRPr/>
            </a:pPr>
            <a:r>
              <a:rPr lang="en-US" altLang="en-US" sz="2000" b="1" dirty="0">
                <a:solidFill>
                  <a:srgbClr val="FFFF99"/>
                </a:solidFill>
                <a:effectLst/>
                <a:latin typeface="Arial Narrow" panose="020B0606020202030204" pitchFamily="34" charset="0"/>
              </a:rPr>
              <a:t>   Almond blossom</a:t>
            </a:r>
          </a:p>
          <a:p>
            <a:pPr fontAlgn="base">
              <a:spcAft>
                <a:spcPct val="0"/>
              </a:spcAft>
              <a:buClr>
                <a:srgbClr val="5B8800"/>
              </a:buClr>
              <a:buNone/>
              <a:defRPr/>
            </a:pPr>
            <a:r>
              <a:rPr lang="en-US" altLang="en-US" sz="2000" b="1" dirty="0">
                <a:solidFill>
                  <a:srgbClr val="FFFF99"/>
                </a:solidFill>
                <a:effectLst/>
                <a:latin typeface="Arial Narrow" panose="020B0606020202030204" pitchFamily="34" charset="0"/>
              </a:rPr>
              <a:t>   Citrus fruit</a:t>
            </a:r>
          </a:p>
        </p:txBody>
      </p:sp>
      <p:sp>
        <p:nvSpPr>
          <p:cNvPr id="223237" name="Rectangle 5">
            <a:extLst>
              <a:ext uri="{FF2B5EF4-FFF2-40B4-BE49-F238E27FC236}">
                <a16:creationId xmlns:a16="http://schemas.microsoft.com/office/drawing/2014/main" id="{27AA37B5-F0B5-4DDA-BABE-5E5C4D7C1A54}"/>
              </a:ext>
            </a:extLst>
          </p:cNvPr>
          <p:cNvSpPr>
            <a:spLocks noChangeArrowheads="1"/>
          </p:cNvSpPr>
          <p:nvPr/>
        </p:nvSpPr>
        <p:spPr bwMode="auto">
          <a:xfrm>
            <a:off x="8382000" y="152400"/>
            <a:ext cx="2133600" cy="6553200"/>
          </a:xfrm>
          <a:prstGeom prst="rect">
            <a:avLst/>
          </a:prstGeom>
          <a:solidFill>
            <a:srgbClr val="EA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defRPr/>
            </a:pPr>
            <a:r>
              <a:rPr lang="en-US" altLang="en-US" b="1" dirty="0">
                <a:solidFill>
                  <a:srgbClr val="FFCC00"/>
                </a:solidFill>
                <a:effectLst>
                  <a:outerShdw blurRad="38100" dist="38100" dir="2700000" algn="tl">
                    <a:srgbClr val="000000"/>
                  </a:outerShdw>
                </a:effectLst>
                <a:latin typeface="Brush Script MT" pitchFamily="66" charset="0"/>
              </a:rPr>
              <a:t>Festivals</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Passover</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Unleavened Bread</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First fruits</a:t>
            </a: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Weeks (Pentecost)</a:t>
            </a:r>
          </a:p>
          <a:p>
            <a:pPr fontAlgn="base">
              <a:lnSpc>
                <a:spcPct val="70000"/>
              </a:lnSpc>
              <a:spcAft>
                <a:spcPct val="0"/>
              </a:spcAft>
              <a:buClr>
                <a:srgbClr val="5B8800"/>
              </a:buClr>
              <a:buNone/>
              <a:defRPr/>
            </a:pPr>
            <a:endParaRPr lang="en-US" altLang="en-US" sz="2000" b="1" dirty="0">
              <a:solidFill>
                <a:srgbClr val="FFFFFF"/>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Trumpets (</a:t>
            </a:r>
            <a:r>
              <a:rPr lang="en-US" altLang="en-US" sz="2000" b="1" i="1" dirty="0">
                <a:solidFill>
                  <a:srgbClr val="FFFF99"/>
                </a:solidFill>
                <a:effectLst/>
                <a:latin typeface="Arial Narrow" panose="020B0606020202030204" pitchFamily="34" charset="0"/>
              </a:rPr>
              <a:t>Rosh Hashanah</a:t>
            </a:r>
            <a:r>
              <a:rPr lang="en-US" altLang="en-US" sz="2000" b="1" dirty="0">
                <a:solidFill>
                  <a:srgbClr val="FFFF99"/>
                </a:solidFill>
                <a:effectLst/>
                <a:latin typeface="Arial Narrow" panose="020B0606020202030204" pitchFamily="34" charset="0"/>
              </a:rPr>
              <a:t>)</a:t>
            </a: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Atonement (</a:t>
            </a:r>
            <a:r>
              <a:rPr lang="en-US" altLang="en-US" sz="2000" b="1" i="1" dirty="0">
                <a:solidFill>
                  <a:srgbClr val="FFFF99"/>
                </a:solidFill>
                <a:effectLst/>
                <a:latin typeface="Arial Narrow" panose="020B0606020202030204" pitchFamily="34" charset="0"/>
              </a:rPr>
              <a:t>Yom Kippur</a:t>
            </a:r>
            <a:r>
              <a:rPr lang="en-US" altLang="en-US" sz="2000" b="1" dirty="0">
                <a:solidFill>
                  <a:srgbClr val="FFFF99"/>
                </a:solidFill>
                <a:effectLst/>
                <a:latin typeface="Arial Narrow" panose="020B0606020202030204" pitchFamily="34" charset="0"/>
              </a:rPr>
              <a:t>)</a:t>
            </a:r>
          </a:p>
          <a:p>
            <a:pPr fontAlgn="base">
              <a:lnSpc>
                <a:spcPct val="70000"/>
              </a:lnSpc>
              <a:spcAft>
                <a:spcPct val="0"/>
              </a:spcAft>
              <a:buClr>
                <a:srgbClr val="5B8800"/>
              </a:buClr>
              <a:buNone/>
              <a:defRPr/>
            </a:pPr>
            <a:r>
              <a:rPr lang="en-US" altLang="en-US" sz="2000" b="1" dirty="0">
                <a:solidFill>
                  <a:srgbClr val="FFFF99"/>
                </a:solidFill>
                <a:effectLst>
                  <a:outerShdw blurRad="38100" dist="38100" dir="2700000" algn="tl">
                    <a:srgbClr val="000000"/>
                  </a:outerShdw>
                </a:effectLst>
                <a:latin typeface="Arial Narrow" panose="020B0606020202030204" pitchFamily="34" charset="0"/>
              </a:rPr>
              <a:t>  </a:t>
            </a:r>
            <a:r>
              <a:rPr lang="en-US" altLang="en-US" sz="2000" b="1" dirty="0">
                <a:solidFill>
                  <a:srgbClr val="FFFF99"/>
                </a:solidFill>
                <a:effectLst/>
                <a:latin typeface="Arial Narrow" panose="020B0606020202030204" pitchFamily="34" charset="0"/>
              </a:rPr>
              <a:t>Booths (</a:t>
            </a:r>
            <a:r>
              <a:rPr lang="en-US" altLang="en-US" sz="2000" b="1" i="1" dirty="0">
                <a:solidFill>
                  <a:srgbClr val="FFFF99"/>
                </a:solidFill>
                <a:effectLst/>
                <a:latin typeface="Arial Narrow" panose="020B0606020202030204" pitchFamily="34" charset="0"/>
              </a:rPr>
              <a:t>Succoth</a:t>
            </a:r>
            <a:r>
              <a:rPr lang="en-US" altLang="en-US" sz="2000" b="1" dirty="0">
                <a:solidFill>
                  <a:srgbClr val="FFFF99"/>
                </a:solidFill>
                <a:effectLst/>
                <a:latin typeface="Arial Narrow" panose="020B0606020202030204" pitchFamily="34" charset="0"/>
              </a:rPr>
              <a:t>)</a:t>
            </a: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endParaRPr lang="en-US" altLang="en-US" sz="2000" b="1" dirty="0">
              <a:solidFill>
                <a:srgbClr val="FFFF99"/>
              </a:solidFill>
              <a:effectLst/>
              <a:latin typeface="Arial Narrow" panose="020B0606020202030204" pitchFamily="34" charset="0"/>
            </a:endParaRPr>
          </a:p>
          <a:p>
            <a:pPr fontAlgn="base">
              <a:lnSpc>
                <a:spcPct val="70000"/>
              </a:lnSpc>
              <a:spcAft>
                <a:spcPct val="0"/>
              </a:spcAft>
              <a:buClr>
                <a:srgbClr val="5B8800"/>
              </a:buClr>
              <a:buNone/>
              <a:defRPr/>
            </a:pPr>
            <a:r>
              <a:rPr lang="en-US" altLang="en-US" sz="2000" b="1" dirty="0">
                <a:solidFill>
                  <a:srgbClr val="FFFF99"/>
                </a:solidFill>
                <a:effectLst/>
                <a:latin typeface="Arial Narrow" panose="020B0606020202030204" pitchFamily="34" charset="0"/>
              </a:rPr>
              <a:t>  Dedication (</a:t>
            </a:r>
            <a:r>
              <a:rPr lang="en-US" altLang="en-US" sz="2000" b="1" i="1" dirty="0">
                <a:solidFill>
                  <a:srgbClr val="FFFF99"/>
                </a:solidFill>
                <a:effectLst/>
                <a:latin typeface="Arial Narrow" panose="020B0606020202030204" pitchFamily="34" charset="0"/>
              </a:rPr>
              <a:t>Hanukkah</a:t>
            </a:r>
            <a:r>
              <a:rPr lang="en-US" altLang="en-US" sz="2000" b="1" dirty="0">
                <a:solidFill>
                  <a:srgbClr val="FFFF99"/>
                </a:solidFill>
                <a:effectLst/>
                <a:latin typeface="Arial Narrow" panose="020B0606020202030204" pitchFamily="34" charset="0"/>
              </a:rPr>
              <a:t>)</a:t>
            </a:r>
          </a:p>
        </p:txBody>
      </p:sp>
    </p:spTree>
    <p:extLst>
      <p:ext uri="{BB962C8B-B14F-4D97-AF65-F5344CB8AC3E}">
        <p14:creationId xmlns:p14="http://schemas.microsoft.com/office/powerpoint/2010/main" val="1001227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E346A6-928F-410D-8706-47548953F125}"/>
              </a:ext>
            </a:extLst>
          </p:cNvPr>
          <p:cNvSpPr>
            <a:spLocks noGrp="1"/>
          </p:cNvSpPr>
          <p:nvPr>
            <p:ph type="title"/>
          </p:nvPr>
        </p:nvSpPr>
        <p:spPr/>
        <p:txBody>
          <a:bodyPr/>
          <a:lstStyle/>
          <a:p>
            <a:r>
              <a:rPr lang="en-US" b="1" dirty="0"/>
              <a:t>The Gift of the Spirit (2:28-32)</a:t>
            </a:r>
          </a:p>
        </p:txBody>
      </p:sp>
      <p:sp>
        <p:nvSpPr>
          <p:cNvPr id="7" name="Content Placeholder 6">
            <a:extLst>
              <a:ext uri="{FF2B5EF4-FFF2-40B4-BE49-F238E27FC236}">
                <a16:creationId xmlns:a16="http://schemas.microsoft.com/office/drawing/2014/main" id="{EACA51C9-AD56-4885-8AB8-22CB2BF4D107}"/>
              </a:ext>
            </a:extLst>
          </p:cNvPr>
          <p:cNvSpPr>
            <a:spLocks noGrp="1"/>
          </p:cNvSpPr>
          <p:nvPr>
            <p:ph idx="1"/>
          </p:nvPr>
        </p:nvSpPr>
        <p:spPr>
          <a:xfrm>
            <a:off x="1524001" y="1905000"/>
            <a:ext cx="10134599" cy="4515898"/>
          </a:xfrm>
        </p:spPr>
        <p:txBody>
          <a:bodyPr/>
          <a:lstStyle/>
          <a:p>
            <a:pPr marL="0" indent="0">
              <a:buNone/>
            </a:pPr>
            <a:r>
              <a:rPr lang="en-US" sz="2800" b="1" dirty="0">
                <a:solidFill>
                  <a:srgbClr val="FF0000"/>
                </a:solidFill>
              </a:rPr>
              <a:t>Whatever the </a:t>
            </a:r>
            <a:r>
              <a:rPr lang="en-US" sz="2800" b="1" i="1" dirty="0" err="1">
                <a:solidFill>
                  <a:srgbClr val="FF0000"/>
                </a:solidFill>
              </a:rPr>
              <a:t>moreh</a:t>
            </a:r>
            <a:r>
              <a:rPr lang="en-US" sz="2800" b="1" dirty="0">
                <a:solidFill>
                  <a:srgbClr val="FF0000"/>
                </a:solidFill>
              </a:rPr>
              <a:t> of righteousness means, “after this” would come the blessing of the gift of the Spirit.</a:t>
            </a:r>
          </a:p>
          <a:p>
            <a:r>
              <a:rPr lang="en-US" i="1" dirty="0"/>
              <a:t>All people, both men and women, young and old, would be given the Spirit; hence, the Spirit would not simply be for a few chosen individuals, it would be for all God’s people (implicitly answering Moses’ desire, cf. Nu. 11:29).</a:t>
            </a:r>
          </a:p>
          <a:p>
            <a:r>
              <a:rPr lang="en-US" i="1" dirty="0"/>
              <a:t>The greatest blessing of all would be that “everyone who calls on the name of the L</a:t>
            </a:r>
            <a:r>
              <a:rPr lang="en-US" sz="2000" i="1" dirty="0"/>
              <a:t>ORD</a:t>
            </a:r>
            <a:r>
              <a:rPr lang="en-US" i="1" dirty="0"/>
              <a:t> shall be saved”, a passage that many centuries later would carry great meaning for Peter at Pentecost, who would directly quote this passage from Joel (Ac. 2:16-21, 33).</a:t>
            </a:r>
          </a:p>
        </p:txBody>
      </p:sp>
      <p:sp>
        <p:nvSpPr>
          <p:cNvPr id="5" name="Slide Number Placeholder 4">
            <a:extLst>
              <a:ext uri="{FF2B5EF4-FFF2-40B4-BE49-F238E27FC236}">
                <a16:creationId xmlns:a16="http://schemas.microsoft.com/office/drawing/2014/main" id="{2CB046C4-28EB-4BF1-9503-4BD712489A57}"/>
              </a:ext>
            </a:extLst>
          </p:cNvPr>
          <p:cNvSpPr>
            <a:spLocks noGrp="1"/>
          </p:cNvSpPr>
          <p:nvPr>
            <p:ph type="sldNum" sz="quarter" idx="12"/>
          </p:nvPr>
        </p:nvSpPr>
        <p:spPr/>
        <p:txBody>
          <a:bodyPr/>
          <a:lstStyle/>
          <a:p>
            <a:pPr>
              <a:defRPr/>
            </a:pPr>
            <a:fld id="{499DE0F7-6725-45B6-ADC7-065066763553}" type="slidenum">
              <a:rPr lang="en-US" altLang="en-US">
                <a:solidFill>
                  <a:srgbClr val="652825"/>
                </a:solidFill>
                <a:latin typeface="Corbel"/>
              </a:rPr>
              <a:pPr>
                <a:defRPr/>
              </a:pPr>
              <a:t>11</a:t>
            </a:fld>
            <a:endParaRPr lang="en-US" altLang="en-US">
              <a:solidFill>
                <a:srgbClr val="652825"/>
              </a:solidFill>
              <a:latin typeface="Corbel"/>
            </a:endParaRPr>
          </a:p>
        </p:txBody>
      </p:sp>
    </p:spTree>
    <p:extLst>
      <p:ext uri="{BB962C8B-B14F-4D97-AF65-F5344CB8AC3E}">
        <p14:creationId xmlns:p14="http://schemas.microsoft.com/office/powerpoint/2010/main" val="367404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417F-97A7-43D7-B48D-A404FB4356AB}"/>
              </a:ext>
            </a:extLst>
          </p:cNvPr>
          <p:cNvSpPr>
            <a:spLocks noGrp="1"/>
          </p:cNvSpPr>
          <p:nvPr>
            <p:ph type="title"/>
          </p:nvPr>
        </p:nvSpPr>
        <p:spPr/>
        <p:txBody>
          <a:bodyPr/>
          <a:lstStyle/>
          <a:p>
            <a:r>
              <a:rPr lang="en-US" b="1" dirty="0"/>
              <a:t>Judgment and Salvation (3:1-16)</a:t>
            </a:r>
          </a:p>
        </p:txBody>
      </p:sp>
      <p:sp>
        <p:nvSpPr>
          <p:cNvPr id="3" name="Content Placeholder 2">
            <a:extLst>
              <a:ext uri="{FF2B5EF4-FFF2-40B4-BE49-F238E27FC236}">
                <a16:creationId xmlns:a16="http://schemas.microsoft.com/office/drawing/2014/main" id="{5471DF64-AD65-4029-8A93-85E6E1B23B2F}"/>
              </a:ext>
            </a:extLst>
          </p:cNvPr>
          <p:cNvSpPr>
            <a:spLocks noGrp="1"/>
          </p:cNvSpPr>
          <p:nvPr>
            <p:ph idx="1"/>
          </p:nvPr>
        </p:nvSpPr>
        <p:spPr>
          <a:xfrm>
            <a:off x="1524001" y="1905000"/>
            <a:ext cx="10134599" cy="4572000"/>
          </a:xfrm>
        </p:spPr>
        <p:txBody>
          <a:bodyPr/>
          <a:lstStyle/>
          <a:p>
            <a:pPr marL="0" indent="0">
              <a:buNone/>
            </a:pPr>
            <a:r>
              <a:rPr lang="en-US" sz="2800" b="1" dirty="0">
                <a:solidFill>
                  <a:srgbClr val="FF0000"/>
                </a:solidFill>
              </a:rPr>
              <a:t>Alongside the blessing of the Spirit would come Yahweh’s judgment of the nations.</a:t>
            </a:r>
          </a:p>
          <a:p>
            <a:r>
              <a:rPr lang="en-US" i="1" dirty="0"/>
              <a:t>He would assemble them to a great assizes in the “Valley of Jehoshaphat” (not a known location in Israel but used here because of the meaning of the name, which is, “”Yahweh judges”).</a:t>
            </a:r>
          </a:p>
          <a:p>
            <a:r>
              <a:rPr lang="en-US" i="1" dirty="0"/>
              <a:t>The charge against the nations would be their treatment of the people of Judah by sending them into exile and engaging in slave-trading.</a:t>
            </a:r>
          </a:p>
          <a:p>
            <a:r>
              <a:rPr lang="en-US" i="1" dirty="0"/>
              <a:t>Pay-back was coming, and the nations may as well prepare for war.</a:t>
            </a:r>
          </a:p>
          <a:p>
            <a:r>
              <a:rPr lang="en-US" i="1" dirty="0"/>
              <a:t>To Yahweh, the assembly of defiant nations would be like a vineyard ready for harvest, the grapes ripe for crushing (cf. Is. 63:1-6)!</a:t>
            </a:r>
          </a:p>
        </p:txBody>
      </p:sp>
    </p:spTree>
    <p:extLst>
      <p:ext uri="{BB962C8B-B14F-4D97-AF65-F5344CB8AC3E}">
        <p14:creationId xmlns:p14="http://schemas.microsoft.com/office/powerpoint/2010/main" val="40538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F9C7-4E1E-446E-BBB1-03169AD05B0D}"/>
              </a:ext>
            </a:extLst>
          </p:cNvPr>
          <p:cNvSpPr>
            <a:spLocks noGrp="1"/>
          </p:cNvSpPr>
          <p:nvPr>
            <p:ph type="title"/>
          </p:nvPr>
        </p:nvSpPr>
        <p:spPr/>
        <p:txBody>
          <a:bodyPr/>
          <a:lstStyle/>
          <a:p>
            <a:r>
              <a:rPr lang="en-US" b="1" dirty="0"/>
              <a:t>The Blessing of Salvation (3:17-21)</a:t>
            </a:r>
          </a:p>
        </p:txBody>
      </p:sp>
      <p:sp>
        <p:nvSpPr>
          <p:cNvPr id="3" name="Content Placeholder 2">
            <a:extLst>
              <a:ext uri="{FF2B5EF4-FFF2-40B4-BE49-F238E27FC236}">
                <a16:creationId xmlns:a16="http://schemas.microsoft.com/office/drawing/2014/main" id="{A61E8422-2F02-4502-8487-AB6803C25033}"/>
              </a:ext>
            </a:extLst>
          </p:cNvPr>
          <p:cNvSpPr>
            <a:spLocks noGrp="1"/>
          </p:cNvSpPr>
          <p:nvPr>
            <p:ph idx="1"/>
          </p:nvPr>
        </p:nvSpPr>
        <p:spPr>
          <a:xfrm>
            <a:off x="1524001" y="1905000"/>
            <a:ext cx="10210799" cy="4763277"/>
          </a:xfrm>
        </p:spPr>
        <p:txBody>
          <a:bodyPr/>
          <a:lstStyle/>
          <a:p>
            <a:pPr marL="0" indent="0">
              <a:buNone/>
            </a:pPr>
            <a:r>
              <a:rPr lang="en-US" sz="2800" b="1" dirty="0">
                <a:solidFill>
                  <a:srgbClr val="FF0000"/>
                </a:solidFill>
              </a:rPr>
              <a:t>The people of Judah and Zion will be blessed with peace, while their perennial enemies, Egypt and Edom, will be deserted.</a:t>
            </a:r>
          </a:p>
          <a:p>
            <a:r>
              <a:rPr lang="en-US" i="1" dirty="0"/>
              <a:t>Again using hyperbolic language, Joel predicts that the mountains will “drip sweet wine” and the hills “overflow with milk”.</a:t>
            </a:r>
          </a:p>
          <a:p>
            <a:r>
              <a:rPr lang="en-US" i="1" dirty="0"/>
              <a:t>The theme of God’s dwelling-place in Zion, the ancient site of the temple, is reaffirmed in the final line of the book: “the L</a:t>
            </a:r>
            <a:r>
              <a:rPr lang="en-US" sz="2000" i="1" dirty="0"/>
              <a:t>ORD</a:t>
            </a:r>
            <a:r>
              <a:rPr lang="en-US" i="1" dirty="0"/>
              <a:t> dwells in Zion!”</a:t>
            </a:r>
          </a:p>
          <a:p>
            <a:r>
              <a:rPr lang="en-US" i="1" dirty="0"/>
              <a:t>It is the same language used by John in the Revelation: “the dwelling of God is with men, and he will live with them. They will be his people, and God himself will be with them and be their God” (Rv. 21:3).</a:t>
            </a:r>
          </a:p>
        </p:txBody>
      </p:sp>
    </p:spTree>
    <p:extLst>
      <p:ext uri="{BB962C8B-B14F-4D97-AF65-F5344CB8AC3E}">
        <p14:creationId xmlns:p14="http://schemas.microsoft.com/office/powerpoint/2010/main" val="268766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16F5-39FB-4CCC-A37B-FFBB71E0682E}"/>
              </a:ext>
            </a:extLst>
          </p:cNvPr>
          <p:cNvSpPr>
            <a:spLocks noGrp="1"/>
          </p:cNvSpPr>
          <p:nvPr>
            <p:ph type="title"/>
          </p:nvPr>
        </p:nvSpPr>
        <p:spPr/>
        <p:txBody>
          <a:bodyPr/>
          <a:lstStyle/>
          <a:p>
            <a:r>
              <a:rPr lang="en-US" b="1" dirty="0"/>
              <a:t>Author and Date</a:t>
            </a:r>
          </a:p>
        </p:txBody>
      </p:sp>
      <p:sp>
        <p:nvSpPr>
          <p:cNvPr id="3" name="Content Placeholder 2">
            <a:extLst>
              <a:ext uri="{FF2B5EF4-FFF2-40B4-BE49-F238E27FC236}">
                <a16:creationId xmlns:a16="http://schemas.microsoft.com/office/drawing/2014/main" id="{7673B763-3409-4808-B63C-D05AD6B8A984}"/>
              </a:ext>
            </a:extLst>
          </p:cNvPr>
          <p:cNvSpPr>
            <a:spLocks noGrp="1"/>
          </p:cNvSpPr>
          <p:nvPr>
            <p:ph idx="1"/>
          </p:nvPr>
        </p:nvSpPr>
        <p:spPr>
          <a:xfrm>
            <a:off x="1524000" y="1828800"/>
            <a:ext cx="10287000" cy="4953000"/>
          </a:xfrm>
        </p:spPr>
        <p:txBody>
          <a:bodyPr>
            <a:normAutofit lnSpcReduction="10000"/>
          </a:bodyPr>
          <a:lstStyle/>
          <a:p>
            <a:pPr marL="0" indent="0">
              <a:buNone/>
            </a:pPr>
            <a:r>
              <a:rPr lang="en-US" sz="2800" b="1" dirty="0">
                <a:solidFill>
                  <a:srgbClr val="FF0000"/>
                </a:solidFill>
              </a:rPr>
              <a:t>Little is known about Joel other than his name (which means “Yah is God”):</a:t>
            </a:r>
          </a:p>
          <a:p>
            <a:r>
              <a:rPr lang="en-US" i="1" dirty="0"/>
              <a:t>He seems to have lived either in or near Jerusalem, since he was aware of details about temple life (1:9, 13: 2:17).</a:t>
            </a:r>
          </a:p>
          <a:p>
            <a:r>
              <a:rPr lang="en-US" i="1" dirty="0"/>
              <a:t>The date of composition is widely debated, since there are no clear historical links. Two dates, a late and an early one, have been proposed:</a:t>
            </a:r>
          </a:p>
          <a:p>
            <a:pPr lvl="1"/>
            <a:r>
              <a:rPr lang="en-US" b="1" dirty="0"/>
              <a:t>The late date depends upon internal references to the Greeks (3:6), which if referring to the expansions of Alexander the Great, might put it in the 4</a:t>
            </a:r>
            <a:r>
              <a:rPr lang="en-US" b="1" baseline="30000" dirty="0"/>
              <a:t>th</a:t>
            </a:r>
            <a:r>
              <a:rPr lang="en-US" b="1" dirty="0"/>
              <a:t> century BC.</a:t>
            </a:r>
          </a:p>
          <a:p>
            <a:pPr lvl="1"/>
            <a:r>
              <a:rPr lang="en-US" b="1" dirty="0"/>
              <a:t>The early date depends upon internal references to Judah’s enemies of the Philistines, Edomites, Egyptians and Phoenicians (3:4, 19), which fits best with the kingdom period prior to the exile and puts the book in the 8</a:t>
            </a:r>
            <a:r>
              <a:rPr lang="en-US" b="1" baseline="30000" dirty="0"/>
              <a:t>th</a:t>
            </a:r>
            <a:r>
              <a:rPr lang="en-US" b="1" dirty="0"/>
              <a:t> or 7</a:t>
            </a:r>
            <a:r>
              <a:rPr lang="en-US" b="1" baseline="30000" dirty="0"/>
              <a:t>th</a:t>
            </a:r>
            <a:r>
              <a:rPr lang="en-US" b="1" dirty="0"/>
              <a:t> century BC, more or less. The reference to Greeks is understood to refer to Greek slave-trading, not Alexander.</a:t>
            </a:r>
          </a:p>
          <a:p>
            <a:r>
              <a:rPr lang="en-US" i="1" dirty="0"/>
              <a:t>However one dates the book, in turn, drives how one interprets Joel’s references to invasion, whether Assyrian, Babylonia or Hellenistic.</a:t>
            </a:r>
          </a:p>
        </p:txBody>
      </p:sp>
    </p:spTree>
    <p:extLst>
      <p:ext uri="{BB962C8B-B14F-4D97-AF65-F5344CB8AC3E}">
        <p14:creationId xmlns:p14="http://schemas.microsoft.com/office/powerpoint/2010/main" val="239187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052E-FBEF-4E89-BDD8-6501F78E33B3}"/>
              </a:ext>
            </a:extLst>
          </p:cNvPr>
          <p:cNvSpPr>
            <a:spLocks noGrp="1"/>
          </p:cNvSpPr>
          <p:nvPr>
            <p:ph type="title"/>
          </p:nvPr>
        </p:nvSpPr>
        <p:spPr/>
        <p:txBody>
          <a:bodyPr/>
          <a:lstStyle/>
          <a:p>
            <a:r>
              <a:rPr lang="en-US" b="1" dirty="0"/>
              <a:t>The Locust Plague (1:1-12)</a:t>
            </a:r>
          </a:p>
        </p:txBody>
      </p:sp>
      <p:sp>
        <p:nvSpPr>
          <p:cNvPr id="3" name="Content Placeholder 2">
            <a:extLst>
              <a:ext uri="{FF2B5EF4-FFF2-40B4-BE49-F238E27FC236}">
                <a16:creationId xmlns:a16="http://schemas.microsoft.com/office/drawing/2014/main" id="{48905899-2518-434D-ACA9-9D77A76EDD15}"/>
              </a:ext>
            </a:extLst>
          </p:cNvPr>
          <p:cNvSpPr>
            <a:spLocks noGrp="1"/>
          </p:cNvSpPr>
          <p:nvPr>
            <p:ph idx="1"/>
          </p:nvPr>
        </p:nvSpPr>
        <p:spPr>
          <a:xfrm>
            <a:off x="1524000" y="1905000"/>
            <a:ext cx="10363200" cy="4953001"/>
          </a:xfrm>
        </p:spPr>
        <p:txBody>
          <a:bodyPr>
            <a:normAutofit/>
          </a:bodyPr>
          <a:lstStyle/>
          <a:p>
            <a:pPr marL="0" indent="0">
              <a:buNone/>
            </a:pPr>
            <a:r>
              <a:rPr lang="en-US" sz="2800" b="1" dirty="0">
                <a:solidFill>
                  <a:srgbClr val="FF0000"/>
                </a:solidFill>
              </a:rPr>
              <a:t>The opening describes the horrors of a locust invasion, an image also employed by Amos (7:1-3) and Jeremiah (51:14, 27).</a:t>
            </a:r>
          </a:p>
          <a:p>
            <a:r>
              <a:rPr lang="en-US" i="1" dirty="0"/>
              <a:t>Locust plagues may have been one of the “pestilences” for covenant violation (cf. Lv. 26:14ff; Dt. 28:15ff.), since locusts devastate local vegetation, stripping the entire landscape.</a:t>
            </a:r>
          </a:p>
          <a:p>
            <a:r>
              <a:rPr lang="en-US" i="1" dirty="0"/>
              <a:t>Additionally, if Joel is using the locust plague as a metaphor for foreign invasion, which some interpreters suggest, then words like “nation” (1:6) and “army” (2:4-5, 20), not to mention siege terminology (2:7-9), may actually refer to the advance of the enemy (and any proposed date for the book would specify which enemy).</a:t>
            </a:r>
          </a:p>
          <a:p>
            <a:r>
              <a:rPr lang="en-US" i="1" dirty="0"/>
              <a:t>Still, the description of the locust plagues may very well have referred to an actual agrarian disaster.</a:t>
            </a:r>
          </a:p>
        </p:txBody>
      </p:sp>
    </p:spTree>
    <p:extLst>
      <p:ext uri="{BB962C8B-B14F-4D97-AF65-F5344CB8AC3E}">
        <p14:creationId xmlns:p14="http://schemas.microsoft.com/office/powerpoint/2010/main" val="35260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5">
            <a:extLst>
              <a:ext uri="{FF2B5EF4-FFF2-40B4-BE49-F238E27FC236}">
                <a16:creationId xmlns:a16="http://schemas.microsoft.com/office/drawing/2014/main" id="{E885693D-D56B-4993-BA7E-0DDD977F8313}"/>
              </a:ext>
            </a:extLst>
          </p:cNvPr>
          <p:cNvSpPr>
            <a:spLocks noGrp="1"/>
          </p:cNvSpPr>
          <p:nvPr>
            <p:ph type="body" sz="half" idx="1"/>
          </p:nvPr>
        </p:nvSpPr>
        <p:spPr>
          <a:xfrm>
            <a:off x="1616075" y="144463"/>
            <a:ext cx="2851150" cy="6634162"/>
          </a:xfrm>
        </p:spPr>
        <p:txBody>
          <a:bodyPr/>
          <a:lstStyle/>
          <a:p>
            <a:pPr>
              <a:lnSpc>
                <a:spcPct val="90000"/>
              </a:lnSpc>
              <a:buFont typeface="Wingdings 3" panose="05040102010807070707" pitchFamily="18" charset="2"/>
              <a:buNone/>
            </a:pPr>
            <a:r>
              <a:rPr lang="en-US" altLang="en-US">
                <a:latin typeface="Comic Sans MS" panose="030F0702030302020204" pitchFamily="66" charset="0"/>
              </a:rPr>
              <a:t>Locust plagues were one of the great natural disasters in the ancient world.</a:t>
            </a:r>
          </a:p>
          <a:p>
            <a:pPr>
              <a:lnSpc>
                <a:spcPct val="90000"/>
              </a:lnSpc>
              <a:buFont typeface="Wingdings 3" panose="05040102010807070707" pitchFamily="18" charset="2"/>
              <a:buNone/>
            </a:pPr>
            <a:r>
              <a:rPr lang="en-US" altLang="en-US">
                <a:latin typeface="Comic Sans MS" panose="030F0702030302020204" pitchFamily="66" charset="0"/>
              </a:rPr>
              <a:t>The native region of the locust is the Sudan, but at times the insects exhibit a strong, massive wandering instinct, crossing rivers and consuming all fresh vegetation they encounter.</a:t>
            </a:r>
          </a:p>
        </p:txBody>
      </p:sp>
      <p:pic>
        <p:nvPicPr>
          <p:cNvPr id="186371" name="Picture 7" descr="2013-3-4-13-27-21_s800x538[1]">
            <a:extLst>
              <a:ext uri="{FF2B5EF4-FFF2-40B4-BE49-F238E27FC236}">
                <a16:creationId xmlns:a16="http://schemas.microsoft.com/office/drawing/2014/main" id="{C64ABA60-2798-4083-9A71-3F59082852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39262" b="-346"/>
          <a:stretch>
            <a:fillRect/>
          </a:stretch>
        </p:blipFill>
        <p:spPr>
          <a:xfrm>
            <a:off x="4519613" y="15875"/>
            <a:ext cx="6172200" cy="6858000"/>
          </a:xfrm>
        </p:spPr>
      </p:pic>
    </p:spTree>
    <p:extLst>
      <p:ext uri="{BB962C8B-B14F-4D97-AF65-F5344CB8AC3E}">
        <p14:creationId xmlns:p14="http://schemas.microsoft.com/office/powerpoint/2010/main" val="2311678423"/>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31BC-E451-461B-9D95-41F8F3313F68}"/>
              </a:ext>
            </a:extLst>
          </p:cNvPr>
          <p:cNvSpPr>
            <a:spLocks noGrp="1"/>
          </p:cNvSpPr>
          <p:nvPr>
            <p:ph type="title"/>
          </p:nvPr>
        </p:nvSpPr>
        <p:spPr/>
        <p:txBody>
          <a:bodyPr/>
          <a:lstStyle/>
          <a:p>
            <a:r>
              <a:rPr lang="en-US" b="1" dirty="0"/>
              <a:t>Call to Repentance (1:13-20)</a:t>
            </a:r>
          </a:p>
        </p:txBody>
      </p:sp>
      <p:sp>
        <p:nvSpPr>
          <p:cNvPr id="3" name="Content Placeholder 2">
            <a:extLst>
              <a:ext uri="{FF2B5EF4-FFF2-40B4-BE49-F238E27FC236}">
                <a16:creationId xmlns:a16="http://schemas.microsoft.com/office/drawing/2014/main" id="{6C5E348F-B8D6-4C39-803D-349A7A727B17}"/>
              </a:ext>
            </a:extLst>
          </p:cNvPr>
          <p:cNvSpPr>
            <a:spLocks noGrp="1"/>
          </p:cNvSpPr>
          <p:nvPr>
            <p:ph idx="1"/>
          </p:nvPr>
        </p:nvSpPr>
        <p:spPr>
          <a:xfrm>
            <a:off x="1524001" y="1905000"/>
            <a:ext cx="9905999" cy="4495800"/>
          </a:xfrm>
        </p:spPr>
        <p:txBody>
          <a:bodyPr/>
          <a:lstStyle/>
          <a:p>
            <a:pPr marL="0" indent="0">
              <a:buNone/>
            </a:pPr>
            <a:r>
              <a:rPr lang="en-US" sz="2800" b="1" dirty="0">
                <a:solidFill>
                  <a:srgbClr val="FF0000"/>
                </a:solidFill>
              </a:rPr>
              <a:t>In view of the locust plague, Joel urges the apathetic citizens of Judah to repent</a:t>
            </a:r>
            <a:r>
              <a:rPr lang="en-US" dirty="0">
                <a:solidFill>
                  <a:srgbClr val="FF0000"/>
                </a:solidFill>
              </a:rPr>
              <a:t>!</a:t>
            </a:r>
          </a:p>
          <a:p>
            <a:r>
              <a:rPr lang="en-US" i="1" dirty="0"/>
              <a:t>The solution to the curses of covenant judgment is always repentance (Lv. 26:40-42; Dt. 30:1-10).</a:t>
            </a:r>
          </a:p>
          <a:p>
            <a:r>
              <a:rPr lang="en-US" i="1" dirty="0"/>
              <a:t>True national repentance should be led by the priests, ministers and elders.</a:t>
            </a:r>
          </a:p>
          <a:p>
            <a:r>
              <a:rPr lang="en-US" i="1" dirty="0"/>
              <a:t>Like Amos and Isaiah, Joel uses the term “Day of the L</a:t>
            </a:r>
            <a:r>
              <a:rPr lang="en-US" sz="2000" i="1" dirty="0"/>
              <a:t>ORD</a:t>
            </a:r>
            <a:r>
              <a:rPr lang="en-US" i="1" dirty="0"/>
              <a:t>”  to refer to the economic disaster.</a:t>
            </a:r>
          </a:p>
          <a:p>
            <a:pPr marL="0" indent="0">
              <a:buNone/>
            </a:pPr>
            <a:endParaRPr lang="en-US" dirty="0"/>
          </a:p>
        </p:txBody>
      </p:sp>
    </p:spTree>
    <p:extLst>
      <p:ext uri="{BB962C8B-B14F-4D97-AF65-F5344CB8AC3E}">
        <p14:creationId xmlns:p14="http://schemas.microsoft.com/office/powerpoint/2010/main" val="171584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D536-BCD4-4618-B6BE-2F23AEF8DCAC}"/>
              </a:ext>
            </a:extLst>
          </p:cNvPr>
          <p:cNvSpPr>
            <a:spLocks noGrp="1"/>
          </p:cNvSpPr>
          <p:nvPr>
            <p:ph type="title"/>
          </p:nvPr>
        </p:nvSpPr>
        <p:spPr/>
        <p:txBody>
          <a:bodyPr/>
          <a:lstStyle/>
          <a:p>
            <a:r>
              <a:rPr lang="en-US" b="1" dirty="0"/>
              <a:t>Yahweh’s Army of Judgment (2:1-11)</a:t>
            </a:r>
          </a:p>
        </p:txBody>
      </p:sp>
      <p:sp>
        <p:nvSpPr>
          <p:cNvPr id="3" name="Content Placeholder 2">
            <a:extLst>
              <a:ext uri="{FF2B5EF4-FFF2-40B4-BE49-F238E27FC236}">
                <a16:creationId xmlns:a16="http://schemas.microsoft.com/office/drawing/2014/main" id="{2F29E73D-C58A-404F-A42E-B290BCC41CB3}"/>
              </a:ext>
            </a:extLst>
          </p:cNvPr>
          <p:cNvSpPr>
            <a:spLocks noGrp="1"/>
          </p:cNvSpPr>
          <p:nvPr>
            <p:ph idx="1"/>
          </p:nvPr>
        </p:nvSpPr>
        <p:spPr>
          <a:xfrm>
            <a:off x="1524001" y="1905000"/>
            <a:ext cx="10058399" cy="4495800"/>
          </a:xfrm>
        </p:spPr>
        <p:txBody>
          <a:bodyPr/>
          <a:lstStyle/>
          <a:p>
            <a:pPr marL="0" indent="0">
              <a:buNone/>
            </a:pPr>
            <a:r>
              <a:rPr lang="en-US" sz="2800" b="1" dirty="0">
                <a:solidFill>
                  <a:srgbClr val="FF0000"/>
                </a:solidFill>
              </a:rPr>
              <a:t>What the nation had experienced in the locust invasion was only a harbinger of worse things to come!</a:t>
            </a:r>
          </a:p>
          <a:p>
            <a:r>
              <a:rPr lang="en-US" i="1" dirty="0"/>
              <a:t>The war trumpet, the </a:t>
            </a:r>
            <a:r>
              <a:rPr lang="en-US" i="1" dirty="0" err="1"/>
              <a:t>shophar</a:t>
            </a:r>
            <a:r>
              <a:rPr lang="en-US" i="1" dirty="0"/>
              <a:t>, was the signal for alarm and invasion.</a:t>
            </a:r>
          </a:p>
          <a:p>
            <a:r>
              <a:rPr lang="en-US" i="1" dirty="0"/>
              <a:t>To be sure, Joel’s language is hyperbolic (chariots leaping over mountains; the darkening of sun and moon), but the anguish of people in siege warfare is certainly real enough, with enemy soldiers scaling the fortification walls, fire devouring the cities, and soldiers charging into homes and looting the contents.</a:t>
            </a:r>
          </a:p>
          <a:p>
            <a:r>
              <a:rPr lang="en-US" i="1" dirty="0"/>
              <a:t>God was coming, not to deliver his people, but to judge them by invasion! Like Amos’ “prepare to meet your God”, Joel’s “the Day of the L</a:t>
            </a:r>
            <a:r>
              <a:rPr lang="en-US" sz="2000" i="1" dirty="0"/>
              <a:t>ORD</a:t>
            </a:r>
            <a:r>
              <a:rPr lang="en-US" i="1" dirty="0"/>
              <a:t> is great…who can survive?” is a blunt warning!</a:t>
            </a:r>
          </a:p>
        </p:txBody>
      </p:sp>
    </p:spTree>
    <p:extLst>
      <p:ext uri="{BB962C8B-B14F-4D97-AF65-F5344CB8AC3E}">
        <p14:creationId xmlns:p14="http://schemas.microsoft.com/office/powerpoint/2010/main" val="171797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E176-0B46-4B9D-957D-176389F4182A}"/>
              </a:ext>
            </a:extLst>
          </p:cNvPr>
          <p:cNvSpPr>
            <a:spLocks noGrp="1"/>
          </p:cNvSpPr>
          <p:nvPr>
            <p:ph type="title"/>
          </p:nvPr>
        </p:nvSpPr>
        <p:spPr>
          <a:xfrm>
            <a:off x="686206" y="1295400"/>
            <a:ext cx="5105602" cy="854852"/>
          </a:xfrm>
        </p:spPr>
        <p:txBody>
          <a:bodyPr>
            <a:normAutofit/>
          </a:bodyPr>
          <a:lstStyle/>
          <a:p>
            <a:pPr algn="ctr"/>
            <a:r>
              <a:rPr lang="en-US" sz="4400" dirty="0">
                <a:latin typeface="Aharoni" panose="02010803020104030203" pitchFamily="2" charset="-79"/>
                <a:cs typeface="Aharoni" panose="02010803020104030203" pitchFamily="2" charset="-79"/>
              </a:rPr>
              <a:t>Assyrian Warfare</a:t>
            </a:r>
          </a:p>
        </p:txBody>
      </p:sp>
      <p:pic>
        <p:nvPicPr>
          <p:cNvPr id="5" name="Picture 6" descr="Royal Lion Hunt">
            <a:extLst>
              <a:ext uri="{FF2B5EF4-FFF2-40B4-BE49-F238E27FC236}">
                <a16:creationId xmlns:a16="http://schemas.microsoft.com/office/drawing/2014/main" id="{5DDECB7C-9F8C-430E-9B3A-634FF08BDF92}"/>
              </a:ext>
            </a:extLst>
          </p:cNvPr>
          <p:cNvPicPr>
            <a:picLocks noChangeAspect="1" noChangeArrowheads="1"/>
          </p:cNvPicPr>
          <p:nvPr/>
        </p:nvPicPr>
        <p:blipFill rotWithShape="1">
          <a:blip r:embed="rId2">
            <a:clrChange>
              <a:clrFrom>
                <a:srgbClr val="FFF7FC"/>
              </a:clrFrom>
              <a:clrTo>
                <a:srgbClr val="FFF7FC">
                  <a:alpha val="0"/>
                </a:srgbClr>
              </a:clrTo>
            </a:clrChange>
            <a:extLst>
              <a:ext uri="{28A0092B-C50C-407E-A947-70E740481C1C}">
                <a14:useLocalDpi xmlns:a14="http://schemas.microsoft.com/office/drawing/2010/main" val="0"/>
              </a:ext>
            </a:extLst>
          </a:blip>
          <a:srcRect l="2568" t="2511" r="3894" b="31097"/>
          <a:stretch/>
        </p:blipFill>
        <p:spPr bwMode="auto">
          <a:xfrm>
            <a:off x="381001" y="2819400"/>
            <a:ext cx="6064139"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bar090c01">
            <a:extLst>
              <a:ext uri="{FF2B5EF4-FFF2-40B4-BE49-F238E27FC236}">
                <a16:creationId xmlns:a16="http://schemas.microsoft.com/office/drawing/2014/main" id="{25131D1D-E5E7-4645-8662-890AC27A7146}"/>
              </a:ext>
            </a:extLst>
          </p:cNvPr>
          <p:cNvPicPr>
            <a:picLocks noGrp="1" noChangeAspect="1" noChangeArrowheads="1"/>
          </p:cNvPicPr>
          <p:nvPr>
            <p:ph sz="half" idx="2"/>
          </p:nvPr>
        </p:nvPicPr>
        <p:blipFill>
          <a:blip r:embed="rId3">
            <a:lum contrast="12000"/>
            <a:extLst>
              <a:ext uri="{28A0092B-C50C-407E-A947-70E740481C1C}">
                <a14:useLocalDpi xmlns:a14="http://schemas.microsoft.com/office/drawing/2010/main" val="0"/>
              </a:ext>
            </a:extLst>
          </a:blip>
          <a:srcRect/>
          <a:stretch>
            <a:fillRect/>
          </a:stretch>
        </p:blipFill>
        <p:spPr>
          <a:xfrm>
            <a:off x="6705398" y="-9797"/>
            <a:ext cx="5105602" cy="68677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97DE71A6-259E-4158-85AD-2F43AD101B16}"/>
              </a:ext>
            </a:extLst>
          </p:cNvPr>
          <p:cNvSpPr txBox="1"/>
          <p:nvPr/>
        </p:nvSpPr>
        <p:spPr>
          <a:xfrm>
            <a:off x="4038600" y="6096000"/>
            <a:ext cx="2514600" cy="381000"/>
          </a:xfrm>
          <a:prstGeom prst="rect">
            <a:avLst/>
          </a:prstGeom>
          <a:noFill/>
        </p:spPr>
        <p:txBody>
          <a:bodyPr wrap="square" rtlCol="0">
            <a:spAutoFit/>
          </a:bodyPr>
          <a:lstStyle/>
          <a:p>
            <a:r>
              <a:rPr lang="en-US" dirty="0">
                <a:solidFill>
                  <a:prstClr val="white"/>
                </a:solidFill>
                <a:effectLst>
                  <a:outerShdw blurRad="38100" dist="38100" dir="2700000" algn="tl">
                    <a:srgbClr val="000000">
                      <a:alpha val="43137"/>
                    </a:srgbClr>
                  </a:outerShdw>
                </a:effectLst>
                <a:latin typeface="Corbel"/>
              </a:rPr>
              <a:t>British Museum, London</a:t>
            </a:r>
          </a:p>
        </p:txBody>
      </p:sp>
    </p:spTree>
    <p:extLst>
      <p:ext uri="{BB962C8B-B14F-4D97-AF65-F5344CB8AC3E}">
        <p14:creationId xmlns:p14="http://schemas.microsoft.com/office/powerpoint/2010/main" val="109667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5FEF-E507-4F15-BE06-055F5C017783}"/>
              </a:ext>
            </a:extLst>
          </p:cNvPr>
          <p:cNvSpPr>
            <a:spLocks noGrp="1"/>
          </p:cNvSpPr>
          <p:nvPr>
            <p:ph type="title"/>
          </p:nvPr>
        </p:nvSpPr>
        <p:spPr/>
        <p:txBody>
          <a:bodyPr/>
          <a:lstStyle/>
          <a:p>
            <a:r>
              <a:rPr lang="en-US" b="1" dirty="0"/>
              <a:t>Returning to Yahweh (2:12-17)</a:t>
            </a:r>
          </a:p>
        </p:txBody>
      </p:sp>
      <p:sp>
        <p:nvSpPr>
          <p:cNvPr id="3" name="Content Placeholder 2">
            <a:extLst>
              <a:ext uri="{FF2B5EF4-FFF2-40B4-BE49-F238E27FC236}">
                <a16:creationId xmlns:a16="http://schemas.microsoft.com/office/drawing/2014/main" id="{B3B1C95C-A6B8-4B98-9A3B-D26F3608CCD0}"/>
              </a:ext>
            </a:extLst>
          </p:cNvPr>
          <p:cNvSpPr>
            <a:spLocks noGrp="1"/>
          </p:cNvSpPr>
          <p:nvPr>
            <p:ph idx="1"/>
          </p:nvPr>
        </p:nvSpPr>
        <p:spPr>
          <a:xfrm>
            <a:off x="1524000" y="1752600"/>
            <a:ext cx="10287000" cy="4953000"/>
          </a:xfrm>
        </p:spPr>
        <p:txBody>
          <a:bodyPr>
            <a:normAutofit/>
          </a:bodyPr>
          <a:lstStyle/>
          <a:p>
            <a:pPr marL="0" indent="0">
              <a:buNone/>
            </a:pPr>
            <a:r>
              <a:rPr lang="en-US" sz="2800" b="1" dirty="0">
                <a:solidFill>
                  <a:srgbClr val="FF0000"/>
                </a:solidFill>
              </a:rPr>
              <a:t>Like Amos (4:6b), Joel uses the verb </a:t>
            </a:r>
            <a:r>
              <a:rPr lang="en-US" sz="2800" dirty="0" err="1">
                <a:solidFill>
                  <a:srgbClr val="FF0000"/>
                </a:solidFill>
                <a:latin typeface="HebrewTh" pitchFamily="2" charset="0"/>
              </a:rPr>
              <a:t>bUw</a:t>
            </a:r>
            <a:r>
              <a:rPr lang="en-US" sz="2800" b="1" dirty="0">
                <a:solidFill>
                  <a:srgbClr val="FF0000"/>
                </a:solidFill>
              </a:rPr>
              <a:t> </a:t>
            </a:r>
            <a:r>
              <a:rPr lang="en-US" sz="2800" b="1" i="1" dirty="0">
                <a:solidFill>
                  <a:srgbClr val="FF0000"/>
                </a:solidFill>
              </a:rPr>
              <a:t>(</a:t>
            </a:r>
            <a:r>
              <a:rPr lang="en-US" sz="2800" b="1" i="1" dirty="0" err="1">
                <a:solidFill>
                  <a:srgbClr val="FF0000"/>
                </a:solidFill>
              </a:rPr>
              <a:t>shuv</a:t>
            </a:r>
            <a:r>
              <a:rPr lang="en-US" sz="2800" b="1" i="1" dirty="0">
                <a:solidFill>
                  <a:srgbClr val="FF0000"/>
                </a:solidFill>
              </a:rPr>
              <a:t> =</a:t>
            </a:r>
            <a:r>
              <a:rPr lang="en-US" sz="2800" b="1" dirty="0">
                <a:solidFill>
                  <a:srgbClr val="FF0000"/>
                </a:solidFill>
              </a:rPr>
              <a:t> to turn, return) to call Judah back to God with heart-searching repentance—rending their hearts, not merely their garments!</a:t>
            </a:r>
          </a:p>
          <a:p>
            <a:r>
              <a:rPr lang="en-US" i="1" dirty="0"/>
              <a:t>He quotes the language of Sinai that Yahweh is “compassionate and gracious, slow to anger, abounding in love” (Ex. 34:6-7).</a:t>
            </a:r>
          </a:p>
          <a:p>
            <a:r>
              <a:rPr lang="en-US" i="1" dirty="0"/>
              <a:t>The affirmation that Yahweh may announce disaster and then withhold it in view of repentance is not unique to Joel (cf. </a:t>
            </a:r>
            <a:r>
              <a:rPr lang="en-US" i="1" dirty="0" err="1"/>
              <a:t>Je</a:t>
            </a:r>
            <a:r>
              <a:rPr lang="en-US" i="1" dirty="0"/>
              <a:t>. 18:7-10), and it is cogently expressed in the Book of Common Prayer as:  it is “God’s property always to have mercy”.</a:t>
            </a:r>
          </a:p>
          <a:p>
            <a:r>
              <a:rPr lang="en-US" i="1" dirty="0"/>
              <a:t>Intercession “between the porch and the altar” refers to the area between the vestibule of the temple, a roof over the entrance supported by two huge columns (cf. 1 Kg. 6:3; 7:21-22; 2 Chr. 3:15-17), and the altar for burnt offerings just outside the Holy Place. Here, the priests must represent the nation in prayer.</a:t>
            </a:r>
          </a:p>
        </p:txBody>
      </p:sp>
    </p:spTree>
    <p:extLst>
      <p:ext uri="{BB962C8B-B14F-4D97-AF65-F5344CB8AC3E}">
        <p14:creationId xmlns:p14="http://schemas.microsoft.com/office/powerpoint/2010/main" val="323668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648A-64C2-43A3-8CD0-3CCFF497AD77}"/>
              </a:ext>
            </a:extLst>
          </p:cNvPr>
          <p:cNvSpPr>
            <a:spLocks noGrp="1"/>
          </p:cNvSpPr>
          <p:nvPr>
            <p:ph type="title"/>
          </p:nvPr>
        </p:nvSpPr>
        <p:spPr/>
        <p:txBody>
          <a:bodyPr/>
          <a:lstStyle/>
          <a:p>
            <a:r>
              <a:rPr lang="en-US" b="1" dirty="0"/>
              <a:t>The Restoration (2:18-27)</a:t>
            </a:r>
          </a:p>
        </p:txBody>
      </p:sp>
      <p:sp>
        <p:nvSpPr>
          <p:cNvPr id="3" name="Content Placeholder 2">
            <a:extLst>
              <a:ext uri="{FF2B5EF4-FFF2-40B4-BE49-F238E27FC236}">
                <a16:creationId xmlns:a16="http://schemas.microsoft.com/office/drawing/2014/main" id="{65369039-C29A-4D7B-B078-B55F4134EA3D}"/>
              </a:ext>
            </a:extLst>
          </p:cNvPr>
          <p:cNvSpPr>
            <a:spLocks noGrp="1"/>
          </p:cNvSpPr>
          <p:nvPr>
            <p:ph idx="1"/>
          </p:nvPr>
        </p:nvSpPr>
        <p:spPr>
          <a:xfrm>
            <a:off x="1524000" y="1905000"/>
            <a:ext cx="10134600" cy="4953000"/>
          </a:xfrm>
        </p:spPr>
        <p:txBody>
          <a:bodyPr>
            <a:normAutofit/>
          </a:bodyPr>
          <a:lstStyle/>
          <a:p>
            <a:pPr marL="0" indent="0">
              <a:buNone/>
            </a:pPr>
            <a:r>
              <a:rPr lang="en-US" sz="2800" b="1" dirty="0">
                <a:solidFill>
                  <a:srgbClr val="FF0000"/>
                </a:solidFill>
              </a:rPr>
              <a:t>If the Day of the L</a:t>
            </a:r>
            <a:r>
              <a:rPr lang="en-US" b="1" dirty="0">
                <a:solidFill>
                  <a:srgbClr val="FF0000"/>
                </a:solidFill>
              </a:rPr>
              <a:t>ORD</a:t>
            </a:r>
            <a:r>
              <a:rPr lang="en-US" sz="2800" b="1" dirty="0">
                <a:solidFill>
                  <a:srgbClr val="FF0000"/>
                </a:solidFill>
              </a:rPr>
              <a:t> was an acronym for doomsday, it also was a bright promise of hope after judgment.</a:t>
            </a:r>
          </a:p>
          <a:p>
            <a:r>
              <a:rPr lang="en-US" i="1" dirty="0"/>
              <a:t>The blessings that had been withheld in judgment would be restored.</a:t>
            </a:r>
          </a:p>
          <a:p>
            <a:r>
              <a:rPr lang="en-US" i="1" dirty="0"/>
              <a:t>The northern invader would be vanquished, and the land would once more produce it proper crops.</a:t>
            </a:r>
          </a:p>
          <a:p>
            <a:r>
              <a:rPr lang="en-US" i="1" dirty="0"/>
              <a:t>In this restoration (2:23b), Yahweh would give the nation a “</a:t>
            </a:r>
            <a:r>
              <a:rPr lang="en-US" dirty="0" err="1">
                <a:latin typeface="HebrewTh" pitchFamily="2" charset="0"/>
              </a:rPr>
              <a:t>hr@Om</a:t>
            </a:r>
            <a:r>
              <a:rPr lang="en-US" dirty="0"/>
              <a:t> </a:t>
            </a:r>
            <a:r>
              <a:rPr lang="en-US" i="1" dirty="0"/>
              <a:t>(</a:t>
            </a:r>
            <a:r>
              <a:rPr lang="en-US" i="1" u="sng" dirty="0" err="1"/>
              <a:t>moreh</a:t>
            </a:r>
            <a:r>
              <a:rPr lang="en-US" i="1" dirty="0"/>
              <a:t>) of righteousness”, a word that has two meanings: 1) teacher, and 2) early rain. This word has become an interpretive crux. Is it:</a:t>
            </a:r>
          </a:p>
          <a:p>
            <a:pPr marL="865505" lvl="1" indent="-457200">
              <a:buFont typeface="+mj-lt"/>
              <a:buAutoNum type="arabicPeriod"/>
            </a:pPr>
            <a:r>
              <a:rPr lang="en-US" b="1" dirty="0"/>
              <a:t>A play on words, first meaning “teacher” and later meaning “early rain” (here, the </a:t>
            </a:r>
            <a:r>
              <a:rPr lang="en-US" b="1" i="1" dirty="0" err="1"/>
              <a:t>moreh</a:t>
            </a:r>
            <a:r>
              <a:rPr lang="en-US" b="1" dirty="0"/>
              <a:t> of righteousness would have a messianic connotation)</a:t>
            </a:r>
          </a:p>
          <a:p>
            <a:pPr marL="865505" lvl="1" indent="-457200">
              <a:buFont typeface="+mj-lt"/>
              <a:buAutoNum type="arabicPeriod"/>
            </a:pPr>
            <a:r>
              <a:rPr lang="en-US" b="1" dirty="0"/>
              <a:t>A repeating element, both times meaning “early rain” as an indication of righteous blessing (most English Versions adopt this reading for contextual reasons)</a:t>
            </a:r>
          </a:p>
        </p:txBody>
      </p:sp>
    </p:spTree>
    <p:extLst>
      <p:ext uri="{BB962C8B-B14F-4D97-AF65-F5344CB8AC3E}">
        <p14:creationId xmlns:p14="http://schemas.microsoft.com/office/powerpoint/2010/main" val="221369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Earth tone presentation (widescreen).potx" id="{0B5E8F0C-1569-45B5-8ADA-CBBDCE8A31F7}" vid="{BAFE7D81-C21B-4995-AEF0-26102EF6BDA1}"/>
    </a:ext>
  </a:extLst>
</a:theme>
</file>

<file path=ppt/theme/theme2.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1509</Words>
  <Application>Microsoft Office PowerPoint</Application>
  <PresentationFormat>Widescreen</PresentationFormat>
  <Paragraphs>122</Paragraphs>
  <Slides>13</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Brush Script MT</vt:lpstr>
      <vt:lpstr>Comic Sans MS</vt:lpstr>
      <vt:lpstr>Arial</vt:lpstr>
      <vt:lpstr>Wingdings 3</vt:lpstr>
      <vt:lpstr>Calibri</vt:lpstr>
      <vt:lpstr>Tahoma</vt:lpstr>
      <vt:lpstr>Corbel</vt:lpstr>
      <vt:lpstr>HebrewTh</vt:lpstr>
      <vt:lpstr>Aharoni</vt:lpstr>
      <vt:lpstr>Wingdings</vt:lpstr>
      <vt:lpstr>Arial Narrow</vt:lpstr>
      <vt:lpstr>Earthtones 16x9</vt:lpstr>
      <vt:lpstr>Textured</vt:lpstr>
      <vt:lpstr>Joel</vt:lpstr>
      <vt:lpstr>Author and Date</vt:lpstr>
      <vt:lpstr>The Locust Plague (1:1-12)</vt:lpstr>
      <vt:lpstr>PowerPoint Presentation</vt:lpstr>
      <vt:lpstr>Call to Repentance (1:13-20)</vt:lpstr>
      <vt:lpstr>Yahweh’s Army of Judgment (2:1-11)</vt:lpstr>
      <vt:lpstr>Assyrian Warfare</vt:lpstr>
      <vt:lpstr>Returning to Yahweh (2:12-17)</vt:lpstr>
      <vt:lpstr>The Restoration (2:18-27)</vt:lpstr>
      <vt:lpstr>PowerPoint Presentation</vt:lpstr>
      <vt:lpstr>The Gift of the Spirit (2:28-32)</vt:lpstr>
      <vt:lpstr>Judgment and Salvation (3:1-16)</vt:lpstr>
      <vt:lpstr>The Blessing of Salvation (3:17-21)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Joel</dc:title>
  <dc:creator>Daniel Lewis</dc:creator>
  <cp:lastModifiedBy>Daniel Lewis</cp:lastModifiedBy>
  <cp:revision>2</cp:revision>
  <dcterms:created xsi:type="dcterms:W3CDTF">2018-04-02T22:43:34Z</dcterms:created>
  <dcterms:modified xsi:type="dcterms:W3CDTF">2025-02-16T18:48:28Z</dcterms:modified>
</cp:coreProperties>
</file>