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64" r:id="rId3"/>
    <p:sldId id="265" r:id="rId4"/>
    <p:sldId id="273" r:id="rId5"/>
    <p:sldId id="728" r:id="rId6"/>
    <p:sldId id="275" r:id="rId7"/>
    <p:sldId id="276" r:id="rId8"/>
    <p:sldId id="727" r:id="rId9"/>
    <p:sldId id="283" r:id="rId10"/>
    <p:sldId id="293" r:id="rId11"/>
    <p:sldId id="294" r:id="rId12"/>
    <p:sldId id="307" r:id="rId13"/>
    <p:sldId id="311" r:id="rId14"/>
    <p:sldId id="316" r:id="rId15"/>
    <p:sldId id="320" r:id="rId16"/>
    <p:sldId id="323" r:id="rId17"/>
    <p:sldId id="324" r:id="rId18"/>
    <p:sldId id="326" r:id="rId19"/>
    <p:sldId id="328" r:id="rId20"/>
    <p:sldId id="330" r:id="rId21"/>
    <p:sldId id="332" r:id="rId22"/>
    <p:sldId id="333" r:id="rId23"/>
    <p:sldId id="335" r:id="rId24"/>
    <p:sldId id="336" r:id="rId25"/>
    <p:sldId id="337" r:id="rId26"/>
    <p:sldId id="339" r:id="rId27"/>
    <p:sldId id="342" r:id="rId28"/>
    <p:sldId id="343" r:id="rId29"/>
    <p:sldId id="345" r:id="rId30"/>
    <p:sldId id="346" r:id="rId31"/>
    <p:sldId id="350" r:id="rId32"/>
    <p:sldId id="352" r:id="rId33"/>
    <p:sldId id="353" r:id="rId34"/>
    <p:sldId id="354" r:id="rId35"/>
    <p:sldId id="355" r:id="rId36"/>
    <p:sldId id="356" r:id="rId37"/>
    <p:sldId id="357" r:id="rId38"/>
    <p:sldId id="358" r:id="rId39"/>
    <p:sldId id="729" r:id="rId40"/>
    <p:sldId id="362" r:id="rId41"/>
    <p:sldId id="364" r:id="rId42"/>
    <p:sldId id="365" r:id="rId43"/>
    <p:sldId id="366" r:id="rId44"/>
    <p:sldId id="380" r:id="rId45"/>
    <p:sldId id="382" r:id="rId46"/>
    <p:sldId id="384" r:id="rId47"/>
    <p:sldId id="386" r:id="rId48"/>
    <p:sldId id="387" r:id="rId49"/>
    <p:sldId id="389" r:id="rId50"/>
    <p:sldId id="394" r:id="rId51"/>
    <p:sldId id="396" r:id="rId52"/>
    <p:sldId id="397" r:id="rId53"/>
    <p:sldId id="398" r:id="rId54"/>
    <p:sldId id="399" r:id="rId55"/>
    <p:sldId id="400" r:id="rId56"/>
    <p:sldId id="401" r:id="rId57"/>
    <p:sldId id="402" r:id="rId58"/>
    <p:sldId id="407" r:id="rId59"/>
    <p:sldId id="408" r:id="rId60"/>
    <p:sldId id="411" r:id="rId61"/>
    <p:sldId id="412" r:id="rId62"/>
    <p:sldId id="413" r:id="rId63"/>
    <p:sldId id="414" r:id="rId64"/>
    <p:sldId id="416" r:id="rId65"/>
    <p:sldId id="417" r:id="rId66"/>
    <p:sldId id="418" r:id="rId67"/>
    <p:sldId id="419" r:id="rId68"/>
    <p:sldId id="420" r:id="rId69"/>
    <p:sldId id="421" r:id="rId70"/>
    <p:sldId id="422" r:id="rId71"/>
    <p:sldId id="424" r:id="rId72"/>
    <p:sldId id="425" r:id="rId73"/>
    <p:sldId id="429" r:id="rId74"/>
    <p:sldId id="434" r:id="rId75"/>
    <p:sldId id="435" r:id="rId76"/>
    <p:sldId id="439" r:id="rId77"/>
    <p:sldId id="440" r:id="rId78"/>
    <p:sldId id="442" r:id="rId79"/>
    <p:sldId id="450" r:id="rId80"/>
    <p:sldId id="463" r:id="rId81"/>
    <p:sldId id="465" r:id="rId82"/>
    <p:sldId id="471" r:id="rId83"/>
    <p:sldId id="472" r:id="rId84"/>
    <p:sldId id="474" r:id="rId85"/>
    <p:sldId id="476" r:id="rId86"/>
    <p:sldId id="477" r:id="rId87"/>
    <p:sldId id="478" r:id="rId88"/>
    <p:sldId id="479" r:id="rId89"/>
    <p:sldId id="484" r:id="rId90"/>
    <p:sldId id="486" r:id="rId91"/>
    <p:sldId id="487" r:id="rId92"/>
    <p:sldId id="488" r:id="rId93"/>
    <p:sldId id="489" r:id="rId94"/>
    <p:sldId id="491" r:id="rId95"/>
    <p:sldId id="492" r:id="rId96"/>
    <p:sldId id="493" r:id="rId97"/>
    <p:sldId id="495" r:id="rId98"/>
    <p:sldId id="496" r:id="rId99"/>
    <p:sldId id="497" r:id="rId100"/>
    <p:sldId id="499" r:id="rId101"/>
    <p:sldId id="528" r:id="rId102"/>
    <p:sldId id="732" r:id="rId103"/>
    <p:sldId id="529" r:id="rId104"/>
    <p:sldId id="532" r:id="rId105"/>
    <p:sldId id="533" r:id="rId106"/>
    <p:sldId id="534" r:id="rId107"/>
    <p:sldId id="730" r:id="rId108"/>
    <p:sldId id="537" r:id="rId109"/>
    <p:sldId id="538" r:id="rId110"/>
    <p:sldId id="539" r:id="rId111"/>
    <p:sldId id="731" r:id="rId112"/>
    <p:sldId id="542" r:id="rId113"/>
    <p:sldId id="543" r:id="rId114"/>
    <p:sldId id="546" r:id="rId115"/>
    <p:sldId id="547" r:id="rId116"/>
    <p:sldId id="550" r:id="rId117"/>
    <p:sldId id="553" r:id="rId118"/>
    <p:sldId id="554" r:id="rId119"/>
    <p:sldId id="556" r:id="rId120"/>
    <p:sldId id="559" r:id="rId121"/>
    <p:sldId id="560" r:id="rId122"/>
    <p:sldId id="562" r:id="rId123"/>
    <p:sldId id="564" r:id="rId124"/>
    <p:sldId id="565" r:id="rId125"/>
    <p:sldId id="566" r:id="rId126"/>
    <p:sldId id="734" r:id="rId127"/>
    <p:sldId id="568" r:id="rId128"/>
    <p:sldId id="569" r:id="rId129"/>
    <p:sldId id="570" r:id="rId130"/>
    <p:sldId id="571" r:id="rId131"/>
    <p:sldId id="574" r:id="rId132"/>
    <p:sldId id="735" r:id="rId133"/>
    <p:sldId id="576" r:id="rId134"/>
    <p:sldId id="579" r:id="rId135"/>
    <p:sldId id="580" r:id="rId136"/>
    <p:sldId id="581" r:id="rId137"/>
    <p:sldId id="582" r:id="rId138"/>
    <p:sldId id="585" r:id="rId139"/>
    <p:sldId id="586" r:id="rId140"/>
    <p:sldId id="588" r:id="rId141"/>
    <p:sldId id="589" r:id="rId142"/>
    <p:sldId id="736" r:id="rId143"/>
    <p:sldId id="591" r:id="rId144"/>
    <p:sldId id="592" r:id="rId145"/>
    <p:sldId id="593" r:id="rId146"/>
    <p:sldId id="597" r:id="rId147"/>
    <p:sldId id="598" r:id="rId148"/>
    <p:sldId id="599" r:id="rId149"/>
    <p:sldId id="602" r:id="rId150"/>
    <p:sldId id="603" r:id="rId151"/>
    <p:sldId id="604" r:id="rId152"/>
    <p:sldId id="606" r:id="rId153"/>
    <p:sldId id="607" r:id="rId154"/>
    <p:sldId id="608" r:id="rId155"/>
    <p:sldId id="609" r:id="rId156"/>
    <p:sldId id="613" r:id="rId157"/>
    <p:sldId id="615" r:id="rId158"/>
    <p:sldId id="616" r:id="rId159"/>
    <p:sldId id="619" r:id="rId160"/>
    <p:sldId id="620" r:id="rId161"/>
    <p:sldId id="621" r:id="rId162"/>
    <p:sldId id="624" r:id="rId163"/>
    <p:sldId id="625" r:id="rId164"/>
    <p:sldId id="626" r:id="rId165"/>
    <p:sldId id="627" r:id="rId166"/>
    <p:sldId id="631" r:id="rId167"/>
    <p:sldId id="633" r:id="rId168"/>
    <p:sldId id="636" r:id="rId169"/>
    <p:sldId id="638" r:id="rId170"/>
    <p:sldId id="641" r:id="rId171"/>
    <p:sldId id="642" r:id="rId172"/>
    <p:sldId id="643" r:id="rId173"/>
    <p:sldId id="737" r:id="rId174"/>
    <p:sldId id="645" r:id="rId175"/>
    <p:sldId id="646" r:id="rId176"/>
    <p:sldId id="647" r:id="rId177"/>
    <p:sldId id="648" r:id="rId178"/>
    <p:sldId id="738" r:id="rId179"/>
    <p:sldId id="650" r:id="rId180"/>
    <p:sldId id="651" r:id="rId181"/>
    <p:sldId id="653" r:id="rId182"/>
    <p:sldId id="654" r:id="rId183"/>
    <p:sldId id="655" r:id="rId184"/>
    <p:sldId id="658" r:id="rId185"/>
    <p:sldId id="659" r:id="rId186"/>
    <p:sldId id="661" r:id="rId187"/>
    <p:sldId id="662" r:id="rId188"/>
    <p:sldId id="663" r:id="rId189"/>
    <p:sldId id="666" r:id="rId190"/>
    <p:sldId id="668" r:id="rId191"/>
    <p:sldId id="669" r:id="rId192"/>
    <p:sldId id="670" r:id="rId193"/>
    <p:sldId id="671" r:id="rId194"/>
    <p:sldId id="672" r:id="rId195"/>
    <p:sldId id="674" r:id="rId196"/>
    <p:sldId id="676" r:id="rId197"/>
    <p:sldId id="677" r:id="rId198"/>
    <p:sldId id="680" r:id="rId199"/>
    <p:sldId id="681" r:id="rId200"/>
    <p:sldId id="682" r:id="rId201"/>
    <p:sldId id="684" r:id="rId202"/>
    <p:sldId id="686" r:id="rId203"/>
    <p:sldId id="688" r:id="rId204"/>
    <p:sldId id="690" r:id="rId205"/>
    <p:sldId id="691" r:id="rId206"/>
    <p:sldId id="693" r:id="rId207"/>
    <p:sldId id="695" r:id="rId208"/>
    <p:sldId id="696" r:id="rId209"/>
    <p:sldId id="701" r:id="rId210"/>
    <p:sldId id="703" r:id="rId211"/>
    <p:sldId id="704" r:id="rId212"/>
    <p:sldId id="705" r:id="rId213"/>
    <p:sldId id="706" r:id="rId214"/>
    <p:sldId id="707" r:id="rId215"/>
    <p:sldId id="713" r:id="rId216"/>
    <p:sldId id="714" r:id="rId217"/>
    <p:sldId id="716" r:id="rId218"/>
    <p:sldId id="717" r:id="rId219"/>
    <p:sldId id="721" r:id="rId220"/>
    <p:sldId id="722" r:id="rId221"/>
    <p:sldId id="739" r:id="rId222"/>
    <p:sldId id="740" r:id="rId223"/>
    <p:sldId id="741" r:id="rId224"/>
    <p:sldId id="742" r:id="rId225"/>
    <p:sldId id="743" r:id="rId226"/>
  </p:sldIdLst>
  <p:sldSz cx="12192000" cy="6858000"/>
  <p:notesSz cx="6858000" cy="9144000"/>
  <p:embeddedFontLst>
    <p:embeddedFont>
      <p:font typeface="Agency FB" panose="020B0503020202020204" pitchFamily="34" charset="0"/>
      <p:regular r:id="rId227"/>
    </p:embeddedFont>
    <p:embeddedFont>
      <p:font typeface="Arial Black" panose="020B0A04020102020204" pitchFamily="34" charset="0"/>
      <p:bold r:id="rId228"/>
    </p:embeddedFont>
    <p:embeddedFont>
      <p:font typeface="Arial Narrow" panose="020B0606020202030204" pitchFamily="34" charset="0"/>
      <p:regular r:id="rId229"/>
      <p:bold r:id="rId230"/>
      <p:italic r:id="rId231"/>
      <p:boldItalic r:id="rId232"/>
    </p:embeddedFont>
    <p:embeddedFont>
      <p:font typeface="Arial Rounded MT Bold" panose="020F0704030504030204" pitchFamily="34" charset="0"/>
      <p:regular r:id="rId233"/>
    </p:embeddedFont>
    <p:embeddedFont>
      <p:font typeface="Berlin Sans FB" panose="020E0602020502020306" pitchFamily="34" charset="0"/>
      <p:regular r:id="rId234"/>
    </p:embeddedFont>
    <p:embeddedFont>
      <p:font typeface="Berlin Sans FB Demi" panose="020E0802020502020306" pitchFamily="34" charset="0"/>
      <p:bold r:id="rId235"/>
    </p:embeddedFont>
    <p:embeddedFont>
      <p:font typeface="Bernard MT Condensed" panose="02050806060905020404" pitchFamily="18" charset="0"/>
      <p:regular r:id="rId236"/>
    </p:embeddedFont>
    <p:embeddedFont>
      <p:font typeface="Book Antiqua" panose="02040602050305030304" pitchFamily="18" charset="0"/>
      <p:regular r:id="rId237"/>
      <p:bold r:id="rId238"/>
      <p:italic r:id="rId239"/>
      <p:boldItalic r:id="rId240"/>
    </p:embeddedFont>
    <p:embeddedFont>
      <p:font typeface="Century Gothic" panose="020B0502020202020204" pitchFamily="34" charset="0"/>
      <p:regular r:id="rId241"/>
      <p:bold r:id="rId242"/>
      <p:italic r:id="rId243"/>
      <p:boldItalic r:id="rId244"/>
    </p:embeddedFont>
    <p:embeddedFont>
      <p:font typeface="Comic Sans MS" panose="030F0702030302020204" pitchFamily="66" charset="0"/>
      <p:regular r:id="rId245"/>
      <p:bold r:id="rId246"/>
      <p:italic r:id="rId247"/>
      <p:boldItalic r:id="rId248"/>
    </p:embeddedFont>
    <p:embeddedFont>
      <p:font typeface="Cooper Black" panose="0208090404030B020404" pitchFamily="18" charset="0"/>
      <p:regular r:id="rId249"/>
    </p:embeddedFont>
    <p:embeddedFont>
      <p:font typeface="Eras Bold ITC" panose="020B0907030504020204" pitchFamily="34" charset="0"/>
      <p:regular r:id="rId250"/>
    </p:embeddedFont>
    <p:embeddedFont>
      <p:font typeface="Eras Demi ITC" panose="020B0805030504020804" pitchFamily="34" charset="0"/>
      <p:regular r:id="rId251"/>
    </p:embeddedFont>
    <p:embeddedFont>
      <p:font typeface="Franklin Gothic Medium" panose="020B0603020102020204" pitchFamily="34" charset="0"/>
      <p:regular r:id="rId252"/>
      <p:italic r:id="rId253"/>
    </p:embeddedFont>
    <p:embeddedFont>
      <p:font typeface="Freestyle Script" panose="030804020302050B0404" pitchFamily="66" charset="0"/>
      <p:regular r:id="rId254"/>
    </p:embeddedFont>
    <p:embeddedFont>
      <p:font typeface="Georgia" panose="02040502050405020303" pitchFamily="18" charset="0"/>
      <p:regular r:id="rId255"/>
      <p:bold r:id="rId256"/>
      <p:italic r:id="rId257"/>
      <p:boldItalic r:id="rId258"/>
    </p:embeddedFont>
    <p:embeddedFont>
      <p:font typeface="HebrewTh" pitchFamily="2" charset="0"/>
      <p:regular r:id="rId259"/>
    </p:embeddedFont>
    <p:embeddedFont>
      <p:font typeface="Impact" panose="020B0806030902050204" pitchFamily="34" charset="0"/>
      <p:regular r:id="rId260"/>
    </p:embeddedFont>
    <p:embeddedFont>
      <p:font typeface="Lucida Bright" panose="02040702060505020304" pitchFamily="18" charset="0"/>
      <p:bold r:id="rId261"/>
    </p:embeddedFont>
    <p:embeddedFont>
      <p:font typeface="MARKETPRO" pitchFamily="2" charset="2"/>
      <p:regular r:id="rId262"/>
    </p:embeddedFont>
    <p:embeddedFont>
      <p:font typeface="Matura MT Script Capitals" panose="03020802060602070202" pitchFamily="66" charset="0"/>
      <p:regular r:id="rId263"/>
    </p:embeddedFont>
    <p:embeddedFont>
      <p:font typeface="Microsoft Sans Serif" panose="020B0604020202020204" pitchFamily="34" charset="0"/>
      <p:regular r:id="rId264"/>
    </p:embeddedFont>
    <p:embeddedFont>
      <p:font typeface="Mistral" panose="03090702030407020403" pitchFamily="66" charset="0"/>
      <p:regular r:id="rId265"/>
    </p:embeddedFont>
    <p:embeddedFont>
      <p:font typeface="Papyrus" panose="03070502060502030205" pitchFamily="66" charset="0"/>
      <p:regular r:id="rId266"/>
    </p:embeddedFont>
    <p:embeddedFont>
      <p:font typeface="Pristina" panose="03060402040406080204" pitchFamily="66" charset="0"/>
      <p:regular r:id="rId267"/>
    </p:embeddedFont>
    <p:embeddedFont>
      <p:font typeface="Rockwell Extra Bold" panose="02060903040505020403" pitchFamily="18" charset="0"/>
      <p:bold r:id="rId268"/>
    </p:embeddedFont>
    <p:embeddedFont>
      <p:font typeface="Script MT Bold" panose="03040602040607080904" pitchFamily="66" charset="0"/>
      <p:bold r:id="rId269"/>
    </p:embeddedFont>
    <p:embeddedFont>
      <p:font typeface="Tahoma" panose="020B0604030504040204" pitchFamily="34" charset="0"/>
      <p:regular r:id="rId270"/>
      <p:bold r:id="rId271"/>
    </p:embeddedFont>
    <p:embeddedFont>
      <p:font typeface="Verdana" panose="020B0604030504040204" pitchFamily="34" charset="0"/>
      <p:regular r:id="rId272"/>
      <p:bold r:id="rId273"/>
      <p:italic r:id="rId274"/>
      <p:boldItalic r:id="rId275"/>
    </p:embeddedFont>
    <p:embeddedFont>
      <p:font typeface="Wide Latin" panose="020A0A07050505020404" pitchFamily="18" charset="0"/>
      <p:regular r:id="rId276"/>
    </p:embeddedFont>
    <p:embeddedFont>
      <p:font typeface="Wingdings 3" panose="05040102010807070707" pitchFamily="18" charset="2"/>
      <p:regular r:id="rId27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42" d="100"/>
          <a:sy n="42" d="100"/>
        </p:scale>
        <p:origin x="72"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font" Target="fonts/font21.fntdata"/><Relationship Id="rId107" Type="http://schemas.openxmlformats.org/officeDocument/2006/relationships/slide" Target="slides/slide106.xml"/><Relationship Id="rId268" Type="http://schemas.openxmlformats.org/officeDocument/2006/relationships/font" Target="fonts/font42.fntdata"/><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font" Target="fonts/font11.fntdata"/><Relationship Id="rId258" Type="http://schemas.openxmlformats.org/officeDocument/2006/relationships/font" Target="fonts/font32.fntdata"/><Relationship Id="rId279"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font" Target="fonts/font1.fntdata"/><Relationship Id="rId248" Type="http://schemas.openxmlformats.org/officeDocument/2006/relationships/font" Target="fonts/font22.fntdata"/><Relationship Id="rId269" Type="http://schemas.openxmlformats.org/officeDocument/2006/relationships/font" Target="fonts/font43.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font" Target="fonts/font12.fntdata"/><Relationship Id="rId259" Type="http://schemas.openxmlformats.org/officeDocument/2006/relationships/font" Target="fonts/font33.fntdata"/><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font" Target="fonts/font44.fntdata"/><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font" Target="fonts/font2.fntdata"/><Relationship Id="rId244" Type="http://schemas.openxmlformats.org/officeDocument/2006/relationships/font" Target="fonts/font18.fntdata"/><Relationship Id="rId249" Type="http://schemas.openxmlformats.org/officeDocument/2006/relationships/font" Target="fonts/font23.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font" Target="fonts/font34.fntdata"/><Relationship Id="rId265" Type="http://schemas.openxmlformats.org/officeDocument/2006/relationships/font" Target="fonts/font39.fntdata"/><Relationship Id="rId281"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font" Target="fonts/font8.fntdata"/><Relationship Id="rId239"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font" Target="fonts/font24.fntdata"/><Relationship Id="rId255" Type="http://schemas.openxmlformats.org/officeDocument/2006/relationships/font" Target="fonts/font29.fntdata"/><Relationship Id="rId271" Type="http://schemas.openxmlformats.org/officeDocument/2006/relationships/font" Target="fonts/font45.fntdata"/><Relationship Id="rId276" Type="http://schemas.openxmlformats.org/officeDocument/2006/relationships/font" Target="fonts/font50.fntdata"/><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font" Target="fonts/font3.fntdata"/><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font" Target="fonts/font14.fntdata"/><Relationship Id="rId245" Type="http://schemas.openxmlformats.org/officeDocument/2006/relationships/font" Target="fonts/font19.fntdata"/><Relationship Id="rId261" Type="http://schemas.openxmlformats.org/officeDocument/2006/relationships/font" Target="fonts/font35.fntdata"/><Relationship Id="rId266" Type="http://schemas.openxmlformats.org/officeDocument/2006/relationships/font" Target="fonts/font40.fntdata"/><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font" Target="fonts/font4.fntdata"/><Relationship Id="rId235" Type="http://schemas.openxmlformats.org/officeDocument/2006/relationships/font" Target="fonts/font9.fntdata"/><Relationship Id="rId251" Type="http://schemas.openxmlformats.org/officeDocument/2006/relationships/font" Target="fonts/font25.fntdata"/><Relationship Id="rId256" Type="http://schemas.openxmlformats.org/officeDocument/2006/relationships/font" Target="fonts/font30.fntdata"/><Relationship Id="rId277" Type="http://schemas.openxmlformats.org/officeDocument/2006/relationships/font" Target="fonts/font51.fntdata"/><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font" Target="fonts/font4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font" Target="fonts/font15.fntdata"/><Relationship Id="rId246" Type="http://schemas.openxmlformats.org/officeDocument/2006/relationships/font" Target="fonts/font20.fntdata"/><Relationship Id="rId267" Type="http://schemas.openxmlformats.org/officeDocument/2006/relationships/font" Target="fonts/font4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font" Target="fonts/font36.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font" Target="fonts/font10.fntdata"/><Relationship Id="rId257" Type="http://schemas.openxmlformats.org/officeDocument/2006/relationships/font" Target="fonts/font31.fntdata"/><Relationship Id="rId278"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font" Target="fonts/font5.fntdata"/><Relationship Id="rId252" Type="http://schemas.openxmlformats.org/officeDocument/2006/relationships/font" Target="fonts/font26.fntdata"/><Relationship Id="rId273" Type="http://schemas.openxmlformats.org/officeDocument/2006/relationships/font" Target="fonts/font47.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font" Target="fonts/font16.fntdata"/><Relationship Id="rId263" Type="http://schemas.openxmlformats.org/officeDocument/2006/relationships/font" Target="fonts/font37.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font" Target="fonts/font6.fntdata"/><Relationship Id="rId253" Type="http://schemas.openxmlformats.org/officeDocument/2006/relationships/font" Target="fonts/font27.fntdata"/><Relationship Id="rId274" Type="http://schemas.openxmlformats.org/officeDocument/2006/relationships/font" Target="fonts/font48.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font" Target="fonts/font17.fntdata"/><Relationship Id="rId264" Type="http://schemas.openxmlformats.org/officeDocument/2006/relationships/font" Target="fonts/font38.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font" Target="fonts/font7.fntdata"/><Relationship Id="rId254" Type="http://schemas.openxmlformats.org/officeDocument/2006/relationships/font" Target="fonts/font28.fntdata"/><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font" Target="fonts/font49.fntdata"/><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619785B-63F4-4264-91CD-56BB2B785E23}" type="slidenum">
              <a:rPr lang="en-US" altLang="en-US"/>
              <a:pPr>
                <a:defRPr/>
              </a:pPr>
              <a:t>‹#›</a:t>
            </a:fld>
            <a:endParaRPr lang="en-US" altLang="en-US"/>
          </a:p>
        </p:txBody>
      </p:sp>
    </p:spTree>
    <p:extLst>
      <p:ext uri="{BB962C8B-B14F-4D97-AF65-F5344CB8AC3E}">
        <p14:creationId xmlns:p14="http://schemas.microsoft.com/office/powerpoint/2010/main" val="1531991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5558362-82C7-4166-8537-F45D6898BEA8}" type="slidenum">
              <a:rPr lang="en-US" altLang="en-US"/>
              <a:pPr>
                <a:defRPr/>
              </a:pPr>
              <a:t>‹#›</a:t>
            </a:fld>
            <a:endParaRPr lang="en-US" altLang="en-US"/>
          </a:p>
        </p:txBody>
      </p:sp>
    </p:spTree>
    <p:extLst>
      <p:ext uri="{BB962C8B-B14F-4D97-AF65-F5344CB8AC3E}">
        <p14:creationId xmlns:p14="http://schemas.microsoft.com/office/powerpoint/2010/main" val="347033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quarter" idx="1"/>
          </p:nvPr>
        </p:nvSpPr>
        <p:spPr>
          <a:xfrm>
            <a:off x="609600" y="19812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4114800"/>
            <a:ext cx="5384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384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5A035A16-B10C-4C7D-BA6E-A46132C5EFD0}" type="slidenum">
              <a:rPr lang="en-US" altLang="en-US"/>
              <a:pPr>
                <a:defRPr/>
              </a:pPr>
              <a:t>‹#›</a:t>
            </a:fld>
            <a:endParaRPr lang="en-US" altLang="en-US"/>
          </a:p>
        </p:txBody>
      </p:sp>
    </p:spTree>
    <p:extLst>
      <p:ext uri="{BB962C8B-B14F-4D97-AF65-F5344CB8AC3E}">
        <p14:creationId xmlns:p14="http://schemas.microsoft.com/office/powerpoint/2010/main" val="1860848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EFADCE1-C717-4BF1-AF30-9FD50ED730CF}" type="slidenum">
              <a:rPr lang="en-US" altLang="en-US"/>
              <a:pPr>
                <a:defRPr/>
              </a:pPr>
              <a:t>‹#›</a:t>
            </a:fld>
            <a:endParaRPr lang="en-US" altLang="en-US"/>
          </a:p>
        </p:txBody>
      </p:sp>
    </p:spTree>
    <p:extLst>
      <p:ext uri="{BB962C8B-B14F-4D97-AF65-F5344CB8AC3E}">
        <p14:creationId xmlns:p14="http://schemas.microsoft.com/office/powerpoint/2010/main" val="2550921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Content Placeholder 2"/>
          <p:cNvSpPr>
            <a:spLocks noGrp="1"/>
          </p:cNvSpPr>
          <p:nvPr>
            <p:ph sz="half" idx="1"/>
          </p:nvPr>
        </p:nvSpPr>
        <p:spPr>
          <a:xfrm>
            <a:off x="609600" y="1981200"/>
            <a:ext cx="1097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4114800"/>
            <a:ext cx="1097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B2D22A7-6914-4602-8790-6A413A0F1F40}" type="slidenum">
              <a:rPr lang="en-US" altLang="en-US"/>
              <a:pPr>
                <a:defRPr/>
              </a:pPr>
              <a:t>‹#›</a:t>
            </a:fld>
            <a:endParaRPr lang="en-US" altLang="en-US"/>
          </a:p>
        </p:txBody>
      </p:sp>
    </p:spTree>
    <p:extLst>
      <p:ext uri="{BB962C8B-B14F-4D97-AF65-F5344CB8AC3E}">
        <p14:creationId xmlns:p14="http://schemas.microsoft.com/office/powerpoint/2010/main" val="1366191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243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24300"/>
            <a:ext cx="5384800" cy="2171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p:cNvSpPr>
            <a:spLocks noGrp="1" noChangeArrowheads="1"/>
          </p:cNvSpPr>
          <p:nvPr>
            <p:ph type="sldNum" sz="quarter" idx="12"/>
          </p:nvPr>
        </p:nvSpPr>
        <p:spPr>
          <a:ln/>
        </p:spPr>
        <p:txBody>
          <a:bodyPr/>
          <a:lstStyle>
            <a:lvl1pPr>
              <a:defRPr/>
            </a:lvl1pPr>
          </a:lstStyle>
          <a:p>
            <a:pPr>
              <a:defRPr/>
            </a:pPr>
            <a:fld id="{0D0CE83D-9264-411E-9BEC-74F55653283A}" type="slidenum">
              <a:rPr lang="en-US" altLang="en-US"/>
              <a:pPr>
                <a:defRPr/>
              </a:pPr>
              <a:t>‹#›</a:t>
            </a:fld>
            <a:endParaRPr lang="en-US" altLang="en-US"/>
          </a:p>
        </p:txBody>
      </p:sp>
    </p:spTree>
    <p:extLst>
      <p:ext uri="{BB962C8B-B14F-4D97-AF65-F5344CB8AC3E}">
        <p14:creationId xmlns:p14="http://schemas.microsoft.com/office/powerpoint/2010/main" val="89430774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6" cstate="screen">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8"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 id="2147483673" r:id="rId20"/>
    <p:sldLayoutId id="2147483674" r:id="rId21"/>
    <p:sldLayoutId id="2147483676" r:id="rId22"/>
    <p:sldLayoutId id="2147483678" r:id="rId23"/>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3.xml"/><Relationship Id="rId5" Type="http://schemas.openxmlformats.org/officeDocument/2006/relationships/image" Target="../media/image33.jpeg"/><Relationship Id="rId4" Type="http://schemas.openxmlformats.org/officeDocument/2006/relationships/image" Target="../media/image32.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8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21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POST-EXILIC WEEK</a:t>
            </a:r>
          </a:p>
        </p:txBody>
      </p:sp>
      <p:sp>
        <p:nvSpPr>
          <p:cNvPr id="3" name="Subtitle 2"/>
          <p:cNvSpPr>
            <a:spLocks noGrp="1"/>
          </p:cNvSpPr>
          <p:nvPr>
            <p:ph type="subTitle" idx="1"/>
          </p:nvPr>
        </p:nvSpPr>
        <p:spPr/>
        <p:txBody>
          <a:bodyPr/>
          <a:lstStyle/>
          <a:p>
            <a:r>
              <a:rPr lang="en-US" dirty="0"/>
              <a:t>Ezra, Nehemiah, </a:t>
            </a:r>
            <a:r>
              <a:rPr lang="en-US" dirty="0" err="1"/>
              <a:t>esther</a:t>
            </a:r>
            <a:r>
              <a:rPr lang="en-US" dirty="0"/>
              <a:t>, </a:t>
            </a:r>
            <a:r>
              <a:rPr lang="en-US" dirty="0" err="1"/>
              <a:t>haggai</a:t>
            </a:r>
            <a:r>
              <a:rPr lang="en-US" dirty="0"/>
              <a:t>, </a:t>
            </a:r>
            <a:r>
              <a:rPr lang="en-US" dirty="0" err="1"/>
              <a:t>zechariah</a:t>
            </a:r>
            <a:r>
              <a:rPr lang="en-US" dirty="0"/>
              <a:t>, </a:t>
            </a:r>
            <a:r>
              <a:rPr lang="en-US" dirty="0" err="1"/>
              <a:t>malachi</a:t>
            </a:r>
            <a:r>
              <a:rPr lang="en-US" dirty="0"/>
              <a:t>, </a:t>
            </a:r>
            <a:r>
              <a:rPr lang="en-US" dirty="0" err="1"/>
              <a:t>intertestament</a:t>
            </a:r>
            <a:endParaRPr lang="en-US" dirty="0"/>
          </a:p>
        </p:txBody>
      </p:sp>
    </p:spTree>
    <p:extLst>
      <p:ext uri="{BB962C8B-B14F-4D97-AF65-F5344CB8AC3E}">
        <p14:creationId xmlns:p14="http://schemas.microsoft.com/office/powerpoint/2010/main" val="155916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AE6B567-FCF8-4B68-9E55-3D384B763048}" type="slidenum">
              <a:rPr lang="en-US" altLang="en-US"/>
              <a:pPr>
                <a:defRPr/>
              </a:pPr>
              <a:t>10</a:t>
            </a:fld>
            <a:endParaRPr lang="en-US" altLang="en-US"/>
          </a:p>
        </p:txBody>
      </p:sp>
      <p:sp>
        <p:nvSpPr>
          <p:cNvPr id="130050" name="Rectangle 2"/>
          <p:cNvSpPr>
            <a:spLocks noGrp="1" noChangeArrowheads="1"/>
          </p:cNvSpPr>
          <p:nvPr>
            <p:ph type="title"/>
          </p:nvPr>
        </p:nvSpPr>
        <p:spPr>
          <a:xfrm>
            <a:off x="2133600" y="381000"/>
            <a:ext cx="8229600" cy="1371600"/>
          </a:xfrm>
        </p:spPr>
        <p:txBody>
          <a:bodyPr/>
          <a:lstStyle/>
          <a:p>
            <a:pPr algn="l" eaLnBrk="1" hangingPunct="1">
              <a:defRPr/>
            </a:pPr>
            <a:r>
              <a:rPr lang="en-US" altLang="en-US" sz="3600" dirty="0">
                <a:solidFill>
                  <a:srgbClr val="FFC000"/>
                </a:solidFill>
                <a:latin typeface="Eras Demi ITC" pitchFamily="34" charset="0"/>
              </a:rPr>
              <a:t>Ezra-Nehemiah completes the history begun in 1 &amp; 2 Chronicles.</a:t>
            </a:r>
          </a:p>
        </p:txBody>
      </p:sp>
      <p:sp>
        <p:nvSpPr>
          <p:cNvPr id="130051" name="Rectangle 3"/>
          <p:cNvSpPr>
            <a:spLocks noGrp="1" noChangeArrowheads="1"/>
          </p:cNvSpPr>
          <p:nvPr>
            <p:ph type="body" idx="1"/>
          </p:nvPr>
        </p:nvSpPr>
        <p:spPr>
          <a:xfrm>
            <a:off x="2133600" y="1828800"/>
            <a:ext cx="8305800" cy="1752600"/>
          </a:xfrm>
        </p:spPr>
        <p:txBody>
          <a:bodyPr>
            <a:normAutofit lnSpcReduction="10000"/>
          </a:bodyPr>
          <a:lstStyle/>
          <a:p>
            <a:pPr eaLnBrk="1" hangingPunct="1">
              <a:lnSpc>
                <a:spcPct val="90000"/>
              </a:lnSpc>
              <a:defRPr/>
            </a:pPr>
            <a:r>
              <a:rPr lang="en-US" altLang="en-US" sz="2400" i="1">
                <a:latin typeface="Arial" panose="020B0604020202020204" pitchFamily="34" charset="0"/>
              </a:rPr>
              <a:t>It details the return of the exiles to Jerusalem.</a:t>
            </a:r>
          </a:p>
          <a:p>
            <a:pPr eaLnBrk="1" hangingPunct="1">
              <a:lnSpc>
                <a:spcPct val="90000"/>
              </a:lnSpc>
              <a:defRPr/>
            </a:pPr>
            <a:r>
              <a:rPr lang="en-US" altLang="en-US" sz="2400" i="1">
                <a:latin typeface="Arial" panose="020B0604020202020204" pitchFamily="34" charset="0"/>
              </a:rPr>
              <a:t>It narrates their efforts to build the second temple.</a:t>
            </a:r>
          </a:p>
          <a:p>
            <a:pPr eaLnBrk="1" hangingPunct="1">
              <a:lnSpc>
                <a:spcPct val="90000"/>
              </a:lnSpc>
              <a:defRPr/>
            </a:pPr>
            <a:r>
              <a:rPr lang="en-US" altLang="en-US" sz="2400" i="1">
                <a:latin typeface="Arial" panose="020B0604020202020204" pitchFamily="34" charset="0"/>
              </a:rPr>
              <a:t>It describes their renewal of the Mosaic covenant.</a:t>
            </a:r>
          </a:p>
          <a:p>
            <a:pPr eaLnBrk="1" hangingPunct="1">
              <a:lnSpc>
                <a:spcPct val="90000"/>
              </a:lnSpc>
              <a:defRPr/>
            </a:pPr>
            <a:r>
              <a:rPr lang="en-US" altLang="en-US" sz="2400" i="1">
                <a:latin typeface="Arial" panose="020B0604020202020204" pitchFamily="34" charset="0"/>
              </a:rPr>
              <a:t>It tells of the reconstruction of Jerusalem’s walls.</a:t>
            </a:r>
          </a:p>
        </p:txBody>
      </p:sp>
      <p:sp>
        <p:nvSpPr>
          <p:cNvPr id="130052" name="AutoShape 4"/>
          <p:cNvSpPr>
            <a:spLocks noChangeArrowheads="1"/>
          </p:cNvSpPr>
          <p:nvPr/>
        </p:nvSpPr>
        <p:spPr bwMode="auto">
          <a:xfrm>
            <a:off x="1828800" y="3886200"/>
            <a:ext cx="8534400" cy="2438400"/>
          </a:xfrm>
          <a:prstGeom prst="roundRect">
            <a:avLst>
              <a:gd name="adj" fmla="val 16667"/>
            </a:avLst>
          </a:prstGeom>
          <a:gradFill rotWithShape="1">
            <a:gsLst>
              <a:gs pos="0">
                <a:srgbClr val="9A7900"/>
              </a:gs>
              <a:gs pos="100000">
                <a:schemeClr val="accent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30053" name="Text Box 5"/>
          <p:cNvSpPr txBox="1">
            <a:spLocks noChangeArrowheads="1"/>
          </p:cNvSpPr>
          <p:nvPr/>
        </p:nvSpPr>
        <p:spPr bwMode="auto">
          <a:xfrm>
            <a:off x="2133600" y="3962400"/>
            <a:ext cx="8001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800">
                <a:solidFill>
                  <a:srgbClr val="000000"/>
                </a:solidFill>
                <a:latin typeface="Arial Rounded MT Bold" pitchFamily="34" charset="0"/>
              </a:rPr>
              <a:t>In particular, the Ezra-Nehemiah books describe the theological restoration of the nation after exile. </a:t>
            </a:r>
            <a:r>
              <a:rPr lang="en-US" altLang="en-US" sz="2800" u="sng">
                <a:solidFill>
                  <a:srgbClr val="000000"/>
                </a:solidFill>
                <a:latin typeface="Arial Rounded MT Bold" pitchFamily="34" charset="0"/>
              </a:rPr>
              <a:t>The national center would no longer be the monarchy, but the temple and the Torah.</a:t>
            </a:r>
          </a:p>
        </p:txBody>
      </p:sp>
    </p:spTree>
    <p:extLst>
      <p:ext uri="{BB962C8B-B14F-4D97-AF65-F5344CB8AC3E}">
        <p14:creationId xmlns:p14="http://schemas.microsoft.com/office/powerpoint/2010/main" val="3212261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additive="base">
                                        <p:cTn id="13" dur="500" fill="hold"/>
                                        <p:tgtEl>
                                          <p:spTgt spid="1300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 calcmode="lin" valueType="num">
                                      <p:cBhvr additive="base">
                                        <p:cTn id="19" dur="500" fill="hold"/>
                                        <p:tgtEl>
                                          <p:spTgt spid="1300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0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0051">
                                            <p:txEl>
                                              <p:pRg st="3" end="3"/>
                                            </p:txEl>
                                          </p:spTgt>
                                        </p:tgtEl>
                                        <p:attrNameLst>
                                          <p:attrName>style.visibility</p:attrName>
                                        </p:attrNameLst>
                                      </p:cBhvr>
                                      <p:to>
                                        <p:strVal val="visible"/>
                                      </p:to>
                                    </p:set>
                                    <p:anim calcmode="lin" valueType="num">
                                      <p:cBhvr additive="base">
                                        <p:cTn id="25" dur="500" fill="hold"/>
                                        <p:tgtEl>
                                          <p:spTgt spid="1300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0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30052"/>
                                        </p:tgtEl>
                                        <p:attrNameLst>
                                          <p:attrName>style.visibility</p:attrName>
                                        </p:attrNameLst>
                                      </p:cBhvr>
                                      <p:to>
                                        <p:strVal val="visible"/>
                                      </p:to>
                                    </p:set>
                                    <p:animEffect transition="in" filter="dissolve">
                                      <p:cBhvr>
                                        <p:cTn id="31" dur="500"/>
                                        <p:tgtEl>
                                          <p:spTgt spid="13005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0053"/>
                                        </p:tgtEl>
                                        <p:attrNameLst>
                                          <p:attrName>style.visibility</p:attrName>
                                        </p:attrNameLst>
                                      </p:cBhvr>
                                      <p:to>
                                        <p:strVal val="visible"/>
                                      </p:to>
                                    </p:set>
                                    <p:animEffect transition="in" filter="dissolve">
                                      <p:cBhvr>
                                        <p:cTn id="34"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Purim (9:18—10:3)</a:t>
            </a:r>
          </a:p>
        </p:txBody>
      </p:sp>
      <p:sp>
        <p:nvSpPr>
          <p:cNvPr id="173059" name="Rectangle 3"/>
          <p:cNvSpPr>
            <a:spLocks noGrp="1" noChangeArrowheads="1"/>
          </p:cNvSpPr>
          <p:nvPr>
            <p:ph type="body" idx="1"/>
          </p:nvPr>
        </p:nvSpPr>
        <p:spPr>
          <a:xfrm>
            <a:off x="646111" y="1362635"/>
            <a:ext cx="10237042" cy="5217459"/>
          </a:xfrm>
        </p:spPr>
        <p:txBody>
          <a:bodyPr/>
          <a:lstStyle/>
          <a:p>
            <a:pPr eaLnBrk="1" hangingPunct="1">
              <a:buFont typeface="Wingdings" panose="05000000000000000000" pitchFamily="2" charset="2"/>
              <a:buNone/>
            </a:pPr>
            <a:r>
              <a:rPr lang="en-US" altLang="en-US" sz="2800" b="1" dirty="0">
                <a:solidFill>
                  <a:srgbClr val="FFFF66"/>
                </a:solidFill>
              </a:rPr>
              <a:t>The Jews began an annual festival to celebrate their near escape.</a:t>
            </a:r>
          </a:p>
          <a:p>
            <a:pPr eaLnBrk="1" hangingPunct="1"/>
            <a:r>
              <a:rPr lang="en-US" altLang="en-US" sz="2400" i="1" dirty="0"/>
              <a:t>The name of the festival was drawn from Haman’s casting of the </a:t>
            </a:r>
            <a:r>
              <a:rPr lang="en-US" altLang="en-US" sz="2400" i="1" dirty="0" err="1"/>
              <a:t>pur</a:t>
            </a:r>
            <a:r>
              <a:rPr lang="en-US" altLang="en-US" sz="2400" i="1" dirty="0"/>
              <a:t> to decide the date (cf. 3:7).</a:t>
            </a:r>
          </a:p>
          <a:p>
            <a:pPr eaLnBrk="1" hangingPunct="1"/>
            <a:r>
              <a:rPr lang="en-US" altLang="en-US" sz="2400" i="1" dirty="0"/>
              <a:t>Xerxes imposed an empire-wide tribute: the reason for this levy is not stated, but perhaps it was initiated to compensate Xerxes for his loss of the 10,000 talents promised by Haman (cf. 3:9).</a:t>
            </a:r>
          </a:p>
          <a:p>
            <a:pPr eaLnBrk="1" hangingPunct="1"/>
            <a:r>
              <a:rPr lang="en-US" altLang="en-US" sz="2400" i="1" dirty="0"/>
              <a:t>The book ends with an acclamation of Mordecai as the new prime minister.</a:t>
            </a:r>
          </a:p>
        </p:txBody>
      </p:sp>
    </p:spTree>
    <p:extLst>
      <p:ext uri="{BB962C8B-B14F-4D97-AF65-F5344CB8AC3E}">
        <p14:creationId xmlns:p14="http://schemas.microsoft.com/office/powerpoint/2010/main" val="2277170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p:cTn id="7" dur="500" fill="hold"/>
                                        <p:tgtEl>
                                          <p:spTgt spid="173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3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3059">
                                            <p:txEl>
                                              <p:pRg st="1" end="1"/>
                                            </p:txEl>
                                          </p:spTgt>
                                        </p:tgtEl>
                                        <p:attrNameLst>
                                          <p:attrName>style.visibility</p:attrName>
                                        </p:attrNameLst>
                                      </p:cBhvr>
                                      <p:to>
                                        <p:strVal val="visible"/>
                                      </p:to>
                                    </p:set>
                                    <p:anim calcmode="lin" valueType="num">
                                      <p:cBhvr additive="base">
                                        <p:cTn id="13" dur="500" fill="hold"/>
                                        <p:tgtEl>
                                          <p:spTgt spid="173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3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3059">
                                            <p:txEl>
                                              <p:pRg st="2" end="2"/>
                                            </p:txEl>
                                          </p:spTgt>
                                        </p:tgtEl>
                                        <p:attrNameLst>
                                          <p:attrName>style.visibility</p:attrName>
                                        </p:attrNameLst>
                                      </p:cBhvr>
                                      <p:to>
                                        <p:strVal val="visible"/>
                                      </p:to>
                                    </p:set>
                                    <p:anim calcmode="lin" valueType="num">
                                      <p:cBhvr additive="base">
                                        <p:cTn id="19" dur="500" fill="hold"/>
                                        <p:tgtEl>
                                          <p:spTgt spid="173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3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3059">
                                            <p:txEl>
                                              <p:pRg st="3" end="3"/>
                                            </p:txEl>
                                          </p:spTgt>
                                        </p:tgtEl>
                                        <p:attrNameLst>
                                          <p:attrName>style.visibility</p:attrName>
                                        </p:attrNameLst>
                                      </p:cBhvr>
                                      <p:to>
                                        <p:strVal val="visible"/>
                                      </p:to>
                                    </p:set>
                                    <p:anim calcmode="lin" valueType="num">
                                      <p:cBhvr additive="base">
                                        <p:cTn id="25" dur="500" fill="hold"/>
                                        <p:tgtEl>
                                          <p:spTgt spid="173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30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noChangeArrowheads="1"/>
          </p:cNvSpPr>
          <p:nvPr>
            <p:ph type="subTitle" idx="1"/>
          </p:nvPr>
        </p:nvSpPr>
        <p:spPr>
          <a:xfrm>
            <a:off x="3962400" y="5334000"/>
            <a:ext cx="5105400" cy="762000"/>
          </a:xfrm>
        </p:spPr>
        <p:txBody>
          <a:bodyPr/>
          <a:lstStyle/>
          <a:p>
            <a:pPr eaLnBrk="1" hangingPunct="1">
              <a:defRPr/>
            </a:pPr>
            <a:r>
              <a:rPr lang="en-US" altLang="en-US" sz="3600" i="1">
                <a:solidFill>
                  <a:schemeClr val="hlink"/>
                </a:solidFill>
                <a:latin typeface="Impact" panose="020B0806030902050204" pitchFamily="34" charset="0"/>
              </a:rPr>
              <a:t>Reviving the Work</a:t>
            </a:r>
          </a:p>
        </p:txBody>
      </p:sp>
      <p:sp>
        <p:nvSpPr>
          <p:cNvPr id="30723" name="WordArt 3"/>
          <p:cNvSpPr>
            <a:spLocks noChangeArrowheads="1" noChangeShapeType="1" noTextEdit="1"/>
          </p:cNvSpPr>
          <p:nvPr/>
        </p:nvSpPr>
        <p:spPr bwMode="auto">
          <a:xfrm>
            <a:off x="2971800" y="1524000"/>
            <a:ext cx="7696200" cy="441960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contourClr>
                <a:srgbClr val="707070"/>
              </a:contour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Haggai</a:t>
            </a:r>
          </a:p>
        </p:txBody>
      </p:sp>
    </p:spTree>
    <p:extLst>
      <p:ext uri="{BB962C8B-B14F-4D97-AF65-F5344CB8AC3E}">
        <p14:creationId xmlns:p14="http://schemas.microsoft.com/office/powerpoint/2010/main" val="24896948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ECF91C6-6A16-4B25-BE7A-13F2F02F2182}" type="slidenum">
              <a:rPr lang="en-US" altLang="en-US"/>
              <a:pPr>
                <a:defRPr/>
              </a:pPr>
              <a:t>102</a:t>
            </a:fld>
            <a:endParaRPr lang="en-US" altLang="en-US"/>
          </a:p>
        </p:txBody>
      </p:sp>
      <p:sp>
        <p:nvSpPr>
          <p:cNvPr id="258050" name="Rectangle 2"/>
          <p:cNvSpPr>
            <a:spLocks noGrp="1" noChangeArrowheads="1"/>
          </p:cNvSpPr>
          <p:nvPr>
            <p:ph type="title"/>
          </p:nvPr>
        </p:nvSpPr>
        <p:spPr>
          <a:xfrm>
            <a:off x="1676400" y="274638"/>
            <a:ext cx="8839200" cy="1173162"/>
          </a:xfrm>
        </p:spPr>
        <p:txBody>
          <a:bodyPr/>
          <a:lstStyle/>
          <a:p>
            <a:pPr eaLnBrk="1" hangingPunct="1">
              <a:defRPr/>
            </a:pPr>
            <a:r>
              <a:rPr lang="en-US" altLang="en-US" sz="3600">
                <a:solidFill>
                  <a:srgbClr val="FFCC00"/>
                </a:solidFill>
                <a:latin typeface="Eras Bold ITC" pitchFamily="34" charset="0"/>
              </a:rPr>
              <a:t>The Historical Context of Haggai’s and  Zechariah’s Ministry </a:t>
            </a:r>
            <a:r>
              <a:rPr lang="en-US" altLang="en-US" sz="2800">
                <a:solidFill>
                  <a:srgbClr val="FFCC00"/>
                </a:solidFill>
                <a:latin typeface="Arial Narrow" panose="020B0606020202030204" pitchFamily="34" charset="0"/>
              </a:rPr>
              <a:t>(Ezra 5:1; 6:14a)</a:t>
            </a:r>
          </a:p>
        </p:txBody>
      </p:sp>
      <p:sp>
        <p:nvSpPr>
          <p:cNvPr id="258051" name="Rectangle 3"/>
          <p:cNvSpPr>
            <a:spLocks noGrp="1" noChangeArrowheads="1"/>
          </p:cNvSpPr>
          <p:nvPr>
            <p:ph type="body" idx="1"/>
          </p:nvPr>
        </p:nvSpPr>
        <p:spPr>
          <a:xfrm>
            <a:off x="1981200" y="1905000"/>
            <a:ext cx="8229600" cy="4343400"/>
          </a:xfrm>
        </p:spPr>
        <p:txBody>
          <a:bodyPr/>
          <a:lstStyle/>
          <a:p>
            <a:pPr eaLnBrk="1" hangingPunct="1">
              <a:lnSpc>
                <a:spcPct val="90000"/>
              </a:lnSpc>
              <a:buFont typeface="Wingdings" panose="05000000000000000000" pitchFamily="2" charset="2"/>
              <a:buNone/>
              <a:defRPr/>
            </a:pPr>
            <a:r>
              <a:rPr lang="en-US" altLang="en-US" sz="4000">
                <a:solidFill>
                  <a:srgbClr val="FFFF66"/>
                </a:solidFill>
                <a:latin typeface="Pristina" panose="03060402040406080204" pitchFamily="66" charset="0"/>
              </a:rPr>
              <a:t>Now the prophets, Haggai and Zechariah son of Iddo, prophesied to the Jews in Judah and Jerusalem in the name of the God of Israel, who was over them.</a:t>
            </a:r>
          </a:p>
          <a:p>
            <a:pPr eaLnBrk="1" hangingPunct="1">
              <a:lnSpc>
                <a:spcPct val="90000"/>
              </a:lnSpc>
              <a:buFont typeface="Wingdings" panose="05000000000000000000" pitchFamily="2" charset="2"/>
              <a:buNone/>
              <a:defRPr/>
            </a:pPr>
            <a:endParaRPr lang="en-US" altLang="en-US" sz="1000">
              <a:solidFill>
                <a:srgbClr val="FFFF66"/>
              </a:solidFill>
              <a:latin typeface="Pristina" panose="03060402040406080204" pitchFamily="66" charset="0"/>
            </a:endParaRPr>
          </a:p>
          <a:p>
            <a:pPr eaLnBrk="1" hangingPunct="1">
              <a:lnSpc>
                <a:spcPct val="90000"/>
              </a:lnSpc>
              <a:buFont typeface="Wingdings" panose="05000000000000000000" pitchFamily="2" charset="2"/>
              <a:buNone/>
              <a:defRPr/>
            </a:pPr>
            <a:r>
              <a:rPr lang="en-US" altLang="en-US" sz="4000">
                <a:solidFill>
                  <a:srgbClr val="FFFF66"/>
                </a:solidFill>
                <a:latin typeface="Pristina" panose="03060402040406080204" pitchFamily="66" charset="0"/>
              </a:rPr>
              <a:t>So the elders of the Jews continued to build and prosper under the preaching of Haggai and Zechariah son of Iddo.</a:t>
            </a:r>
          </a:p>
        </p:txBody>
      </p:sp>
    </p:spTree>
    <p:extLst>
      <p:ext uri="{BB962C8B-B14F-4D97-AF65-F5344CB8AC3E}">
        <p14:creationId xmlns:p14="http://schemas.microsoft.com/office/powerpoint/2010/main" val="406177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 calcmode="lin" valueType="num">
                                      <p:cBhvr>
                                        <p:cTn id="7" dur="500" fill="hold"/>
                                        <p:tgtEl>
                                          <p:spTgt spid="258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80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58051">
                                            <p:txEl>
                                              <p:pRg st="2" end="2"/>
                                            </p:txEl>
                                          </p:spTgt>
                                        </p:tgtEl>
                                        <p:attrNameLst>
                                          <p:attrName>style.visibility</p:attrName>
                                        </p:attrNameLst>
                                      </p:cBhvr>
                                      <p:to>
                                        <p:strVal val="visible"/>
                                      </p:to>
                                    </p:set>
                                    <p:anim calcmode="lin" valueType="num">
                                      <p:cBhvr>
                                        <p:cTn id="13" dur="500" fill="hold"/>
                                        <p:tgtEl>
                                          <p:spTgt spid="25805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5805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8C2AE71-84D1-4666-8229-4FDF7DBC77A5}" type="slidenum">
              <a:rPr lang="en-US" altLang="en-US"/>
              <a:pPr>
                <a:defRPr/>
              </a:pPr>
              <a:t>103</a:t>
            </a:fld>
            <a:endParaRPr lang="en-US" altLang="en-US"/>
          </a:p>
        </p:txBody>
      </p:sp>
      <p:sp>
        <p:nvSpPr>
          <p:cNvPr id="247810" name="Rectangle 2"/>
          <p:cNvSpPr>
            <a:spLocks noGrp="1" noChangeArrowheads="1"/>
          </p:cNvSpPr>
          <p:nvPr>
            <p:ph type="title"/>
          </p:nvPr>
        </p:nvSpPr>
        <p:spPr>
          <a:xfrm>
            <a:off x="1103312" y="850924"/>
            <a:ext cx="9404723" cy="1400530"/>
          </a:xfrm>
        </p:spPr>
        <p:txBody>
          <a:bodyPr/>
          <a:lstStyle/>
          <a:p>
            <a:pPr eaLnBrk="1" hangingPunct="1">
              <a:defRPr/>
            </a:pPr>
            <a:r>
              <a:rPr lang="en-US" altLang="en-US" dirty="0">
                <a:solidFill>
                  <a:srgbClr val="FFFF66"/>
                </a:solidFill>
                <a:latin typeface="Eras Bold ITC" pitchFamily="34" charset="0"/>
              </a:rPr>
              <a:t>Haggai, the Man</a:t>
            </a:r>
          </a:p>
        </p:txBody>
      </p:sp>
      <p:sp>
        <p:nvSpPr>
          <p:cNvPr id="24781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dirty="0">
                <a:solidFill>
                  <a:srgbClr val="FFC000"/>
                </a:solidFill>
                <a:latin typeface="Eras Demi ITC" pitchFamily="34" charset="0"/>
              </a:rPr>
              <a:t>Little is known about the prophet’s personal life, other than he was a contemporary of Zechariah (cf. Ezr. 5:1; 6:14).</a:t>
            </a:r>
          </a:p>
          <a:p>
            <a:pPr eaLnBrk="1" hangingPunct="1">
              <a:defRPr/>
            </a:pPr>
            <a:r>
              <a:rPr lang="en-US" altLang="en-US" sz="2400" i="1" dirty="0"/>
              <a:t>In the Septuagint, </a:t>
            </a:r>
            <a:r>
              <a:rPr lang="en-US" altLang="en-US" sz="2400" i="1" dirty="0" err="1"/>
              <a:t>Syriac</a:t>
            </a:r>
            <a:r>
              <a:rPr lang="en-US" altLang="en-US" sz="2400" i="1" dirty="0"/>
              <a:t> and Vulgate, he, along with Zechariah, is credited with the authorship of Psalms 138, 146-149.</a:t>
            </a:r>
          </a:p>
          <a:p>
            <a:pPr eaLnBrk="1" hangingPunct="1">
              <a:defRPr/>
            </a:pPr>
            <a:r>
              <a:rPr lang="en-US" altLang="en-US" sz="2400" i="1" dirty="0"/>
              <a:t>Jerome, in the Christian era, maintained that Haggai was of priestly descent.</a:t>
            </a:r>
          </a:p>
        </p:txBody>
      </p:sp>
    </p:spTree>
    <p:extLst>
      <p:ext uri="{BB962C8B-B14F-4D97-AF65-F5344CB8AC3E}">
        <p14:creationId xmlns:p14="http://schemas.microsoft.com/office/powerpoint/2010/main" val="317152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p:cTn id="7" dur="500" fill="hold"/>
                                        <p:tgtEl>
                                          <p:spTgt spid="2478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78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7811">
                                            <p:txEl>
                                              <p:pRg st="1" end="1"/>
                                            </p:txEl>
                                          </p:spTgt>
                                        </p:tgtEl>
                                        <p:attrNameLst>
                                          <p:attrName>style.visibility</p:attrName>
                                        </p:attrNameLst>
                                      </p:cBhvr>
                                      <p:to>
                                        <p:strVal val="visible"/>
                                      </p:to>
                                    </p:set>
                                    <p:anim calcmode="lin" valueType="num">
                                      <p:cBhvr additive="base">
                                        <p:cTn id="13" dur="500" fill="hold"/>
                                        <p:tgtEl>
                                          <p:spTgt spid="2478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7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7811">
                                            <p:txEl>
                                              <p:pRg st="2" end="2"/>
                                            </p:txEl>
                                          </p:spTgt>
                                        </p:tgtEl>
                                        <p:attrNameLst>
                                          <p:attrName>style.visibility</p:attrName>
                                        </p:attrNameLst>
                                      </p:cBhvr>
                                      <p:to>
                                        <p:strVal val="visible"/>
                                      </p:to>
                                    </p:set>
                                    <p:anim calcmode="lin" valueType="num">
                                      <p:cBhvr additive="base">
                                        <p:cTn id="19" dur="500" fill="hold"/>
                                        <p:tgtEl>
                                          <p:spTgt spid="2478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78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86F39C3-7BD0-47DB-A0AB-33A13F5002C3}" type="slidenum">
              <a:rPr lang="en-US" altLang="en-US"/>
              <a:pPr>
                <a:defRPr/>
              </a:pPr>
              <a:t>104</a:t>
            </a:fld>
            <a:endParaRPr lang="en-US" altLang="en-US"/>
          </a:p>
        </p:txBody>
      </p:sp>
      <p:sp>
        <p:nvSpPr>
          <p:cNvPr id="251906" name="Rectangle 2"/>
          <p:cNvSpPr>
            <a:spLocks noGrp="1" noChangeArrowheads="1"/>
          </p:cNvSpPr>
          <p:nvPr>
            <p:ph type="title"/>
          </p:nvPr>
        </p:nvSpPr>
        <p:spPr/>
        <p:txBody>
          <a:bodyPr/>
          <a:lstStyle/>
          <a:p>
            <a:pPr eaLnBrk="1" hangingPunct="1">
              <a:defRPr/>
            </a:pPr>
            <a:r>
              <a:rPr lang="en-US" altLang="en-US">
                <a:solidFill>
                  <a:srgbClr val="FFFF66"/>
                </a:solidFill>
                <a:latin typeface="Eras Bold ITC" pitchFamily="34" charset="0"/>
              </a:rPr>
              <a:t>Haggai’s First Oracle</a:t>
            </a:r>
            <a:r>
              <a:rPr lang="en-US" altLang="en-US"/>
              <a:t> </a:t>
            </a:r>
            <a:r>
              <a:rPr lang="en-US" altLang="en-US" sz="3200">
                <a:solidFill>
                  <a:srgbClr val="FFFF66"/>
                </a:solidFill>
              </a:rPr>
              <a:t>(1:1-15)</a:t>
            </a:r>
          </a:p>
        </p:txBody>
      </p:sp>
      <p:sp>
        <p:nvSpPr>
          <p:cNvPr id="251907" name="Rectangle 3"/>
          <p:cNvSpPr>
            <a:spLocks noGrp="1" noChangeArrowheads="1"/>
          </p:cNvSpPr>
          <p:nvPr>
            <p:ph type="body" idx="1"/>
          </p:nvPr>
        </p:nvSpPr>
        <p:spPr>
          <a:xfrm>
            <a:off x="646111" y="1519084"/>
            <a:ext cx="9564689" cy="4957916"/>
          </a:xfrm>
        </p:spPr>
        <p:txBody>
          <a:bodyPr/>
          <a:lstStyle/>
          <a:p>
            <a:pPr eaLnBrk="1" hangingPunct="1">
              <a:buFont typeface="Wingdings" panose="05000000000000000000" pitchFamily="2" charset="2"/>
              <a:buNone/>
              <a:defRPr/>
            </a:pPr>
            <a:r>
              <a:rPr lang="en-US" altLang="en-US" sz="2800" dirty="0">
                <a:solidFill>
                  <a:srgbClr val="FFC000"/>
                </a:solidFill>
                <a:latin typeface="Eras Demi ITC" pitchFamily="34" charset="0"/>
              </a:rPr>
              <a:t>General disillusionment with the temple building project left the people with the sentiment that it was not time to build (1:2).</a:t>
            </a:r>
          </a:p>
          <a:p>
            <a:pPr eaLnBrk="1" hangingPunct="1">
              <a:defRPr/>
            </a:pPr>
            <a:r>
              <a:rPr lang="en-US" altLang="en-US" sz="2400" i="1" dirty="0"/>
              <a:t>Yahweh’s word was a challenge to their priorities—they were preoccupied with their own lifestyles (1:3-4).</a:t>
            </a:r>
          </a:p>
          <a:p>
            <a:pPr eaLnBrk="1" hangingPunct="1">
              <a:defRPr/>
            </a:pPr>
            <a:r>
              <a:rPr lang="en-US" altLang="en-US" sz="2400" i="1" dirty="0"/>
              <a:t>Their bad crops, drought, and deprivation were results of their neglect of God’s house (1:5-11; cf. Dt. 28:15-19).</a:t>
            </a:r>
          </a:p>
        </p:txBody>
      </p:sp>
    </p:spTree>
    <p:extLst>
      <p:ext uri="{BB962C8B-B14F-4D97-AF65-F5344CB8AC3E}">
        <p14:creationId xmlns:p14="http://schemas.microsoft.com/office/powerpoint/2010/main" val="1505322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 calcmode="lin" valueType="num">
                                      <p:cBhvr>
                                        <p:cTn id="7" dur="500" fill="hold"/>
                                        <p:tgtEl>
                                          <p:spTgt spid="2519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19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1907">
                                            <p:txEl>
                                              <p:pRg st="1" end="1"/>
                                            </p:txEl>
                                          </p:spTgt>
                                        </p:tgtEl>
                                        <p:attrNameLst>
                                          <p:attrName>style.visibility</p:attrName>
                                        </p:attrNameLst>
                                      </p:cBhvr>
                                      <p:to>
                                        <p:strVal val="visible"/>
                                      </p:to>
                                    </p:set>
                                    <p:anim calcmode="lin" valueType="num">
                                      <p:cBhvr additive="base">
                                        <p:cTn id="13" dur="500" fill="hold"/>
                                        <p:tgtEl>
                                          <p:spTgt spid="2519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19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1907">
                                            <p:txEl>
                                              <p:pRg st="2" end="2"/>
                                            </p:txEl>
                                          </p:spTgt>
                                        </p:tgtEl>
                                        <p:attrNameLst>
                                          <p:attrName>style.visibility</p:attrName>
                                        </p:attrNameLst>
                                      </p:cBhvr>
                                      <p:to>
                                        <p:strVal val="visible"/>
                                      </p:to>
                                    </p:set>
                                    <p:anim calcmode="lin" valueType="num">
                                      <p:cBhvr additive="base">
                                        <p:cTn id="19" dur="500" fill="hold"/>
                                        <p:tgtEl>
                                          <p:spTgt spid="2519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19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981200" y="76200"/>
            <a:ext cx="8229600" cy="1143000"/>
          </a:xfrm>
        </p:spPr>
        <p:txBody>
          <a:bodyPr/>
          <a:lstStyle/>
          <a:p>
            <a:pPr eaLnBrk="1" hangingPunct="1">
              <a:defRPr/>
            </a:pPr>
            <a:r>
              <a:rPr lang="en-US" altLang="en-US" sz="8000">
                <a:latin typeface="Mistral" panose="03090702030407020403" pitchFamily="66" charset="0"/>
              </a:rPr>
              <a:t>Disillusionment!</a:t>
            </a:r>
          </a:p>
        </p:txBody>
      </p:sp>
      <p:sp>
        <p:nvSpPr>
          <p:cNvPr id="253955" name="Rectangle 3"/>
          <p:cNvSpPr>
            <a:spLocks noGrp="1" noChangeArrowheads="1"/>
          </p:cNvSpPr>
          <p:nvPr>
            <p:ph type="body" idx="1"/>
          </p:nvPr>
        </p:nvSpPr>
        <p:spPr>
          <a:xfrm>
            <a:off x="997974" y="1214284"/>
            <a:ext cx="9247239" cy="5486400"/>
          </a:xfrm>
        </p:spPr>
        <p:txBody>
          <a:bodyPr>
            <a:normAutofit fontScale="92500"/>
          </a:bodyPr>
          <a:lstStyle/>
          <a:p>
            <a:pPr eaLnBrk="1" hangingPunct="1">
              <a:lnSpc>
                <a:spcPct val="90000"/>
              </a:lnSpc>
              <a:buFont typeface="Wingdings" panose="05000000000000000000" pitchFamily="2" charset="2"/>
              <a:buNone/>
              <a:defRPr/>
            </a:pPr>
            <a:r>
              <a:rPr lang="en-US" altLang="en-US" sz="2800" dirty="0">
                <a:solidFill>
                  <a:srgbClr val="FFFF99"/>
                </a:solidFill>
                <a:latin typeface="Script MT Bold" pitchFamily="66" charset="0"/>
              </a:rPr>
              <a:t>“Many of the older priests and Levites and family heads, who had seen the former temple, wept aloud when they saw the foundation of this temple being laid…”</a:t>
            </a:r>
          </a:p>
          <a:p>
            <a:pPr eaLnBrk="1" hangingPunct="1">
              <a:lnSpc>
                <a:spcPct val="90000"/>
              </a:lnSpc>
              <a:buFont typeface="Wingdings" panose="05000000000000000000" pitchFamily="2" charset="2"/>
              <a:buNone/>
              <a:defRPr/>
            </a:pPr>
            <a:r>
              <a:rPr lang="en-US" altLang="en-US" sz="2800" dirty="0"/>
              <a:t>							</a:t>
            </a:r>
            <a:r>
              <a:rPr lang="en-US" altLang="en-US" sz="2400" dirty="0">
                <a:latin typeface="Arial Narrow" panose="020B0606020202030204" pitchFamily="34" charset="0"/>
              </a:rPr>
              <a:t>Ezra 3:12</a:t>
            </a:r>
          </a:p>
          <a:p>
            <a:pPr eaLnBrk="1" hangingPunct="1">
              <a:lnSpc>
                <a:spcPct val="90000"/>
              </a:lnSpc>
              <a:buFont typeface="Wingdings" panose="05000000000000000000" pitchFamily="2" charset="2"/>
              <a:buNone/>
              <a:defRPr/>
            </a:pPr>
            <a:endParaRPr lang="en-US" altLang="en-US" sz="800" dirty="0">
              <a:latin typeface="Arial Narrow" panose="020B0606020202030204" pitchFamily="34" charset="0"/>
            </a:endParaRPr>
          </a:p>
          <a:p>
            <a:pPr eaLnBrk="1" hangingPunct="1">
              <a:lnSpc>
                <a:spcPct val="90000"/>
              </a:lnSpc>
              <a:buFont typeface="Wingdings" panose="05000000000000000000" pitchFamily="2" charset="2"/>
              <a:buNone/>
              <a:defRPr/>
            </a:pPr>
            <a:r>
              <a:rPr lang="en-US" altLang="en-US" sz="2800" dirty="0">
                <a:solidFill>
                  <a:srgbClr val="FFFF99"/>
                </a:solidFill>
                <a:latin typeface="Script MT Bold" pitchFamily="66" charset="0"/>
              </a:rPr>
              <a:t>“You expected much, but see, it turned out to be little!”</a:t>
            </a:r>
          </a:p>
          <a:p>
            <a:pPr eaLnBrk="1" hangingPunct="1">
              <a:lnSpc>
                <a:spcPct val="90000"/>
              </a:lnSpc>
              <a:buFont typeface="Wingdings" panose="05000000000000000000" pitchFamily="2" charset="2"/>
              <a:buNone/>
              <a:defRPr/>
            </a:pPr>
            <a:r>
              <a:rPr lang="en-US" altLang="en-US" sz="2800" dirty="0"/>
              <a:t>							</a:t>
            </a:r>
            <a:r>
              <a:rPr lang="en-US" altLang="en-US" sz="2400" dirty="0">
                <a:latin typeface="Arial Narrow" panose="020B0606020202030204" pitchFamily="34" charset="0"/>
              </a:rPr>
              <a:t>Haggai 1:9</a:t>
            </a:r>
          </a:p>
          <a:p>
            <a:pPr eaLnBrk="1" hangingPunct="1">
              <a:lnSpc>
                <a:spcPct val="90000"/>
              </a:lnSpc>
              <a:buFont typeface="Wingdings" panose="05000000000000000000" pitchFamily="2" charset="2"/>
              <a:buNone/>
              <a:defRPr/>
            </a:pPr>
            <a:endParaRPr lang="en-US" altLang="en-US" sz="800" dirty="0">
              <a:solidFill>
                <a:srgbClr val="FFFF99"/>
              </a:solidFill>
              <a:latin typeface="Arial Narrow" panose="020B0606020202030204" pitchFamily="34" charset="0"/>
            </a:endParaRPr>
          </a:p>
          <a:p>
            <a:pPr eaLnBrk="1" hangingPunct="1">
              <a:lnSpc>
                <a:spcPct val="90000"/>
              </a:lnSpc>
              <a:buFont typeface="Wingdings" panose="05000000000000000000" pitchFamily="2" charset="2"/>
              <a:buNone/>
              <a:defRPr/>
            </a:pPr>
            <a:r>
              <a:rPr lang="en-US" altLang="en-US" sz="2800" dirty="0">
                <a:solidFill>
                  <a:srgbClr val="FFFF99"/>
                </a:solidFill>
                <a:latin typeface="Script MT Bold" pitchFamily="66" charset="0"/>
              </a:rPr>
              <a:t>“How does it look to you now? Does it not seem to you like nothing?”</a:t>
            </a:r>
          </a:p>
          <a:p>
            <a:pPr eaLnBrk="1" hangingPunct="1">
              <a:lnSpc>
                <a:spcPct val="90000"/>
              </a:lnSpc>
              <a:buFont typeface="Wingdings" panose="05000000000000000000" pitchFamily="2" charset="2"/>
              <a:buNone/>
              <a:defRPr/>
            </a:pPr>
            <a:r>
              <a:rPr lang="en-US" altLang="en-US" sz="2800" dirty="0"/>
              <a:t>							</a:t>
            </a:r>
            <a:r>
              <a:rPr lang="en-US" altLang="en-US" sz="2400" dirty="0">
                <a:latin typeface="Arial Narrow" panose="020B0606020202030204" pitchFamily="34" charset="0"/>
              </a:rPr>
              <a:t>Haggai 2:3</a:t>
            </a:r>
          </a:p>
          <a:p>
            <a:pPr eaLnBrk="1" hangingPunct="1">
              <a:lnSpc>
                <a:spcPct val="90000"/>
              </a:lnSpc>
              <a:buFont typeface="Wingdings" panose="05000000000000000000" pitchFamily="2" charset="2"/>
              <a:buNone/>
              <a:defRPr/>
            </a:pPr>
            <a:r>
              <a:rPr lang="en-US" altLang="en-US" sz="2800" dirty="0">
                <a:solidFill>
                  <a:srgbClr val="FFFF99"/>
                </a:solidFill>
                <a:latin typeface="Script MT Bold" pitchFamily="66" charset="0"/>
              </a:rPr>
              <a:t>“Who despises the day of small things?”</a:t>
            </a:r>
            <a:r>
              <a:rPr lang="en-US" altLang="en-US" sz="2400" dirty="0">
                <a:latin typeface="Arial Narrow" panose="020B0606020202030204" pitchFamily="34" charset="0"/>
              </a:rPr>
              <a:t> </a:t>
            </a:r>
          </a:p>
          <a:p>
            <a:pPr eaLnBrk="1" hangingPunct="1">
              <a:lnSpc>
                <a:spcPct val="90000"/>
              </a:lnSpc>
              <a:buFont typeface="Wingdings" panose="05000000000000000000" pitchFamily="2" charset="2"/>
              <a:buNone/>
              <a:defRPr/>
            </a:pPr>
            <a:r>
              <a:rPr lang="en-US" altLang="en-US" sz="2400" dirty="0">
                <a:latin typeface="Arial Narrow" panose="020B0606020202030204" pitchFamily="34" charset="0"/>
              </a:rPr>
              <a:t>							Zechariah 4:10a</a:t>
            </a:r>
          </a:p>
        </p:txBody>
      </p:sp>
    </p:spTree>
    <p:extLst>
      <p:ext uri="{BB962C8B-B14F-4D97-AF65-F5344CB8AC3E}">
        <p14:creationId xmlns:p14="http://schemas.microsoft.com/office/powerpoint/2010/main" val="1548347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 calcmode="lin" valueType="num">
                                      <p:cBhvr>
                                        <p:cTn id="7" dur="500" fill="hold"/>
                                        <p:tgtEl>
                                          <p:spTgt spid="2539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395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anim calcmode="lin" valueType="num">
                                      <p:cBhvr>
                                        <p:cTn id="11" dur="500" fill="hold"/>
                                        <p:tgtEl>
                                          <p:spTgt spid="25395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5395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53955">
                                            <p:txEl>
                                              <p:pRg st="3" end="3"/>
                                            </p:txEl>
                                          </p:spTgt>
                                        </p:tgtEl>
                                        <p:attrNameLst>
                                          <p:attrName>style.visibility</p:attrName>
                                        </p:attrNameLst>
                                      </p:cBhvr>
                                      <p:to>
                                        <p:strVal val="visible"/>
                                      </p:to>
                                    </p:set>
                                    <p:anim calcmode="lin" valueType="num">
                                      <p:cBhvr>
                                        <p:cTn id="17" dur="500" fill="hold"/>
                                        <p:tgtEl>
                                          <p:spTgt spid="25395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53955">
                                            <p:txEl>
                                              <p:pRg st="3" end="3"/>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53955">
                                            <p:txEl>
                                              <p:pRg st="4" end="4"/>
                                            </p:txEl>
                                          </p:spTgt>
                                        </p:tgtEl>
                                        <p:attrNameLst>
                                          <p:attrName>style.visibility</p:attrName>
                                        </p:attrNameLst>
                                      </p:cBhvr>
                                      <p:to>
                                        <p:strVal val="visible"/>
                                      </p:to>
                                    </p:set>
                                    <p:anim calcmode="lin" valueType="num">
                                      <p:cBhvr>
                                        <p:cTn id="21" dur="500" fill="hold"/>
                                        <p:tgtEl>
                                          <p:spTgt spid="25395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5395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253955">
                                            <p:txEl>
                                              <p:pRg st="6" end="6"/>
                                            </p:txEl>
                                          </p:spTgt>
                                        </p:tgtEl>
                                        <p:attrNameLst>
                                          <p:attrName>style.visibility</p:attrName>
                                        </p:attrNameLst>
                                      </p:cBhvr>
                                      <p:to>
                                        <p:strVal val="visible"/>
                                      </p:to>
                                    </p:set>
                                    <p:anim calcmode="lin" valueType="num">
                                      <p:cBhvr>
                                        <p:cTn id="27" dur="500" fill="hold"/>
                                        <p:tgtEl>
                                          <p:spTgt spid="253955">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253955">
                                            <p:txEl>
                                              <p:pRg st="6" end="6"/>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53955">
                                            <p:txEl>
                                              <p:pRg st="7" end="7"/>
                                            </p:txEl>
                                          </p:spTgt>
                                        </p:tgtEl>
                                        <p:attrNameLst>
                                          <p:attrName>style.visibility</p:attrName>
                                        </p:attrNameLst>
                                      </p:cBhvr>
                                      <p:to>
                                        <p:strVal val="visible"/>
                                      </p:to>
                                    </p:set>
                                    <p:anim calcmode="lin" valueType="num">
                                      <p:cBhvr>
                                        <p:cTn id="31" dur="500" fill="hold"/>
                                        <p:tgtEl>
                                          <p:spTgt spid="253955">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25395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53955">
                                            <p:txEl>
                                              <p:pRg st="8" end="8"/>
                                            </p:txEl>
                                          </p:spTgt>
                                        </p:tgtEl>
                                        <p:attrNameLst>
                                          <p:attrName>style.visibility</p:attrName>
                                        </p:attrNameLst>
                                      </p:cBhvr>
                                      <p:to>
                                        <p:strVal val="visible"/>
                                      </p:to>
                                    </p:set>
                                    <p:anim calcmode="lin" valueType="num">
                                      <p:cBhvr>
                                        <p:cTn id="37" dur="500" fill="hold"/>
                                        <p:tgtEl>
                                          <p:spTgt spid="253955">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253955">
                                            <p:txEl>
                                              <p:pRg st="8" end="8"/>
                                            </p:txEl>
                                          </p:spTgt>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253955">
                                            <p:txEl>
                                              <p:pRg st="9" end="9"/>
                                            </p:txEl>
                                          </p:spTgt>
                                        </p:tgtEl>
                                        <p:attrNameLst>
                                          <p:attrName>style.visibility</p:attrName>
                                        </p:attrNameLst>
                                      </p:cBhvr>
                                      <p:to>
                                        <p:strVal val="visible"/>
                                      </p:to>
                                    </p:set>
                                    <p:anim calcmode="lin" valueType="num">
                                      <p:cBhvr>
                                        <p:cTn id="41" dur="500" fill="hold"/>
                                        <p:tgtEl>
                                          <p:spTgt spid="253955">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253955">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43ACDA1-2D3F-4CCF-BDEA-DD173303310F}" type="slidenum">
              <a:rPr lang="en-US" altLang="en-US"/>
              <a:pPr>
                <a:defRPr/>
              </a:pPr>
              <a:t>106</a:t>
            </a:fld>
            <a:endParaRPr lang="en-US" altLang="en-US"/>
          </a:p>
        </p:txBody>
      </p:sp>
      <p:sp>
        <p:nvSpPr>
          <p:cNvPr id="252930" name="Rectangle 2"/>
          <p:cNvSpPr>
            <a:spLocks noGrp="1" noChangeArrowheads="1"/>
          </p:cNvSpPr>
          <p:nvPr>
            <p:ph type="title"/>
          </p:nvPr>
        </p:nvSpPr>
        <p:spPr>
          <a:xfrm>
            <a:off x="1103312" y="865673"/>
            <a:ext cx="9404723" cy="1400530"/>
          </a:xfrm>
        </p:spPr>
        <p:txBody>
          <a:bodyPr/>
          <a:lstStyle/>
          <a:p>
            <a:pPr eaLnBrk="1" hangingPunct="1">
              <a:defRPr/>
            </a:pPr>
            <a:r>
              <a:rPr lang="en-US" altLang="en-US" dirty="0">
                <a:solidFill>
                  <a:srgbClr val="FFFF66"/>
                </a:solidFill>
                <a:latin typeface="Eras Bold ITC" pitchFamily="34" charset="0"/>
              </a:rPr>
              <a:t>Response!</a:t>
            </a:r>
          </a:p>
        </p:txBody>
      </p:sp>
      <p:sp>
        <p:nvSpPr>
          <p:cNvPr id="2529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dirty="0">
                <a:solidFill>
                  <a:srgbClr val="FFC000"/>
                </a:solidFill>
                <a:latin typeface="Eras Demi ITC" pitchFamily="34" charset="0"/>
              </a:rPr>
              <a:t>The response of the leaders and people to Haggai’s preaching was immediate.</a:t>
            </a:r>
          </a:p>
          <a:p>
            <a:pPr eaLnBrk="1" hangingPunct="1">
              <a:defRPr/>
            </a:pPr>
            <a:r>
              <a:rPr lang="en-US" altLang="en-US" sz="2400" i="1" dirty="0"/>
              <a:t>They resumed the work in godly fear (1:12).</a:t>
            </a:r>
          </a:p>
          <a:p>
            <a:pPr eaLnBrk="1" hangingPunct="1">
              <a:defRPr/>
            </a:pPr>
            <a:r>
              <a:rPr lang="en-US" altLang="en-US" sz="2400" i="1" dirty="0"/>
              <a:t>Because they obeyed, Yahweh’s word was clear: “I am with you” (1:13)!</a:t>
            </a:r>
          </a:p>
          <a:p>
            <a:pPr eaLnBrk="1" hangingPunct="1">
              <a:defRPr/>
            </a:pPr>
            <a:r>
              <a:rPr lang="en-US" altLang="en-US" sz="2400" i="1" dirty="0"/>
              <a:t>Zerubbabel and Joshua were deeply stirred along with the people, and the work resumed on the 24</a:t>
            </a:r>
            <a:r>
              <a:rPr lang="en-US" altLang="en-US" sz="2400" i="1" baseline="30000" dirty="0"/>
              <a:t>th</a:t>
            </a:r>
            <a:r>
              <a:rPr lang="en-US" altLang="en-US" sz="2400" i="1" dirty="0"/>
              <a:t> day of the 6</a:t>
            </a:r>
            <a:r>
              <a:rPr lang="en-US" altLang="en-US" sz="2400" i="1" baseline="30000" dirty="0"/>
              <a:t>th</a:t>
            </a:r>
            <a:r>
              <a:rPr lang="en-US" altLang="en-US" sz="2400" i="1" dirty="0"/>
              <a:t> month in Darius the Great’s 2</a:t>
            </a:r>
            <a:r>
              <a:rPr lang="en-US" altLang="en-US" sz="2400" i="1" baseline="30000" dirty="0"/>
              <a:t>nd</a:t>
            </a:r>
            <a:r>
              <a:rPr lang="en-US" altLang="en-US" sz="2400" i="1" dirty="0"/>
              <a:t> regnal year (1:14).</a:t>
            </a:r>
          </a:p>
        </p:txBody>
      </p:sp>
    </p:spTree>
    <p:extLst>
      <p:ext uri="{BB962C8B-B14F-4D97-AF65-F5344CB8AC3E}">
        <p14:creationId xmlns:p14="http://schemas.microsoft.com/office/powerpoint/2010/main" val="1025226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p:cTn id="7" dur="500" fill="hold"/>
                                        <p:tgtEl>
                                          <p:spTgt spid="2529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29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2931">
                                            <p:txEl>
                                              <p:pRg st="1" end="1"/>
                                            </p:txEl>
                                          </p:spTgt>
                                        </p:tgtEl>
                                        <p:attrNameLst>
                                          <p:attrName>style.visibility</p:attrName>
                                        </p:attrNameLst>
                                      </p:cBhvr>
                                      <p:to>
                                        <p:strVal val="visible"/>
                                      </p:to>
                                    </p:set>
                                    <p:anim calcmode="lin" valueType="num">
                                      <p:cBhvr additive="base">
                                        <p:cTn id="13" dur="500" fill="hold"/>
                                        <p:tgtEl>
                                          <p:spTgt spid="2529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29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2931">
                                            <p:txEl>
                                              <p:pRg st="2" end="2"/>
                                            </p:txEl>
                                          </p:spTgt>
                                        </p:tgtEl>
                                        <p:attrNameLst>
                                          <p:attrName>style.visibility</p:attrName>
                                        </p:attrNameLst>
                                      </p:cBhvr>
                                      <p:to>
                                        <p:strVal val="visible"/>
                                      </p:to>
                                    </p:set>
                                    <p:anim calcmode="lin" valueType="num">
                                      <p:cBhvr additive="base">
                                        <p:cTn id="19" dur="500" fill="hold"/>
                                        <p:tgtEl>
                                          <p:spTgt spid="2529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29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2931">
                                            <p:txEl>
                                              <p:pRg st="3" end="3"/>
                                            </p:txEl>
                                          </p:spTgt>
                                        </p:tgtEl>
                                        <p:attrNameLst>
                                          <p:attrName>style.visibility</p:attrName>
                                        </p:attrNameLst>
                                      </p:cBhvr>
                                      <p:to>
                                        <p:strVal val="visible"/>
                                      </p:to>
                                    </p:set>
                                    <p:anim calcmode="lin" valueType="num">
                                      <p:cBhvr additive="base">
                                        <p:cTn id="25" dur="500" fill="hold"/>
                                        <p:tgtEl>
                                          <p:spTgt spid="2529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29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b="1" dirty="0">
                <a:solidFill>
                  <a:srgbClr val="FFC000"/>
                </a:solidFill>
              </a:rPr>
              <a:t>Discussion:</a:t>
            </a:r>
          </a:p>
        </p:txBody>
      </p:sp>
      <p:sp>
        <p:nvSpPr>
          <p:cNvPr id="177155" name="Rectangle 3"/>
          <p:cNvSpPr>
            <a:spLocks noGrp="1" noChangeArrowheads="1"/>
          </p:cNvSpPr>
          <p:nvPr>
            <p:ph type="body" idx="1"/>
          </p:nvPr>
        </p:nvSpPr>
        <p:spPr/>
        <p:txBody>
          <a:bodyPr>
            <a:normAutofit/>
          </a:bodyPr>
          <a:lstStyle/>
          <a:p>
            <a:pPr eaLnBrk="1" hangingPunct="1">
              <a:buFont typeface="Wingdings" panose="05000000000000000000" pitchFamily="2" charset="2"/>
              <a:buNone/>
              <a:defRPr/>
            </a:pPr>
            <a:endParaRPr lang="en-US" altLang="en-US" b="1" dirty="0">
              <a:solidFill>
                <a:srgbClr val="CC0000"/>
              </a:solidFill>
              <a:effectLst>
                <a:outerShdw blurRad="38100" dist="38100" dir="2700000" algn="tl">
                  <a:srgbClr val="000000"/>
                </a:outerShdw>
              </a:effectLst>
            </a:endParaRPr>
          </a:p>
          <a:p>
            <a:pPr marL="514350" indent="-514350">
              <a:buFont typeface="+mj-lt"/>
              <a:buAutoNum type="arabicPeriod"/>
              <a:defRPr/>
            </a:pPr>
            <a:r>
              <a:rPr lang="en-US" altLang="en-US" sz="2800" b="1" i="1" dirty="0">
                <a:latin typeface="Book Antiqua" panose="02040602050305030304" pitchFamily="18" charset="0"/>
              </a:rPr>
              <a:t>What is the controlling theological norm for the discipline of economic deprivation?</a:t>
            </a:r>
          </a:p>
          <a:p>
            <a:pPr marL="514350" indent="-514350">
              <a:buFont typeface="+mj-lt"/>
              <a:buAutoNum type="arabicPeriod"/>
              <a:defRPr/>
            </a:pPr>
            <a:endParaRPr lang="en-US" altLang="en-US" sz="2800" b="1" i="1" dirty="0">
              <a:latin typeface="Book Antiqua" panose="02040602050305030304" pitchFamily="18" charset="0"/>
            </a:endParaRPr>
          </a:p>
          <a:p>
            <a:pPr marL="514350" indent="-514350">
              <a:buFont typeface="+mj-lt"/>
              <a:buAutoNum type="arabicPeriod"/>
              <a:defRPr/>
            </a:pPr>
            <a:r>
              <a:rPr lang="en-US" altLang="en-US" sz="2800" b="1" i="1" dirty="0">
                <a:latin typeface="Book Antiqua" panose="02040602050305030304" pitchFamily="18" charset="0"/>
              </a:rPr>
              <a:t>Should Haggai’s interpretive principle be applied to Christians in economic distress?</a:t>
            </a:r>
          </a:p>
        </p:txBody>
      </p:sp>
    </p:spTree>
    <p:extLst>
      <p:ext uri="{BB962C8B-B14F-4D97-AF65-F5344CB8AC3E}">
        <p14:creationId xmlns:p14="http://schemas.microsoft.com/office/powerpoint/2010/main" val="1927048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 calcmode="lin" valueType="num">
                                      <p:cBhvr additive="base">
                                        <p:cTn id="7"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7155">
                                            <p:txEl>
                                              <p:pRg st="3" end="3"/>
                                            </p:txEl>
                                          </p:spTgt>
                                        </p:tgtEl>
                                        <p:attrNameLst>
                                          <p:attrName>style.visibility</p:attrName>
                                        </p:attrNameLst>
                                      </p:cBhvr>
                                      <p:to>
                                        <p:strVal val="visible"/>
                                      </p:to>
                                    </p:set>
                                    <p:anim calcmode="lin" valueType="num">
                                      <p:cBhvr additive="base">
                                        <p:cTn id="13"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BA10152-A6AF-4991-B8BF-DE4AD2D78BA7}" type="slidenum">
              <a:rPr lang="en-US" altLang="en-US"/>
              <a:pPr>
                <a:defRPr/>
              </a:pPr>
              <a:t>108</a:t>
            </a:fld>
            <a:endParaRPr lang="en-US" altLang="en-US"/>
          </a:p>
        </p:txBody>
      </p:sp>
      <p:sp>
        <p:nvSpPr>
          <p:cNvPr id="263170" name="Rectangle 2"/>
          <p:cNvSpPr>
            <a:spLocks noGrp="1" noChangeArrowheads="1"/>
          </p:cNvSpPr>
          <p:nvPr>
            <p:ph type="title"/>
          </p:nvPr>
        </p:nvSpPr>
        <p:spPr/>
        <p:txBody>
          <a:bodyPr/>
          <a:lstStyle/>
          <a:p>
            <a:pPr eaLnBrk="1" hangingPunct="1">
              <a:defRPr/>
            </a:pPr>
            <a:r>
              <a:rPr lang="en-US" altLang="en-US" sz="4000">
                <a:solidFill>
                  <a:srgbClr val="FFFF66"/>
                </a:solidFill>
                <a:latin typeface="Eras Bold ITC" pitchFamily="34" charset="0"/>
              </a:rPr>
              <a:t>The Central Theological Question</a:t>
            </a:r>
          </a:p>
        </p:txBody>
      </p:sp>
      <p:sp>
        <p:nvSpPr>
          <p:cNvPr id="263171" name="Rectangle 3"/>
          <p:cNvSpPr>
            <a:spLocks noGrp="1" noChangeArrowheads="1"/>
          </p:cNvSpPr>
          <p:nvPr>
            <p:ph type="body" idx="1"/>
          </p:nvPr>
        </p:nvSpPr>
        <p:spPr>
          <a:xfrm>
            <a:off x="896471" y="1524000"/>
            <a:ext cx="9314329" cy="5029200"/>
          </a:xfrm>
        </p:spPr>
        <p:txBody>
          <a:bodyPr/>
          <a:lstStyle/>
          <a:p>
            <a:pPr eaLnBrk="1" hangingPunct="1">
              <a:buFont typeface="Wingdings" panose="05000000000000000000" pitchFamily="2" charset="2"/>
              <a:buNone/>
              <a:defRPr/>
            </a:pPr>
            <a:r>
              <a:rPr lang="en-US" altLang="en-US" sz="2800" dirty="0">
                <a:solidFill>
                  <a:srgbClr val="FFC000"/>
                </a:solidFill>
                <a:latin typeface="Eras Demi ITC" pitchFamily="34" charset="0"/>
              </a:rPr>
              <a:t>Why was it so important that the temple be reconstructed? Why not be happy with a synagogue? </a:t>
            </a:r>
          </a:p>
          <a:p>
            <a:pPr eaLnBrk="1" hangingPunct="1">
              <a:buFont typeface="Wingdings" panose="05000000000000000000" pitchFamily="2" charset="2"/>
              <a:buNone/>
              <a:defRPr/>
            </a:pPr>
            <a:r>
              <a:rPr lang="en-US" altLang="en-US" sz="2800" dirty="0">
                <a:solidFill>
                  <a:srgbClr val="FFC000"/>
                </a:solidFill>
                <a:latin typeface="Eras Demi ITC" pitchFamily="34" charset="0"/>
              </a:rPr>
              <a:t>Important factors are:</a:t>
            </a:r>
          </a:p>
          <a:p>
            <a:pPr eaLnBrk="1" hangingPunct="1">
              <a:defRPr/>
            </a:pPr>
            <a:r>
              <a:rPr lang="en-US" altLang="en-US" sz="2400" i="1" dirty="0"/>
              <a:t>God’s choice of Zion</a:t>
            </a:r>
          </a:p>
          <a:p>
            <a:pPr eaLnBrk="1" hangingPunct="1">
              <a:defRPr/>
            </a:pPr>
            <a:r>
              <a:rPr lang="en-US" altLang="en-US" sz="2400" i="1" dirty="0"/>
              <a:t>Centrality of temple worship (until the Messiah)</a:t>
            </a:r>
          </a:p>
          <a:p>
            <a:pPr eaLnBrk="1" hangingPunct="1">
              <a:defRPr/>
            </a:pPr>
            <a:r>
              <a:rPr lang="en-US" altLang="en-US" sz="2400" i="1" dirty="0"/>
              <a:t>Jerusalem still remained the symbolic center of the nation</a:t>
            </a:r>
          </a:p>
          <a:p>
            <a:pPr eaLnBrk="1" hangingPunct="1">
              <a:defRPr/>
            </a:pPr>
            <a:r>
              <a:rPr lang="en-US" altLang="en-US" sz="2400" i="1" dirty="0"/>
              <a:t>A new temple would be the first step toward Ezekiel’s eschatology</a:t>
            </a:r>
          </a:p>
        </p:txBody>
      </p:sp>
    </p:spTree>
    <p:extLst>
      <p:ext uri="{BB962C8B-B14F-4D97-AF65-F5344CB8AC3E}">
        <p14:creationId xmlns:p14="http://schemas.microsoft.com/office/powerpoint/2010/main" val="1090733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 calcmode="lin" valueType="num">
                                      <p:cBhvr>
                                        <p:cTn id="7" dur="500" fill="hold"/>
                                        <p:tgtEl>
                                          <p:spTgt spid="263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31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63171">
                                            <p:txEl>
                                              <p:pRg st="1" end="1"/>
                                            </p:txEl>
                                          </p:spTgt>
                                        </p:tgtEl>
                                        <p:attrNameLst>
                                          <p:attrName>style.visibility</p:attrName>
                                        </p:attrNameLst>
                                      </p:cBhvr>
                                      <p:to>
                                        <p:strVal val="visible"/>
                                      </p:to>
                                    </p:set>
                                    <p:anim calcmode="lin" valueType="num">
                                      <p:cBhvr>
                                        <p:cTn id="13" dur="500" fill="hold"/>
                                        <p:tgtEl>
                                          <p:spTgt spid="2631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31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263171">
                                            <p:txEl>
                                              <p:pRg st="2" end="2"/>
                                            </p:txEl>
                                          </p:spTgt>
                                        </p:tgtEl>
                                        <p:attrNameLst>
                                          <p:attrName>style.visibility</p:attrName>
                                        </p:attrNameLst>
                                      </p:cBhvr>
                                      <p:to>
                                        <p:strVal val="visible"/>
                                      </p:to>
                                    </p:set>
                                    <p:anim calcmode="lin" valueType="num">
                                      <p:cBhvr>
                                        <p:cTn id="19" dur="500" fill="hold"/>
                                        <p:tgtEl>
                                          <p:spTgt spid="2631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631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631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63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263171">
                                            <p:txEl>
                                              <p:pRg st="3" end="3"/>
                                            </p:txEl>
                                          </p:spTgt>
                                        </p:tgtEl>
                                        <p:attrNameLst>
                                          <p:attrName>style.visibility</p:attrName>
                                        </p:attrNameLst>
                                      </p:cBhvr>
                                      <p:to>
                                        <p:strVal val="visible"/>
                                      </p:to>
                                    </p:set>
                                    <p:anim calcmode="lin" valueType="num">
                                      <p:cBhvr>
                                        <p:cTn id="27" dur="500" fill="hold"/>
                                        <p:tgtEl>
                                          <p:spTgt spid="26317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6317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6317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63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263171">
                                            <p:txEl>
                                              <p:pRg st="4" end="4"/>
                                            </p:txEl>
                                          </p:spTgt>
                                        </p:tgtEl>
                                        <p:attrNameLst>
                                          <p:attrName>style.visibility</p:attrName>
                                        </p:attrNameLst>
                                      </p:cBhvr>
                                      <p:to>
                                        <p:strVal val="visible"/>
                                      </p:to>
                                    </p:set>
                                    <p:anim calcmode="lin" valueType="num">
                                      <p:cBhvr>
                                        <p:cTn id="35" dur="500" fill="hold"/>
                                        <p:tgtEl>
                                          <p:spTgt spid="26317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26317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26317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263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263171">
                                            <p:txEl>
                                              <p:pRg st="5" end="5"/>
                                            </p:txEl>
                                          </p:spTgt>
                                        </p:tgtEl>
                                        <p:attrNameLst>
                                          <p:attrName>style.visibility</p:attrName>
                                        </p:attrNameLst>
                                      </p:cBhvr>
                                      <p:to>
                                        <p:strVal val="visible"/>
                                      </p:to>
                                    </p:set>
                                    <p:anim calcmode="lin" valueType="num">
                                      <p:cBhvr>
                                        <p:cTn id="43" dur="500" fill="hold"/>
                                        <p:tgtEl>
                                          <p:spTgt spid="26317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6317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6317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631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AC281CF-8EBC-4333-999D-59CBE22D4EFF}" type="slidenum">
              <a:rPr lang="en-US" altLang="en-US"/>
              <a:pPr>
                <a:defRPr/>
              </a:pPr>
              <a:t>109</a:t>
            </a:fld>
            <a:endParaRPr lang="en-US" altLang="en-US"/>
          </a:p>
        </p:txBody>
      </p:sp>
      <p:sp>
        <p:nvSpPr>
          <p:cNvPr id="261122" name="Rectangle 2"/>
          <p:cNvSpPr>
            <a:spLocks noGrp="1" noChangeArrowheads="1"/>
          </p:cNvSpPr>
          <p:nvPr>
            <p:ph type="title"/>
          </p:nvPr>
        </p:nvSpPr>
        <p:spPr/>
        <p:txBody>
          <a:bodyPr/>
          <a:lstStyle/>
          <a:p>
            <a:pPr eaLnBrk="1" hangingPunct="1">
              <a:defRPr/>
            </a:pPr>
            <a:r>
              <a:rPr lang="en-US" altLang="en-US">
                <a:solidFill>
                  <a:srgbClr val="FFFF66"/>
                </a:solidFill>
                <a:latin typeface="Eras Bold ITC" pitchFamily="34" charset="0"/>
              </a:rPr>
              <a:t>Haggai’s Second Oracle</a:t>
            </a:r>
            <a:r>
              <a:rPr lang="en-US" altLang="en-US">
                <a:solidFill>
                  <a:srgbClr val="FFFF66"/>
                </a:solidFill>
              </a:rPr>
              <a:t> </a:t>
            </a:r>
            <a:r>
              <a:rPr lang="en-US" altLang="en-US" sz="2800">
                <a:solidFill>
                  <a:srgbClr val="FFFF66"/>
                </a:solidFill>
              </a:rPr>
              <a:t>(2:1-9)</a:t>
            </a:r>
          </a:p>
        </p:txBody>
      </p:sp>
      <p:sp>
        <p:nvSpPr>
          <p:cNvPr id="261123" name="Rectangle 3"/>
          <p:cNvSpPr>
            <a:spLocks noGrp="1" noChangeArrowheads="1"/>
          </p:cNvSpPr>
          <p:nvPr>
            <p:ph type="body" idx="1"/>
          </p:nvPr>
        </p:nvSpPr>
        <p:spPr>
          <a:xfrm>
            <a:off x="788894" y="1613646"/>
            <a:ext cx="9421906" cy="4939553"/>
          </a:xfrm>
        </p:spPr>
        <p:txBody>
          <a:bodyPr/>
          <a:lstStyle/>
          <a:p>
            <a:pPr eaLnBrk="1" hangingPunct="1">
              <a:buFont typeface="Wingdings" panose="05000000000000000000" pitchFamily="2" charset="2"/>
              <a:buNone/>
              <a:defRPr/>
            </a:pPr>
            <a:r>
              <a:rPr lang="en-US" altLang="en-US" sz="2800" dirty="0">
                <a:solidFill>
                  <a:srgbClr val="FFC000"/>
                </a:solidFill>
                <a:latin typeface="Eras Demi ITC" pitchFamily="34" charset="0"/>
              </a:rPr>
              <a:t>If Haggai’s first oracle stimulated action, his second one assured them of the worthiness of the project.</a:t>
            </a:r>
          </a:p>
          <a:p>
            <a:pPr eaLnBrk="1" hangingPunct="1">
              <a:defRPr/>
            </a:pPr>
            <a:r>
              <a:rPr lang="en-US" altLang="en-US" sz="2400" i="1" dirty="0"/>
              <a:t>The 7</a:t>
            </a:r>
            <a:r>
              <a:rPr lang="en-US" altLang="en-US" sz="2400" i="1" baseline="30000" dirty="0"/>
              <a:t>th</a:t>
            </a:r>
            <a:r>
              <a:rPr lang="en-US" altLang="en-US" sz="2400" i="1" dirty="0"/>
              <a:t> month would have delayed the work temporarily because of the festivals:</a:t>
            </a:r>
          </a:p>
          <a:p>
            <a:pPr lvl="1" eaLnBrk="1" hangingPunct="1">
              <a:defRPr/>
            </a:pPr>
            <a:r>
              <a:rPr lang="en-US" altLang="en-US" sz="2000" i="1" dirty="0">
                <a:solidFill>
                  <a:srgbClr val="00FFFF"/>
                </a:solidFill>
              </a:rPr>
              <a:t>Feast of Trumpets (1</a:t>
            </a:r>
            <a:r>
              <a:rPr lang="en-US" altLang="en-US" sz="2000" i="1" baseline="30000" dirty="0">
                <a:solidFill>
                  <a:srgbClr val="00FFFF"/>
                </a:solidFill>
              </a:rPr>
              <a:t>st</a:t>
            </a:r>
            <a:r>
              <a:rPr lang="en-US" altLang="en-US" sz="2000" i="1" dirty="0">
                <a:solidFill>
                  <a:srgbClr val="00FFFF"/>
                </a:solidFill>
              </a:rPr>
              <a:t> day of Tishri)</a:t>
            </a:r>
          </a:p>
          <a:p>
            <a:pPr lvl="1" eaLnBrk="1" hangingPunct="1">
              <a:defRPr/>
            </a:pPr>
            <a:r>
              <a:rPr lang="en-US" altLang="en-US" sz="2000" i="1" dirty="0">
                <a:solidFill>
                  <a:srgbClr val="00FFFF"/>
                </a:solidFill>
              </a:rPr>
              <a:t>Yom Kippur (10</a:t>
            </a:r>
            <a:r>
              <a:rPr lang="en-US" altLang="en-US" sz="2000" i="1" baseline="30000" dirty="0">
                <a:solidFill>
                  <a:srgbClr val="00FFFF"/>
                </a:solidFill>
              </a:rPr>
              <a:t>th</a:t>
            </a:r>
            <a:r>
              <a:rPr lang="en-US" altLang="en-US" sz="2000" i="1" dirty="0">
                <a:solidFill>
                  <a:srgbClr val="00FFFF"/>
                </a:solidFill>
              </a:rPr>
              <a:t> day of Tishri)</a:t>
            </a:r>
          </a:p>
          <a:p>
            <a:pPr lvl="1" eaLnBrk="1" hangingPunct="1">
              <a:defRPr/>
            </a:pPr>
            <a:r>
              <a:rPr lang="en-US" altLang="en-US" sz="2000" i="1" dirty="0">
                <a:solidFill>
                  <a:srgbClr val="00FFFF"/>
                </a:solidFill>
              </a:rPr>
              <a:t>Succoth (15</a:t>
            </a:r>
            <a:r>
              <a:rPr lang="en-US" altLang="en-US" sz="2000" i="1" baseline="30000" dirty="0">
                <a:solidFill>
                  <a:srgbClr val="00FFFF"/>
                </a:solidFill>
              </a:rPr>
              <a:t>th</a:t>
            </a:r>
            <a:r>
              <a:rPr lang="en-US" altLang="en-US" sz="2000" i="1" dirty="0">
                <a:solidFill>
                  <a:srgbClr val="00FFFF"/>
                </a:solidFill>
              </a:rPr>
              <a:t>-21</a:t>
            </a:r>
            <a:r>
              <a:rPr lang="en-US" altLang="en-US" sz="2000" i="1" baseline="30000" dirty="0">
                <a:solidFill>
                  <a:srgbClr val="00FFFF"/>
                </a:solidFill>
              </a:rPr>
              <a:t>st</a:t>
            </a:r>
            <a:r>
              <a:rPr lang="en-US" altLang="en-US" sz="2000" i="1" dirty="0">
                <a:solidFill>
                  <a:srgbClr val="00FFFF"/>
                </a:solidFill>
              </a:rPr>
              <a:t> day of Tishri)</a:t>
            </a:r>
          </a:p>
          <a:p>
            <a:pPr eaLnBrk="1" hangingPunct="1">
              <a:defRPr/>
            </a:pPr>
            <a:r>
              <a:rPr lang="en-US" altLang="en-US" sz="2400" i="1" dirty="0"/>
              <a:t>Hence, Haggai addressed the leaders again at the end of the Feast of Booths (21</a:t>
            </a:r>
            <a:r>
              <a:rPr lang="en-US" altLang="en-US" sz="2400" i="1" baseline="30000" dirty="0"/>
              <a:t>st</a:t>
            </a:r>
            <a:r>
              <a:rPr lang="en-US" altLang="en-US" sz="2400" i="1" dirty="0"/>
              <a:t> day of Tishri).</a:t>
            </a:r>
          </a:p>
        </p:txBody>
      </p:sp>
    </p:spTree>
    <p:extLst>
      <p:ext uri="{BB962C8B-B14F-4D97-AF65-F5344CB8AC3E}">
        <p14:creationId xmlns:p14="http://schemas.microsoft.com/office/powerpoint/2010/main" val="1719295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p:cTn id="7" dur="500" fill="hold"/>
                                        <p:tgtEl>
                                          <p:spTgt spid="261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11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1123">
                                            <p:txEl>
                                              <p:pRg st="1" end="1"/>
                                            </p:txEl>
                                          </p:spTgt>
                                        </p:tgtEl>
                                        <p:attrNameLst>
                                          <p:attrName>style.visibility</p:attrName>
                                        </p:attrNameLst>
                                      </p:cBhvr>
                                      <p:to>
                                        <p:strVal val="visible"/>
                                      </p:to>
                                    </p:set>
                                    <p:anim calcmode="lin" valueType="num">
                                      <p:cBhvr additive="base">
                                        <p:cTn id="13"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11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1123">
                                            <p:txEl>
                                              <p:pRg st="2" end="2"/>
                                            </p:txEl>
                                          </p:spTgt>
                                        </p:tgtEl>
                                        <p:attrNameLst>
                                          <p:attrName>style.visibility</p:attrName>
                                        </p:attrNameLst>
                                      </p:cBhvr>
                                      <p:to>
                                        <p:strVal val="visible"/>
                                      </p:to>
                                    </p:set>
                                    <p:anim calcmode="lin" valueType="num">
                                      <p:cBhvr additive="base">
                                        <p:cTn id="17" dur="500" fill="hold"/>
                                        <p:tgtEl>
                                          <p:spTgt spid="2611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112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1123">
                                            <p:txEl>
                                              <p:pRg st="3" end="3"/>
                                            </p:txEl>
                                          </p:spTgt>
                                        </p:tgtEl>
                                        <p:attrNameLst>
                                          <p:attrName>style.visibility</p:attrName>
                                        </p:attrNameLst>
                                      </p:cBhvr>
                                      <p:to>
                                        <p:strVal val="visible"/>
                                      </p:to>
                                    </p:set>
                                    <p:anim calcmode="lin" valueType="num">
                                      <p:cBhvr additive="base">
                                        <p:cTn id="21" dur="500" fill="hold"/>
                                        <p:tgtEl>
                                          <p:spTgt spid="2611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112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1123">
                                            <p:txEl>
                                              <p:pRg st="4" end="4"/>
                                            </p:txEl>
                                          </p:spTgt>
                                        </p:tgtEl>
                                        <p:attrNameLst>
                                          <p:attrName>style.visibility</p:attrName>
                                        </p:attrNameLst>
                                      </p:cBhvr>
                                      <p:to>
                                        <p:strVal val="visible"/>
                                      </p:to>
                                    </p:set>
                                    <p:anim calcmode="lin" valueType="num">
                                      <p:cBhvr additive="base">
                                        <p:cTn id="25" dur="500" fill="hold"/>
                                        <p:tgtEl>
                                          <p:spTgt spid="261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1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61123">
                                            <p:txEl>
                                              <p:pRg st="5" end="5"/>
                                            </p:txEl>
                                          </p:spTgt>
                                        </p:tgtEl>
                                        <p:attrNameLst>
                                          <p:attrName>style.visibility</p:attrName>
                                        </p:attrNameLst>
                                      </p:cBhvr>
                                      <p:to>
                                        <p:strVal val="visible"/>
                                      </p:to>
                                    </p:set>
                                    <p:anim calcmode="lin" valueType="num">
                                      <p:cBhvr additive="base">
                                        <p:cTn id="31" dur="500" fill="hold"/>
                                        <p:tgtEl>
                                          <p:spTgt spid="2611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1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600201" y="0"/>
            <a:ext cx="8727140" cy="1066800"/>
          </a:xfrm>
        </p:spPr>
        <p:txBody>
          <a:bodyPr/>
          <a:lstStyle/>
          <a:p>
            <a:pPr eaLnBrk="1" hangingPunct="1">
              <a:defRPr/>
            </a:pPr>
            <a:r>
              <a:rPr lang="en-US" altLang="en-US" dirty="0">
                <a:solidFill>
                  <a:srgbClr val="FFFF99"/>
                </a:solidFill>
              </a:rPr>
              <a:t>Structure</a:t>
            </a:r>
            <a:br>
              <a:rPr lang="en-US" altLang="en-US" dirty="0"/>
            </a:br>
            <a:r>
              <a:rPr lang="en-US" altLang="en-US" sz="2400" dirty="0"/>
              <a:t>EZRA								     NEHEMIAH</a:t>
            </a:r>
          </a:p>
        </p:txBody>
      </p:sp>
      <p:sp>
        <p:nvSpPr>
          <p:cNvPr id="131076" name="Rectangle 4"/>
          <p:cNvSpPr>
            <a:spLocks noGrp="1" noChangeArrowheads="1"/>
          </p:cNvSpPr>
          <p:nvPr>
            <p:ph type="body" sz="half" idx="1"/>
          </p:nvPr>
        </p:nvSpPr>
        <p:spPr>
          <a:xfrm>
            <a:off x="1600200" y="1143000"/>
            <a:ext cx="4495800" cy="5334000"/>
          </a:xfrm>
          <a:gradFill rotWithShape="1">
            <a:gsLst>
              <a:gs pos="0">
                <a:srgbClr val="003300">
                  <a:gamma/>
                  <a:shade val="46275"/>
                  <a:invGamma/>
                </a:srgbClr>
              </a:gs>
              <a:gs pos="50000">
                <a:srgbClr val="003300"/>
              </a:gs>
              <a:gs pos="100000">
                <a:srgbClr val="003300">
                  <a:gamma/>
                  <a:shade val="46275"/>
                  <a:invGamma/>
                </a:srgbClr>
              </a:gs>
            </a:gsLst>
            <a:lin ang="5400000" scaled="1"/>
          </a:gradFill>
          <a:ln w="12700">
            <a:solidFill>
              <a:schemeClr val="tx1"/>
            </a:solidFill>
            <a:miter lim="800000"/>
            <a:headEnd/>
            <a:tailEnd/>
          </a:ln>
        </p:spPr>
        <p:txBody>
          <a:bodyPr/>
          <a:lstStyle/>
          <a:p>
            <a:pPr eaLnBrk="1" hangingPunct="1">
              <a:lnSpc>
                <a:spcPct val="90000"/>
              </a:lnSpc>
              <a:defRPr/>
            </a:pPr>
            <a:r>
              <a:rPr lang="en-US" altLang="en-US" sz="2400" dirty="0">
                <a:solidFill>
                  <a:srgbClr val="FFC000"/>
                </a:solidFill>
                <a:latin typeface="Arial Narrow" panose="020B0606020202030204" pitchFamily="34" charset="0"/>
              </a:rPr>
              <a:t>Return of exiles with </a:t>
            </a:r>
            <a:r>
              <a:rPr lang="en-US" altLang="en-US" sz="2400" dirty="0" err="1">
                <a:solidFill>
                  <a:srgbClr val="FFC000"/>
                </a:solidFill>
                <a:latin typeface="Arial Narrow" panose="020B0606020202030204" pitchFamily="34" charset="0"/>
              </a:rPr>
              <a:t>Sheshbazzar</a:t>
            </a:r>
            <a:r>
              <a:rPr lang="en-US" altLang="en-US" sz="2400" dirty="0">
                <a:solidFill>
                  <a:srgbClr val="FFC000"/>
                </a:solidFill>
                <a:latin typeface="Arial Narrow" panose="020B0606020202030204" pitchFamily="34" charset="0"/>
              </a:rPr>
              <a:t> and Zerubbabel (1-2)</a:t>
            </a:r>
          </a:p>
          <a:p>
            <a:pPr eaLnBrk="1" hangingPunct="1">
              <a:lnSpc>
                <a:spcPct val="90000"/>
              </a:lnSpc>
              <a:defRPr/>
            </a:pPr>
            <a:r>
              <a:rPr lang="en-US" altLang="en-US" sz="2400" dirty="0">
                <a:solidFill>
                  <a:srgbClr val="FFC000"/>
                </a:solidFill>
                <a:latin typeface="Arial Narrow" panose="020B0606020202030204" pitchFamily="34" charset="0"/>
              </a:rPr>
              <a:t>Restoration of worship and the building of the second temple (3-6)</a:t>
            </a:r>
          </a:p>
          <a:p>
            <a:pPr lvl="1" eaLnBrk="1" hangingPunct="1">
              <a:lnSpc>
                <a:spcPct val="90000"/>
              </a:lnSpc>
              <a:defRPr/>
            </a:pPr>
            <a:r>
              <a:rPr lang="en-US" altLang="en-US" sz="2000" b="1" i="1" dirty="0">
                <a:latin typeface="Arial Narrow" panose="020B0606020202030204" pitchFamily="34" charset="0"/>
              </a:rPr>
              <a:t>Building the great altar and laying the temple foundation (3:1-13)</a:t>
            </a:r>
          </a:p>
          <a:p>
            <a:pPr lvl="1" eaLnBrk="1" hangingPunct="1">
              <a:lnSpc>
                <a:spcPct val="90000"/>
              </a:lnSpc>
              <a:defRPr/>
            </a:pPr>
            <a:r>
              <a:rPr lang="en-US" altLang="en-US" sz="2000" b="1" i="1" dirty="0">
                <a:latin typeface="Arial Narrow" panose="020B0606020202030204" pitchFamily="34" charset="0"/>
              </a:rPr>
              <a:t>Opposition to the temple (4:1-24)</a:t>
            </a:r>
          </a:p>
          <a:p>
            <a:pPr lvl="1" eaLnBrk="1" hangingPunct="1">
              <a:lnSpc>
                <a:spcPct val="90000"/>
              </a:lnSpc>
              <a:defRPr/>
            </a:pPr>
            <a:r>
              <a:rPr lang="en-US" altLang="en-US" sz="2000" b="1" i="1" dirty="0">
                <a:latin typeface="Arial Narrow" panose="020B0606020202030204" pitchFamily="34" charset="0"/>
              </a:rPr>
              <a:t>The temple is completed (5:1—6:22)</a:t>
            </a:r>
          </a:p>
          <a:p>
            <a:pPr eaLnBrk="1" hangingPunct="1">
              <a:lnSpc>
                <a:spcPct val="90000"/>
              </a:lnSpc>
              <a:defRPr/>
            </a:pPr>
            <a:r>
              <a:rPr lang="en-US" altLang="en-US" sz="2400" dirty="0">
                <a:solidFill>
                  <a:srgbClr val="FFC000"/>
                </a:solidFill>
                <a:latin typeface="Arial Narrow" panose="020B0606020202030204" pitchFamily="34" charset="0"/>
              </a:rPr>
              <a:t>Return of exiles with Ezra (7-10</a:t>
            </a:r>
            <a:r>
              <a:rPr lang="en-US" altLang="en-US" sz="2400" dirty="0">
                <a:solidFill>
                  <a:schemeClr val="accent1"/>
                </a:solidFill>
                <a:latin typeface="Arial Narrow" panose="020B0606020202030204" pitchFamily="34" charset="0"/>
              </a:rPr>
              <a:t>)</a:t>
            </a:r>
          </a:p>
          <a:p>
            <a:pPr lvl="1" eaLnBrk="1" hangingPunct="1">
              <a:lnSpc>
                <a:spcPct val="90000"/>
              </a:lnSpc>
              <a:defRPr/>
            </a:pPr>
            <a:r>
              <a:rPr lang="en-US" altLang="en-US" sz="2000" b="1" i="1" dirty="0">
                <a:latin typeface="Arial Narrow" panose="020B0606020202030204" pitchFamily="34" charset="0"/>
              </a:rPr>
              <a:t>Ezra’s commission (7:1-26)</a:t>
            </a:r>
          </a:p>
          <a:p>
            <a:pPr lvl="1" eaLnBrk="1" hangingPunct="1">
              <a:lnSpc>
                <a:spcPct val="90000"/>
              </a:lnSpc>
              <a:defRPr/>
            </a:pPr>
            <a:r>
              <a:rPr lang="en-US" altLang="en-US" sz="2000" b="1" i="1" dirty="0">
                <a:latin typeface="Arial Narrow" panose="020B0606020202030204" pitchFamily="34" charset="0"/>
              </a:rPr>
              <a:t>Ezra’s Memoirs (7:27—9:15)</a:t>
            </a:r>
          </a:p>
          <a:p>
            <a:pPr lvl="1" eaLnBrk="1" hangingPunct="1">
              <a:lnSpc>
                <a:spcPct val="90000"/>
              </a:lnSpc>
              <a:defRPr/>
            </a:pPr>
            <a:r>
              <a:rPr lang="en-US" altLang="en-US" sz="2000" b="1" i="1" dirty="0">
                <a:latin typeface="Arial Narrow" panose="020B0606020202030204" pitchFamily="34" charset="0"/>
              </a:rPr>
              <a:t>The end of mixed marriages (10:1-44)</a:t>
            </a:r>
          </a:p>
        </p:txBody>
      </p:sp>
      <p:sp>
        <p:nvSpPr>
          <p:cNvPr id="131077" name="Rectangle 5"/>
          <p:cNvSpPr>
            <a:spLocks noGrp="1" noChangeArrowheads="1"/>
          </p:cNvSpPr>
          <p:nvPr>
            <p:ph type="body" sz="half" idx="2"/>
          </p:nvPr>
        </p:nvSpPr>
        <p:spPr>
          <a:xfrm>
            <a:off x="6096000" y="1143000"/>
            <a:ext cx="4495800" cy="5334000"/>
          </a:xfrm>
          <a:gradFill rotWithShape="1">
            <a:gsLst>
              <a:gs pos="0">
                <a:srgbClr val="336600">
                  <a:gamma/>
                  <a:shade val="46275"/>
                  <a:invGamma/>
                </a:srgbClr>
              </a:gs>
              <a:gs pos="50000">
                <a:srgbClr val="336600"/>
              </a:gs>
              <a:gs pos="100000">
                <a:srgbClr val="336600">
                  <a:gamma/>
                  <a:shade val="46275"/>
                  <a:invGamma/>
                </a:srgbClr>
              </a:gs>
            </a:gsLst>
            <a:lin ang="5400000" scaled="1"/>
          </a:gradFill>
          <a:ln w="12700">
            <a:solidFill>
              <a:schemeClr val="tx1"/>
            </a:solidFill>
            <a:miter lim="800000"/>
            <a:headEnd/>
            <a:tailEnd/>
          </a:ln>
        </p:spPr>
        <p:txBody>
          <a:bodyPr/>
          <a:lstStyle/>
          <a:p>
            <a:pPr eaLnBrk="1" hangingPunct="1">
              <a:lnSpc>
                <a:spcPct val="90000"/>
              </a:lnSpc>
              <a:defRPr/>
            </a:pPr>
            <a:r>
              <a:rPr lang="en-US" altLang="en-US" sz="2400" dirty="0">
                <a:solidFill>
                  <a:srgbClr val="FFC000"/>
                </a:solidFill>
                <a:latin typeface="Arial Narrow" panose="020B0606020202030204" pitchFamily="34" charset="0"/>
              </a:rPr>
              <a:t>Restoration of the walls (1-7)</a:t>
            </a:r>
          </a:p>
          <a:p>
            <a:pPr lvl="1" eaLnBrk="1" hangingPunct="1">
              <a:lnSpc>
                <a:spcPct val="90000"/>
              </a:lnSpc>
              <a:defRPr/>
            </a:pPr>
            <a:r>
              <a:rPr lang="en-US" altLang="en-US" sz="2000" b="1" i="1" dirty="0">
                <a:latin typeface="Arial Narrow" panose="020B0606020202030204" pitchFamily="34" charset="0"/>
              </a:rPr>
              <a:t>Coming of Nehemiah (1-2)</a:t>
            </a:r>
          </a:p>
          <a:p>
            <a:pPr lvl="1" eaLnBrk="1" hangingPunct="1">
              <a:lnSpc>
                <a:spcPct val="90000"/>
              </a:lnSpc>
              <a:defRPr/>
            </a:pPr>
            <a:r>
              <a:rPr lang="en-US" altLang="en-US" sz="2000" b="1" i="1" dirty="0">
                <a:latin typeface="Arial Narrow" panose="020B0606020202030204" pitchFamily="34" charset="0"/>
              </a:rPr>
              <a:t>Rebuilding begins in the midst of opposition (3-4)</a:t>
            </a:r>
          </a:p>
          <a:p>
            <a:pPr lvl="1" eaLnBrk="1" hangingPunct="1">
              <a:lnSpc>
                <a:spcPct val="90000"/>
              </a:lnSpc>
              <a:defRPr/>
            </a:pPr>
            <a:r>
              <a:rPr lang="en-US" altLang="en-US" sz="2000" b="1" i="1" dirty="0">
                <a:latin typeface="Arial Narrow" panose="020B0606020202030204" pitchFamily="34" charset="0"/>
              </a:rPr>
              <a:t>The wall is completed (5-7)</a:t>
            </a:r>
          </a:p>
          <a:p>
            <a:pPr eaLnBrk="1" hangingPunct="1">
              <a:lnSpc>
                <a:spcPct val="90000"/>
              </a:lnSpc>
              <a:defRPr/>
            </a:pPr>
            <a:r>
              <a:rPr lang="en-US" altLang="en-US" sz="2400" dirty="0">
                <a:solidFill>
                  <a:srgbClr val="FFC000"/>
                </a:solidFill>
                <a:latin typeface="Arial Narrow" panose="020B0606020202030204" pitchFamily="34" charset="0"/>
              </a:rPr>
              <a:t>Final Reforms (8-13)</a:t>
            </a:r>
          </a:p>
          <a:p>
            <a:pPr lvl="1" eaLnBrk="1" hangingPunct="1">
              <a:lnSpc>
                <a:spcPct val="90000"/>
              </a:lnSpc>
              <a:defRPr/>
            </a:pPr>
            <a:r>
              <a:rPr lang="en-US" altLang="en-US" sz="2000" b="1" i="1" dirty="0">
                <a:latin typeface="Arial Narrow" panose="020B0606020202030204" pitchFamily="34" charset="0"/>
              </a:rPr>
              <a:t>The assembly in the 7</a:t>
            </a:r>
            <a:r>
              <a:rPr lang="en-US" altLang="en-US" sz="2000" b="1" i="1" baseline="30000" dirty="0">
                <a:latin typeface="Arial Narrow" panose="020B0606020202030204" pitchFamily="34" charset="0"/>
              </a:rPr>
              <a:t>th</a:t>
            </a:r>
            <a:r>
              <a:rPr lang="en-US" altLang="en-US" sz="2000" b="1" i="1" dirty="0">
                <a:latin typeface="Arial Narrow" panose="020B0606020202030204" pitchFamily="34" charset="0"/>
              </a:rPr>
              <a:t> month (8-10)</a:t>
            </a:r>
          </a:p>
          <a:p>
            <a:pPr lvl="1" eaLnBrk="1" hangingPunct="1">
              <a:lnSpc>
                <a:spcPct val="90000"/>
              </a:lnSpc>
              <a:defRPr/>
            </a:pPr>
            <a:r>
              <a:rPr lang="en-US" altLang="en-US" sz="2000" b="1" i="1" dirty="0">
                <a:latin typeface="Arial Narrow" panose="020B0606020202030204" pitchFamily="34" charset="0"/>
              </a:rPr>
              <a:t>Repopulating Jerusalem (11:1—12:26)</a:t>
            </a:r>
          </a:p>
          <a:p>
            <a:pPr lvl="1" eaLnBrk="1" hangingPunct="1">
              <a:lnSpc>
                <a:spcPct val="90000"/>
              </a:lnSpc>
              <a:defRPr/>
            </a:pPr>
            <a:r>
              <a:rPr lang="en-US" altLang="en-US" sz="2000" b="1" i="1" dirty="0">
                <a:latin typeface="Arial Narrow" panose="020B0606020202030204" pitchFamily="34" charset="0"/>
              </a:rPr>
              <a:t>Nehemiah’s Memoirs (12:27—13:31)</a:t>
            </a:r>
          </a:p>
          <a:p>
            <a:pPr lvl="2" eaLnBrk="1" hangingPunct="1">
              <a:lnSpc>
                <a:spcPct val="90000"/>
              </a:lnSpc>
              <a:buFont typeface="Wingdings" panose="05000000000000000000" pitchFamily="2" charset="2"/>
              <a:buBlip>
                <a:blip r:embed="rId2"/>
              </a:buBlip>
              <a:defRPr/>
            </a:pPr>
            <a:r>
              <a:rPr lang="en-US" altLang="en-US" sz="1800" b="1" i="1" dirty="0">
                <a:latin typeface="Arial Narrow" panose="020B0606020202030204" pitchFamily="34" charset="0"/>
              </a:rPr>
              <a:t>Wall dedication (12:27-43)</a:t>
            </a:r>
          </a:p>
          <a:p>
            <a:pPr lvl="2" eaLnBrk="1" hangingPunct="1">
              <a:lnSpc>
                <a:spcPct val="90000"/>
              </a:lnSpc>
              <a:buFont typeface="Wingdings" panose="05000000000000000000" pitchFamily="2" charset="2"/>
              <a:buBlip>
                <a:blip r:embed="rId2"/>
              </a:buBlip>
              <a:defRPr/>
            </a:pPr>
            <a:r>
              <a:rPr lang="en-US" altLang="en-US" sz="1800" b="1" i="1" dirty="0">
                <a:latin typeface="Arial Narrow" panose="020B0606020202030204" pitchFamily="34" charset="0"/>
              </a:rPr>
              <a:t>Final reforms (12:44-13:31)</a:t>
            </a:r>
          </a:p>
        </p:txBody>
      </p:sp>
    </p:spTree>
    <p:extLst>
      <p:ext uri="{BB962C8B-B14F-4D97-AF65-F5344CB8AC3E}">
        <p14:creationId xmlns:p14="http://schemas.microsoft.com/office/powerpoint/2010/main" val="33618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6">
                                            <p:bg/>
                                          </p:spTgt>
                                        </p:tgtEl>
                                        <p:attrNameLst>
                                          <p:attrName>style.visibility</p:attrName>
                                        </p:attrNameLst>
                                      </p:cBhvr>
                                      <p:to>
                                        <p:strVal val="visible"/>
                                      </p:to>
                                    </p:set>
                                    <p:animEffect transition="in" filter="dissolve">
                                      <p:cBhvr>
                                        <p:cTn id="7" dur="500"/>
                                        <p:tgtEl>
                                          <p:spTgt spid="13107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6">
                                            <p:txEl>
                                              <p:pRg st="0" end="0"/>
                                            </p:txEl>
                                          </p:spTgt>
                                        </p:tgtEl>
                                        <p:attrNameLst>
                                          <p:attrName>style.visibility</p:attrName>
                                        </p:attrNameLst>
                                      </p:cBhvr>
                                      <p:to>
                                        <p:strVal val="visible"/>
                                      </p:to>
                                    </p:set>
                                    <p:animEffect transition="in" filter="dissolve">
                                      <p:cBhvr>
                                        <p:cTn id="12" dur="500"/>
                                        <p:tgtEl>
                                          <p:spTgt spid="1310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076">
                                            <p:txEl>
                                              <p:pRg st="1" end="1"/>
                                            </p:txEl>
                                          </p:spTgt>
                                        </p:tgtEl>
                                        <p:attrNameLst>
                                          <p:attrName>style.visibility</p:attrName>
                                        </p:attrNameLst>
                                      </p:cBhvr>
                                      <p:to>
                                        <p:strVal val="visible"/>
                                      </p:to>
                                    </p:set>
                                    <p:animEffect transition="in" filter="dissolve">
                                      <p:cBhvr>
                                        <p:cTn id="17" dur="500"/>
                                        <p:tgtEl>
                                          <p:spTgt spid="131076">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1076">
                                            <p:txEl>
                                              <p:pRg st="2" end="2"/>
                                            </p:txEl>
                                          </p:spTgt>
                                        </p:tgtEl>
                                        <p:attrNameLst>
                                          <p:attrName>style.visibility</p:attrName>
                                        </p:attrNameLst>
                                      </p:cBhvr>
                                      <p:to>
                                        <p:strVal val="visible"/>
                                      </p:to>
                                    </p:set>
                                    <p:animEffect transition="in" filter="dissolve">
                                      <p:cBhvr>
                                        <p:cTn id="20" dur="500"/>
                                        <p:tgtEl>
                                          <p:spTgt spid="131076">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1076">
                                            <p:txEl>
                                              <p:pRg st="3" end="3"/>
                                            </p:txEl>
                                          </p:spTgt>
                                        </p:tgtEl>
                                        <p:attrNameLst>
                                          <p:attrName>style.visibility</p:attrName>
                                        </p:attrNameLst>
                                      </p:cBhvr>
                                      <p:to>
                                        <p:strVal val="visible"/>
                                      </p:to>
                                    </p:set>
                                    <p:animEffect transition="in" filter="dissolve">
                                      <p:cBhvr>
                                        <p:cTn id="23" dur="500"/>
                                        <p:tgtEl>
                                          <p:spTgt spid="131076">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1076">
                                            <p:txEl>
                                              <p:pRg st="4" end="4"/>
                                            </p:txEl>
                                          </p:spTgt>
                                        </p:tgtEl>
                                        <p:attrNameLst>
                                          <p:attrName>style.visibility</p:attrName>
                                        </p:attrNameLst>
                                      </p:cBhvr>
                                      <p:to>
                                        <p:strVal val="visible"/>
                                      </p:to>
                                    </p:set>
                                    <p:animEffect transition="in" filter="dissolve">
                                      <p:cBhvr>
                                        <p:cTn id="26" dur="500"/>
                                        <p:tgtEl>
                                          <p:spTgt spid="131076">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1076">
                                            <p:txEl>
                                              <p:pRg st="5" end="5"/>
                                            </p:txEl>
                                          </p:spTgt>
                                        </p:tgtEl>
                                        <p:attrNameLst>
                                          <p:attrName>style.visibility</p:attrName>
                                        </p:attrNameLst>
                                      </p:cBhvr>
                                      <p:to>
                                        <p:strVal val="visible"/>
                                      </p:to>
                                    </p:set>
                                    <p:animEffect transition="in" filter="dissolve">
                                      <p:cBhvr>
                                        <p:cTn id="31" dur="500"/>
                                        <p:tgtEl>
                                          <p:spTgt spid="131076">
                                            <p:txEl>
                                              <p:pRg st="5" end="5"/>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1076">
                                            <p:txEl>
                                              <p:pRg st="6" end="6"/>
                                            </p:txEl>
                                          </p:spTgt>
                                        </p:tgtEl>
                                        <p:attrNameLst>
                                          <p:attrName>style.visibility</p:attrName>
                                        </p:attrNameLst>
                                      </p:cBhvr>
                                      <p:to>
                                        <p:strVal val="visible"/>
                                      </p:to>
                                    </p:set>
                                    <p:animEffect transition="in" filter="dissolve">
                                      <p:cBhvr>
                                        <p:cTn id="34" dur="500"/>
                                        <p:tgtEl>
                                          <p:spTgt spid="131076">
                                            <p:txEl>
                                              <p:pRg st="6" end="6"/>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1076">
                                            <p:txEl>
                                              <p:pRg st="7" end="7"/>
                                            </p:txEl>
                                          </p:spTgt>
                                        </p:tgtEl>
                                        <p:attrNameLst>
                                          <p:attrName>style.visibility</p:attrName>
                                        </p:attrNameLst>
                                      </p:cBhvr>
                                      <p:to>
                                        <p:strVal val="visible"/>
                                      </p:to>
                                    </p:set>
                                    <p:animEffect transition="in" filter="dissolve">
                                      <p:cBhvr>
                                        <p:cTn id="37" dur="500"/>
                                        <p:tgtEl>
                                          <p:spTgt spid="131076">
                                            <p:txEl>
                                              <p:pRg st="7" end="7"/>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31076">
                                            <p:txEl>
                                              <p:pRg st="8" end="8"/>
                                            </p:txEl>
                                          </p:spTgt>
                                        </p:tgtEl>
                                        <p:attrNameLst>
                                          <p:attrName>style.visibility</p:attrName>
                                        </p:attrNameLst>
                                      </p:cBhvr>
                                      <p:to>
                                        <p:strVal val="visible"/>
                                      </p:to>
                                    </p:set>
                                    <p:animEffect transition="in" filter="dissolve">
                                      <p:cBhvr>
                                        <p:cTn id="40" dur="500"/>
                                        <p:tgtEl>
                                          <p:spTgt spid="131076">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31077">
                                            <p:bg/>
                                          </p:spTgt>
                                        </p:tgtEl>
                                        <p:attrNameLst>
                                          <p:attrName>style.visibility</p:attrName>
                                        </p:attrNameLst>
                                      </p:cBhvr>
                                      <p:to>
                                        <p:strVal val="visible"/>
                                      </p:to>
                                    </p:set>
                                    <p:animEffect transition="in" filter="dissolve">
                                      <p:cBhvr>
                                        <p:cTn id="45" dur="500"/>
                                        <p:tgtEl>
                                          <p:spTgt spid="131077">
                                            <p:bg/>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31077">
                                            <p:txEl>
                                              <p:pRg st="0" end="0"/>
                                            </p:txEl>
                                          </p:spTgt>
                                        </p:tgtEl>
                                        <p:attrNameLst>
                                          <p:attrName>style.visibility</p:attrName>
                                        </p:attrNameLst>
                                      </p:cBhvr>
                                      <p:to>
                                        <p:strVal val="visible"/>
                                      </p:to>
                                    </p:set>
                                    <p:animEffect transition="in" filter="dissolve">
                                      <p:cBhvr>
                                        <p:cTn id="50" dur="500"/>
                                        <p:tgtEl>
                                          <p:spTgt spid="131077">
                                            <p:txEl>
                                              <p:pRg st="0" end="0"/>
                                            </p:tx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31077">
                                            <p:txEl>
                                              <p:pRg st="1" end="1"/>
                                            </p:txEl>
                                          </p:spTgt>
                                        </p:tgtEl>
                                        <p:attrNameLst>
                                          <p:attrName>style.visibility</p:attrName>
                                        </p:attrNameLst>
                                      </p:cBhvr>
                                      <p:to>
                                        <p:strVal val="visible"/>
                                      </p:to>
                                    </p:set>
                                    <p:animEffect transition="in" filter="dissolve">
                                      <p:cBhvr>
                                        <p:cTn id="53" dur="500"/>
                                        <p:tgtEl>
                                          <p:spTgt spid="131077">
                                            <p:txEl>
                                              <p:pRg st="1" end="1"/>
                                            </p:txEl>
                                          </p:spTgt>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31077">
                                            <p:txEl>
                                              <p:pRg st="2" end="2"/>
                                            </p:txEl>
                                          </p:spTgt>
                                        </p:tgtEl>
                                        <p:attrNameLst>
                                          <p:attrName>style.visibility</p:attrName>
                                        </p:attrNameLst>
                                      </p:cBhvr>
                                      <p:to>
                                        <p:strVal val="visible"/>
                                      </p:to>
                                    </p:set>
                                    <p:animEffect transition="in" filter="dissolve">
                                      <p:cBhvr>
                                        <p:cTn id="56" dur="500"/>
                                        <p:tgtEl>
                                          <p:spTgt spid="131077">
                                            <p:txEl>
                                              <p:pRg st="2" end="2"/>
                                            </p:txEl>
                                          </p:spTgt>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31077">
                                            <p:txEl>
                                              <p:pRg st="3" end="3"/>
                                            </p:txEl>
                                          </p:spTgt>
                                        </p:tgtEl>
                                        <p:attrNameLst>
                                          <p:attrName>style.visibility</p:attrName>
                                        </p:attrNameLst>
                                      </p:cBhvr>
                                      <p:to>
                                        <p:strVal val="visible"/>
                                      </p:to>
                                    </p:set>
                                    <p:animEffect transition="in" filter="dissolve">
                                      <p:cBhvr>
                                        <p:cTn id="59" dur="500"/>
                                        <p:tgtEl>
                                          <p:spTgt spid="131077">
                                            <p:txEl>
                                              <p:pRg st="3" end="3"/>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31077">
                                            <p:txEl>
                                              <p:pRg st="4" end="4"/>
                                            </p:txEl>
                                          </p:spTgt>
                                        </p:tgtEl>
                                        <p:attrNameLst>
                                          <p:attrName>style.visibility</p:attrName>
                                        </p:attrNameLst>
                                      </p:cBhvr>
                                      <p:to>
                                        <p:strVal val="visible"/>
                                      </p:to>
                                    </p:set>
                                    <p:animEffect transition="in" filter="dissolve">
                                      <p:cBhvr>
                                        <p:cTn id="64" dur="500"/>
                                        <p:tgtEl>
                                          <p:spTgt spid="131077">
                                            <p:txEl>
                                              <p:pRg st="4" end="4"/>
                                            </p:txEl>
                                          </p:spTgt>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31077">
                                            <p:txEl>
                                              <p:pRg st="5" end="5"/>
                                            </p:txEl>
                                          </p:spTgt>
                                        </p:tgtEl>
                                        <p:attrNameLst>
                                          <p:attrName>style.visibility</p:attrName>
                                        </p:attrNameLst>
                                      </p:cBhvr>
                                      <p:to>
                                        <p:strVal val="visible"/>
                                      </p:to>
                                    </p:set>
                                    <p:animEffect transition="in" filter="dissolve">
                                      <p:cBhvr>
                                        <p:cTn id="67" dur="500"/>
                                        <p:tgtEl>
                                          <p:spTgt spid="131077">
                                            <p:txEl>
                                              <p:pRg st="5" end="5"/>
                                            </p:txEl>
                                          </p:spTgt>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31077">
                                            <p:txEl>
                                              <p:pRg st="6" end="6"/>
                                            </p:txEl>
                                          </p:spTgt>
                                        </p:tgtEl>
                                        <p:attrNameLst>
                                          <p:attrName>style.visibility</p:attrName>
                                        </p:attrNameLst>
                                      </p:cBhvr>
                                      <p:to>
                                        <p:strVal val="visible"/>
                                      </p:to>
                                    </p:set>
                                    <p:animEffect transition="in" filter="dissolve">
                                      <p:cBhvr>
                                        <p:cTn id="70" dur="500"/>
                                        <p:tgtEl>
                                          <p:spTgt spid="131077">
                                            <p:txEl>
                                              <p:pRg st="6" end="6"/>
                                            </p:txEl>
                                          </p:spTgt>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31077">
                                            <p:txEl>
                                              <p:pRg st="7" end="7"/>
                                            </p:txEl>
                                          </p:spTgt>
                                        </p:tgtEl>
                                        <p:attrNameLst>
                                          <p:attrName>style.visibility</p:attrName>
                                        </p:attrNameLst>
                                      </p:cBhvr>
                                      <p:to>
                                        <p:strVal val="visible"/>
                                      </p:to>
                                    </p:set>
                                    <p:animEffect transition="in" filter="dissolve">
                                      <p:cBhvr>
                                        <p:cTn id="73" dur="500"/>
                                        <p:tgtEl>
                                          <p:spTgt spid="131077">
                                            <p:txEl>
                                              <p:pRg st="7" end="7"/>
                                            </p:txEl>
                                          </p:spTgt>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31077">
                                            <p:txEl>
                                              <p:pRg st="8" end="8"/>
                                            </p:txEl>
                                          </p:spTgt>
                                        </p:tgtEl>
                                        <p:attrNameLst>
                                          <p:attrName>style.visibility</p:attrName>
                                        </p:attrNameLst>
                                      </p:cBhvr>
                                      <p:to>
                                        <p:strVal val="visible"/>
                                      </p:to>
                                    </p:set>
                                    <p:animEffect transition="in" filter="dissolve">
                                      <p:cBhvr>
                                        <p:cTn id="76" dur="500"/>
                                        <p:tgtEl>
                                          <p:spTgt spid="131077">
                                            <p:txEl>
                                              <p:pRg st="8" end="8"/>
                                            </p:txEl>
                                          </p:spTgt>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31077">
                                            <p:txEl>
                                              <p:pRg st="9" end="9"/>
                                            </p:txEl>
                                          </p:spTgt>
                                        </p:tgtEl>
                                        <p:attrNameLst>
                                          <p:attrName>style.visibility</p:attrName>
                                        </p:attrNameLst>
                                      </p:cBhvr>
                                      <p:to>
                                        <p:strVal val="visible"/>
                                      </p:to>
                                    </p:set>
                                    <p:animEffect transition="in" filter="dissolve">
                                      <p:cBhvr>
                                        <p:cTn id="79" dur="500"/>
                                        <p:tgtEl>
                                          <p:spTgt spid="13107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uiExpand="1" build="p" animBg="1"/>
      <p:bldP spid="131077" grpId="0" uiExpand="1" build="p"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24D322F-4432-48EB-8ED2-7D85126C5DD8}" type="slidenum">
              <a:rPr lang="en-US" altLang="en-US"/>
              <a:pPr>
                <a:defRPr/>
              </a:pPr>
              <a:t>110</a:t>
            </a:fld>
            <a:endParaRPr lang="en-US" altLang="en-US"/>
          </a:p>
        </p:txBody>
      </p:sp>
      <p:sp>
        <p:nvSpPr>
          <p:cNvPr id="264194" name="Rectangle 2"/>
          <p:cNvSpPr>
            <a:spLocks noGrp="1" noChangeArrowheads="1"/>
          </p:cNvSpPr>
          <p:nvPr>
            <p:ph type="title"/>
          </p:nvPr>
        </p:nvSpPr>
        <p:spPr>
          <a:xfrm>
            <a:off x="699247" y="295729"/>
            <a:ext cx="8305800" cy="762000"/>
          </a:xfrm>
        </p:spPr>
        <p:txBody>
          <a:bodyPr/>
          <a:lstStyle/>
          <a:p>
            <a:pPr eaLnBrk="1" hangingPunct="1">
              <a:defRPr/>
            </a:pPr>
            <a:r>
              <a:rPr lang="en-US" altLang="en-US" dirty="0">
                <a:solidFill>
                  <a:srgbClr val="FFFF66"/>
                </a:solidFill>
                <a:latin typeface="Eras Bold ITC" pitchFamily="34" charset="0"/>
              </a:rPr>
              <a:t>Second Oracle cont.--</a:t>
            </a:r>
          </a:p>
        </p:txBody>
      </p:sp>
      <p:sp>
        <p:nvSpPr>
          <p:cNvPr id="264195" name="Rectangle 3"/>
          <p:cNvSpPr>
            <a:spLocks noGrp="1" noChangeArrowheads="1"/>
          </p:cNvSpPr>
          <p:nvPr>
            <p:ph type="body" idx="1"/>
          </p:nvPr>
        </p:nvSpPr>
        <p:spPr>
          <a:xfrm>
            <a:off x="699247" y="1201270"/>
            <a:ext cx="9816353" cy="5123329"/>
          </a:xfrm>
        </p:spPr>
        <p:txBody>
          <a:bodyPr>
            <a:normAutofit lnSpcReduction="10000"/>
          </a:bodyPr>
          <a:lstStyle/>
          <a:p>
            <a:pPr marL="609600" indent="-609600">
              <a:buNone/>
              <a:defRPr/>
            </a:pPr>
            <a:r>
              <a:rPr lang="en-US" altLang="en-US" sz="2800" dirty="0">
                <a:solidFill>
                  <a:srgbClr val="FFC000"/>
                </a:solidFill>
                <a:latin typeface="Eras Demi ITC" pitchFamily="34" charset="0"/>
              </a:rPr>
              <a:t>Haggai encouraged them along five lines:</a:t>
            </a:r>
          </a:p>
          <a:p>
            <a:pPr marL="609600" indent="-609600">
              <a:buFont typeface="Wingdings" panose="05000000000000000000" pitchFamily="2" charset="2"/>
              <a:buAutoNum type="arabicPeriod"/>
              <a:defRPr/>
            </a:pPr>
            <a:r>
              <a:rPr lang="en-US" altLang="en-US" sz="2400" i="1" dirty="0"/>
              <a:t>God reaffirmed that he was with them (2:4).</a:t>
            </a:r>
          </a:p>
          <a:p>
            <a:pPr marL="609600" indent="-609600">
              <a:buFont typeface="Wingdings" panose="05000000000000000000" pitchFamily="2" charset="2"/>
              <a:buAutoNum type="arabicPeriod"/>
              <a:defRPr/>
            </a:pPr>
            <a:r>
              <a:rPr lang="en-US" altLang="en-US" sz="2400" i="1" dirty="0"/>
              <a:t>He reminded them that the covenant was not destroyed in spite of the recent exile (2:5).</a:t>
            </a:r>
          </a:p>
          <a:p>
            <a:pPr marL="609600" indent="-609600">
              <a:buFont typeface="Wingdings" panose="05000000000000000000" pitchFamily="2" charset="2"/>
              <a:buAutoNum type="arabicPeriod"/>
              <a:defRPr/>
            </a:pPr>
            <a:r>
              <a:rPr lang="en-US" altLang="en-US" sz="2400" i="1" dirty="0"/>
              <a:t>He urged them that in the building project they had a stake in the eschatological future—and hence, they needed to work in light of that future (2:6)!</a:t>
            </a:r>
          </a:p>
          <a:p>
            <a:pPr marL="609600" indent="-609600">
              <a:buFont typeface="Wingdings" panose="05000000000000000000" pitchFamily="2" charset="2"/>
              <a:buAutoNum type="arabicPeriod"/>
              <a:defRPr/>
            </a:pPr>
            <a:r>
              <a:rPr lang="en-US" altLang="en-US" sz="2400" i="1" dirty="0"/>
              <a:t>That future included the “desire of the nations” and would fulfill Ezekiel’s prediction that the glory of Yahweh would return (2:7-8; cf. </a:t>
            </a:r>
            <a:r>
              <a:rPr lang="en-US" altLang="en-US" sz="2400" i="1" dirty="0" err="1"/>
              <a:t>Eze</a:t>
            </a:r>
            <a:r>
              <a:rPr lang="en-US" altLang="en-US" sz="2400" i="1" dirty="0"/>
              <a:t>. 43:1-5; 44:4).</a:t>
            </a:r>
          </a:p>
          <a:p>
            <a:pPr marL="609600" indent="-609600">
              <a:buFont typeface="Wingdings" panose="05000000000000000000" pitchFamily="2" charset="2"/>
              <a:buAutoNum type="arabicPeriod"/>
              <a:defRPr/>
            </a:pPr>
            <a:r>
              <a:rPr lang="en-US" altLang="en-US" sz="2400" i="1" dirty="0"/>
              <a:t>The splendor of the 2</a:t>
            </a:r>
            <a:r>
              <a:rPr lang="en-US" altLang="en-US" sz="2400" i="1" baseline="30000" dirty="0"/>
              <a:t>nd</a:t>
            </a:r>
            <a:r>
              <a:rPr lang="en-US" altLang="en-US" sz="2400" i="1" dirty="0"/>
              <a:t> temple would be greater than the splendor of the 1</a:t>
            </a:r>
            <a:r>
              <a:rPr lang="en-US" altLang="en-US" sz="2400" i="1" baseline="30000" dirty="0"/>
              <a:t>st</a:t>
            </a:r>
            <a:r>
              <a:rPr lang="en-US" altLang="en-US" sz="2400" i="1" dirty="0"/>
              <a:t> one (2:9).</a:t>
            </a:r>
          </a:p>
        </p:txBody>
      </p:sp>
    </p:spTree>
    <p:extLst>
      <p:ext uri="{BB962C8B-B14F-4D97-AF65-F5344CB8AC3E}">
        <p14:creationId xmlns:p14="http://schemas.microsoft.com/office/powerpoint/2010/main" val="2797390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 calcmode="lin" valueType="num">
                                      <p:cBhvr>
                                        <p:cTn id="7" dur="500" fill="hold"/>
                                        <p:tgtEl>
                                          <p:spTgt spid="264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41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64195">
                                            <p:txEl>
                                              <p:pRg st="1" end="1"/>
                                            </p:txEl>
                                          </p:spTgt>
                                        </p:tgtEl>
                                        <p:attrNameLst>
                                          <p:attrName>style.visibility</p:attrName>
                                        </p:attrNameLst>
                                      </p:cBhvr>
                                      <p:to>
                                        <p:strVal val="visible"/>
                                      </p:to>
                                    </p:set>
                                    <p:anim calcmode="lin" valueType="num">
                                      <p:cBhvr>
                                        <p:cTn id="13" dur="500" fill="hold"/>
                                        <p:tgtEl>
                                          <p:spTgt spid="26419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6419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6419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64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64195">
                                            <p:txEl>
                                              <p:pRg st="2" end="2"/>
                                            </p:txEl>
                                          </p:spTgt>
                                        </p:tgtEl>
                                        <p:attrNameLst>
                                          <p:attrName>style.visibility</p:attrName>
                                        </p:attrNameLst>
                                      </p:cBhvr>
                                      <p:to>
                                        <p:strVal val="visible"/>
                                      </p:to>
                                    </p:set>
                                    <p:anim calcmode="lin" valueType="num">
                                      <p:cBhvr>
                                        <p:cTn id="21" dur="500" fill="hold"/>
                                        <p:tgtEl>
                                          <p:spTgt spid="26419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6419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6419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64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264195">
                                            <p:txEl>
                                              <p:pRg st="3" end="3"/>
                                            </p:txEl>
                                          </p:spTgt>
                                        </p:tgtEl>
                                        <p:attrNameLst>
                                          <p:attrName>style.visibility</p:attrName>
                                        </p:attrNameLst>
                                      </p:cBhvr>
                                      <p:to>
                                        <p:strVal val="visible"/>
                                      </p:to>
                                    </p:set>
                                    <p:anim calcmode="lin" valueType="num">
                                      <p:cBhvr>
                                        <p:cTn id="29" dur="500" fill="hold"/>
                                        <p:tgtEl>
                                          <p:spTgt spid="26419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6419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6419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64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264195">
                                            <p:txEl>
                                              <p:pRg st="4" end="4"/>
                                            </p:txEl>
                                          </p:spTgt>
                                        </p:tgtEl>
                                        <p:attrNameLst>
                                          <p:attrName>style.visibility</p:attrName>
                                        </p:attrNameLst>
                                      </p:cBhvr>
                                      <p:to>
                                        <p:strVal val="visible"/>
                                      </p:to>
                                    </p:set>
                                    <p:anim calcmode="lin" valueType="num">
                                      <p:cBhvr>
                                        <p:cTn id="37" dur="500" fill="hold"/>
                                        <p:tgtEl>
                                          <p:spTgt spid="26419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6419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6419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64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264195">
                                            <p:txEl>
                                              <p:pRg st="5" end="5"/>
                                            </p:txEl>
                                          </p:spTgt>
                                        </p:tgtEl>
                                        <p:attrNameLst>
                                          <p:attrName>style.visibility</p:attrName>
                                        </p:attrNameLst>
                                      </p:cBhvr>
                                      <p:to>
                                        <p:strVal val="visible"/>
                                      </p:to>
                                    </p:set>
                                    <p:anim calcmode="lin" valueType="num">
                                      <p:cBhvr>
                                        <p:cTn id="45" dur="500" fill="hold"/>
                                        <p:tgtEl>
                                          <p:spTgt spid="26419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26419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26419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2641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b="1" dirty="0">
                <a:solidFill>
                  <a:srgbClr val="FFC000"/>
                </a:solidFill>
              </a:rPr>
              <a:t>Discussion:</a:t>
            </a:r>
          </a:p>
        </p:txBody>
      </p:sp>
      <p:sp>
        <p:nvSpPr>
          <p:cNvPr id="177155" name="Rectangle 3"/>
          <p:cNvSpPr>
            <a:spLocks noGrp="1" noChangeArrowheads="1"/>
          </p:cNvSpPr>
          <p:nvPr>
            <p:ph type="body" idx="1"/>
          </p:nvPr>
        </p:nvSpPr>
        <p:spPr/>
        <p:txBody>
          <a:bodyPr>
            <a:normAutofit/>
          </a:bodyPr>
          <a:lstStyle/>
          <a:p>
            <a:pPr eaLnBrk="1" hangingPunct="1">
              <a:buFont typeface="Wingdings" panose="05000000000000000000" pitchFamily="2" charset="2"/>
              <a:buNone/>
              <a:defRPr/>
            </a:pPr>
            <a:endParaRPr lang="en-US" altLang="en-US" b="1" dirty="0">
              <a:solidFill>
                <a:srgbClr val="CC0000"/>
              </a:solidFill>
              <a:effectLst>
                <a:outerShdw blurRad="38100" dist="38100" dir="2700000" algn="tl">
                  <a:srgbClr val="000000"/>
                </a:outerShdw>
              </a:effectLst>
            </a:endParaRPr>
          </a:p>
          <a:p>
            <a:pPr marL="514350" indent="-514350">
              <a:buFont typeface="+mj-lt"/>
              <a:buAutoNum type="arabicPeriod"/>
              <a:defRPr/>
            </a:pPr>
            <a:r>
              <a:rPr lang="en-US" altLang="en-US" sz="2800" b="1" i="1" dirty="0">
                <a:latin typeface="Book Antiqua" panose="02040602050305030304" pitchFamily="18" charset="0"/>
              </a:rPr>
              <a:t>Why do you think God gave glimpses into the eschatological future far removed from 520 BC?</a:t>
            </a:r>
          </a:p>
          <a:p>
            <a:pPr marL="514350" indent="-514350">
              <a:buFont typeface="+mj-lt"/>
              <a:buAutoNum type="arabicPeriod"/>
              <a:defRPr/>
            </a:pPr>
            <a:endParaRPr lang="en-US" altLang="en-US" sz="2800" b="1" i="1" dirty="0">
              <a:latin typeface="Book Antiqua" panose="02040602050305030304" pitchFamily="18" charset="0"/>
            </a:endParaRPr>
          </a:p>
          <a:p>
            <a:pPr marL="514350" indent="-514350">
              <a:buFont typeface="+mj-lt"/>
              <a:buAutoNum type="arabicPeriod"/>
              <a:defRPr/>
            </a:pPr>
            <a:r>
              <a:rPr lang="en-US" altLang="en-US" sz="2800" b="1" i="1" dirty="0">
                <a:latin typeface="Book Antiqua" panose="02040602050305030304" pitchFamily="18" charset="0"/>
              </a:rPr>
              <a:t>In what sense was the 2</a:t>
            </a:r>
            <a:r>
              <a:rPr lang="en-US" altLang="en-US" sz="2800" b="1" i="1" baseline="30000" dirty="0">
                <a:latin typeface="Book Antiqua" panose="02040602050305030304" pitchFamily="18" charset="0"/>
              </a:rPr>
              <a:t>nd</a:t>
            </a:r>
            <a:r>
              <a:rPr lang="en-US" altLang="en-US" sz="2800" b="1" i="1" dirty="0">
                <a:latin typeface="Book Antiqua" panose="02040602050305030304" pitchFamily="18" charset="0"/>
              </a:rPr>
              <a:t> temple more glorious than the 1</a:t>
            </a:r>
            <a:r>
              <a:rPr lang="en-US" altLang="en-US" sz="2800" b="1" i="1" baseline="30000" dirty="0">
                <a:latin typeface="Book Antiqua" panose="02040602050305030304" pitchFamily="18" charset="0"/>
              </a:rPr>
              <a:t>st</a:t>
            </a:r>
            <a:r>
              <a:rPr lang="en-US" altLang="en-US" sz="2800" b="1" i="1" dirty="0">
                <a:latin typeface="Book Antiqua" panose="02040602050305030304" pitchFamily="18" charset="0"/>
              </a:rPr>
              <a:t> one?</a:t>
            </a:r>
          </a:p>
        </p:txBody>
      </p:sp>
    </p:spTree>
    <p:extLst>
      <p:ext uri="{BB962C8B-B14F-4D97-AF65-F5344CB8AC3E}">
        <p14:creationId xmlns:p14="http://schemas.microsoft.com/office/powerpoint/2010/main" val="3282489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 calcmode="lin" valueType="num">
                                      <p:cBhvr additive="base">
                                        <p:cTn id="7"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7155">
                                            <p:txEl>
                                              <p:pRg st="3" end="3"/>
                                            </p:txEl>
                                          </p:spTgt>
                                        </p:tgtEl>
                                        <p:attrNameLst>
                                          <p:attrName>style.visibility</p:attrName>
                                        </p:attrNameLst>
                                      </p:cBhvr>
                                      <p:to>
                                        <p:strVal val="visible"/>
                                      </p:to>
                                    </p:set>
                                    <p:anim calcmode="lin" valueType="num">
                                      <p:cBhvr additive="base">
                                        <p:cTn id="13"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BD59F88-F145-4849-AF89-F3C6A5C193C5}" type="slidenum">
              <a:rPr lang="en-US" altLang="en-US"/>
              <a:pPr>
                <a:defRPr/>
              </a:pPr>
              <a:t>112</a:t>
            </a:fld>
            <a:endParaRPr lang="en-US" altLang="en-US"/>
          </a:p>
        </p:txBody>
      </p:sp>
      <p:sp>
        <p:nvSpPr>
          <p:cNvPr id="269314" name="Rectangle 2"/>
          <p:cNvSpPr>
            <a:spLocks noGrp="1" noChangeArrowheads="1"/>
          </p:cNvSpPr>
          <p:nvPr>
            <p:ph type="title"/>
          </p:nvPr>
        </p:nvSpPr>
        <p:spPr>
          <a:xfrm>
            <a:off x="968188" y="679572"/>
            <a:ext cx="8229600" cy="990600"/>
          </a:xfrm>
        </p:spPr>
        <p:txBody>
          <a:bodyPr/>
          <a:lstStyle/>
          <a:p>
            <a:pPr eaLnBrk="1" hangingPunct="1">
              <a:defRPr/>
            </a:pPr>
            <a:r>
              <a:rPr lang="en-US" altLang="en-US" dirty="0">
                <a:solidFill>
                  <a:srgbClr val="FFFF66"/>
                </a:solidFill>
                <a:latin typeface="Eras Bold ITC" pitchFamily="34" charset="0"/>
              </a:rPr>
              <a:t>Haggai’s Third Oracle</a:t>
            </a:r>
            <a:r>
              <a:rPr lang="en-US" altLang="en-US" dirty="0">
                <a:solidFill>
                  <a:srgbClr val="FFFF66"/>
                </a:solidFill>
              </a:rPr>
              <a:t> </a:t>
            </a:r>
            <a:r>
              <a:rPr lang="en-US" altLang="en-US" sz="2800" dirty="0">
                <a:solidFill>
                  <a:srgbClr val="FFFF66"/>
                </a:solidFill>
              </a:rPr>
              <a:t>(2:10-19)</a:t>
            </a:r>
          </a:p>
        </p:txBody>
      </p:sp>
      <p:sp>
        <p:nvSpPr>
          <p:cNvPr id="269315" name="Rectangle 3"/>
          <p:cNvSpPr>
            <a:spLocks noGrp="1" noChangeArrowheads="1"/>
          </p:cNvSpPr>
          <p:nvPr>
            <p:ph type="body" idx="1"/>
          </p:nvPr>
        </p:nvSpPr>
        <p:spPr>
          <a:xfrm>
            <a:off x="968188" y="1721223"/>
            <a:ext cx="9384352" cy="4482354"/>
          </a:xfrm>
        </p:spPr>
        <p:txBody>
          <a:bodyPr/>
          <a:lstStyle/>
          <a:p>
            <a:pPr eaLnBrk="1" hangingPunct="1">
              <a:buFont typeface="Wingdings" panose="05000000000000000000" pitchFamily="2" charset="2"/>
              <a:buNone/>
              <a:defRPr/>
            </a:pPr>
            <a:r>
              <a:rPr lang="en-US" altLang="en-US" sz="2800" dirty="0">
                <a:solidFill>
                  <a:srgbClr val="FFC000"/>
                </a:solidFill>
                <a:latin typeface="Eras Demi ITC" pitchFamily="34" charset="0"/>
              </a:rPr>
              <a:t>After two more months, Haggai again addressed the community by using a defilement ruling as an illustration of human attitudes.</a:t>
            </a:r>
          </a:p>
          <a:p>
            <a:pPr eaLnBrk="1" hangingPunct="1">
              <a:defRPr/>
            </a:pPr>
            <a:r>
              <a:rPr lang="en-US" altLang="en-US" sz="2400" i="1" dirty="0"/>
              <a:t>The Torah’s purity laws indicated that contagion spreads from unclean things, not clean things (2:10-13).</a:t>
            </a:r>
          </a:p>
          <a:p>
            <a:pPr lvl="1" eaLnBrk="1" hangingPunct="1">
              <a:defRPr/>
            </a:pPr>
            <a:r>
              <a:rPr lang="en-US" altLang="en-US" sz="2000" i="1" dirty="0">
                <a:solidFill>
                  <a:srgbClr val="00FFFF"/>
                </a:solidFill>
              </a:rPr>
              <a:t>Holiness </a:t>
            </a:r>
            <a:r>
              <a:rPr lang="en-US" altLang="en-US" sz="2000" i="1" u="sng" dirty="0">
                <a:solidFill>
                  <a:srgbClr val="00FFFF"/>
                </a:solidFill>
              </a:rPr>
              <a:t>cannot</a:t>
            </a:r>
            <a:r>
              <a:rPr lang="en-US" altLang="en-US" sz="2000" i="1" dirty="0">
                <a:solidFill>
                  <a:srgbClr val="00FFFF"/>
                </a:solidFill>
              </a:rPr>
              <a:t> be transmitted by secondary contact.</a:t>
            </a:r>
          </a:p>
          <a:p>
            <a:pPr lvl="1" eaLnBrk="1" hangingPunct="1">
              <a:defRPr/>
            </a:pPr>
            <a:r>
              <a:rPr lang="en-US" altLang="en-US" sz="2000" i="1" dirty="0">
                <a:solidFill>
                  <a:srgbClr val="00FFFF"/>
                </a:solidFill>
              </a:rPr>
              <a:t>Defilement, on the other hand, </a:t>
            </a:r>
            <a:r>
              <a:rPr lang="en-US" altLang="en-US" sz="2000" i="1" u="sng" dirty="0">
                <a:solidFill>
                  <a:srgbClr val="00FFFF"/>
                </a:solidFill>
              </a:rPr>
              <a:t>does</a:t>
            </a:r>
            <a:r>
              <a:rPr lang="en-US" altLang="en-US" sz="2000" i="1" dirty="0">
                <a:solidFill>
                  <a:srgbClr val="00FFFF"/>
                </a:solidFill>
              </a:rPr>
              <a:t> transmit by secondary contract.</a:t>
            </a:r>
          </a:p>
          <a:p>
            <a:pPr eaLnBrk="1" hangingPunct="1">
              <a:defRPr/>
            </a:pPr>
            <a:r>
              <a:rPr lang="en-US" altLang="en-US" sz="2400" i="1" dirty="0"/>
              <a:t>By analogy, apathy and disillusionment are contagious, but dedication and commitment are not (2:14)!</a:t>
            </a:r>
          </a:p>
        </p:txBody>
      </p:sp>
    </p:spTree>
    <p:extLst>
      <p:ext uri="{BB962C8B-B14F-4D97-AF65-F5344CB8AC3E}">
        <p14:creationId xmlns:p14="http://schemas.microsoft.com/office/powerpoint/2010/main" val="1002116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 calcmode="lin" valueType="num">
                                      <p:cBhvr>
                                        <p:cTn id="7" dur="500" fill="hold"/>
                                        <p:tgtEl>
                                          <p:spTgt spid="269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9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9315">
                                            <p:txEl>
                                              <p:pRg st="1" end="1"/>
                                            </p:txEl>
                                          </p:spTgt>
                                        </p:tgtEl>
                                        <p:attrNameLst>
                                          <p:attrName>style.visibility</p:attrName>
                                        </p:attrNameLst>
                                      </p:cBhvr>
                                      <p:to>
                                        <p:strVal val="visible"/>
                                      </p:to>
                                    </p:set>
                                    <p:anim calcmode="lin" valueType="num">
                                      <p:cBhvr additive="base">
                                        <p:cTn id="13" dur="500" fill="hold"/>
                                        <p:tgtEl>
                                          <p:spTgt spid="269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931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9315">
                                            <p:txEl>
                                              <p:pRg st="2" end="2"/>
                                            </p:txEl>
                                          </p:spTgt>
                                        </p:tgtEl>
                                        <p:attrNameLst>
                                          <p:attrName>style.visibility</p:attrName>
                                        </p:attrNameLst>
                                      </p:cBhvr>
                                      <p:to>
                                        <p:strVal val="visible"/>
                                      </p:to>
                                    </p:set>
                                    <p:anim calcmode="lin" valueType="num">
                                      <p:cBhvr additive="base">
                                        <p:cTn id="17" dur="500" fill="hold"/>
                                        <p:tgtEl>
                                          <p:spTgt spid="2693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931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9315">
                                            <p:txEl>
                                              <p:pRg st="3" end="3"/>
                                            </p:txEl>
                                          </p:spTgt>
                                        </p:tgtEl>
                                        <p:attrNameLst>
                                          <p:attrName>style.visibility</p:attrName>
                                        </p:attrNameLst>
                                      </p:cBhvr>
                                      <p:to>
                                        <p:strVal val="visible"/>
                                      </p:to>
                                    </p:set>
                                    <p:anim calcmode="lin" valueType="num">
                                      <p:cBhvr additive="base">
                                        <p:cTn id="21" dur="500" fill="hold"/>
                                        <p:tgtEl>
                                          <p:spTgt spid="2693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9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69315">
                                            <p:txEl>
                                              <p:pRg st="4" end="4"/>
                                            </p:txEl>
                                          </p:spTgt>
                                        </p:tgtEl>
                                        <p:attrNameLst>
                                          <p:attrName>style.visibility</p:attrName>
                                        </p:attrNameLst>
                                      </p:cBhvr>
                                      <p:to>
                                        <p:strVal val="visible"/>
                                      </p:to>
                                    </p:set>
                                    <p:anim calcmode="lin" valueType="num">
                                      <p:cBhvr additive="base">
                                        <p:cTn id="27" dur="500" fill="hold"/>
                                        <p:tgtEl>
                                          <p:spTgt spid="26931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9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AD5F3B8-F915-4959-BA43-FCCDF91A8057}" type="slidenum">
              <a:rPr lang="en-US" altLang="en-US"/>
              <a:pPr>
                <a:defRPr/>
              </a:pPr>
              <a:t>113</a:t>
            </a:fld>
            <a:endParaRPr lang="en-US" altLang="en-US"/>
          </a:p>
        </p:txBody>
      </p:sp>
      <p:sp>
        <p:nvSpPr>
          <p:cNvPr id="270338" name="Rectangle 2"/>
          <p:cNvSpPr>
            <a:spLocks noGrp="1" noChangeArrowheads="1"/>
          </p:cNvSpPr>
          <p:nvPr>
            <p:ph type="title"/>
          </p:nvPr>
        </p:nvSpPr>
        <p:spPr>
          <a:xfrm>
            <a:off x="951954" y="679572"/>
            <a:ext cx="8229600" cy="792163"/>
          </a:xfrm>
        </p:spPr>
        <p:txBody>
          <a:bodyPr/>
          <a:lstStyle/>
          <a:p>
            <a:pPr eaLnBrk="1" hangingPunct="1">
              <a:defRPr/>
            </a:pPr>
            <a:r>
              <a:rPr lang="en-US" altLang="en-US">
                <a:solidFill>
                  <a:srgbClr val="FFFF66"/>
                </a:solidFill>
                <a:latin typeface="Eras Bold ITC" pitchFamily="34" charset="0"/>
              </a:rPr>
              <a:t>Third Oracle cont.--</a:t>
            </a:r>
          </a:p>
        </p:txBody>
      </p:sp>
      <p:sp>
        <p:nvSpPr>
          <p:cNvPr id="270339" name="Rectangle 3"/>
          <p:cNvSpPr>
            <a:spLocks noGrp="1" noChangeArrowheads="1"/>
          </p:cNvSpPr>
          <p:nvPr>
            <p:ph type="body" idx="1"/>
          </p:nvPr>
        </p:nvSpPr>
        <p:spPr>
          <a:xfrm>
            <a:off x="951954" y="1852311"/>
            <a:ext cx="9258846" cy="4512631"/>
          </a:xfrm>
        </p:spPr>
        <p:txBody>
          <a:bodyPr/>
          <a:lstStyle/>
          <a:p>
            <a:pPr eaLnBrk="1" hangingPunct="1">
              <a:buFont typeface="Wingdings" panose="05000000000000000000" pitchFamily="2" charset="2"/>
              <a:buNone/>
              <a:defRPr/>
            </a:pPr>
            <a:r>
              <a:rPr lang="en-US" altLang="en-US" sz="2800" dirty="0">
                <a:solidFill>
                  <a:srgbClr val="FFC000"/>
                </a:solidFill>
                <a:latin typeface="Eras Demi ITC" pitchFamily="34" charset="0"/>
              </a:rPr>
              <a:t>Because what had been spreading for 16 years was indifference, not holiness, the community needed a line of demarcation between the old period of inactivity and the new period of resuming the work.</a:t>
            </a:r>
          </a:p>
          <a:p>
            <a:pPr eaLnBrk="1" hangingPunct="1">
              <a:defRPr/>
            </a:pPr>
            <a:r>
              <a:rPr lang="en-US" altLang="en-US" sz="2400" i="1" dirty="0"/>
              <a:t>The previous judgments upon grain and wine had been </a:t>
            </a:r>
            <a:r>
              <a:rPr lang="en-US" altLang="en-US" sz="2400" i="1" u="sng" dirty="0"/>
              <a:t>blight</a:t>
            </a:r>
            <a:r>
              <a:rPr lang="en-US" altLang="en-US" sz="2400" i="1" dirty="0"/>
              <a:t> (disease and/or insects), </a:t>
            </a:r>
            <a:r>
              <a:rPr lang="en-US" altLang="en-US" sz="2400" i="1" u="sng" dirty="0"/>
              <a:t>mildew</a:t>
            </a:r>
            <a:r>
              <a:rPr lang="en-US" altLang="en-US" sz="2400" i="1" dirty="0"/>
              <a:t> (spoilage in storage) and </a:t>
            </a:r>
            <a:r>
              <a:rPr lang="en-US" altLang="en-US" sz="2400" i="1" u="sng" dirty="0"/>
              <a:t>hail</a:t>
            </a:r>
            <a:r>
              <a:rPr lang="en-US" altLang="en-US" sz="2400" i="1" dirty="0"/>
              <a:t> (destruction by weather). The law of mildew (Lv. 14) regulated spoilage.</a:t>
            </a:r>
          </a:p>
          <a:p>
            <a:pPr eaLnBrk="1" hangingPunct="1">
              <a:defRPr/>
            </a:pPr>
            <a:r>
              <a:rPr lang="en-US" altLang="en-US" sz="2400" i="1" dirty="0"/>
              <a:t>With their renewed dedication, the future would be marked by blessing (2:19b).</a:t>
            </a:r>
          </a:p>
        </p:txBody>
      </p:sp>
    </p:spTree>
    <p:extLst>
      <p:ext uri="{BB962C8B-B14F-4D97-AF65-F5344CB8AC3E}">
        <p14:creationId xmlns:p14="http://schemas.microsoft.com/office/powerpoint/2010/main" val="387234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 calcmode="lin" valueType="num">
                                      <p:cBhvr>
                                        <p:cTn id="7" dur="500" fill="hold"/>
                                        <p:tgtEl>
                                          <p:spTgt spid="270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03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70339">
                                            <p:txEl>
                                              <p:pRg st="1" end="1"/>
                                            </p:txEl>
                                          </p:spTgt>
                                        </p:tgtEl>
                                        <p:attrNameLst>
                                          <p:attrName>style.visibility</p:attrName>
                                        </p:attrNameLst>
                                      </p:cBhvr>
                                      <p:to>
                                        <p:strVal val="visible"/>
                                      </p:to>
                                    </p:set>
                                    <p:anim calcmode="lin" valueType="num">
                                      <p:cBhvr>
                                        <p:cTn id="13" dur="500" fill="hold"/>
                                        <p:tgtEl>
                                          <p:spTgt spid="27033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7033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7033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70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70339">
                                            <p:txEl>
                                              <p:pRg st="2" end="2"/>
                                            </p:txEl>
                                          </p:spTgt>
                                        </p:tgtEl>
                                        <p:attrNameLst>
                                          <p:attrName>style.visibility</p:attrName>
                                        </p:attrNameLst>
                                      </p:cBhvr>
                                      <p:to>
                                        <p:strVal val="visible"/>
                                      </p:to>
                                    </p:set>
                                    <p:anim calcmode="lin" valueType="num">
                                      <p:cBhvr>
                                        <p:cTn id="21" dur="500" fill="hold"/>
                                        <p:tgtEl>
                                          <p:spTgt spid="27033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033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033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0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B4708BF-28AE-46AE-AB1F-8C33EB347A67}" type="slidenum">
              <a:rPr lang="en-US" altLang="en-US"/>
              <a:pPr>
                <a:defRPr/>
              </a:pPr>
              <a:t>114</a:t>
            </a:fld>
            <a:endParaRPr lang="en-US" altLang="en-US"/>
          </a:p>
        </p:txBody>
      </p:sp>
      <p:sp>
        <p:nvSpPr>
          <p:cNvPr id="275458" name="Rectangle 2"/>
          <p:cNvSpPr>
            <a:spLocks noGrp="1" noChangeArrowheads="1"/>
          </p:cNvSpPr>
          <p:nvPr>
            <p:ph type="title"/>
          </p:nvPr>
        </p:nvSpPr>
        <p:spPr/>
        <p:txBody>
          <a:bodyPr/>
          <a:lstStyle/>
          <a:p>
            <a:pPr eaLnBrk="1" hangingPunct="1">
              <a:defRPr/>
            </a:pPr>
            <a:r>
              <a:rPr lang="en-US" altLang="en-US">
                <a:solidFill>
                  <a:srgbClr val="FFFF66"/>
                </a:solidFill>
                <a:latin typeface="Eras Bold ITC" pitchFamily="34" charset="0"/>
              </a:rPr>
              <a:t>The New Date!</a:t>
            </a:r>
          </a:p>
        </p:txBody>
      </p:sp>
      <p:sp>
        <p:nvSpPr>
          <p:cNvPr id="275459" name="Rectangle 3"/>
          <p:cNvSpPr>
            <a:spLocks noGrp="1" noChangeArrowheads="1"/>
          </p:cNvSpPr>
          <p:nvPr>
            <p:ph type="body" idx="1"/>
          </p:nvPr>
        </p:nvSpPr>
        <p:spPr>
          <a:xfrm>
            <a:off x="788894" y="1595718"/>
            <a:ext cx="9421906" cy="4957482"/>
          </a:xfrm>
        </p:spPr>
        <p:txBody>
          <a:bodyPr/>
          <a:lstStyle/>
          <a:p>
            <a:pPr eaLnBrk="1" hangingPunct="1">
              <a:buFont typeface="Wingdings" panose="05000000000000000000" pitchFamily="2" charset="2"/>
              <a:buNone/>
              <a:defRPr/>
            </a:pPr>
            <a:r>
              <a:rPr lang="en-US" altLang="en-US" sz="2800" dirty="0">
                <a:solidFill>
                  <a:srgbClr val="FFC000"/>
                </a:solidFill>
                <a:latin typeface="Eras Demi ITC" pitchFamily="34" charset="0"/>
              </a:rPr>
              <a:t>On the 24</a:t>
            </a:r>
            <a:r>
              <a:rPr lang="en-US" altLang="en-US" sz="2800" baseline="30000" dirty="0">
                <a:solidFill>
                  <a:srgbClr val="FFC000"/>
                </a:solidFill>
                <a:latin typeface="Eras Demi ITC" pitchFamily="34" charset="0"/>
              </a:rPr>
              <a:t>th</a:t>
            </a:r>
            <a:r>
              <a:rPr lang="en-US" altLang="en-US" sz="2800" dirty="0">
                <a:solidFill>
                  <a:srgbClr val="FFC000"/>
                </a:solidFill>
                <a:latin typeface="Eras Demi ITC" pitchFamily="34" charset="0"/>
              </a:rPr>
              <a:t> day of the 9</a:t>
            </a:r>
            <a:r>
              <a:rPr lang="en-US" altLang="en-US" sz="2800" baseline="30000" dirty="0">
                <a:solidFill>
                  <a:srgbClr val="FFC000"/>
                </a:solidFill>
                <a:latin typeface="Eras Demi ITC" pitchFamily="34" charset="0"/>
              </a:rPr>
              <a:t>th</a:t>
            </a:r>
            <a:r>
              <a:rPr lang="en-US" altLang="en-US" sz="2800" dirty="0">
                <a:solidFill>
                  <a:srgbClr val="FFC000"/>
                </a:solidFill>
                <a:latin typeface="Eras Demi ITC" pitchFamily="34" charset="0"/>
              </a:rPr>
              <a:t> month (December 18, 520 BC), the past and the future would be separated (2:18)!</a:t>
            </a:r>
          </a:p>
          <a:p>
            <a:pPr eaLnBrk="1" hangingPunct="1">
              <a:defRPr/>
            </a:pPr>
            <a:r>
              <a:rPr lang="en-US" altLang="en-US" sz="2400" i="1" dirty="0"/>
              <a:t>Seed for the next harvest already had been taken from the grain pits and sown. (Fields were plowed and seed sown in late fall for the next season.) </a:t>
            </a:r>
          </a:p>
          <a:p>
            <a:pPr eaLnBrk="1" hangingPunct="1">
              <a:defRPr/>
            </a:pPr>
            <a:r>
              <a:rPr lang="en-US" altLang="en-US" sz="2400" i="1" dirty="0"/>
              <a:t>Thus, the question, “Is there any grain left in the barn?” is to be answered, “No”! All seed had been sown in the fields already, and they could expect an excellent harvest (cf. </a:t>
            </a:r>
            <a:r>
              <a:rPr lang="en-US" altLang="en-US" sz="2400" i="1" dirty="0" err="1"/>
              <a:t>Zec</a:t>
            </a:r>
            <a:r>
              <a:rPr lang="en-US" altLang="en-US" sz="2400" i="1" dirty="0"/>
              <a:t>. 8:12)!</a:t>
            </a:r>
          </a:p>
        </p:txBody>
      </p:sp>
    </p:spTree>
    <p:extLst>
      <p:ext uri="{BB962C8B-B14F-4D97-AF65-F5344CB8AC3E}">
        <p14:creationId xmlns:p14="http://schemas.microsoft.com/office/powerpoint/2010/main" val="3721866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p:cTn id="7" dur="500" fill="hold"/>
                                        <p:tgtEl>
                                          <p:spTgt spid="275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54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75459">
                                            <p:txEl>
                                              <p:pRg st="1" end="1"/>
                                            </p:txEl>
                                          </p:spTgt>
                                        </p:tgtEl>
                                        <p:attrNameLst>
                                          <p:attrName>style.visibility</p:attrName>
                                        </p:attrNameLst>
                                      </p:cBhvr>
                                      <p:to>
                                        <p:strVal val="visible"/>
                                      </p:to>
                                    </p:set>
                                    <p:anim calcmode="lin" valueType="num">
                                      <p:cBhvr>
                                        <p:cTn id="13" dur="500" fill="hold"/>
                                        <p:tgtEl>
                                          <p:spTgt spid="27545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7545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7545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75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75459">
                                            <p:txEl>
                                              <p:pRg st="2" end="2"/>
                                            </p:txEl>
                                          </p:spTgt>
                                        </p:tgtEl>
                                        <p:attrNameLst>
                                          <p:attrName>style.visibility</p:attrName>
                                        </p:attrNameLst>
                                      </p:cBhvr>
                                      <p:to>
                                        <p:strVal val="visible"/>
                                      </p:to>
                                    </p:set>
                                    <p:anim calcmode="lin" valueType="num">
                                      <p:cBhvr>
                                        <p:cTn id="21" dur="500" fill="hold"/>
                                        <p:tgtEl>
                                          <p:spTgt spid="2754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54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54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54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F0F0D88B-A7B3-4894-B474-84AEC82BAB4E}" type="slidenum">
              <a:rPr lang="en-US" altLang="en-US"/>
              <a:pPr>
                <a:defRPr/>
              </a:pPr>
              <a:t>115</a:t>
            </a:fld>
            <a:endParaRPr lang="en-US" altLang="en-US"/>
          </a:p>
        </p:txBody>
      </p:sp>
      <p:sp>
        <p:nvSpPr>
          <p:cNvPr id="276482" name="Rectangle 2"/>
          <p:cNvSpPr>
            <a:spLocks noGrp="1" noChangeArrowheads="1"/>
          </p:cNvSpPr>
          <p:nvPr>
            <p:ph type="title"/>
          </p:nvPr>
        </p:nvSpPr>
        <p:spPr>
          <a:xfrm>
            <a:off x="6019800" y="533400"/>
            <a:ext cx="4191000" cy="1447800"/>
          </a:xfrm>
        </p:spPr>
        <p:txBody>
          <a:bodyPr/>
          <a:lstStyle/>
          <a:p>
            <a:pPr algn="l" eaLnBrk="1" hangingPunct="1">
              <a:defRPr/>
            </a:pPr>
            <a:r>
              <a:rPr lang="en-US" altLang="en-US" dirty="0">
                <a:latin typeface="Eras Demi ITC" panose="020B0604020202020204"/>
              </a:rPr>
              <a:t>Sowing and plowing in the fall</a:t>
            </a:r>
          </a:p>
        </p:txBody>
      </p:sp>
      <p:sp>
        <p:nvSpPr>
          <p:cNvPr id="276483" name="Rectangle 3"/>
          <p:cNvSpPr>
            <a:spLocks noGrp="1" noChangeArrowheads="1"/>
          </p:cNvSpPr>
          <p:nvPr>
            <p:ph type="body" sz="half" idx="2"/>
          </p:nvPr>
        </p:nvSpPr>
        <p:spPr>
          <a:xfrm>
            <a:off x="6096000" y="2144714"/>
            <a:ext cx="4343400" cy="4332287"/>
          </a:xfrm>
        </p:spPr>
        <p:txBody>
          <a:bodyPr/>
          <a:lstStyle/>
          <a:p>
            <a:pPr eaLnBrk="1" hangingPunct="1">
              <a:buFont typeface="Wingdings" panose="05000000000000000000" pitchFamily="2" charset="2"/>
              <a:buNone/>
              <a:defRPr/>
            </a:pPr>
            <a:endParaRPr lang="en-US" altLang="en-US" sz="2400" dirty="0"/>
          </a:p>
          <a:p>
            <a:pPr eaLnBrk="1" hangingPunct="1">
              <a:buFont typeface="Wingdings" panose="05000000000000000000" pitchFamily="2" charset="2"/>
              <a:buNone/>
              <a:defRPr/>
            </a:pPr>
            <a:r>
              <a:rPr lang="en-US" altLang="en-US" sz="2400" dirty="0"/>
              <a:t>In some regions, sowing actually precedes plowing, and in general, sowing is done in the fall, allowing the seed to remain in the ground until spring. This seems to have been the case for Haggai’s people (Hg. 2:19).</a:t>
            </a:r>
          </a:p>
        </p:txBody>
      </p:sp>
      <p:pic>
        <p:nvPicPr>
          <p:cNvPr id="50181" name="Picture 4" descr="BAS17"/>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t="-348"/>
          <a:stretch>
            <a:fillRect/>
          </a:stretch>
        </p:blipFill>
        <p:spPr>
          <a:xfrm>
            <a:off x="1524000" y="0"/>
            <a:ext cx="4318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480039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7A0ED0B-3771-47CF-935D-C841F414AF66}" type="slidenum">
              <a:rPr lang="en-US" altLang="en-US"/>
              <a:pPr>
                <a:defRPr/>
              </a:pPr>
              <a:t>116</a:t>
            </a:fld>
            <a:endParaRPr lang="en-US" altLang="en-US"/>
          </a:p>
        </p:txBody>
      </p:sp>
      <p:sp>
        <p:nvSpPr>
          <p:cNvPr id="279554" name="Rectangle 2"/>
          <p:cNvSpPr>
            <a:spLocks noGrp="1" noChangeArrowheads="1"/>
          </p:cNvSpPr>
          <p:nvPr>
            <p:ph type="title"/>
          </p:nvPr>
        </p:nvSpPr>
        <p:spPr>
          <a:xfrm>
            <a:off x="1113675" y="1241612"/>
            <a:ext cx="9404723" cy="1400530"/>
          </a:xfrm>
        </p:spPr>
        <p:txBody>
          <a:bodyPr/>
          <a:lstStyle/>
          <a:p>
            <a:pPr eaLnBrk="1" hangingPunct="1">
              <a:defRPr/>
            </a:pPr>
            <a:r>
              <a:rPr lang="en-US" altLang="en-US" sz="4000" dirty="0">
                <a:solidFill>
                  <a:srgbClr val="FFFF66"/>
                </a:solidFill>
                <a:latin typeface="Eras Bold ITC" pitchFamily="34" charset="0"/>
              </a:rPr>
              <a:t>Haggai’s Fourth Oracle</a:t>
            </a:r>
            <a:r>
              <a:rPr lang="en-US" altLang="en-US" sz="4000" dirty="0"/>
              <a:t> </a:t>
            </a:r>
            <a:r>
              <a:rPr lang="en-US" altLang="en-US" sz="2800" dirty="0">
                <a:solidFill>
                  <a:srgbClr val="FFFF66"/>
                </a:solidFill>
              </a:rPr>
              <a:t>(2:20-23)</a:t>
            </a:r>
          </a:p>
        </p:txBody>
      </p:sp>
      <p:sp>
        <p:nvSpPr>
          <p:cNvPr id="279555" name="Rectangle 3"/>
          <p:cNvSpPr>
            <a:spLocks noGrp="1" noChangeArrowheads="1"/>
          </p:cNvSpPr>
          <p:nvPr>
            <p:ph type="body" idx="1"/>
          </p:nvPr>
        </p:nvSpPr>
        <p:spPr>
          <a:xfrm>
            <a:off x="1113675" y="2642142"/>
            <a:ext cx="9249228" cy="3292493"/>
          </a:xfrm>
        </p:spPr>
        <p:txBody>
          <a:bodyPr/>
          <a:lstStyle/>
          <a:p>
            <a:pPr eaLnBrk="1" hangingPunct="1">
              <a:buFont typeface="Wingdings" panose="05000000000000000000" pitchFamily="2" charset="2"/>
              <a:buNone/>
              <a:defRPr/>
            </a:pPr>
            <a:r>
              <a:rPr lang="en-US" altLang="en-US" sz="2800" dirty="0">
                <a:solidFill>
                  <a:srgbClr val="FFC000"/>
                </a:solidFill>
                <a:latin typeface="Eras Demi ITC" pitchFamily="34" charset="0"/>
              </a:rPr>
              <a:t>Haggai’s final word came later on the same day as his 3</a:t>
            </a:r>
            <a:r>
              <a:rPr lang="en-US" altLang="en-US" sz="2800" baseline="30000" dirty="0">
                <a:solidFill>
                  <a:srgbClr val="FFC000"/>
                </a:solidFill>
                <a:latin typeface="Eras Demi ITC" pitchFamily="34" charset="0"/>
              </a:rPr>
              <a:t>rd</a:t>
            </a:r>
            <a:r>
              <a:rPr lang="en-US" altLang="en-US" sz="2800" dirty="0">
                <a:solidFill>
                  <a:srgbClr val="FFC000"/>
                </a:solidFill>
                <a:latin typeface="Eras Demi ITC" pitchFamily="34" charset="0"/>
              </a:rPr>
              <a:t> oracle (2:20).</a:t>
            </a:r>
          </a:p>
          <a:p>
            <a:pPr eaLnBrk="1" hangingPunct="1">
              <a:defRPr/>
            </a:pPr>
            <a:r>
              <a:rPr lang="en-US" altLang="en-US" sz="2400" i="1" dirty="0"/>
              <a:t>He reiterated the prediction of the shaking of the nations (cf. 2:6).</a:t>
            </a:r>
          </a:p>
          <a:p>
            <a:pPr eaLnBrk="1" hangingPunct="1">
              <a:defRPr/>
            </a:pPr>
            <a:r>
              <a:rPr lang="en-US" altLang="en-US" sz="2400" i="1" dirty="0"/>
              <a:t>He predicted that “on that day” Zerubbabel would be established as God’s chosen executive, making Zerubbabel like his divine signet ring.</a:t>
            </a:r>
          </a:p>
        </p:txBody>
      </p:sp>
    </p:spTree>
    <p:extLst>
      <p:ext uri="{BB962C8B-B14F-4D97-AF65-F5344CB8AC3E}">
        <p14:creationId xmlns:p14="http://schemas.microsoft.com/office/powerpoint/2010/main" val="2367884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 calcmode="lin" valueType="num">
                                      <p:cBhvr>
                                        <p:cTn id="7" dur="500" fill="hold"/>
                                        <p:tgtEl>
                                          <p:spTgt spid="279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9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79555">
                                            <p:txEl>
                                              <p:pRg st="1" end="1"/>
                                            </p:txEl>
                                          </p:spTgt>
                                        </p:tgtEl>
                                        <p:attrNameLst>
                                          <p:attrName>style.visibility</p:attrName>
                                        </p:attrNameLst>
                                      </p:cBhvr>
                                      <p:to>
                                        <p:strVal val="visible"/>
                                      </p:to>
                                    </p:set>
                                    <p:anim calcmode="lin" valueType="num">
                                      <p:cBhvr>
                                        <p:cTn id="13" dur="500" fill="hold"/>
                                        <p:tgtEl>
                                          <p:spTgt spid="27955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7955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7955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79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79555">
                                            <p:txEl>
                                              <p:pRg st="2" end="2"/>
                                            </p:txEl>
                                          </p:spTgt>
                                        </p:tgtEl>
                                        <p:attrNameLst>
                                          <p:attrName>style.visibility</p:attrName>
                                        </p:attrNameLst>
                                      </p:cBhvr>
                                      <p:to>
                                        <p:strVal val="visible"/>
                                      </p:to>
                                    </p:set>
                                    <p:anim calcmode="lin" valueType="num">
                                      <p:cBhvr>
                                        <p:cTn id="21" dur="500" fill="hold"/>
                                        <p:tgtEl>
                                          <p:spTgt spid="27955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955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955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95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777688" y="291354"/>
            <a:ext cx="8229600" cy="868363"/>
          </a:xfrm>
        </p:spPr>
        <p:txBody>
          <a:bodyPr/>
          <a:lstStyle/>
          <a:p>
            <a:pPr eaLnBrk="1" hangingPunct="1">
              <a:defRPr/>
            </a:pPr>
            <a:r>
              <a:rPr lang="en-US" altLang="en-US" b="1" dirty="0"/>
              <a:t>A Typological Approach</a:t>
            </a:r>
          </a:p>
        </p:txBody>
      </p:sp>
      <p:sp>
        <p:nvSpPr>
          <p:cNvPr id="282627" name="Rectangle 3"/>
          <p:cNvSpPr>
            <a:spLocks noGrp="1" noChangeArrowheads="1"/>
          </p:cNvSpPr>
          <p:nvPr>
            <p:ph type="body" idx="1"/>
          </p:nvPr>
        </p:nvSpPr>
        <p:spPr>
          <a:xfrm>
            <a:off x="777688" y="1295493"/>
            <a:ext cx="9722224" cy="3841376"/>
          </a:xfrm>
        </p:spPr>
        <p:txBody>
          <a:bodyPr>
            <a:normAutofit fontScale="92500" lnSpcReduction="10000"/>
          </a:bodyPr>
          <a:lstStyle/>
          <a:p>
            <a:pPr eaLnBrk="1" hangingPunct="1">
              <a:buFont typeface="Wingdings" panose="05000000000000000000" pitchFamily="2" charset="2"/>
              <a:buNone/>
              <a:defRPr/>
            </a:pPr>
            <a:r>
              <a:rPr lang="en-US" altLang="en-US" sz="2800" b="1" dirty="0">
                <a:solidFill>
                  <a:srgbClr val="FFFF66"/>
                </a:solidFill>
                <a:latin typeface="Comic Sans MS" panose="030F0702030302020204" pitchFamily="66" charset="0"/>
              </a:rPr>
              <a:t>In typology, an Old Testament person prefigures a New Testament reality.</a:t>
            </a:r>
          </a:p>
          <a:p>
            <a:pPr eaLnBrk="1" hangingPunct="1">
              <a:defRPr/>
            </a:pPr>
            <a:r>
              <a:rPr lang="en-US" altLang="en-US" sz="2400" i="1" dirty="0">
                <a:solidFill>
                  <a:srgbClr val="FFFF99"/>
                </a:solidFill>
                <a:latin typeface="Comic Sans MS" panose="030F0702030302020204" pitchFamily="66" charset="0"/>
              </a:rPr>
              <a:t>In the pedigree of Christ, Matthew divides Jesus’ ancestors into three blocks (Mt. 1:1-17):</a:t>
            </a:r>
          </a:p>
          <a:p>
            <a:pPr lvl="1" eaLnBrk="1" hangingPunct="1">
              <a:defRPr/>
            </a:pPr>
            <a:r>
              <a:rPr lang="en-US" altLang="en-US" sz="2000" i="1" dirty="0">
                <a:latin typeface="Comic Sans MS" panose="030F0702030302020204" pitchFamily="66" charset="0"/>
              </a:rPr>
              <a:t>Abraham to David (</a:t>
            </a:r>
            <a:r>
              <a:rPr lang="en-US" altLang="en-US" sz="2000" i="1" u="sng" dirty="0">
                <a:latin typeface="Comic Sans MS" panose="030F0702030302020204" pitchFamily="66" charset="0"/>
              </a:rPr>
              <a:t>promise</a:t>
            </a:r>
            <a:r>
              <a:rPr lang="en-US" altLang="en-US" sz="2000" i="1" dirty="0">
                <a:latin typeface="Comic Sans MS" panose="030F0702030302020204" pitchFamily="66" charset="0"/>
              </a:rPr>
              <a:t> = all nations blessed)</a:t>
            </a:r>
          </a:p>
          <a:p>
            <a:pPr lvl="1" eaLnBrk="1" hangingPunct="1">
              <a:defRPr/>
            </a:pPr>
            <a:r>
              <a:rPr lang="en-US" altLang="en-US" sz="2000" i="1" dirty="0">
                <a:latin typeface="Comic Sans MS" panose="030F0702030302020204" pitchFamily="66" charset="0"/>
              </a:rPr>
              <a:t>David to </a:t>
            </a:r>
            <a:r>
              <a:rPr lang="en-US" altLang="en-US" sz="2000" i="1" dirty="0" err="1">
                <a:latin typeface="Comic Sans MS" panose="030F0702030302020204" pitchFamily="66" charset="0"/>
              </a:rPr>
              <a:t>Jehoiachin</a:t>
            </a:r>
            <a:r>
              <a:rPr lang="en-US" altLang="en-US" sz="2000" i="1" dirty="0">
                <a:latin typeface="Comic Sans MS" panose="030F0702030302020204" pitchFamily="66" charset="0"/>
              </a:rPr>
              <a:t> (</a:t>
            </a:r>
            <a:r>
              <a:rPr lang="en-US" altLang="en-US" sz="2000" i="1" u="sng" dirty="0">
                <a:latin typeface="Comic Sans MS" panose="030F0702030302020204" pitchFamily="66" charset="0"/>
              </a:rPr>
              <a:t>promise</a:t>
            </a:r>
            <a:r>
              <a:rPr lang="en-US" altLang="en-US" sz="2000" i="1" dirty="0">
                <a:latin typeface="Comic Sans MS" panose="030F0702030302020204" pitchFamily="66" charset="0"/>
              </a:rPr>
              <a:t> = David’s son will reign)</a:t>
            </a:r>
          </a:p>
          <a:p>
            <a:pPr lvl="1" eaLnBrk="1" hangingPunct="1">
              <a:defRPr/>
            </a:pPr>
            <a:r>
              <a:rPr lang="en-US" altLang="en-US" sz="2000" i="1" dirty="0" err="1">
                <a:latin typeface="Comic Sans MS" panose="030F0702030302020204" pitchFamily="66" charset="0"/>
              </a:rPr>
              <a:t>Jehoiachin</a:t>
            </a:r>
            <a:r>
              <a:rPr lang="en-US" altLang="en-US" sz="2000" i="1" dirty="0">
                <a:latin typeface="Comic Sans MS" panose="030F0702030302020204" pitchFamily="66" charset="0"/>
              </a:rPr>
              <a:t> to Jesus (</a:t>
            </a:r>
            <a:r>
              <a:rPr lang="en-US" altLang="en-US" sz="2000" i="1" u="sng" dirty="0">
                <a:latin typeface="Comic Sans MS" panose="030F0702030302020204" pitchFamily="66" charset="0"/>
              </a:rPr>
              <a:t>promise</a:t>
            </a:r>
            <a:r>
              <a:rPr lang="en-US" altLang="en-US" sz="2000" i="1" dirty="0">
                <a:latin typeface="Comic Sans MS" panose="030F0702030302020204" pitchFamily="66" charset="0"/>
              </a:rPr>
              <a:t> = Zerubbabel, a type of God’s signet, and also, the Branch, cf. </a:t>
            </a:r>
            <a:r>
              <a:rPr lang="en-US" altLang="en-US" sz="2000" i="1" dirty="0" err="1">
                <a:latin typeface="Comic Sans MS" panose="030F0702030302020204" pitchFamily="66" charset="0"/>
              </a:rPr>
              <a:t>Zec</a:t>
            </a:r>
            <a:r>
              <a:rPr lang="en-US" altLang="en-US" sz="2000" i="1" dirty="0">
                <a:latin typeface="Comic Sans MS" panose="030F0702030302020204" pitchFamily="66" charset="0"/>
              </a:rPr>
              <a:t>. 6:12-13).</a:t>
            </a:r>
          </a:p>
          <a:p>
            <a:pPr eaLnBrk="1" hangingPunct="1">
              <a:defRPr/>
            </a:pPr>
            <a:r>
              <a:rPr lang="en-US" altLang="en-US" sz="2400" i="1" dirty="0">
                <a:solidFill>
                  <a:srgbClr val="FFFF99"/>
                </a:solidFill>
                <a:latin typeface="Comic Sans MS" panose="030F0702030302020204" pitchFamily="66" charset="0"/>
              </a:rPr>
              <a:t>Typologically, then, Christ is Abraham’s seed, David’s Son and Zerubbabel’s authority.</a:t>
            </a:r>
          </a:p>
        </p:txBody>
      </p:sp>
      <p:sp>
        <p:nvSpPr>
          <p:cNvPr id="282628" name="Text Box 4"/>
          <p:cNvSpPr txBox="1">
            <a:spLocks noChangeArrowheads="1"/>
          </p:cNvSpPr>
          <p:nvPr/>
        </p:nvSpPr>
        <p:spPr bwMode="auto">
          <a:xfrm>
            <a:off x="1066800" y="5136869"/>
            <a:ext cx="9144000" cy="1200150"/>
          </a:xfrm>
          <a:prstGeom prst="rect">
            <a:avLst/>
          </a:prstGeom>
          <a:solidFill>
            <a:srgbClr val="9933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400" b="1">
                <a:solidFill>
                  <a:srgbClr val="FFCCFF"/>
                </a:solidFill>
              </a:rPr>
              <a:t>In Jeremiah, the metaphor of the signet was used to symbolize Jehoiachin’s rejection (cf. Je. 22:24). Now, in Zerubbabel, this judgment was reversed (Hg. 2:23).</a:t>
            </a:r>
          </a:p>
        </p:txBody>
      </p:sp>
    </p:spTree>
    <p:extLst>
      <p:ext uri="{BB962C8B-B14F-4D97-AF65-F5344CB8AC3E}">
        <p14:creationId xmlns:p14="http://schemas.microsoft.com/office/powerpoint/2010/main" val="1823885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 calcmode="lin" valueType="num">
                                      <p:cBhvr>
                                        <p:cTn id="7" dur="500" fill="hold"/>
                                        <p:tgtEl>
                                          <p:spTgt spid="282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26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2627">
                                            <p:txEl>
                                              <p:pRg st="1" end="1"/>
                                            </p:txEl>
                                          </p:spTgt>
                                        </p:tgtEl>
                                        <p:attrNameLst>
                                          <p:attrName>style.visibility</p:attrName>
                                        </p:attrNameLst>
                                      </p:cBhvr>
                                      <p:to>
                                        <p:strVal val="visible"/>
                                      </p:to>
                                    </p:set>
                                    <p:anim calcmode="lin" valueType="num">
                                      <p:cBhvr additive="base">
                                        <p:cTn id="13" dur="500" fill="hold"/>
                                        <p:tgtEl>
                                          <p:spTgt spid="282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262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2627">
                                            <p:txEl>
                                              <p:pRg st="2" end="2"/>
                                            </p:txEl>
                                          </p:spTgt>
                                        </p:tgtEl>
                                        <p:attrNameLst>
                                          <p:attrName>style.visibility</p:attrName>
                                        </p:attrNameLst>
                                      </p:cBhvr>
                                      <p:to>
                                        <p:strVal val="visible"/>
                                      </p:to>
                                    </p:set>
                                    <p:anim calcmode="lin" valueType="num">
                                      <p:cBhvr additive="base">
                                        <p:cTn id="17" dur="500" fill="hold"/>
                                        <p:tgtEl>
                                          <p:spTgt spid="2826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262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2627">
                                            <p:txEl>
                                              <p:pRg st="3" end="3"/>
                                            </p:txEl>
                                          </p:spTgt>
                                        </p:tgtEl>
                                        <p:attrNameLst>
                                          <p:attrName>style.visibility</p:attrName>
                                        </p:attrNameLst>
                                      </p:cBhvr>
                                      <p:to>
                                        <p:strVal val="visible"/>
                                      </p:to>
                                    </p:set>
                                    <p:anim calcmode="lin" valueType="num">
                                      <p:cBhvr additive="base">
                                        <p:cTn id="21" dur="500" fill="hold"/>
                                        <p:tgtEl>
                                          <p:spTgt spid="28262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262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82627">
                                            <p:txEl>
                                              <p:pRg st="4" end="4"/>
                                            </p:txEl>
                                          </p:spTgt>
                                        </p:tgtEl>
                                        <p:attrNameLst>
                                          <p:attrName>style.visibility</p:attrName>
                                        </p:attrNameLst>
                                      </p:cBhvr>
                                      <p:to>
                                        <p:strVal val="visible"/>
                                      </p:to>
                                    </p:set>
                                    <p:anim calcmode="lin" valueType="num">
                                      <p:cBhvr additive="base">
                                        <p:cTn id="25" dur="500" fill="hold"/>
                                        <p:tgtEl>
                                          <p:spTgt spid="2826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2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82627">
                                            <p:txEl>
                                              <p:pRg st="5" end="5"/>
                                            </p:txEl>
                                          </p:spTgt>
                                        </p:tgtEl>
                                        <p:attrNameLst>
                                          <p:attrName>style.visibility</p:attrName>
                                        </p:attrNameLst>
                                      </p:cBhvr>
                                      <p:to>
                                        <p:strVal val="visible"/>
                                      </p:to>
                                    </p:set>
                                    <p:anim calcmode="lin" valueType="num">
                                      <p:cBhvr additive="base">
                                        <p:cTn id="31" dur="500" fill="hold"/>
                                        <p:tgtEl>
                                          <p:spTgt spid="28262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2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82628"/>
                                        </p:tgtEl>
                                        <p:attrNameLst>
                                          <p:attrName>style.visibility</p:attrName>
                                        </p:attrNameLst>
                                      </p:cBhvr>
                                      <p:to>
                                        <p:strVal val="visible"/>
                                      </p:to>
                                    </p:set>
                                    <p:anim calcmode="lin" valueType="num">
                                      <p:cBhvr>
                                        <p:cTn id="37" dur="500" fill="hold"/>
                                        <p:tgtEl>
                                          <p:spTgt spid="282628"/>
                                        </p:tgtEl>
                                        <p:attrNameLst>
                                          <p:attrName>ppt_w</p:attrName>
                                        </p:attrNameLst>
                                      </p:cBhvr>
                                      <p:tavLst>
                                        <p:tav tm="0">
                                          <p:val>
                                            <p:fltVal val="0"/>
                                          </p:val>
                                        </p:tav>
                                        <p:tav tm="100000">
                                          <p:val>
                                            <p:strVal val="#ppt_w"/>
                                          </p:val>
                                        </p:tav>
                                      </p:tavLst>
                                    </p:anim>
                                    <p:anim calcmode="lin" valueType="num">
                                      <p:cBhvr>
                                        <p:cTn id="38" dur="500" fill="hold"/>
                                        <p:tgtEl>
                                          <p:spTgt spid="2826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subTitle" idx="1"/>
          </p:nvPr>
        </p:nvSpPr>
        <p:spPr>
          <a:xfrm>
            <a:off x="1752600" y="5181600"/>
            <a:ext cx="6477000" cy="762000"/>
          </a:xfrm>
        </p:spPr>
        <p:txBody>
          <a:bodyPr>
            <a:normAutofit fontScale="92500"/>
          </a:bodyPr>
          <a:lstStyle/>
          <a:p>
            <a:pPr eaLnBrk="1" hangingPunct="1">
              <a:defRPr/>
            </a:pPr>
            <a:r>
              <a:rPr lang="en-US" altLang="en-US" sz="3600" i="1">
                <a:solidFill>
                  <a:schemeClr val="hlink"/>
                </a:solidFill>
                <a:latin typeface="Impact" panose="020B0806030902050204" pitchFamily="34" charset="0"/>
              </a:rPr>
              <a:t>Reinforcing the Spiritual Renewal</a:t>
            </a:r>
          </a:p>
        </p:txBody>
      </p:sp>
      <p:sp>
        <p:nvSpPr>
          <p:cNvPr id="57347" name="WordArt 3"/>
          <p:cNvSpPr>
            <a:spLocks noChangeArrowheads="1" noChangeShapeType="1" noTextEdit="1"/>
          </p:cNvSpPr>
          <p:nvPr/>
        </p:nvSpPr>
        <p:spPr bwMode="auto">
          <a:xfrm>
            <a:off x="4038600" y="838200"/>
            <a:ext cx="6477000" cy="510540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contourClr>
                <a:srgbClr val="707070"/>
              </a:contour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Zechariah</a:t>
            </a:r>
          </a:p>
        </p:txBody>
      </p:sp>
    </p:spTree>
    <p:extLst>
      <p:ext uri="{BB962C8B-B14F-4D97-AF65-F5344CB8AC3E}">
        <p14:creationId xmlns:p14="http://schemas.microsoft.com/office/powerpoint/2010/main" val="11020822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097C9D0-B532-4CD6-8C92-E3C580A81B43}" type="slidenum">
              <a:rPr lang="en-US" altLang="en-US"/>
              <a:pPr>
                <a:defRPr/>
              </a:pPr>
              <a:t>119</a:t>
            </a:fld>
            <a:endParaRPr lang="en-US" altLang="en-US"/>
          </a:p>
        </p:txBody>
      </p:sp>
      <p:sp>
        <p:nvSpPr>
          <p:cNvPr id="123906" name="Rectangle 2"/>
          <p:cNvSpPr>
            <a:spLocks noGrp="1" noChangeArrowheads="1"/>
          </p:cNvSpPr>
          <p:nvPr>
            <p:ph type="title"/>
          </p:nvPr>
        </p:nvSpPr>
        <p:spPr>
          <a:xfrm>
            <a:off x="1981200" y="295729"/>
            <a:ext cx="8229600" cy="1143000"/>
          </a:xfrm>
        </p:spPr>
        <p:txBody>
          <a:bodyPr/>
          <a:lstStyle/>
          <a:p>
            <a:pPr eaLnBrk="1" hangingPunct="1">
              <a:defRPr/>
            </a:pPr>
            <a:r>
              <a:rPr lang="en-US" altLang="en-US" dirty="0"/>
              <a:t>Zechariah, the Man</a:t>
            </a:r>
          </a:p>
        </p:txBody>
      </p:sp>
      <p:sp>
        <p:nvSpPr>
          <p:cNvPr id="123907" name="Rectangle 3"/>
          <p:cNvSpPr>
            <a:spLocks noGrp="1" noChangeArrowheads="1"/>
          </p:cNvSpPr>
          <p:nvPr>
            <p:ph type="body" idx="1"/>
          </p:nvPr>
        </p:nvSpPr>
        <p:spPr>
          <a:xfrm>
            <a:off x="1981200" y="1143000"/>
            <a:ext cx="8229600" cy="5486400"/>
          </a:xfrm>
        </p:spPr>
        <p:txBody>
          <a:bodyPr>
            <a:normAutofit lnSpcReduction="10000"/>
          </a:bodyPr>
          <a:lstStyle/>
          <a:p>
            <a:pPr eaLnBrk="1" hangingPunct="1">
              <a:defRPr/>
            </a:pPr>
            <a:r>
              <a:rPr lang="en-US" altLang="en-US" sz="2400" dirty="0">
                <a:latin typeface="Comic Sans MS" panose="030F0702030302020204" pitchFamily="66" charset="0"/>
              </a:rPr>
              <a:t>In his genealogy as given in Ezra 5:1 and 6:14, the “son of </a:t>
            </a:r>
            <a:r>
              <a:rPr lang="en-US" altLang="en-US" sz="2400" dirty="0" err="1">
                <a:latin typeface="Comic Sans MS" panose="030F0702030302020204" pitchFamily="66" charset="0"/>
              </a:rPr>
              <a:t>Iddo</a:t>
            </a:r>
            <a:r>
              <a:rPr lang="en-US" altLang="en-US" sz="2400" dirty="0">
                <a:latin typeface="Comic Sans MS" panose="030F0702030302020204" pitchFamily="66" charset="0"/>
              </a:rPr>
              <a:t>” should be taken in the sense of “descendant” or “grandson” (</a:t>
            </a:r>
            <a:r>
              <a:rPr lang="en-US" altLang="en-US" sz="2400" dirty="0" err="1">
                <a:latin typeface="Comic Sans MS" panose="030F0702030302020204" pitchFamily="66" charset="0"/>
              </a:rPr>
              <a:t>Zec</a:t>
            </a:r>
            <a:r>
              <a:rPr lang="en-US" altLang="en-US" sz="2400" dirty="0">
                <a:latin typeface="Comic Sans MS" panose="030F0702030302020204" pitchFamily="66" charset="0"/>
              </a:rPr>
              <a:t>. 1:1, 7).</a:t>
            </a:r>
          </a:p>
          <a:p>
            <a:pPr eaLnBrk="1" hangingPunct="1">
              <a:buFont typeface="Wingdings" panose="05000000000000000000" pitchFamily="2" charset="2"/>
              <a:buNone/>
              <a:defRPr/>
            </a:pPr>
            <a:endParaRPr lang="en-US" altLang="en-US" sz="800" dirty="0">
              <a:latin typeface="Comic Sans MS" panose="030F0702030302020204" pitchFamily="66" charset="0"/>
            </a:endParaRPr>
          </a:p>
          <a:p>
            <a:pPr eaLnBrk="1" hangingPunct="1">
              <a:defRPr/>
            </a:pPr>
            <a:r>
              <a:rPr lang="en-US" altLang="en-US" sz="2400" dirty="0">
                <a:latin typeface="Comic Sans MS" panose="030F0702030302020204" pitchFamily="66" charset="0"/>
              </a:rPr>
              <a:t>His name means “Yahweh has remembered.”</a:t>
            </a:r>
          </a:p>
          <a:p>
            <a:pPr eaLnBrk="1" hangingPunct="1">
              <a:buFont typeface="Wingdings" panose="05000000000000000000" pitchFamily="2" charset="2"/>
              <a:buNone/>
              <a:defRPr/>
            </a:pPr>
            <a:endParaRPr lang="en-US" altLang="en-US" sz="800" dirty="0">
              <a:latin typeface="Comic Sans MS" panose="030F0702030302020204" pitchFamily="66" charset="0"/>
            </a:endParaRPr>
          </a:p>
          <a:p>
            <a:pPr eaLnBrk="1" hangingPunct="1">
              <a:defRPr/>
            </a:pPr>
            <a:r>
              <a:rPr lang="en-US" altLang="en-US" sz="2400" dirty="0">
                <a:latin typeface="Comic Sans MS" panose="030F0702030302020204" pitchFamily="66" charset="0"/>
              </a:rPr>
              <a:t>The word </a:t>
            </a:r>
            <a:r>
              <a:rPr lang="en-US" altLang="en-US" sz="2400" dirty="0">
                <a:latin typeface="HebrewTh" pitchFamily="2" charset="0"/>
              </a:rPr>
              <a:t>rfan1</a:t>
            </a:r>
            <a:r>
              <a:rPr lang="en-US" altLang="en-US" sz="2400" dirty="0">
                <a:latin typeface="Comic Sans MS" panose="030F0702030302020204" pitchFamily="66" charset="0"/>
              </a:rPr>
              <a:t> in 2:4 (= “young man”) suggests</a:t>
            </a:r>
            <a:r>
              <a:rPr lang="en-US" altLang="en-US" sz="2400" dirty="0"/>
              <a:t> that he was relatively young, since that term usually refers to a young single man of marriageable age.</a:t>
            </a:r>
          </a:p>
          <a:p>
            <a:pPr eaLnBrk="1" hangingPunct="1">
              <a:buFont typeface="Wingdings" panose="05000000000000000000" pitchFamily="2" charset="2"/>
              <a:buNone/>
              <a:defRPr/>
            </a:pPr>
            <a:endParaRPr lang="en-US" altLang="en-US" sz="800" dirty="0"/>
          </a:p>
          <a:p>
            <a:pPr eaLnBrk="1" hangingPunct="1">
              <a:defRPr/>
            </a:pPr>
            <a:r>
              <a:rPr lang="en-US" altLang="en-US" sz="2400" dirty="0"/>
              <a:t>While the name Zechariah was a popular one (there are no less than 31 people in the Hebrew Bible with that name), it is possible that Zechariah, like Jeremiah and Ezekiel, was both a priest as well as a prophet (cf. Ne. 12:4a, 16).</a:t>
            </a:r>
          </a:p>
        </p:txBody>
      </p:sp>
    </p:spTree>
    <p:extLst>
      <p:ext uri="{BB962C8B-B14F-4D97-AF65-F5344CB8AC3E}">
        <p14:creationId xmlns:p14="http://schemas.microsoft.com/office/powerpoint/2010/main" val="1006816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907">
                                            <p:txEl>
                                              <p:pRg st="2" end="2"/>
                                            </p:txEl>
                                          </p:spTgt>
                                        </p:tgtEl>
                                        <p:attrNameLst>
                                          <p:attrName>style.visibility</p:attrName>
                                        </p:attrNameLst>
                                      </p:cBhvr>
                                      <p:to>
                                        <p:strVal val="visible"/>
                                      </p:to>
                                    </p:set>
                                    <p:anim calcmode="lin" valueType="num">
                                      <p:cBhvr additive="base">
                                        <p:cTn id="13" dur="5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9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3907">
                                            <p:txEl>
                                              <p:pRg st="4" end="4"/>
                                            </p:txEl>
                                          </p:spTgt>
                                        </p:tgtEl>
                                        <p:attrNameLst>
                                          <p:attrName>style.visibility</p:attrName>
                                        </p:attrNameLst>
                                      </p:cBhvr>
                                      <p:to>
                                        <p:strVal val="visible"/>
                                      </p:to>
                                    </p:set>
                                    <p:anim calcmode="lin" valueType="num">
                                      <p:cBhvr additive="base">
                                        <p:cTn id="19" dur="500" fill="hold"/>
                                        <p:tgtEl>
                                          <p:spTgt spid="1239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9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3907">
                                            <p:txEl>
                                              <p:pRg st="6" end="6"/>
                                            </p:txEl>
                                          </p:spTgt>
                                        </p:tgtEl>
                                        <p:attrNameLst>
                                          <p:attrName>style.visibility</p:attrName>
                                        </p:attrNameLst>
                                      </p:cBhvr>
                                      <p:to>
                                        <p:strVal val="visible"/>
                                      </p:to>
                                    </p:set>
                                    <p:anim calcmode="lin" valueType="num">
                                      <p:cBhvr additive="base">
                                        <p:cTn id="25" dur="500" fill="hold"/>
                                        <p:tgtEl>
                                          <p:spTgt spid="12390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39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59DFC01-68A0-49BA-BC14-9A94E34EE57D}" type="slidenum">
              <a:rPr lang="en-US" altLang="en-US"/>
              <a:pPr>
                <a:defRPr/>
              </a:pPr>
              <a:t>12</a:t>
            </a:fld>
            <a:endParaRPr lang="en-US" altLang="en-US"/>
          </a:p>
        </p:txBody>
      </p:sp>
      <p:sp>
        <p:nvSpPr>
          <p:cNvPr id="140290" name="Rectangle 2"/>
          <p:cNvSpPr>
            <a:spLocks noGrp="1" noChangeArrowheads="1"/>
          </p:cNvSpPr>
          <p:nvPr>
            <p:ph type="title"/>
          </p:nvPr>
        </p:nvSpPr>
        <p:spPr>
          <a:xfrm>
            <a:off x="537882" y="448235"/>
            <a:ext cx="9901518" cy="1121803"/>
          </a:xfrm>
        </p:spPr>
        <p:txBody>
          <a:bodyPr/>
          <a:lstStyle/>
          <a:p>
            <a:pPr eaLnBrk="1" hangingPunct="1">
              <a:defRPr/>
            </a:pPr>
            <a:r>
              <a:rPr lang="en-US" altLang="en-US" sz="4800" dirty="0">
                <a:latin typeface="Eras Bold ITC" pitchFamily="34" charset="0"/>
              </a:rPr>
              <a:t>THE GLORY </a:t>
            </a:r>
            <a:r>
              <a:rPr lang="en-US" altLang="en-US" sz="4800" dirty="0">
                <a:latin typeface="Eras Demi ITC" pitchFamily="34" charset="0"/>
              </a:rPr>
              <a:t>(</a:t>
            </a:r>
            <a:r>
              <a:rPr lang="en-US" altLang="en-US" sz="4800" dirty="0" err="1">
                <a:latin typeface="HebrewTh" pitchFamily="2" charset="0"/>
              </a:rPr>
              <a:t>dObKA</a:t>
            </a:r>
            <a:r>
              <a:rPr lang="en-US" altLang="en-US" sz="4800" dirty="0">
                <a:latin typeface="Eras Demi ITC" pitchFamily="34" charset="0"/>
              </a:rPr>
              <a:t>)</a:t>
            </a:r>
            <a:r>
              <a:rPr lang="en-US" altLang="en-US" sz="4800" dirty="0">
                <a:latin typeface="Eras Bold ITC" pitchFamily="34" charset="0"/>
              </a:rPr>
              <a:t> TO RETURN</a:t>
            </a:r>
          </a:p>
        </p:txBody>
      </p:sp>
      <p:sp>
        <p:nvSpPr>
          <p:cNvPr id="140291" name="Rectangle 3"/>
          <p:cNvSpPr>
            <a:spLocks noGrp="1" noChangeArrowheads="1"/>
          </p:cNvSpPr>
          <p:nvPr>
            <p:ph type="body" idx="1"/>
          </p:nvPr>
        </p:nvSpPr>
        <p:spPr>
          <a:xfrm>
            <a:off x="1712259" y="1570038"/>
            <a:ext cx="8229600" cy="4495800"/>
          </a:xfrm>
        </p:spPr>
        <p:txBody>
          <a:bodyPr>
            <a:normAutofit lnSpcReduction="10000"/>
          </a:bodyPr>
          <a:lstStyle/>
          <a:p>
            <a:pPr eaLnBrk="1" hangingPunct="1">
              <a:buFont typeface="Wingdings" panose="05000000000000000000" pitchFamily="2" charset="2"/>
              <a:buNone/>
              <a:defRPr/>
            </a:pPr>
            <a:r>
              <a:rPr lang="en-US" altLang="en-US" sz="2800" dirty="0">
                <a:solidFill>
                  <a:srgbClr val="FFFF99"/>
                </a:solidFill>
                <a:latin typeface="Eras Demi ITC" pitchFamily="34" charset="0"/>
              </a:rPr>
              <a:t>THE GLORY OF YAHWEH VACATED THE TEMPLE PRIOR TO ITS DESTRUCTION.</a:t>
            </a:r>
          </a:p>
          <a:p>
            <a:pPr eaLnBrk="1" hangingPunct="1">
              <a:buFont typeface="Wingdings" panose="05000000000000000000" pitchFamily="2" charset="2"/>
              <a:buNone/>
              <a:defRPr/>
            </a:pPr>
            <a:r>
              <a:rPr lang="en-US" altLang="en-US" sz="2400" dirty="0">
                <a:latin typeface="Arial Narrow" panose="020B0606020202030204" pitchFamily="34" charset="0"/>
              </a:rPr>
              <a:t>	(</a:t>
            </a:r>
            <a:r>
              <a:rPr lang="en-US" altLang="en-US" sz="2400" dirty="0" err="1">
                <a:latin typeface="Arial Narrow" panose="020B0606020202030204" pitchFamily="34" charset="0"/>
              </a:rPr>
              <a:t>Eze</a:t>
            </a:r>
            <a:r>
              <a:rPr lang="en-US" altLang="en-US" sz="2400" dirty="0">
                <a:latin typeface="Arial Narrow" panose="020B0606020202030204" pitchFamily="34" charset="0"/>
              </a:rPr>
              <a:t>. 10:3-5, 18-19; 11:22-24)</a:t>
            </a:r>
          </a:p>
          <a:p>
            <a:pPr eaLnBrk="1" hangingPunct="1">
              <a:buFont typeface="Wingdings" panose="05000000000000000000" pitchFamily="2" charset="2"/>
              <a:buNone/>
              <a:defRPr/>
            </a:pPr>
            <a:endParaRPr lang="en-US" altLang="en-US" sz="1000" dirty="0">
              <a:latin typeface="Arial Narrow" panose="020B0606020202030204" pitchFamily="34" charset="0"/>
            </a:endParaRPr>
          </a:p>
          <a:p>
            <a:pPr eaLnBrk="1" hangingPunct="1">
              <a:buFont typeface="Wingdings" panose="05000000000000000000" pitchFamily="2" charset="2"/>
              <a:buNone/>
              <a:defRPr/>
            </a:pPr>
            <a:r>
              <a:rPr lang="en-US" altLang="en-US" sz="2800" dirty="0">
                <a:solidFill>
                  <a:srgbClr val="FFFF99"/>
                </a:solidFill>
                <a:latin typeface="Eras Demi ITC" pitchFamily="34" charset="0"/>
              </a:rPr>
              <a:t>YAHWEH PROMISED TO RETURN TO DWELL AMONG HIS PEOPLE FOREVER IN A NEW TEMPLE.</a:t>
            </a:r>
          </a:p>
          <a:p>
            <a:pPr eaLnBrk="1" hangingPunct="1">
              <a:buFont typeface="Wingdings" panose="05000000000000000000" pitchFamily="2" charset="2"/>
              <a:buNone/>
              <a:defRPr/>
            </a:pPr>
            <a:r>
              <a:rPr lang="en-US" altLang="en-US" sz="2400" dirty="0">
                <a:latin typeface="Arial Narrow" panose="020B0606020202030204" pitchFamily="34" charset="0"/>
              </a:rPr>
              <a:t>	He ordained that the new temple would be “</a:t>
            </a:r>
            <a:r>
              <a:rPr lang="en-US" altLang="en-US" sz="2400" i="1" dirty="0">
                <a:latin typeface="Arial Narrow" panose="020B0606020202030204" pitchFamily="34" charset="0"/>
              </a:rPr>
              <a:t>the place of my throne and the place for the soles of my feet. This is where I will live among the Israelites forever</a:t>
            </a:r>
            <a:r>
              <a:rPr lang="en-US" altLang="en-US" sz="2400" dirty="0">
                <a:latin typeface="Arial Narrow" panose="020B0606020202030204" pitchFamily="34" charset="0"/>
              </a:rPr>
              <a:t>.” (</a:t>
            </a:r>
            <a:r>
              <a:rPr lang="en-US" altLang="en-US" sz="2400" dirty="0" err="1">
                <a:latin typeface="Arial Narrow" panose="020B0606020202030204" pitchFamily="34" charset="0"/>
              </a:rPr>
              <a:t>Eze</a:t>
            </a:r>
            <a:r>
              <a:rPr lang="en-US" altLang="en-US" sz="2400" dirty="0">
                <a:latin typeface="Arial Narrow" panose="020B0606020202030204" pitchFamily="34" charset="0"/>
              </a:rPr>
              <a:t>. 43:6-7)  The final word of Ezekiel was that “Yahweh was there! (48:35).</a:t>
            </a:r>
          </a:p>
        </p:txBody>
      </p:sp>
    </p:spTree>
    <p:extLst>
      <p:ext uri="{BB962C8B-B14F-4D97-AF65-F5344CB8AC3E}">
        <p14:creationId xmlns:p14="http://schemas.microsoft.com/office/powerpoint/2010/main" val="27225117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7" name="Rectangle 5"/>
          <p:cNvSpPr>
            <a:spLocks noGrp="1" noChangeArrowheads="1"/>
          </p:cNvSpPr>
          <p:nvPr>
            <p:ph type="body" sz="half" idx="1"/>
          </p:nvPr>
        </p:nvSpPr>
        <p:spPr>
          <a:xfrm>
            <a:off x="1752600" y="1371600"/>
            <a:ext cx="4267200" cy="5257800"/>
          </a:xfrm>
          <a:gradFill rotWithShape="1">
            <a:gsLst>
              <a:gs pos="0">
                <a:srgbClr val="006666">
                  <a:gamma/>
                  <a:shade val="46275"/>
                  <a:invGamma/>
                </a:srgbClr>
              </a:gs>
              <a:gs pos="50000">
                <a:srgbClr val="006666"/>
              </a:gs>
              <a:gs pos="100000">
                <a:srgbClr val="006666">
                  <a:gamma/>
                  <a:shade val="46275"/>
                  <a:invGamma/>
                </a:srgbClr>
              </a:gs>
            </a:gsLst>
            <a:lin ang="5400000" scaled="1"/>
          </a:gradFill>
          <a:ln w="3175">
            <a:solidFill>
              <a:schemeClr val="tx1"/>
            </a:solidFill>
            <a:miter lim="800000"/>
            <a:headEnd/>
            <a:tailEnd/>
          </a:ln>
        </p:spPr>
        <p:txBody>
          <a:bodyPr>
            <a:normAutofit fontScale="92500" lnSpcReduction="10000"/>
          </a:bodyPr>
          <a:lstStyle/>
          <a:p>
            <a:pPr eaLnBrk="1" hangingPunct="1">
              <a:lnSpc>
                <a:spcPct val="90000"/>
              </a:lnSpc>
              <a:buFont typeface="Wingdings" panose="05000000000000000000" pitchFamily="2" charset="2"/>
              <a:buNone/>
              <a:defRPr/>
            </a:pPr>
            <a:r>
              <a:rPr lang="en-US" altLang="en-US" sz="2400" i="1">
                <a:solidFill>
                  <a:schemeClr val="hlink"/>
                </a:solidFill>
                <a:latin typeface="Comic Sans MS" panose="030F0702030302020204" pitchFamily="66" charset="0"/>
              </a:rPr>
              <a:t>Reflection on the Covenant (1:1-6)</a:t>
            </a:r>
          </a:p>
          <a:p>
            <a:pPr eaLnBrk="1" hangingPunct="1">
              <a:lnSpc>
                <a:spcPct val="90000"/>
              </a:lnSpc>
              <a:buFont typeface="Wingdings" panose="05000000000000000000" pitchFamily="2" charset="2"/>
              <a:buNone/>
              <a:defRPr/>
            </a:pPr>
            <a:r>
              <a:rPr lang="en-US" altLang="en-US" sz="2400" i="1">
                <a:solidFill>
                  <a:schemeClr val="hlink"/>
                </a:solidFill>
                <a:latin typeface="Comic Sans MS" panose="030F0702030302020204" pitchFamily="66" charset="0"/>
              </a:rPr>
              <a:t>Eight Night Visions:</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Four horsemen (1:7-17)</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Four Horns &amp; Smiths (1:18-21)</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Surveyor (2)</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Joshua, the Priest (3)</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Lampstand &amp; olive trees (4)</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Flying scroll (5:1-4)</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Woman in the basket (5:5-11)</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Four chariots (6:1-8)</a:t>
            </a:r>
          </a:p>
          <a:p>
            <a:pPr eaLnBrk="1" hangingPunct="1">
              <a:lnSpc>
                <a:spcPct val="90000"/>
              </a:lnSpc>
              <a:buFont typeface="Wingdings" panose="05000000000000000000" pitchFamily="2" charset="2"/>
              <a:buNone/>
              <a:defRPr/>
            </a:pPr>
            <a:r>
              <a:rPr lang="en-US" altLang="en-US" sz="2400" i="1">
                <a:solidFill>
                  <a:schemeClr val="hlink"/>
                </a:solidFill>
                <a:latin typeface="Comic Sans MS" panose="030F0702030302020204" pitchFamily="66" charset="0"/>
              </a:rPr>
              <a:t>Joshua’s crown (6:9-15)</a:t>
            </a:r>
          </a:p>
          <a:p>
            <a:pPr eaLnBrk="1" hangingPunct="1">
              <a:lnSpc>
                <a:spcPct val="90000"/>
              </a:lnSpc>
              <a:buFont typeface="Wingdings" panose="05000000000000000000" pitchFamily="2" charset="2"/>
              <a:buNone/>
              <a:defRPr/>
            </a:pPr>
            <a:r>
              <a:rPr lang="en-US" altLang="en-US" sz="2400" i="1">
                <a:solidFill>
                  <a:schemeClr val="hlink"/>
                </a:solidFill>
                <a:latin typeface="Comic Sans MS" panose="030F0702030302020204" pitchFamily="66" charset="0"/>
              </a:rPr>
              <a:t>True fasting (7)</a:t>
            </a:r>
          </a:p>
          <a:p>
            <a:pPr eaLnBrk="1" hangingPunct="1">
              <a:lnSpc>
                <a:spcPct val="90000"/>
              </a:lnSpc>
              <a:buFont typeface="Wingdings" panose="05000000000000000000" pitchFamily="2" charset="2"/>
              <a:buNone/>
              <a:defRPr/>
            </a:pPr>
            <a:r>
              <a:rPr lang="en-US" altLang="en-US" sz="2400" i="1">
                <a:solidFill>
                  <a:schemeClr val="hlink"/>
                </a:solidFill>
                <a:latin typeface="Comic Sans MS" panose="030F0702030302020204" pitchFamily="66" charset="0"/>
              </a:rPr>
              <a:t>Final promises (8)</a:t>
            </a:r>
          </a:p>
          <a:p>
            <a:pPr eaLnBrk="1" hangingPunct="1">
              <a:lnSpc>
                <a:spcPct val="90000"/>
              </a:lnSpc>
              <a:buFont typeface="Wingdings" panose="05000000000000000000" pitchFamily="2" charset="2"/>
              <a:buNone/>
              <a:defRPr/>
            </a:pPr>
            <a:endParaRPr lang="en-US" altLang="en-US" sz="2400" i="1">
              <a:solidFill>
                <a:schemeClr val="hlink"/>
              </a:solidFill>
              <a:latin typeface="Comic Sans MS" panose="030F0702030302020204" pitchFamily="66" charset="0"/>
            </a:endParaRPr>
          </a:p>
        </p:txBody>
      </p:sp>
      <p:sp>
        <p:nvSpPr>
          <p:cNvPr id="125958" name="Rectangle 6"/>
          <p:cNvSpPr>
            <a:spLocks noGrp="1" noChangeArrowheads="1"/>
          </p:cNvSpPr>
          <p:nvPr>
            <p:ph type="body" sz="half" idx="2"/>
          </p:nvPr>
        </p:nvSpPr>
        <p:spPr>
          <a:xfrm>
            <a:off x="6172200" y="1371600"/>
            <a:ext cx="4267200" cy="5257800"/>
          </a:xfrm>
          <a:gradFill rotWithShape="1">
            <a:gsLst>
              <a:gs pos="0">
                <a:srgbClr val="003736">
                  <a:gamma/>
                  <a:shade val="46275"/>
                  <a:invGamma/>
                </a:srgbClr>
              </a:gs>
              <a:gs pos="50000">
                <a:srgbClr val="003736"/>
              </a:gs>
              <a:gs pos="100000">
                <a:srgbClr val="003736">
                  <a:gamma/>
                  <a:shade val="46275"/>
                  <a:invGamma/>
                </a:srgbClr>
              </a:gs>
            </a:gsLst>
            <a:lin ang="5400000" scaled="1"/>
          </a:gradFill>
          <a:ln w="3175">
            <a:solidFill>
              <a:schemeClr val="tx1"/>
            </a:solidFill>
            <a:miter lim="800000"/>
            <a:headEnd/>
            <a:tailEnd/>
          </a:ln>
        </p:spPr>
        <p:txBody>
          <a:bodyPr/>
          <a:lstStyle/>
          <a:p>
            <a:pPr eaLnBrk="1" hangingPunct="1">
              <a:lnSpc>
                <a:spcPct val="90000"/>
              </a:lnSpc>
              <a:buFont typeface="Wingdings" panose="05000000000000000000" pitchFamily="2" charset="2"/>
              <a:buNone/>
              <a:defRPr/>
            </a:pPr>
            <a:r>
              <a:rPr lang="en-US" altLang="en-US" sz="2400" i="1">
                <a:solidFill>
                  <a:schemeClr val="hlink"/>
                </a:solidFill>
                <a:latin typeface="Comic Sans MS" panose="030F0702030302020204" pitchFamily="66" charset="0"/>
              </a:rPr>
              <a:t>1</a:t>
            </a:r>
            <a:r>
              <a:rPr lang="en-US" altLang="en-US" sz="2400" i="1" baseline="30000">
                <a:solidFill>
                  <a:schemeClr val="hlink"/>
                </a:solidFill>
                <a:latin typeface="Comic Sans MS" panose="030F0702030302020204" pitchFamily="66" charset="0"/>
              </a:rPr>
              <a:t>st</a:t>
            </a:r>
            <a:r>
              <a:rPr lang="en-US" altLang="en-US" sz="2400" i="1">
                <a:solidFill>
                  <a:schemeClr val="hlink"/>
                </a:solidFill>
                <a:latin typeface="Comic Sans MS" panose="030F0702030302020204" pitchFamily="66" charset="0"/>
              </a:rPr>
              <a:t> Oracle of Judgment and Salvation, War and Victory (9:1—11:17)</a:t>
            </a:r>
          </a:p>
          <a:p>
            <a:pPr eaLnBrk="1" hangingPunct="1">
              <a:lnSpc>
                <a:spcPct val="90000"/>
              </a:lnSpc>
              <a:buFont typeface="Wingdings" panose="05000000000000000000" pitchFamily="2" charset="2"/>
              <a:buNone/>
              <a:defRPr/>
            </a:pPr>
            <a:r>
              <a:rPr lang="en-US" altLang="en-US" sz="2400" i="1">
                <a:latin typeface="Comic Sans MS" panose="030F0702030302020204" pitchFamily="66" charset="0"/>
              </a:rPr>
              <a:t>		</a:t>
            </a:r>
            <a:r>
              <a:rPr lang="en-US" altLang="en-US" sz="2000" i="1">
                <a:latin typeface="Comic Sans MS" panose="030F0702030302020204" pitchFamily="66" charset="0"/>
              </a:rPr>
              <a:t>Arrival of the King</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Shepherds are rejected</a:t>
            </a:r>
          </a:p>
          <a:p>
            <a:pPr eaLnBrk="1" hangingPunct="1">
              <a:lnSpc>
                <a:spcPct val="90000"/>
              </a:lnSpc>
              <a:buFont typeface="Wingdings" panose="05000000000000000000" pitchFamily="2" charset="2"/>
              <a:buNone/>
              <a:defRPr/>
            </a:pPr>
            <a:endParaRPr lang="en-US" altLang="en-US" sz="2000" i="1">
              <a:latin typeface="Comic Sans MS" panose="030F0702030302020204" pitchFamily="66" charset="0"/>
            </a:endParaRPr>
          </a:p>
          <a:p>
            <a:pPr eaLnBrk="1" hangingPunct="1">
              <a:lnSpc>
                <a:spcPct val="90000"/>
              </a:lnSpc>
              <a:buFont typeface="Wingdings" panose="05000000000000000000" pitchFamily="2" charset="2"/>
              <a:buNone/>
              <a:defRPr/>
            </a:pPr>
            <a:r>
              <a:rPr lang="en-US" altLang="en-US" sz="2400" i="1">
                <a:solidFill>
                  <a:schemeClr val="hlink"/>
                </a:solidFill>
                <a:latin typeface="Comic Sans MS" panose="030F0702030302020204" pitchFamily="66" charset="0"/>
              </a:rPr>
              <a:t>2</a:t>
            </a:r>
            <a:r>
              <a:rPr lang="en-US" altLang="en-US" sz="2400" i="1" baseline="30000">
                <a:solidFill>
                  <a:schemeClr val="hlink"/>
                </a:solidFill>
                <a:latin typeface="Comic Sans MS" panose="030F0702030302020204" pitchFamily="66" charset="0"/>
              </a:rPr>
              <a:t>nd</a:t>
            </a:r>
            <a:r>
              <a:rPr lang="en-US" altLang="en-US" sz="2400" i="1">
                <a:solidFill>
                  <a:schemeClr val="hlink"/>
                </a:solidFill>
                <a:latin typeface="Comic Sans MS" panose="030F0702030302020204" pitchFamily="66" charset="0"/>
              </a:rPr>
              <a:t> Oracle of War and Victory (12:1—14:21)</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Yahweh’s representative </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is pierced</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The Shepherd is struck</a:t>
            </a:r>
          </a:p>
          <a:p>
            <a:pPr eaLnBrk="1" hangingPunct="1">
              <a:lnSpc>
                <a:spcPct val="90000"/>
              </a:lnSpc>
              <a:buFont typeface="Wingdings" panose="05000000000000000000" pitchFamily="2" charset="2"/>
              <a:buNone/>
              <a:defRPr/>
            </a:pPr>
            <a:r>
              <a:rPr lang="en-US" altLang="en-US" sz="2000" i="1">
                <a:latin typeface="Comic Sans MS" panose="030F0702030302020204" pitchFamily="66" charset="0"/>
              </a:rPr>
              <a:t>			down</a:t>
            </a:r>
          </a:p>
        </p:txBody>
      </p:sp>
      <p:sp>
        <p:nvSpPr>
          <p:cNvPr id="62469" name="Text Box 8"/>
          <p:cNvSpPr txBox="1">
            <a:spLocks noChangeArrowheads="1"/>
          </p:cNvSpPr>
          <p:nvPr/>
        </p:nvSpPr>
        <p:spPr bwMode="auto">
          <a:xfrm>
            <a:off x="1828800" y="304801"/>
            <a:ext cx="3200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6000">
                <a:solidFill>
                  <a:srgbClr val="FFFF99"/>
                </a:solidFill>
                <a:latin typeface="Freestyle Script" panose="030804020302050B0404" pitchFamily="66" charset="0"/>
              </a:rPr>
              <a:t>Dated Oracles</a:t>
            </a:r>
          </a:p>
        </p:txBody>
      </p:sp>
      <p:sp>
        <p:nvSpPr>
          <p:cNvPr id="62470" name="Text Box 9"/>
          <p:cNvSpPr txBox="1">
            <a:spLocks noChangeArrowheads="1"/>
          </p:cNvSpPr>
          <p:nvPr/>
        </p:nvSpPr>
        <p:spPr bwMode="auto">
          <a:xfrm>
            <a:off x="6248400" y="304801"/>
            <a:ext cx="388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6000">
                <a:solidFill>
                  <a:srgbClr val="FFFF99"/>
                </a:solidFill>
                <a:latin typeface="Freestyle Script" panose="030804020302050B0404" pitchFamily="66" charset="0"/>
              </a:rPr>
              <a:t>Undated Oracles</a:t>
            </a:r>
          </a:p>
        </p:txBody>
      </p:sp>
    </p:spTree>
    <p:extLst>
      <p:ext uri="{BB962C8B-B14F-4D97-AF65-F5344CB8AC3E}">
        <p14:creationId xmlns:p14="http://schemas.microsoft.com/office/powerpoint/2010/main" val="1318221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7">
                                            <p:bg/>
                                          </p:spTgt>
                                        </p:tgtEl>
                                        <p:attrNameLst>
                                          <p:attrName>style.visibility</p:attrName>
                                        </p:attrNameLst>
                                      </p:cBhvr>
                                      <p:to>
                                        <p:strVal val="visible"/>
                                      </p:to>
                                    </p:set>
                                    <p:animEffect transition="in" filter="dissolve">
                                      <p:cBhvr>
                                        <p:cTn id="7" dur="500"/>
                                        <p:tgtEl>
                                          <p:spTgt spid="125957">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5957">
                                            <p:txEl>
                                              <p:pRg st="0" end="0"/>
                                            </p:txEl>
                                          </p:spTgt>
                                        </p:tgtEl>
                                        <p:attrNameLst>
                                          <p:attrName>style.visibility</p:attrName>
                                        </p:attrNameLst>
                                      </p:cBhvr>
                                      <p:to>
                                        <p:strVal val="visible"/>
                                      </p:to>
                                    </p:set>
                                    <p:animEffect transition="in" filter="dissolve">
                                      <p:cBhvr>
                                        <p:cTn id="10" dur="500"/>
                                        <p:tgtEl>
                                          <p:spTgt spid="12595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5957">
                                            <p:txEl>
                                              <p:pRg st="1" end="1"/>
                                            </p:txEl>
                                          </p:spTgt>
                                        </p:tgtEl>
                                        <p:attrNameLst>
                                          <p:attrName>style.visibility</p:attrName>
                                        </p:attrNameLst>
                                      </p:cBhvr>
                                      <p:to>
                                        <p:strVal val="visible"/>
                                      </p:to>
                                    </p:set>
                                    <p:animEffect transition="in" filter="dissolve">
                                      <p:cBhvr>
                                        <p:cTn id="13" dur="500"/>
                                        <p:tgtEl>
                                          <p:spTgt spid="125957">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5957">
                                            <p:txEl>
                                              <p:pRg st="2" end="2"/>
                                            </p:txEl>
                                          </p:spTgt>
                                        </p:tgtEl>
                                        <p:attrNameLst>
                                          <p:attrName>style.visibility</p:attrName>
                                        </p:attrNameLst>
                                      </p:cBhvr>
                                      <p:to>
                                        <p:strVal val="visible"/>
                                      </p:to>
                                    </p:set>
                                    <p:animEffect transition="in" filter="dissolve">
                                      <p:cBhvr>
                                        <p:cTn id="16" dur="500"/>
                                        <p:tgtEl>
                                          <p:spTgt spid="125957">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5957">
                                            <p:txEl>
                                              <p:pRg st="3" end="3"/>
                                            </p:txEl>
                                          </p:spTgt>
                                        </p:tgtEl>
                                        <p:attrNameLst>
                                          <p:attrName>style.visibility</p:attrName>
                                        </p:attrNameLst>
                                      </p:cBhvr>
                                      <p:to>
                                        <p:strVal val="visible"/>
                                      </p:to>
                                    </p:set>
                                    <p:animEffect transition="in" filter="dissolve">
                                      <p:cBhvr>
                                        <p:cTn id="19" dur="500"/>
                                        <p:tgtEl>
                                          <p:spTgt spid="125957">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5957">
                                            <p:txEl>
                                              <p:pRg st="4" end="4"/>
                                            </p:txEl>
                                          </p:spTgt>
                                        </p:tgtEl>
                                        <p:attrNameLst>
                                          <p:attrName>style.visibility</p:attrName>
                                        </p:attrNameLst>
                                      </p:cBhvr>
                                      <p:to>
                                        <p:strVal val="visible"/>
                                      </p:to>
                                    </p:set>
                                    <p:animEffect transition="in" filter="dissolve">
                                      <p:cBhvr>
                                        <p:cTn id="22" dur="500"/>
                                        <p:tgtEl>
                                          <p:spTgt spid="125957">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5957">
                                            <p:txEl>
                                              <p:pRg st="5" end="5"/>
                                            </p:txEl>
                                          </p:spTgt>
                                        </p:tgtEl>
                                        <p:attrNameLst>
                                          <p:attrName>style.visibility</p:attrName>
                                        </p:attrNameLst>
                                      </p:cBhvr>
                                      <p:to>
                                        <p:strVal val="visible"/>
                                      </p:to>
                                    </p:set>
                                    <p:animEffect transition="in" filter="dissolve">
                                      <p:cBhvr>
                                        <p:cTn id="25" dur="500"/>
                                        <p:tgtEl>
                                          <p:spTgt spid="125957">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5957">
                                            <p:txEl>
                                              <p:pRg st="6" end="6"/>
                                            </p:txEl>
                                          </p:spTgt>
                                        </p:tgtEl>
                                        <p:attrNameLst>
                                          <p:attrName>style.visibility</p:attrName>
                                        </p:attrNameLst>
                                      </p:cBhvr>
                                      <p:to>
                                        <p:strVal val="visible"/>
                                      </p:to>
                                    </p:set>
                                    <p:animEffect transition="in" filter="dissolve">
                                      <p:cBhvr>
                                        <p:cTn id="28" dur="500"/>
                                        <p:tgtEl>
                                          <p:spTgt spid="125957">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5957">
                                            <p:txEl>
                                              <p:pRg st="7" end="7"/>
                                            </p:txEl>
                                          </p:spTgt>
                                        </p:tgtEl>
                                        <p:attrNameLst>
                                          <p:attrName>style.visibility</p:attrName>
                                        </p:attrNameLst>
                                      </p:cBhvr>
                                      <p:to>
                                        <p:strVal val="visible"/>
                                      </p:to>
                                    </p:set>
                                    <p:animEffect transition="in" filter="dissolve">
                                      <p:cBhvr>
                                        <p:cTn id="31" dur="500"/>
                                        <p:tgtEl>
                                          <p:spTgt spid="125957">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5957">
                                            <p:txEl>
                                              <p:pRg st="8" end="8"/>
                                            </p:txEl>
                                          </p:spTgt>
                                        </p:tgtEl>
                                        <p:attrNameLst>
                                          <p:attrName>style.visibility</p:attrName>
                                        </p:attrNameLst>
                                      </p:cBhvr>
                                      <p:to>
                                        <p:strVal val="visible"/>
                                      </p:to>
                                    </p:set>
                                    <p:animEffect transition="in" filter="dissolve">
                                      <p:cBhvr>
                                        <p:cTn id="34" dur="500"/>
                                        <p:tgtEl>
                                          <p:spTgt spid="125957">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25957">
                                            <p:txEl>
                                              <p:pRg st="9" end="9"/>
                                            </p:txEl>
                                          </p:spTgt>
                                        </p:tgtEl>
                                        <p:attrNameLst>
                                          <p:attrName>style.visibility</p:attrName>
                                        </p:attrNameLst>
                                      </p:cBhvr>
                                      <p:to>
                                        <p:strVal val="visible"/>
                                      </p:to>
                                    </p:set>
                                    <p:animEffect transition="in" filter="dissolve">
                                      <p:cBhvr>
                                        <p:cTn id="37" dur="500"/>
                                        <p:tgtEl>
                                          <p:spTgt spid="125957">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25957">
                                            <p:txEl>
                                              <p:pRg st="10" end="10"/>
                                            </p:txEl>
                                          </p:spTgt>
                                        </p:tgtEl>
                                        <p:attrNameLst>
                                          <p:attrName>style.visibility</p:attrName>
                                        </p:attrNameLst>
                                      </p:cBhvr>
                                      <p:to>
                                        <p:strVal val="visible"/>
                                      </p:to>
                                    </p:set>
                                    <p:animEffect transition="in" filter="dissolve">
                                      <p:cBhvr>
                                        <p:cTn id="40" dur="500"/>
                                        <p:tgtEl>
                                          <p:spTgt spid="125957">
                                            <p:txEl>
                                              <p:pRg st="10" end="1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25957">
                                            <p:txEl>
                                              <p:pRg st="11" end="11"/>
                                            </p:txEl>
                                          </p:spTgt>
                                        </p:tgtEl>
                                        <p:attrNameLst>
                                          <p:attrName>style.visibility</p:attrName>
                                        </p:attrNameLst>
                                      </p:cBhvr>
                                      <p:to>
                                        <p:strVal val="visible"/>
                                      </p:to>
                                    </p:set>
                                    <p:animEffect transition="in" filter="dissolve">
                                      <p:cBhvr>
                                        <p:cTn id="43" dur="500"/>
                                        <p:tgtEl>
                                          <p:spTgt spid="125957">
                                            <p:txEl>
                                              <p:pRg st="11" end="11"/>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25957">
                                            <p:txEl>
                                              <p:pRg st="12" end="12"/>
                                            </p:txEl>
                                          </p:spTgt>
                                        </p:tgtEl>
                                        <p:attrNameLst>
                                          <p:attrName>style.visibility</p:attrName>
                                        </p:attrNameLst>
                                      </p:cBhvr>
                                      <p:to>
                                        <p:strVal val="visible"/>
                                      </p:to>
                                    </p:set>
                                    <p:animEffect transition="in" filter="dissolve">
                                      <p:cBhvr>
                                        <p:cTn id="46" dur="500"/>
                                        <p:tgtEl>
                                          <p:spTgt spid="125957">
                                            <p:txEl>
                                              <p:pRg st="12" end="12"/>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25958">
                                            <p:bg/>
                                          </p:spTgt>
                                        </p:tgtEl>
                                        <p:attrNameLst>
                                          <p:attrName>style.visibility</p:attrName>
                                        </p:attrNameLst>
                                      </p:cBhvr>
                                      <p:to>
                                        <p:strVal val="visible"/>
                                      </p:to>
                                    </p:set>
                                    <p:animEffect transition="in" filter="dissolve">
                                      <p:cBhvr>
                                        <p:cTn id="51" dur="500"/>
                                        <p:tgtEl>
                                          <p:spTgt spid="125958">
                                            <p:bg/>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25958">
                                            <p:txEl>
                                              <p:pRg st="0" end="0"/>
                                            </p:txEl>
                                          </p:spTgt>
                                        </p:tgtEl>
                                        <p:attrNameLst>
                                          <p:attrName>style.visibility</p:attrName>
                                        </p:attrNameLst>
                                      </p:cBhvr>
                                      <p:to>
                                        <p:strVal val="visible"/>
                                      </p:to>
                                    </p:set>
                                    <p:animEffect transition="in" filter="dissolve">
                                      <p:cBhvr>
                                        <p:cTn id="54" dur="500"/>
                                        <p:tgtEl>
                                          <p:spTgt spid="125958">
                                            <p:txEl>
                                              <p:pRg st="0" end="0"/>
                                            </p:txEl>
                                          </p:spTgt>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25958">
                                            <p:txEl>
                                              <p:pRg st="1" end="1"/>
                                            </p:txEl>
                                          </p:spTgt>
                                        </p:tgtEl>
                                        <p:attrNameLst>
                                          <p:attrName>style.visibility</p:attrName>
                                        </p:attrNameLst>
                                      </p:cBhvr>
                                      <p:to>
                                        <p:strVal val="visible"/>
                                      </p:to>
                                    </p:set>
                                    <p:animEffect transition="in" filter="dissolve">
                                      <p:cBhvr>
                                        <p:cTn id="57" dur="500"/>
                                        <p:tgtEl>
                                          <p:spTgt spid="125958">
                                            <p:txEl>
                                              <p:pRg st="1" end="1"/>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25958">
                                            <p:txEl>
                                              <p:pRg st="2" end="2"/>
                                            </p:txEl>
                                          </p:spTgt>
                                        </p:tgtEl>
                                        <p:attrNameLst>
                                          <p:attrName>style.visibility</p:attrName>
                                        </p:attrNameLst>
                                      </p:cBhvr>
                                      <p:to>
                                        <p:strVal val="visible"/>
                                      </p:to>
                                    </p:set>
                                    <p:animEffect transition="in" filter="dissolve">
                                      <p:cBhvr>
                                        <p:cTn id="60" dur="500"/>
                                        <p:tgtEl>
                                          <p:spTgt spid="125958">
                                            <p:txEl>
                                              <p:pRg st="2" end="2"/>
                                            </p:txEl>
                                          </p:spTgt>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25958">
                                            <p:txEl>
                                              <p:pRg st="4" end="4"/>
                                            </p:txEl>
                                          </p:spTgt>
                                        </p:tgtEl>
                                        <p:attrNameLst>
                                          <p:attrName>style.visibility</p:attrName>
                                        </p:attrNameLst>
                                      </p:cBhvr>
                                      <p:to>
                                        <p:strVal val="visible"/>
                                      </p:to>
                                    </p:set>
                                    <p:animEffect transition="in" filter="dissolve">
                                      <p:cBhvr>
                                        <p:cTn id="63" dur="500"/>
                                        <p:tgtEl>
                                          <p:spTgt spid="125958">
                                            <p:txEl>
                                              <p:pRg st="4" end="4"/>
                                            </p:txEl>
                                          </p:spTgt>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25958">
                                            <p:txEl>
                                              <p:pRg st="5" end="5"/>
                                            </p:txEl>
                                          </p:spTgt>
                                        </p:tgtEl>
                                        <p:attrNameLst>
                                          <p:attrName>style.visibility</p:attrName>
                                        </p:attrNameLst>
                                      </p:cBhvr>
                                      <p:to>
                                        <p:strVal val="visible"/>
                                      </p:to>
                                    </p:set>
                                    <p:animEffect transition="in" filter="dissolve">
                                      <p:cBhvr>
                                        <p:cTn id="66" dur="500"/>
                                        <p:tgtEl>
                                          <p:spTgt spid="125958">
                                            <p:txEl>
                                              <p:pRg st="5" end="5"/>
                                            </p:txEl>
                                          </p:spTgt>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25958">
                                            <p:txEl>
                                              <p:pRg st="6" end="6"/>
                                            </p:txEl>
                                          </p:spTgt>
                                        </p:tgtEl>
                                        <p:attrNameLst>
                                          <p:attrName>style.visibility</p:attrName>
                                        </p:attrNameLst>
                                      </p:cBhvr>
                                      <p:to>
                                        <p:strVal val="visible"/>
                                      </p:to>
                                    </p:set>
                                    <p:animEffect transition="in" filter="dissolve">
                                      <p:cBhvr>
                                        <p:cTn id="69" dur="500"/>
                                        <p:tgtEl>
                                          <p:spTgt spid="125958">
                                            <p:txEl>
                                              <p:pRg st="6" end="6"/>
                                            </p:txEl>
                                          </p:spTgt>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25958">
                                            <p:txEl>
                                              <p:pRg st="7" end="7"/>
                                            </p:txEl>
                                          </p:spTgt>
                                        </p:tgtEl>
                                        <p:attrNameLst>
                                          <p:attrName>style.visibility</p:attrName>
                                        </p:attrNameLst>
                                      </p:cBhvr>
                                      <p:to>
                                        <p:strVal val="visible"/>
                                      </p:to>
                                    </p:set>
                                    <p:animEffect transition="in" filter="dissolve">
                                      <p:cBhvr>
                                        <p:cTn id="72" dur="500"/>
                                        <p:tgtEl>
                                          <p:spTgt spid="125958">
                                            <p:txEl>
                                              <p:pRg st="7" end="7"/>
                                            </p:txEl>
                                          </p:spTgt>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25958">
                                            <p:txEl>
                                              <p:pRg st="8" end="8"/>
                                            </p:txEl>
                                          </p:spTgt>
                                        </p:tgtEl>
                                        <p:attrNameLst>
                                          <p:attrName>style.visibility</p:attrName>
                                        </p:attrNameLst>
                                      </p:cBhvr>
                                      <p:to>
                                        <p:strVal val="visible"/>
                                      </p:to>
                                    </p:set>
                                    <p:animEffect transition="in" filter="dissolve">
                                      <p:cBhvr>
                                        <p:cTn id="75" dur="500"/>
                                        <p:tgtEl>
                                          <p:spTgt spid="1259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uiExpand="1" build="p" animBg="1"/>
      <p:bldP spid="125958" grpId="0" uiExpand="1" build="p"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8F5C166-FF7F-43EA-8394-0CB64E04F439}" type="slidenum">
              <a:rPr lang="en-US" altLang="en-US"/>
              <a:pPr>
                <a:defRPr/>
              </a:pPr>
              <a:t>121</a:t>
            </a:fld>
            <a:endParaRPr lang="en-US" altLang="en-US"/>
          </a:p>
        </p:txBody>
      </p:sp>
      <p:sp>
        <p:nvSpPr>
          <p:cNvPr id="131074" name="Rectangle 2"/>
          <p:cNvSpPr>
            <a:spLocks noGrp="1" noChangeArrowheads="1"/>
          </p:cNvSpPr>
          <p:nvPr>
            <p:ph type="title"/>
          </p:nvPr>
        </p:nvSpPr>
        <p:spPr/>
        <p:txBody>
          <a:bodyPr/>
          <a:lstStyle/>
          <a:p>
            <a:pPr eaLnBrk="1" hangingPunct="1">
              <a:defRPr/>
            </a:pPr>
            <a:r>
              <a:rPr lang="en-US" altLang="en-US" sz="4000">
                <a:latin typeface="Impact" panose="020B0806030902050204" pitchFamily="34" charset="0"/>
              </a:rPr>
              <a:t>Reflection on the Covenant</a:t>
            </a:r>
            <a:br>
              <a:rPr lang="en-US" altLang="en-US" sz="4000">
                <a:latin typeface="Impact" panose="020B0806030902050204" pitchFamily="34" charset="0"/>
              </a:rPr>
            </a:br>
            <a:r>
              <a:rPr lang="en-US" altLang="en-US" sz="2800">
                <a:latin typeface="Arial Narrow" panose="020B0606020202030204" pitchFamily="34" charset="0"/>
              </a:rPr>
              <a:t>(1:1-6)</a:t>
            </a:r>
            <a:endParaRPr lang="en-US" altLang="en-US" sz="4000">
              <a:latin typeface="Impact" panose="020B0806030902050204" pitchFamily="34" charset="0"/>
            </a:endParaRPr>
          </a:p>
        </p:txBody>
      </p:sp>
      <p:sp>
        <p:nvSpPr>
          <p:cNvPr id="131075" name="Rectangle 3"/>
          <p:cNvSpPr>
            <a:spLocks noGrp="1" noChangeArrowheads="1"/>
          </p:cNvSpPr>
          <p:nvPr>
            <p:ph type="body" idx="1"/>
          </p:nvPr>
        </p:nvSpPr>
        <p:spPr/>
        <p:txBody>
          <a:bodyPr>
            <a:normAutofit fontScale="92500"/>
          </a:bodyPr>
          <a:lstStyle/>
          <a:p>
            <a:pPr eaLnBrk="1" hangingPunct="1">
              <a:buFont typeface="Wingdings" panose="05000000000000000000" pitchFamily="2" charset="2"/>
              <a:buNone/>
              <a:defRPr/>
            </a:pPr>
            <a:r>
              <a:rPr lang="en-US" altLang="en-US" sz="2800" dirty="0">
                <a:solidFill>
                  <a:srgbClr val="FFC000"/>
                </a:solidFill>
                <a:latin typeface="Arial Rounded MT Bold" pitchFamily="34" charset="0"/>
              </a:rPr>
              <a:t>Zechariah’s preaching began with a rehearsal of Yahweh’s anger that resulted in exile.</a:t>
            </a:r>
          </a:p>
          <a:p>
            <a:pPr eaLnBrk="1" hangingPunct="1">
              <a:defRPr/>
            </a:pPr>
            <a:r>
              <a:rPr lang="en-US" altLang="en-US" sz="2400" i="1" dirty="0">
                <a:latin typeface="Comic Sans MS" panose="030F0702030302020204" pitchFamily="66" charset="0"/>
              </a:rPr>
              <a:t>While Yahweh is “slow to anger” (Ex. 34:6), the exile had been inevitable if the nation did not turn from faithless rebellion.</a:t>
            </a:r>
          </a:p>
          <a:p>
            <a:pPr eaLnBrk="1" hangingPunct="1">
              <a:defRPr/>
            </a:pPr>
            <a:r>
              <a:rPr lang="en-US" altLang="en-US" sz="2400" i="1" dirty="0">
                <a:latin typeface="Comic Sans MS" panose="030F0702030302020204" pitchFamily="66" charset="0"/>
              </a:rPr>
              <a:t>The verb </a:t>
            </a:r>
            <a:r>
              <a:rPr lang="en-US" altLang="en-US" sz="2400" dirty="0" err="1">
                <a:latin typeface="HebrewTh" pitchFamily="2" charset="0"/>
              </a:rPr>
              <a:t>bvw</a:t>
            </a:r>
            <a:r>
              <a:rPr lang="en-US" altLang="en-US" sz="2400" dirty="0">
                <a:latin typeface="HebrewTh" pitchFamily="2" charset="0"/>
              </a:rPr>
              <a:t> </a:t>
            </a:r>
            <a:r>
              <a:rPr lang="en-US" altLang="en-US" sz="2400" i="1" dirty="0">
                <a:latin typeface="Comic Sans MS" panose="030F0702030302020204" pitchFamily="66" charset="0"/>
              </a:rPr>
              <a:t>(= turn, return) was a primary expression of the earlier prophets urging repentance (cf. Ho. 5:4; 7:10, 16; 11:5; 12:6; 14:1-2; Am. 4:6b, 8b, 9b, 10b, 11b; Is. 6:10; 9:13; 31:6-7).</a:t>
            </a:r>
          </a:p>
          <a:p>
            <a:pPr eaLnBrk="1" hangingPunct="1">
              <a:defRPr/>
            </a:pPr>
            <a:r>
              <a:rPr lang="en-US" altLang="en-US" sz="2400" i="1" dirty="0">
                <a:latin typeface="Comic Sans MS" panose="030F0702030302020204" pitchFamily="66" charset="0"/>
              </a:rPr>
              <a:t>Now, Zechariah’s call for the remnant community was to “turn” (1:3).</a:t>
            </a:r>
            <a:endParaRPr lang="en-US" altLang="en-US" sz="2400" dirty="0">
              <a:latin typeface="Comic Sans MS" panose="030F0702030302020204" pitchFamily="66" charset="0"/>
            </a:endParaRPr>
          </a:p>
        </p:txBody>
      </p:sp>
    </p:spTree>
    <p:extLst>
      <p:ext uri="{BB962C8B-B14F-4D97-AF65-F5344CB8AC3E}">
        <p14:creationId xmlns:p14="http://schemas.microsoft.com/office/powerpoint/2010/main" val="1719346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p:cTn id="7" dur="500" fill="hold"/>
                                        <p:tgtEl>
                                          <p:spTgt spid="131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0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additive="base">
                                        <p:cTn id="13" dur="500" fill="hold"/>
                                        <p:tgtEl>
                                          <p:spTgt spid="131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1075">
                                            <p:txEl>
                                              <p:pRg st="2" end="2"/>
                                            </p:txEl>
                                          </p:spTgt>
                                        </p:tgtEl>
                                        <p:attrNameLst>
                                          <p:attrName>style.visibility</p:attrName>
                                        </p:attrNameLst>
                                      </p:cBhvr>
                                      <p:to>
                                        <p:strVal val="visible"/>
                                      </p:to>
                                    </p:set>
                                    <p:anim calcmode="lin" valueType="num">
                                      <p:cBhvr additive="base">
                                        <p:cTn id="19" dur="500" fill="hold"/>
                                        <p:tgtEl>
                                          <p:spTgt spid="131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1075">
                                            <p:txEl>
                                              <p:pRg st="3" end="3"/>
                                            </p:txEl>
                                          </p:spTgt>
                                        </p:tgtEl>
                                        <p:attrNameLst>
                                          <p:attrName>style.visibility</p:attrName>
                                        </p:attrNameLst>
                                      </p:cBhvr>
                                      <p:to>
                                        <p:strVal val="visible"/>
                                      </p:to>
                                    </p:set>
                                    <p:anim calcmode="lin" valueType="num">
                                      <p:cBhvr additive="base">
                                        <p:cTn id="25" dur="500" fill="hold"/>
                                        <p:tgtEl>
                                          <p:spTgt spid="131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1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4A156A9-A968-4E59-A3AC-EFE0F53D6B00}" type="slidenum">
              <a:rPr lang="en-US" altLang="en-US"/>
              <a:pPr>
                <a:defRPr/>
              </a:pPr>
              <a:t>122</a:t>
            </a:fld>
            <a:endParaRPr lang="en-US" altLang="en-US"/>
          </a:p>
        </p:txBody>
      </p:sp>
      <p:sp>
        <p:nvSpPr>
          <p:cNvPr id="132098" name="Rectangle 2"/>
          <p:cNvSpPr>
            <a:spLocks noGrp="1" noChangeArrowheads="1"/>
          </p:cNvSpPr>
          <p:nvPr>
            <p:ph type="title"/>
          </p:nvPr>
        </p:nvSpPr>
        <p:spPr>
          <a:xfrm>
            <a:off x="1981200" y="76200"/>
            <a:ext cx="8229600" cy="1143000"/>
          </a:xfrm>
        </p:spPr>
        <p:txBody>
          <a:bodyPr/>
          <a:lstStyle/>
          <a:p>
            <a:pPr eaLnBrk="1" hangingPunct="1">
              <a:defRPr/>
            </a:pPr>
            <a:r>
              <a:rPr lang="en-US" altLang="en-US" sz="4000">
                <a:latin typeface="Impact" panose="020B0806030902050204" pitchFamily="34" charset="0"/>
              </a:rPr>
              <a:t>The Four Horsemen</a:t>
            </a:r>
            <a:br>
              <a:rPr lang="en-US" altLang="en-US" sz="4000">
                <a:latin typeface="Impact" panose="020B0806030902050204" pitchFamily="34" charset="0"/>
              </a:rPr>
            </a:br>
            <a:r>
              <a:rPr lang="en-US" altLang="en-US" sz="2800">
                <a:latin typeface="Arial Narrow" panose="020B0606020202030204" pitchFamily="34" charset="0"/>
              </a:rPr>
              <a:t>(1:7-17)</a:t>
            </a:r>
            <a:endParaRPr lang="en-US" altLang="en-US" sz="4000">
              <a:latin typeface="Impact" panose="020B0806030902050204" pitchFamily="34" charset="0"/>
            </a:endParaRPr>
          </a:p>
        </p:txBody>
      </p:sp>
      <p:sp>
        <p:nvSpPr>
          <p:cNvPr id="132099" name="Rectangle 3"/>
          <p:cNvSpPr>
            <a:spLocks noGrp="1" noChangeArrowheads="1"/>
          </p:cNvSpPr>
          <p:nvPr>
            <p:ph type="body" idx="1"/>
          </p:nvPr>
        </p:nvSpPr>
        <p:spPr>
          <a:xfrm>
            <a:off x="1905000" y="1219200"/>
            <a:ext cx="8305800" cy="4343400"/>
          </a:xfrm>
        </p:spPr>
        <p:txBody>
          <a:bodyPr>
            <a:normAutofit lnSpcReduction="10000"/>
          </a:bodyPr>
          <a:lstStyle/>
          <a:p>
            <a:pPr eaLnBrk="1" hangingPunct="1">
              <a:lnSpc>
                <a:spcPct val="90000"/>
              </a:lnSpc>
              <a:buFont typeface="Wingdings" panose="05000000000000000000" pitchFamily="2" charset="2"/>
              <a:buNone/>
              <a:defRPr/>
            </a:pPr>
            <a:r>
              <a:rPr lang="en-US" altLang="en-US" sz="2400">
                <a:solidFill>
                  <a:schemeClr val="hlink"/>
                </a:solidFill>
                <a:latin typeface="Arial" panose="020B0604020202020204" pitchFamily="34" charset="0"/>
              </a:rPr>
              <a:t>The riders (probably depicting angelic beings) are modeled after the Persian dispatches, well-known throughout the empire (cf. Est. 1:22; 3:13, 15; 8:10, 14).</a:t>
            </a:r>
          </a:p>
          <a:p>
            <a:pPr eaLnBrk="1" hangingPunct="1">
              <a:lnSpc>
                <a:spcPct val="90000"/>
              </a:lnSpc>
              <a:defRPr/>
            </a:pPr>
            <a:r>
              <a:rPr lang="en-US" altLang="en-US" i="1">
                <a:latin typeface="Comic Sans MS" panose="030F0702030302020204" pitchFamily="66" charset="0"/>
              </a:rPr>
              <a:t>They reported to the Mal’ak Yahweh that political and military conflict had subsided.</a:t>
            </a:r>
          </a:p>
          <a:p>
            <a:pPr eaLnBrk="1" hangingPunct="1">
              <a:lnSpc>
                <a:spcPct val="90000"/>
              </a:lnSpc>
              <a:defRPr/>
            </a:pPr>
            <a:r>
              <a:rPr lang="en-US" altLang="en-US" i="1">
                <a:latin typeface="Comic Sans MS" panose="030F0702030302020204" pitchFamily="66" charset="0"/>
              </a:rPr>
              <a:t>However, this state of peace had not resulted in the restoration of Jerusalem and Judah.</a:t>
            </a:r>
          </a:p>
          <a:p>
            <a:pPr eaLnBrk="1" hangingPunct="1">
              <a:lnSpc>
                <a:spcPct val="90000"/>
              </a:lnSpc>
              <a:buFont typeface="Wingdings" panose="05000000000000000000" pitchFamily="2" charset="2"/>
              <a:buNone/>
              <a:defRPr/>
            </a:pPr>
            <a:r>
              <a:rPr lang="en-US" altLang="en-US" sz="2400">
                <a:solidFill>
                  <a:schemeClr val="hlink"/>
                </a:solidFill>
                <a:latin typeface="Arial" panose="020B0604020202020204" pitchFamily="34" charset="0"/>
              </a:rPr>
              <a:t>Nevertheless, Yahweh’s passion was deeply stirred, both in anger at the nations for their treatment of his people and in eagerness for the holy city and temple to be rebuilt.</a:t>
            </a:r>
          </a:p>
          <a:p>
            <a:pPr eaLnBrk="1" hangingPunct="1">
              <a:lnSpc>
                <a:spcPct val="90000"/>
              </a:lnSpc>
              <a:defRPr/>
            </a:pPr>
            <a:r>
              <a:rPr lang="en-US" altLang="en-US" i="1">
                <a:latin typeface="Comic Sans MS" panose="030F0702030302020204" pitchFamily="66" charset="0"/>
              </a:rPr>
              <a:t>Yahweh had once chosen Mt. Zion in the time of David (Ps. 68:15-18; 78:67-72; 132:13-18).</a:t>
            </a:r>
          </a:p>
          <a:p>
            <a:pPr eaLnBrk="1" hangingPunct="1">
              <a:lnSpc>
                <a:spcPct val="90000"/>
              </a:lnSpc>
              <a:defRPr/>
            </a:pPr>
            <a:r>
              <a:rPr lang="en-US" altLang="en-US" i="1">
                <a:latin typeface="Comic Sans MS" panose="030F0702030302020204" pitchFamily="66" charset="0"/>
              </a:rPr>
              <a:t>Now, he would chose it again (1:17)!</a:t>
            </a:r>
          </a:p>
        </p:txBody>
      </p:sp>
      <p:sp>
        <p:nvSpPr>
          <p:cNvPr id="132100" name="Text Box 4"/>
          <p:cNvSpPr txBox="1">
            <a:spLocks noChangeArrowheads="1"/>
          </p:cNvSpPr>
          <p:nvPr/>
        </p:nvSpPr>
        <p:spPr bwMode="auto">
          <a:xfrm>
            <a:off x="1752600" y="5638801"/>
            <a:ext cx="8686800" cy="1069975"/>
          </a:xfrm>
          <a:prstGeom prst="rect">
            <a:avLst/>
          </a:prstGeom>
          <a:solidFill>
            <a:srgbClr val="0000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3200">
                <a:solidFill>
                  <a:srgbClr val="FF3300"/>
                </a:solidFill>
                <a:latin typeface="Agency FB" pitchFamily="2" charset="0"/>
              </a:rPr>
              <a:t>If God’s passion was so aroused, how could the passion of the remnant be any less?</a:t>
            </a:r>
          </a:p>
        </p:txBody>
      </p:sp>
    </p:spTree>
    <p:extLst>
      <p:ext uri="{BB962C8B-B14F-4D97-AF65-F5344CB8AC3E}">
        <p14:creationId xmlns:p14="http://schemas.microsoft.com/office/powerpoint/2010/main" val="3243655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500" fill="hold"/>
                                        <p:tgtEl>
                                          <p:spTgt spid="13209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209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209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2099">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32099">
                                            <p:txEl>
                                              <p:pRg st="1" end="1"/>
                                            </p:txEl>
                                          </p:spTgt>
                                        </p:tgtEl>
                                        <p:attrNameLst>
                                          <p:attrName>style.visibility</p:attrName>
                                        </p:attrNameLst>
                                      </p:cBhvr>
                                      <p:to>
                                        <p:strVal val="visible"/>
                                      </p:to>
                                    </p:set>
                                    <p:anim calcmode="lin" valueType="num">
                                      <p:cBhvr>
                                        <p:cTn id="13" dur="500" fill="hold"/>
                                        <p:tgtEl>
                                          <p:spTgt spid="1320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320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320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32099">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32099">
                                            <p:txEl>
                                              <p:pRg st="2" end="2"/>
                                            </p:txEl>
                                          </p:spTgt>
                                        </p:tgtEl>
                                        <p:attrNameLst>
                                          <p:attrName>style.visibility</p:attrName>
                                        </p:attrNameLst>
                                      </p:cBhvr>
                                      <p:to>
                                        <p:strVal val="visible"/>
                                      </p:to>
                                    </p:set>
                                    <p:anim calcmode="lin" valueType="num">
                                      <p:cBhvr>
                                        <p:cTn id="19" dur="500" fill="hold"/>
                                        <p:tgtEl>
                                          <p:spTgt spid="13209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3209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3209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32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132099">
                                            <p:txEl>
                                              <p:pRg st="3" end="3"/>
                                            </p:txEl>
                                          </p:spTgt>
                                        </p:tgtEl>
                                        <p:attrNameLst>
                                          <p:attrName>style.visibility</p:attrName>
                                        </p:attrNameLst>
                                      </p:cBhvr>
                                      <p:to>
                                        <p:strVal val="visible"/>
                                      </p:to>
                                    </p:set>
                                    <p:anim calcmode="lin" valueType="num">
                                      <p:cBhvr>
                                        <p:cTn id="27" dur="500" fill="hold"/>
                                        <p:tgtEl>
                                          <p:spTgt spid="13209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3209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3209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32099">
                                            <p:txEl>
                                              <p:pRg st="3" end="3"/>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32099">
                                            <p:txEl>
                                              <p:pRg st="4" end="4"/>
                                            </p:txEl>
                                          </p:spTgt>
                                        </p:tgtEl>
                                        <p:attrNameLst>
                                          <p:attrName>style.visibility</p:attrName>
                                        </p:attrNameLst>
                                      </p:cBhvr>
                                      <p:to>
                                        <p:strVal val="visible"/>
                                      </p:to>
                                    </p:set>
                                    <p:anim calcmode="lin" valueType="num">
                                      <p:cBhvr>
                                        <p:cTn id="33" dur="500" fill="hold"/>
                                        <p:tgtEl>
                                          <p:spTgt spid="13209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3209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3209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32099">
                                            <p:txEl>
                                              <p:pRg st="4" end="4"/>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132099">
                                            <p:txEl>
                                              <p:pRg st="5" end="5"/>
                                            </p:txEl>
                                          </p:spTgt>
                                        </p:tgtEl>
                                        <p:attrNameLst>
                                          <p:attrName>style.visibility</p:attrName>
                                        </p:attrNameLst>
                                      </p:cBhvr>
                                      <p:to>
                                        <p:strVal val="visible"/>
                                      </p:to>
                                    </p:set>
                                    <p:anim calcmode="lin" valueType="num">
                                      <p:cBhvr>
                                        <p:cTn id="39" dur="500" fill="hold"/>
                                        <p:tgtEl>
                                          <p:spTgt spid="13209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3209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3209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32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32100"/>
                                        </p:tgtEl>
                                        <p:attrNameLst>
                                          <p:attrName>style.visibility</p:attrName>
                                        </p:attrNameLst>
                                      </p:cBhvr>
                                      <p:to>
                                        <p:strVal val="visible"/>
                                      </p:to>
                                    </p:set>
                                    <p:anim calcmode="lin" valueType="num">
                                      <p:cBhvr>
                                        <p:cTn id="47" dur="500" fill="hold"/>
                                        <p:tgtEl>
                                          <p:spTgt spid="132100"/>
                                        </p:tgtEl>
                                        <p:attrNameLst>
                                          <p:attrName>ppt_w</p:attrName>
                                        </p:attrNameLst>
                                      </p:cBhvr>
                                      <p:tavLst>
                                        <p:tav tm="0">
                                          <p:val>
                                            <p:fltVal val="0"/>
                                          </p:val>
                                        </p:tav>
                                        <p:tav tm="100000">
                                          <p:val>
                                            <p:strVal val="#ppt_w"/>
                                          </p:val>
                                        </p:tav>
                                      </p:tavLst>
                                    </p:anim>
                                    <p:anim calcmode="lin" valueType="num">
                                      <p:cBhvr>
                                        <p:cTn id="48" dur="500" fill="hold"/>
                                        <p:tgtEl>
                                          <p:spTgt spid="132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8"/>
          <p:cNvSpPr>
            <a:spLocks noGrp="1"/>
          </p:cNvSpPr>
          <p:nvPr>
            <p:ph type="sldNum" sz="quarter" idx="12"/>
          </p:nvPr>
        </p:nvSpPr>
        <p:spPr/>
        <p:txBody>
          <a:bodyPr/>
          <a:lstStyle/>
          <a:p>
            <a:pPr>
              <a:defRPr/>
            </a:pPr>
            <a:fld id="{8F351441-7134-4224-BC17-B39331E4F463}" type="slidenum">
              <a:rPr lang="en-US" altLang="en-US"/>
              <a:pPr>
                <a:defRPr/>
              </a:pPr>
              <a:t>123</a:t>
            </a:fld>
            <a:endParaRPr lang="en-US" altLang="en-US"/>
          </a:p>
        </p:txBody>
      </p:sp>
      <p:sp>
        <p:nvSpPr>
          <p:cNvPr id="137218" name="Rectangle 2"/>
          <p:cNvSpPr>
            <a:spLocks noGrp="1" noChangeArrowheads="1"/>
          </p:cNvSpPr>
          <p:nvPr>
            <p:ph type="title" sz="quarter"/>
          </p:nvPr>
        </p:nvSpPr>
        <p:spPr>
          <a:xfrm>
            <a:off x="2819400" y="304800"/>
            <a:ext cx="7315200" cy="1112838"/>
          </a:xfrm>
        </p:spPr>
        <p:txBody>
          <a:bodyPr/>
          <a:lstStyle/>
          <a:p>
            <a:pPr eaLnBrk="1" hangingPunct="1">
              <a:defRPr/>
            </a:pPr>
            <a:r>
              <a:rPr lang="en-US" altLang="en-US" sz="4000">
                <a:latin typeface="Impact" panose="020B0806030902050204" pitchFamily="34" charset="0"/>
              </a:rPr>
              <a:t>Four Horns and Four Smiths</a:t>
            </a:r>
            <a:br>
              <a:rPr lang="en-US" altLang="en-US" sz="4000"/>
            </a:br>
            <a:r>
              <a:rPr lang="en-US" altLang="en-US" sz="2800">
                <a:latin typeface="Arial Narrow" panose="020B0606020202030204" pitchFamily="34" charset="0"/>
              </a:rPr>
              <a:t>(1:18-21)</a:t>
            </a:r>
            <a:endParaRPr lang="en-US" altLang="en-US" sz="4000"/>
          </a:p>
        </p:txBody>
      </p:sp>
      <p:pic>
        <p:nvPicPr>
          <p:cNvPr id="67588" name="Picture 11" descr="bar083e01"/>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a:xfrm>
            <a:off x="1600200" y="4038601"/>
            <a:ext cx="3429000" cy="2817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89" name="Picture 12" descr="bar083e02"/>
          <p:cNvPicPr>
            <a:picLocks noGrp="1" noChangeAspect="1" noChangeArrowheads="1"/>
          </p:cNvPicPr>
          <p:nvPr>
            <p:ph sz="quarter" idx="2"/>
          </p:nvPr>
        </p:nvPicPr>
        <p:blipFill>
          <a:blip r:embed="rId3" cstate="screen">
            <a:extLst>
              <a:ext uri="{28A0092B-C50C-407E-A947-70E740481C1C}">
                <a14:useLocalDpi xmlns:a14="http://schemas.microsoft.com/office/drawing/2010/main"/>
              </a:ext>
            </a:extLst>
          </a:blip>
          <a:srcRect l="-1860"/>
          <a:stretch>
            <a:fillRect/>
          </a:stretch>
        </p:blipFill>
        <p:spPr>
          <a:xfrm>
            <a:off x="8081964" y="1295400"/>
            <a:ext cx="2509837"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0" name="Picture 13" descr="bull_e[1]"/>
          <p:cNvPicPr>
            <a:picLocks noGrp="1" noChangeAspect="1" noChangeArrowheads="1"/>
          </p:cNvPicPr>
          <p:nvPr>
            <p:ph sz="quarter" idx="3"/>
          </p:nvPr>
        </p:nvPicPr>
        <p:blipFill>
          <a:blip r:embed="rId4">
            <a:extLst>
              <a:ext uri="{28A0092B-C50C-407E-A947-70E740481C1C}">
                <a14:useLocalDpi xmlns:a14="http://schemas.microsoft.com/office/drawing/2010/main"/>
              </a:ext>
            </a:extLst>
          </a:blip>
          <a:srcRect/>
          <a:stretch>
            <a:fillRect/>
          </a:stretch>
        </p:blipFill>
        <p:spPr>
          <a:xfrm>
            <a:off x="8134350" y="4038600"/>
            <a:ext cx="245745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1" name="Picture 14" descr="Bull Relief"/>
          <p:cNvPicPr>
            <a:picLocks noGrp="1" noChangeAspect="1" noChangeArrowheads="1"/>
          </p:cNvPicPr>
          <p:nvPr>
            <p:ph sz="quarter" idx="4"/>
          </p:nvPr>
        </p:nvPicPr>
        <p:blipFill>
          <a:blip r:embed="rId5">
            <a:extLst>
              <a:ext uri="{28A0092B-C50C-407E-A947-70E740481C1C}">
                <a14:useLocalDpi xmlns:a14="http://schemas.microsoft.com/office/drawing/2010/main"/>
              </a:ext>
            </a:extLst>
          </a:blip>
          <a:srcRect/>
          <a:stretch>
            <a:fillRect/>
          </a:stretch>
        </p:blipFill>
        <p:spPr>
          <a:xfrm>
            <a:off x="1600200" y="1447800"/>
            <a:ext cx="3429000" cy="264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2" name="Text Box 16"/>
          <p:cNvSpPr txBox="1">
            <a:spLocks noChangeArrowheads="1"/>
          </p:cNvSpPr>
          <p:nvPr/>
        </p:nvSpPr>
        <p:spPr bwMode="auto">
          <a:xfrm>
            <a:off x="1752600" y="1447801"/>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000" b="1">
                <a:latin typeface="Arial Narrow" panose="020B0606020202030204" pitchFamily="34" charset="0"/>
              </a:rPr>
              <a:t>Babylonian</a:t>
            </a:r>
          </a:p>
        </p:txBody>
      </p:sp>
      <p:sp>
        <p:nvSpPr>
          <p:cNvPr id="67593" name="Text Box 17"/>
          <p:cNvSpPr txBox="1">
            <a:spLocks noChangeArrowheads="1"/>
          </p:cNvSpPr>
          <p:nvPr/>
        </p:nvSpPr>
        <p:spPr bwMode="auto">
          <a:xfrm>
            <a:off x="9296400" y="4191001"/>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000" b="1">
                <a:latin typeface="Arial Narrow" panose="020B0606020202030204" pitchFamily="34" charset="0"/>
              </a:rPr>
              <a:t>Canaanite</a:t>
            </a:r>
          </a:p>
        </p:txBody>
      </p:sp>
      <p:sp>
        <p:nvSpPr>
          <p:cNvPr id="67594" name="Text Box 18"/>
          <p:cNvSpPr txBox="1">
            <a:spLocks noChangeArrowheads="1"/>
          </p:cNvSpPr>
          <p:nvPr/>
        </p:nvSpPr>
        <p:spPr bwMode="auto">
          <a:xfrm>
            <a:off x="9372600" y="1371601"/>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000" b="1">
                <a:solidFill>
                  <a:srgbClr val="000000"/>
                </a:solidFill>
                <a:latin typeface="Arial Narrow" panose="020B0606020202030204" pitchFamily="34" charset="0"/>
              </a:rPr>
              <a:t>Canaanite</a:t>
            </a:r>
          </a:p>
        </p:txBody>
      </p:sp>
      <p:sp>
        <p:nvSpPr>
          <p:cNvPr id="67595" name="Text Box 19"/>
          <p:cNvSpPr txBox="1">
            <a:spLocks noChangeArrowheads="1"/>
          </p:cNvSpPr>
          <p:nvPr/>
        </p:nvSpPr>
        <p:spPr bwMode="auto">
          <a:xfrm>
            <a:off x="3733800" y="4114801"/>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000" b="1">
                <a:solidFill>
                  <a:srgbClr val="000000"/>
                </a:solidFill>
                <a:latin typeface="Arial Narrow" panose="020B0606020202030204" pitchFamily="34" charset="0"/>
              </a:rPr>
              <a:t>Israelite</a:t>
            </a:r>
          </a:p>
        </p:txBody>
      </p:sp>
      <p:sp>
        <p:nvSpPr>
          <p:cNvPr id="67596" name="Text Box 20"/>
          <p:cNvSpPr txBox="1">
            <a:spLocks noChangeArrowheads="1"/>
          </p:cNvSpPr>
          <p:nvPr/>
        </p:nvSpPr>
        <p:spPr bwMode="auto">
          <a:xfrm>
            <a:off x="5257800" y="1676401"/>
            <a:ext cx="25908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400">
                <a:latin typeface="Comic Sans MS" panose="030F0702030302020204" pitchFamily="66" charset="0"/>
              </a:rPr>
              <a:t>Bull horns were a common symbol of power in the ancient Near East, either the power of a political entity or the power of the patron god of a city or state (cf. Da. 7:24; Ps. 132:17).</a:t>
            </a:r>
          </a:p>
        </p:txBody>
      </p:sp>
    </p:spTree>
    <p:extLst>
      <p:ext uri="{BB962C8B-B14F-4D97-AF65-F5344CB8AC3E}">
        <p14:creationId xmlns:p14="http://schemas.microsoft.com/office/powerpoint/2010/main" val="952603864"/>
      </p:ext>
    </p:extLst>
  </p:cSld>
  <p:clrMapOvr>
    <a:masterClrMapping/>
  </p:clrMapOvr>
  <p:transition>
    <p:wipe dir="r"/>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828800" y="76200"/>
            <a:ext cx="8686800" cy="1143000"/>
          </a:xfrm>
        </p:spPr>
        <p:txBody>
          <a:bodyPr/>
          <a:lstStyle/>
          <a:p>
            <a:pPr algn="l" eaLnBrk="1" hangingPunct="1">
              <a:defRPr/>
            </a:pPr>
            <a:r>
              <a:rPr lang="en-US" altLang="en-US" sz="2400" b="1" i="1" dirty="0">
                <a:solidFill>
                  <a:srgbClr val="FFC000"/>
                </a:solidFill>
                <a:latin typeface="Arial Narrow" panose="020B0606020202030204" pitchFamily="34" charset="0"/>
              </a:rPr>
              <a:t>The four horns symbolize the nations that exiled Israel. If the four smiths symbolize the nations that conquered the horns (nations), the possible interpretations are:</a:t>
            </a:r>
          </a:p>
        </p:txBody>
      </p:sp>
      <p:sp>
        <p:nvSpPr>
          <p:cNvPr id="141315" name="Rectangle 3"/>
          <p:cNvSpPr>
            <a:spLocks noGrp="1" noChangeArrowheads="1"/>
          </p:cNvSpPr>
          <p:nvPr>
            <p:ph type="body" idx="1"/>
          </p:nvPr>
        </p:nvSpPr>
        <p:spPr>
          <a:xfrm>
            <a:off x="1676400" y="1752600"/>
            <a:ext cx="2057400" cy="5029200"/>
          </a:xfrm>
          <a:solidFill>
            <a:srgbClr val="001414"/>
          </a:solidFill>
          <a:ln w="3175">
            <a:solidFill>
              <a:schemeClr val="tx1"/>
            </a:solidFill>
            <a:miter lim="800000"/>
            <a:headEnd/>
            <a:tailEnd/>
          </a:ln>
        </p:spPr>
        <p:txBody>
          <a:bodyPr>
            <a:normAutofit lnSpcReduction="10000"/>
          </a:bodyPr>
          <a:lstStyle/>
          <a:p>
            <a:pPr eaLnBrk="1" hangingPunct="1">
              <a:buFont typeface="Wingdings" panose="05000000000000000000" pitchFamily="2" charset="2"/>
              <a:buNone/>
              <a:defRPr/>
            </a:pPr>
            <a:r>
              <a:rPr lang="en-US" altLang="en-US" sz="4000">
                <a:solidFill>
                  <a:srgbClr val="FF6600"/>
                </a:solidFill>
                <a:latin typeface="Freestyle Script" panose="030804020302050B0404" pitchFamily="66" charset="0"/>
              </a:rPr>
              <a:t>Oppressors</a:t>
            </a:r>
          </a:p>
          <a:p>
            <a:pPr eaLnBrk="1" hangingPunct="1">
              <a:buFont typeface="Wingdings" panose="05000000000000000000" pitchFamily="2" charset="2"/>
              <a:buNone/>
              <a:defRPr/>
            </a:pPr>
            <a:r>
              <a:rPr lang="en-US" altLang="en-US" b="1" i="1">
                <a:latin typeface="Arial Narrow" panose="020B0606020202030204" pitchFamily="34" charset="0"/>
              </a:rPr>
              <a:t>Assyria &amp; Babylon</a:t>
            </a:r>
          </a:p>
          <a:p>
            <a:pPr eaLnBrk="1" hangingPunct="1">
              <a:lnSpc>
                <a:spcPct val="90000"/>
              </a:lnSpc>
              <a:buFont typeface="Wingdings" panose="05000000000000000000" pitchFamily="2" charset="2"/>
              <a:buNone/>
              <a:defRPr/>
            </a:pPr>
            <a:endParaRPr lang="en-US" altLang="en-US" b="1" i="1">
              <a:latin typeface="Arial Narrow" panose="020B0606020202030204" pitchFamily="34" charset="0"/>
            </a:endParaRPr>
          </a:p>
          <a:p>
            <a:pPr eaLnBrk="1" hangingPunct="1">
              <a:lnSpc>
                <a:spcPct val="90000"/>
              </a:lnSpc>
              <a:buFont typeface="Wingdings" panose="05000000000000000000" pitchFamily="2" charset="2"/>
              <a:buNone/>
              <a:defRPr/>
            </a:pPr>
            <a:endParaRPr lang="en-US" altLang="en-US" b="1" i="1">
              <a:latin typeface="Arial Narrow" panose="020B0606020202030204" pitchFamily="34" charset="0"/>
            </a:endParaRPr>
          </a:p>
          <a:p>
            <a:pPr eaLnBrk="1" hangingPunct="1">
              <a:lnSpc>
                <a:spcPct val="90000"/>
              </a:lnSpc>
              <a:buFont typeface="Wingdings" panose="05000000000000000000" pitchFamily="2" charset="2"/>
              <a:buNone/>
              <a:defRPr/>
            </a:pPr>
            <a:endParaRPr lang="en-US" altLang="en-US" sz="2800" b="1" i="1">
              <a:latin typeface="Arial Narrow" panose="020B0606020202030204" pitchFamily="34" charset="0"/>
            </a:endParaRPr>
          </a:p>
          <a:p>
            <a:pPr eaLnBrk="1" hangingPunct="1">
              <a:lnSpc>
                <a:spcPct val="90000"/>
              </a:lnSpc>
              <a:buFont typeface="Wingdings" panose="05000000000000000000" pitchFamily="2" charset="2"/>
              <a:buNone/>
              <a:defRPr/>
            </a:pPr>
            <a:r>
              <a:rPr lang="en-US" altLang="en-US" sz="4000">
                <a:solidFill>
                  <a:srgbClr val="FF6600"/>
                </a:solidFill>
                <a:latin typeface="Freestyle Script" panose="030804020302050B0404" pitchFamily="66" charset="0"/>
              </a:rPr>
              <a:t>Conquered by</a:t>
            </a:r>
          </a:p>
          <a:p>
            <a:pPr eaLnBrk="1" hangingPunct="1">
              <a:lnSpc>
                <a:spcPct val="90000"/>
              </a:lnSpc>
              <a:buFont typeface="Wingdings" panose="05000000000000000000" pitchFamily="2" charset="2"/>
              <a:buNone/>
              <a:defRPr/>
            </a:pPr>
            <a:r>
              <a:rPr lang="en-US" altLang="en-US" b="1" i="1">
                <a:latin typeface="Arial Narrow" panose="020B0606020202030204" pitchFamily="34" charset="0"/>
              </a:rPr>
              <a:t>Babylon &amp; Persia and their cohorts</a:t>
            </a:r>
          </a:p>
          <a:p>
            <a:pPr eaLnBrk="1" hangingPunct="1">
              <a:lnSpc>
                <a:spcPct val="90000"/>
              </a:lnSpc>
              <a:buFont typeface="Wingdings" panose="05000000000000000000" pitchFamily="2" charset="2"/>
              <a:buNone/>
              <a:defRPr/>
            </a:pPr>
            <a:endParaRPr lang="en-US" altLang="en-US" sz="800" b="1" i="1">
              <a:latin typeface="Arial Narrow" panose="020B0606020202030204" pitchFamily="34" charset="0"/>
            </a:endParaRPr>
          </a:p>
          <a:p>
            <a:pPr eaLnBrk="1" hangingPunct="1">
              <a:lnSpc>
                <a:spcPct val="90000"/>
              </a:lnSpc>
              <a:buFont typeface="Wingdings" panose="05000000000000000000" pitchFamily="2" charset="2"/>
              <a:buNone/>
              <a:defRPr/>
            </a:pPr>
            <a:r>
              <a:rPr lang="en-US" altLang="en-US" b="1" i="1">
                <a:latin typeface="Arial Narrow" panose="020B0606020202030204" pitchFamily="34" charset="0"/>
              </a:rPr>
              <a:t>(here the number “4” simply means “all”)</a:t>
            </a:r>
          </a:p>
        </p:txBody>
      </p:sp>
      <p:sp>
        <p:nvSpPr>
          <p:cNvPr id="141316" name="Rectangle 4"/>
          <p:cNvSpPr>
            <a:spLocks noChangeArrowheads="1"/>
          </p:cNvSpPr>
          <p:nvPr/>
        </p:nvSpPr>
        <p:spPr bwMode="auto">
          <a:xfrm>
            <a:off x="3810000" y="1752600"/>
            <a:ext cx="2438400" cy="5029200"/>
          </a:xfrm>
          <a:prstGeom prst="rect">
            <a:avLst/>
          </a:prstGeom>
          <a:solidFill>
            <a:srgbClr val="002E2D"/>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buFont typeface="Wingdings" panose="05000000000000000000" pitchFamily="2" charset="2"/>
              <a:buNone/>
              <a:defRPr/>
            </a:pPr>
            <a:r>
              <a:rPr lang="en-US" altLang="en-US" sz="4000">
                <a:solidFill>
                  <a:srgbClr val="FF6600"/>
                </a:solidFill>
                <a:latin typeface="Freestyle Script" panose="030804020302050B0404" pitchFamily="66" charset="0"/>
              </a:rPr>
              <a:t>Oppressors</a:t>
            </a:r>
          </a:p>
          <a:p>
            <a:pPr eaLnBrk="1" hangingPunct="1">
              <a:buFont typeface="Wingdings" panose="05000000000000000000" pitchFamily="2" charset="2"/>
              <a:buNone/>
              <a:defRPr/>
            </a:pPr>
            <a:r>
              <a:rPr lang="en-US" altLang="en-US" sz="2000" b="1" i="1">
                <a:latin typeface="Arial Narrow" panose="020B0606020202030204" pitchFamily="34" charset="0"/>
              </a:rPr>
              <a:t>Assyria (Israel)</a:t>
            </a:r>
          </a:p>
          <a:p>
            <a:pPr eaLnBrk="1" hangingPunct="1">
              <a:buFont typeface="Wingdings" panose="05000000000000000000" pitchFamily="2" charset="2"/>
              <a:buNone/>
              <a:defRPr/>
            </a:pPr>
            <a:r>
              <a:rPr lang="en-US" altLang="en-US" sz="2000" b="1" i="1">
                <a:latin typeface="Arial Narrow" panose="020B0606020202030204" pitchFamily="34" charset="0"/>
              </a:rPr>
              <a:t>Egypt (Jehoahaz)</a:t>
            </a:r>
          </a:p>
          <a:p>
            <a:pPr eaLnBrk="1" hangingPunct="1">
              <a:buFont typeface="Wingdings" panose="05000000000000000000" pitchFamily="2" charset="2"/>
              <a:buNone/>
              <a:defRPr/>
            </a:pPr>
            <a:r>
              <a:rPr lang="en-US" altLang="en-US" sz="2000" b="1" i="1">
                <a:latin typeface="Arial Narrow" panose="020B0606020202030204" pitchFamily="34" charset="0"/>
              </a:rPr>
              <a:t>Babylon (Jehoiachin)</a:t>
            </a:r>
          </a:p>
          <a:p>
            <a:pPr eaLnBrk="1" hangingPunct="1">
              <a:buFont typeface="Wingdings" panose="05000000000000000000" pitchFamily="2" charset="2"/>
              <a:buNone/>
              <a:defRPr/>
            </a:pPr>
            <a:r>
              <a:rPr lang="en-US" altLang="en-US" sz="2000" b="1" i="1">
                <a:latin typeface="Arial Narrow" panose="020B0606020202030204" pitchFamily="34" charset="0"/>
              </a:rPr>
              <a:t>Persia (pogrom)</a:t>
            </a:r>
          </a:p>
          <a:p>
            <a:pPr eaLnBrk="1" hangingPunct="1">
              <a:buFont typeface="Wingdings" panose="05000000000000000000" pitchFamily="2" charset="2"/>
              <a:buNone/>
              <a:defRPr/>
            </a:pPr>
            <a:r>
              <a:rPr lang="en-US" altLang="en-US" sz="4000">
                <a:solidFill>
                  <a:srgbClr val="FF6600"/>
                </a:solidFill>
                <a:latin typeface="Freestyle Script" panose="030804020302050B0404" pitchFamily="66" charset="0"/>
              </a:rPr>
              <a:t>Conquered by</a:t>
            </a:r>
          </a:p>
          <a:p>
            <a:pPr eaLnBrk="1" hangingPunct="1">
              <a:buFont typeface="Wingdings" panose="05000000000000000000" pitchFamily="2" charset="2"/>
              <a:buNone/>
              <a:defRPr/>
            </a:pPr>
            <a:r>
              <a:rPr lang="en-US" altLang="en-US" sz="2000" b="1" i="1">
                <a:latin typeface="Arial Narrow" panose="020B0606020202030204" pitchFamily="34" charset="0"/>
              </a:rPr>
              <a:t>Babylon</a:t>
            </a:r>
          </a:p>
          <a:p>
            <a:pPr eaLnBrk="1" hangingPunct="1">
              <a:buFont typeface="Wingdings" panose="05000000000000000000" pitchFamily="2" charset="2"/>
              <a:buNone/>
              <a:defRPr/>
            </a:pPr>
            <a:r>
              <a:rPr lang="en-US" altLang="en-US" sz="2000" b="1" i="1">
                <a:latin typeface="Arial Narrow" panose="020B0606020202030204" pitchFamily="34" charset="0"/>
              </a:rPr>
              <a:t>Persia</a:t>
            </a:r>
          </a:p>
          <a:p>
            <a:pPr eaLnBrk="1" hangingPunct="1">
              <a:buFont typeface="Wingdings" panose="05000000000000000000" pitchFamily="2" charset="2"/>
              <a:buNone/>
              <a:defRPr/>
            </a:pPr>
            <a:r>
              <a:rPr lang="en-US" altLang="en-US" sz="2000" b="1" i="1">
                <a:latin typeface="Arial Narrow" panose="020B0606020202030204" pitchFamily="34" charset="0"/>
              </a:rPr>
              <a:t>Greece</a:t>
            </a:r>
          </a:p>
          <a:p>
            <a:pPr eaLnBrk="1" hangingPunct="1">
              <a:buFont typeface="Wingdings" panose="05000000000000000000" pitchFamily="2" charset="2"/>
              <a:buNone/>
              <a:defRPr/>
            </a:pPr>
            <a:r>
              <a:rPr lang="en-US" altLang="en-US" sz="2000" b="1" i="1">
                <a:latin typeface="Arial Narrow" panose="020B0606020202030204" pitchFamily="34" charset="0"/>
              </a:rPr>
              <a:t>Rome</a:t>
            </a:r>
          </a:p>
        </p:txBody>
      </p:sp>
      <p:sp>
        <p:nvSpPr>
          <p:cNvPr id="141317" name="Rectangle 5"/>
          <p:cNvSpPr>
            <a:spLocks noChangeArrowheads="1"/>
          </p:cNvSpPr>
          <p:nvPr/>
        </p:nvSpPr>
        <p:spPr bwMode="auto">
          <a:xfrm>
            <a:off x="6324600" y="1752600"/>
            <a:ext cx="2057400" cy="5029200"/>
          </a:xfrm>
          <a:prstGeom prst="rect">
            <a:avLst/>
          </a:prstGeom>
          <a:solidFill>
            <a:srgbClr val="004644"/>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buFont typeface="Wingdings" panose="05000000000000000000" pitchFamily="2" charset="2"/>
              <a:buNone/>
              <a:defRPr/>
            </a:pPr>
            <a:r>
              <a:rPr lang="en-US" altLang="en-US" sz="4000">
                <a:solidFill>
                  <a:srgbClr val="FF6600"/>
                </a:solidFill>
                <a:latin typeface="Freestyle Script" panose="030804020302050B0404" pitchFamily="66" charset="0"/>
              </a:rPr>
              <a:t>Oppressors</a:t>
            </a:r>
          </a:p>
          <a:p>
            <a:pPr eaLnBrk="1" hangingPunct="1">
              <a:buFont typeface="Wingdings" panose="05000000000000000000" pitchFamily="2" charset="2"/>
              <a:buNone/>
              <a:defRPr/>
            </a:pPr>
            <a:r>
              <a:rPr lang="en-US" altLang="en-US" sz="2000" b="1" i="1">
                <a:latin typeface="Arial Narrow" panose="020B0606020202030204" pitchFamily="34" charset="0"/>
              </a:rPr>
              <a:t>Babylon</a:t>
            </a:r>
          </a:p>
          <a:p>
            <a:pPr eaLnBrk="1" hangingPunct="1">
              <a:buFont typeface="Wingdings" panose="05000000000000000000" pitchFamily="2" charset="2"/>
              <a:buNone/>
              <a:defRPr/>
            </a:pPr>
            <a:r>
              <a:rPr lang="en-US" altLang="en-US" sz="2000" b="1" i="1">
                <a:latin typeface="Arial Narrow" panose="020B0606020202030204" pitchFamily="34" charset="0"/>
              </a:rPr>
              <a:t>Persia</a:t>
            </a:r>
          </a:p>
          <a:p>
            <a:pPr eaLnBrk="1" hangingPunct="1">
              <a:buFont typeface="Wingdings" panose="05000000000000000000" pitchFamily="2" charset="2"/>
              <a:buNone/>
              <a:defRPr/>
            </a:pPr>
            <a:r>
              <a:rPr lang="en-US" altLang="en-US" sz="2000" b="1" i="1">
                <a:latin typeface="Arial Narrow" panose="020B0606020202030204" pitchFamily="34" charset="0"/>
              </a:rPr>
              <a:t>Greece</a:t>
            </a:r>
          </a:p>
          <a:p>
            <a:pPr eaLnBrk="1" hangingPunct="1">
              <a:buFont typeface="Wingdings" panose="05000000000000000000" pitchFamily="2" charset="2"/>
              <a:buNone/>
              <a:defRPr/>
            </a:pPr>
            <a:r>
              <a:rPr lang="en-US" altLang="en-US" sz="2000" b="1" i="1">
                <a:latin typeface="Arial Narrow" panose="020B0606020202030204" pitchFamily="34" charset="0"/>
              </a:rPr>
              <a:t>Rome</a:t>
            </a:r>
          </a:p>
          <a:p>
            <a:pPr eaLnBrk="1" hangingPunct="1">
              <a:buFont typeface="Wingdings" panose="05000000000000000000" pitchFamily="2" charset="2"/>
              <a:buNone/>
              <a:defRPr/>
            </a:pPr>
            <a:r>
              <a:rPr lang="en-US" altLang="en-US" sz="4000">
                <a:solidFill>
                  <a:srgbClr val="FF6600"/>
                </a:solidFill>
                <a:latin typeface="Freestyle Script" panose="030804020302050B0404" pitchFamily="66" charset="0"/>
              </a:rPr>
              <a:t>Conquered by</a:t>
            </a:r>
          </a:p>
          <a:p>
            <a:pPr eaLnBrk="1" hangingPunct="1">
              <a:buFont typeface="Wingdings" panose="05000000000000000000" pitchFamily="2" charset="2"/>
              <a:buNone/>
              <a:defRPr/>
            </a:pPr>
            <a:r>
              <a:rPr lang="en-US" altLang="en-US" sz="2000" b="1" i="1">
                <a:latin typeface="Arial Narrow" panose="020B0606020202030204" pitchFamily="34" charset="0"/>
              </a:rPr>
              <a:t>Persia</a:t>
            </a:r>
          </a:p>
          <a:p>
            <a:pPr eaLnBrk="1" hangingPunct="1">
              <a:buFont typeface="Wingdings" panose="05000000000000000000" pitchFamily="2" charset="2"/>
              <a:buNone/>
              <a:defRPr/>
            </a:pPr>
            <a:r>
              <a:rPr lang="en-US" altLang="en-US" sz="2000" b="1" i="1">
                <a:latin typeface="Arial Narrow" panose="020B0606020202030204" pitchFamily="34" charset="0"/>
              </a:rPr>
              <a:t>Greece</a:t>
            </a:r>
          </a:p>
          <a:p>
            <a:pPr eaLnBrk="1" hangingPunct="1">
              <a:buFont typeface="Wingdings" panose="05000000000000000000" pitchFamily="2" charset="2"/>
              <a:buNone/>
              <a:defRPr/>
            </a:pPr>
            <a:r>
              <a:rPr lang="en-US" altLang="en-US" sz="2000" b="1" i="1">
                <a:latin typeface="Arial Narrow" panose="020B0606020202030204" pitchFamily="34" charset="0"/>
              </a:rPr>
              <a:t>Rome</a:t>
            </a:r>
          </a:p>
          <a:p>
            <a:pPr eaLnBrk="1" hangingPunct="1">
              <a:buFont typeface="Wingdings" panose="05000000000000000000" pitchFamily="2" charset="2"/>
              <a:buNone/>
              <a:defRPr/>
            </a:pPr>
            <a:r>
              <a:rPr lang="en-US" altLang="en-US" sz="2000" b="1" i="1">
                <a:latin typeface="Arial Narrow" panose="020B0606020202030204" pitchFamily="34" charset="0"/>
              </a:rPr>
              <a:t>Kingdom of God</a:t>
            </a:r>
          </a:p>
        </p:txBody>
      </p:sp>
      <p:sp>
        <p:nvSpPr>
          <p:cNvPr id="141318" name="Rectangle 6"/>
          <p:cNvSpPr>
            <a:spLocks noChangeArrowheads="1"/>
          </p:cNvSpPr>
          <p:nvPr/>
        </p:nvSpPr>
        <p:spPr bwMode="auto">
          <a:xfrm>
            <a:off x="8458200" y="1752600"/>
            <a:ext cx="2133600" cy="5029200"/>
          </a:xfrm>
          <a:prstGeom prst="rect">
            <a:avLst/>
          </a:prstGeom>
          <a:solidFill>
            <a:srgbClr val="005856"/>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buFont typeface="Wingdings" panose="05000000000000000000" pitchFamily="2" charset="2"/>
              <a:buNone/>
              <a:defRPr/>
            </a:pPr>
            <a:r>
              <a:rPr lang="en-US" altLang="en-US" sz="4000">
                <a:solidFill>
                  <a:srgbClr val="FF6600"/>
                </a:solidFill>
                <a:latin typeface="Freestyle Script" panose="030804020302050B0404" pitchFamily="66" charset="0"/>
              </a:rPr>
              <a:t>Oppressors</a:t>
            </a:r>
          </a:p>
          <a:p>
            <a:pPr eaLnBrk="1" hangingPunct="1">
              <a:buFont typeface="Wingdings" panose="05000000000000000000" pitchFamily="2" charset="2"/>
              <a:buNone/>
              <a:defRPr/>
            </a:pPr>
            <a:r>
              <a:rPr lang="en-US" altLang="en-US" sz="2000" b="1" i="1">
                <a:latin typeface="Arial Narrow" panose="020B0606020202030204" pitchFamily="34" charset="0"/>
              </a:rPr>
              <a:t>Babylon</a:t>
            </a:r>
          </a:p>
          <a:p>
            <a:pPr eaLnBrk="1" hangingPunct="1">
              <a:buFont typeface="Wingdings" panose="05000000000000000000" pitchFamily="2" charset="2"/>
              <a:buNone/>
              <a:defRPr/>
            </a:pPr>
            <a:r>
              <a:rPr lang="en-US" altLang="en-US" sz="2000" b="1" i="1">
                <a:latin typeface="Arial Narrow" panose="020B0606020202030204" pitchFamily="34" charset="0"/>
              </a:rPr>
              <a:t>Persia</a:t>
            </a:r>
          </a:p>
          <a:p>
            <a:pPr eaLnBrk="1" hangingPunct="1">
              <a:buFont typeface="Wingdings" panose="05000000000000000000" pitchFamily="2" charset="2"/>
              <a:buNone/>
              <a:defRPr/>
            </a:pPr>
            <a:r>
              <a:rPr lang="en-US" altLang="en-US" sz="2000" b="1" i="1">
                <a:latin typeface="Arial Narrow" panose="020B0606020202030204" pitchFamily="34" charset="0"/>
              </a:rPr>
              <a:t>Greece</a:t>
            </a:r>
          </a:p>
          <a:p>
            <a:pPr eaLnBrk="1" hangingPunct="1">
              <a:buFont typeface="Wingdings" panose="05000000000000000000" pitchFamily="2" charset="2"/>
              <a:buNone/>
              <a:defRPr/>
            </a:pPr>
            <a:r>
              <a:rPr lang="en-US" altLang="en-US" sz="2000" b="1" i="1">
                <a:latin typeface="Arial Narrow" panose="020B0606020202030204" pitchFamily="34" charset="0"/>
              </a:rPr>
              <a:t>Rome</a:t>
            </a:r>
          </a:p>
          <a:p>
            <a:pPr eaLnBrk="1" hangingPunct="1">
              <a:buFont typeface="Wingdings" panose="05000000000000000000" pitchFamily="2" charset="2"/>
              <a:buNone/>
              <a:defRPr/>
            </a:pPr>
            <a:r>
              <a:rPr lang="en-US" altLang="en-US" sz="4000">
                <a:solidFill>
                  <a:srgbClr val="FF6600"/>
                </a:solidFill>
                <a:latin typeface="Freestyle Script" panose="030804020302050B0404" pitchFamily="66" charset="0"/>
              </a:rPr>
              <a:t>Conquered by</a:t>
            </a:r>
          </a:p>
          <a:p>
            <a:pPr eaLnBrk="1" hangingPunct="1">
              <a:buFont typeface="Wingdings" panose="05000000000000000000" pitchFamily="2" charset="2"/>
              <a:buNone/>
              <a:defRPr/>
            </a:pPr>
            <a:r>
              <a:rPr lang="en-US" altLang="en-US" sz="2000" b="1" i="1">
                <a:latin typeface="Arial Narrow" panose="020B0606020202030204" pitchFamily="34" charset="0"/>
              </a:rPr>
              <a:t>Messianic kingdom</a:t>
            </a:r>
          </a:p>
        </p:txBody>
      </p:sp>
      <p:sp>
        <p:nvSpPr>
          <p:cNvPr id="68616" name="Text Box 7"/>
          <p:cNvSpPr txBox="1">
            <a:spLocks noChangeArrowheads="1"/>
          </p:cNvSpPr>
          <p:nvPr/>
        </p:nvSpPr>
        <p:spPr bwMode="auto">
          <a:xfrm>
            <a:off x="1524000" y="1295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400" dirty="0">
                <a:solidFill>
                  <a:schemeClr val="hlink"/>
                </a:solidFill>
                <a:latin typeface="Arial" panose="020B0604020202020204" pitchFamily="34" charset="0"/>
              </a:rPr>
              <a:t> Symbolic	          Israel &amp; Judah       </a:t>
            </a:r>
            <a:r>
              <a:rPr lang="en-US" altLang="en-US" sz="2400" dirty="0" err="1">
                <a:solidFill>
                  <a:schemeClr val="hlink"/>
                </a:solidFill>
                <a:latin typeface="Arial" panose="020B0604020202020204" pitchFamily="34" charset="0"/>
              </a:rPr>
              <a:t>Judah</a:t>
            </a:r>
            <a:r>
              <a:rPr lang="en-US" altLang="en-US" sz="2400" dirty="0">
                <a:solidFill>
                  <a:schemeClr val="hlink"/>
                </a:solidFill>
                <a:latin typeface="Arial" panose="020B0604020202020204" pitchFamily="34" charset="0"/>
              </a:rPr>
              <a:t> only	      As in Daniel</a:t>
            </a:r>
          </a:p>
        </p:txBody>
      </p:sp>
    </p:spTree>
    <p:extLst>
      <p:ext uri="{BB962C8B-B14F-4D97-AF65-F5344CB8AC3E}">
        <p14:creationId xmlns:p14="http://schemas.microsoft.com/office/powerpoint/2010/main" val="370836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1315">
                                            <p:bg/>
                                          </p:spTgt>
                                        </p:tgtEl>
                                        <p:attrNameLst>
                                          <p:attrName>style.visibility</p:attrName>
                                        </p:attrNameLst>
                                      </p:cBhvr>
                                      <p:to>
                                        <p:strVal val="visible"/>
                                      </p:to>
                                    </p:set>
                                    <p:animEffect transition="in" filter="dissolve">
                                      <p:cBhvr>
                                        <p:cTn id="7" dur="500"/>
                                        <p:tgtEl>
                                          <p:spTgt spid="14131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1315">
                                            <p:txEl>
                                              <p:pRg st="0" end="0"/>
                                            </p:txEl>
                                          </p:spTgt>
                                        </p:tgtEl>
                                        <p:attrNameLst>
                                          <p:attrName>style.visibility</p:attrName>
                                        </p:attrNameLst>
                                      </p:cBhvr>
                                      <p:to>
                                        <p:strVal val="visible"/>
                                      </p:to>
                                    </p:set>
                                    <p:animEffect transition="in" filter="dissolve">
                                      <p:cBhvr>
                                        <p:cTn id="10" dur="500"/>
                                        <p:tgtEl>
                                          <p:spTgt spid="14131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1315">
                                            <p:txEl>
                                              <p:pRg st="1" end="1"/>
                                            </p:txEl>
                                          </p:spTgt>
                                        </p:tgtEl>
                                        <p:attrNameLst>
                                          <p:attrName>style.visibility</p:attrName>
                                        </p:attrNameLst>
                                      </p:cBhvr>
                                      <p:to>
                                        <p:strVal val="visible"/>
                                      </p:to>
                                    </p:set>
                                    <p:animEffect transition="in" filter="dissolve">
                                      <p:cBhvr>
                                        <p:cTn id="13" dur="500"/>
                                        <p:tgtEl>
                                          <p:spTgt spid="141315">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1315">
                                            <p:txEl>
                                              <p:pRg st="5" end="5"/>
                                            </p:txEl>
                                          </p:spTgt>
                                        </p:tgtEl>
                                        <p:attrNameLst>
                                          <p:attrName>style.visibility</p:attrName>
                                        </p:attrNameLst>
                                      </p:cBhvr>
                                      <p:to>
                                        <p:strVal val="visible"/>
                                      </p:to>
                                    </p:set>
                                    <p:animEffect transition="in" filter="dissolve">
                                      <p:cBhvr>
                                        <p:cTn id="16" dur="500"/>
                                        <p:tgtEl>
                                          <p:spTgt spid="141315">
                                            <p:txEl>
                                              <p:pRg st="5" end="5"/>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1315">
                                            <p:txEl>
                                              <p:pRg st="6" end="6"/>
                                            </p:txEl>
                                          </p:spTgt>
                                        </p:tgtEl>
                                        <p:attrNameLst>
                                          <p:attrName>style.visibility</p:attrName>
                                        </p:attrNameLst>
                                      </p:cBhvr>
                                      <p:to>
                                        <p:strVal val="visible"/>
                                      </p:to>
                                    </p:set>
                                    <p:animEffect transition="in" filter="dissolve">
                                      <p:cBhvr>
                                        <p:cTn id="19" dur="500"/>
                                        <p:tgtEl>
                                          <p:spTgt spid="141315">
                                            <p:txEl>
                                              <p:pRg st="6" end="6"/>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1315">
                                            <p:txEl>
                                              <p:pRg st="8" end="8"/>
                                            </p:txEl>
                                          </p:spTgt>
                                        </p:tgtEl>
                                        <p:attrNameLst>
                                          <p:attrName>style.visibility</p:attrName>
                                        </p:attrNameLst>
                                      </p:cBhvr>
                                      <p:to>
                                        <p:strVal val="visible"/>
                                      </p:to>
                                    </p:set>
                                    <p:animEffect transition="in" filter="dissolve">
                                      <p:cBhvr>
                                        <p:cTn id="22" dur="500"/>
                                        <p:tgtEl>
                                          <p:spTgt spid="141315">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1316"/>
                                        </p:tgtEl>
                                        <p:attrNameLst>
                                          <p:attrName>style.visibility</p:attrName>
                                        </p:attrNameLst>
                                      </p:cBhvr>
                                      <p:to>
                                        <p:strVal val="visible"/>
                                      </p:to>
                                    </p:set>
                                    <p:animEffect transition="in" filter="dissolve">
                                      <p:cBhvr>
                                        <p:cTn id="27" dur="500"/>
                                        <p:tgtEl>
                                          <p:spTgt spid="1413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1317"/>
                                        </p:tgtEl>
                                        <p:attrNameLst>
                                          <p:attrName>style.visibility</p:attrName>
                                        </p:attrNameLst>
                                      </p:cBhvr>
                                      <p:to>
                                        <p:strVal val="visible"/>
                                      </p:to>
                                    </p:set>
                                    <p:animEffect transition="in" filter="dissolve">
                                      <p:cBhvr>
                                        <p:cTn id="32" dur="500"/>
                                        <p:tgtEl>
                                          <p:spTgt spid="1413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1318"/>
                                        </p:tgtEl>
                                        <p:attrNameLst>
                                          <p:attrName>style.visibility</p:attrName>
                                        </p:attrNameLst>
                                      </p:cBhvr>
                                      <p:to>
                                        <p:strVal val="visible"/>
                                      </p:to>
                                    </p:set>
                                    <p:animEffect transition="in" filter="dissolve">
                                      <p:cBhvr>
                                        <p:cTn id="37" dur="500"/>
                                        <p:tgtEl>
                                          <p:spTgt spid="14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uiExpand="1" build="p" animBg="1"/>
      <p:bldP spid="141316" grpId="0" animBg="1"/>
      <p:bldP spid="141317" grpId="0" animBg="1"/>
      <p:bldP spid="141318"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762000" y="228600"/>
            <a:ext cx="10972800" cy="1371600"/>
          </a:xfrm>
        </p:spPr>
        <p:txBody>
          <a:bodyPr/>
          <a:lstStyle/>
          <a:p>
            <a:pPr algn="l" eaLnBrk="1" hangingPunct="1">
              <a:defRPr/>
            </a:pPr>
            <a:r>
              <a:rPr lang="en-US" altLang="en-US" sz="2000" b="1" dirty="0">
                <a:solidFill>
                  <a:srgbClr val="FFC000"/>
                </a:solidFill>
                <a:latin typeface="Comic Sans MS" panose="030F0702030302020204" pitchFamily="66" charset="0"/>
              </a:rPr>
              <a:t>The man with the measuring cord (2:1-2), like the man with the measuring rod in Ezekiel’s vision (</a:t>
            </a:r>
            <a:r>
              <a:rPr lang="en-US" altLang="en-US" sz="2000" b="1" dirty="0" err="1">
                <a:solidFill>
                  <a:srgbClr val="FFC000"/>
                </a:solidFill>
                <a:latin typeface="Comic Sans MS" panose="030F0702030302020204" pitchFamily="66" charset="0"/>
              </a:rPr>
              <a:t>Eze</a:t>
            </a:r>
            <a:r>
              <a:rPr lang="en-US" altLang="en-US" sz="2000" b="1" dirty="0">
                <a:solidFill>
                  <a:srgbClr val="FFC000"/>
                </a:solidFill>
                <a:latin typeface="Comic Sans MS" panose="030F0702030302020204" pitchFamily="66" charset="0"/>
              </a:rPr>
              <a:t>. 40:3), presumably intends to survey the city so that the work of rebuilding may resume.</a:t>
            </a:r>
          </a:p>
        </p:txBody>
      </p:sp>
      <p:sp>
        <p:nvSpPr>
          <p:cNvPr id="142341" name="Rectangle 5"/>
          <p:cNvSpPr>
            <a:spLocks noGrp="1" noChangeArrowheads="1"/>
          </p:cNvSpPr>
          <p:nvPr>
            <p:ph type="body" sz="half" idx="1"/>
          </p:nvPr>
        </p:nvSpPr>
        <p:spPr>
          <a:xfrm>
            <a:off x="1676400" y="1447800"/>
            <a:ext cx="4572000" cy="5334000"/>
          </a:xfrm>
        </p:spPr>
        <p:txBody>
          <a:bodyPr/>
          <a:lstStyle/>
          <a:p>
            <a:pPr eaLnBrk="1" hangingPunct="1">
              <a:buFont typeface="Wingdings" panose="05000000000000000000" pitchFamily="2" charset="2"/>
              <a:buNone/>
              <a:defRPr/>
            </a:pPr>
            <a:r>
              <a:rPr lang="en-US" altLang="en-US" sz="2800" b="1" dirty="0">
                <a:solidFill>
                  <a:srgbClr val="FF6600"/>
                </a:solidFill>
                <a:latin typeface="Georgia" panose="02040502050405020303" pitchFamily="18" charset="0"/>
              </a:rPr>
              <a:t>THE MESSAGE:</a:t>
            </a:r>
          </a:p>
          <a:p>
            <a:pPr eaLnBrk="1" hangingPunct="1">
              <a:buFont typeface="Wingdings" panose="05000000000000000000" pitchFamily="2" charset="2"/>
              <a:buNone/>
              <a:defRPr/>
            </a:pPr>
            <a:r>
              <a:rPr lang="en-US" altLang="en-US" sz="2400" dirty="0">
                <a:latin typeface="Georgia" panose="02040502050405020303" pitchFamily="18" charset="0"/>
              </a:rPr>
              <a:t> </a:t>
            </a:r>
            <a:r>
              <a:rPr lang="en-US" altLang="en-US" sz="2400" i="1" dirty="0">
                <a:latin typeface="Georgia" panose="02040502050405020303" pitchFamily="18" charset="0"/>
              </a:rPr>
              <a:t>Jerusalem would be so heavily populated that it could have no walls. It would be protected by a “wall of fire,” as in the exodus (Ex. 13:21-22; 40:38), and God’s glory would be within it. </a:t>
            </a:r>
          </a:p>
          <a:p>
            <a:pPr eaLnBrk="1" hangingPunct="1">
              <a:buFont typeface="Wingdings" panose="05000000000000000000" pitchFamily="2" charset="2"/>
              <a:buNone/>
              <a:defRPr/>
            </a:pPr>
            <a:r>
              <a:rPr lang="en-US" altLang="en-US" sz="2400" i="1" dirty="0">
                <a:latin typeface="Georgia" panose="02040502050405020303" pitchFamily="18" charset="0"/>
              </a:rPr>
              <a:t>Hence, rebuilding the 2</a:t>
            </a:r>
            <a:r>
              <a:rPr lang="en-US" altLang="en-US" sz="2400" i="1" baseline="30000" dirty="0">
                <a:latin typeface="Georgia" panose="02040502050405020303" pitchFamily="18" charset="0"/>
              </a:rPr>
              <a:t>nd</a:t>
            </a:r>
            <a:r>
              <a:rPr lang="en-US" altLang="en-US" sz="2400" i="1" dirty="0">
                <a:latin typeface="Georgia" panose="02040502050405020303" pitchFamily="18" charset="0"/>
              </a:rPr>
              <a:t> Temple was part of a much grander future in God’s larger purpose.</a:t>
            </a:r>
          </a:p>
        </p:txBody>
      </p:sp>
      <p:pic>
        <p:nvPicPr>
          <p:cNvPr id="142343" name="Picture 7" descr="Nehemiah's Wall 009"/>
          <p:cNvPicPr>
            <a:picLocks noChangeAspect="1" noChangeArrowheads="1"/>
          </p:cNvPicPr>
          <p:nvPr/>
        </p:nvPicPr>
        <p:blipFill>
          <a:blip r:embed="rId2">
            <a:lum bright="24000"/>
            <a:extLst>
              <a:ext uri="{28A0092B-C50C-407E-A947-70E740481C1C}">
                <a14:useLocalDpi xmlns:a14="http://schemas.microsoft.com/office/drawing/2010/main"/>
              </a:ext>
            </a:extLst>
          </a:blip>
          <a:srcRect/>
          <a:stretch>
            <a:fillRect/>
          </a:stretch>
        </p:blipFill>
        <p:spPr bwMode="auto">
          <a:xfrm>
            <a:off x="6270626" y="1600200"/>
            <a:ext cx="43973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30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dissolve">
                                      <p:cBhvr>
                                        <p:cTn id="7" dur="500"/>
                                        <p:tgtEl>
                                          <p:spTgt spid="142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2341">
                                            <p:txEl>
                                              <p:pRg st="0" end="0"/>
                                            </p:txEl>
                                          </p:spTgt>
                                        </p:tgtEl>
                                        <p:attrNameLst>
                                          <p:attrName>style.visibility</p:attrName>
                                        </p:attrNameLst>
                                      </p:cBhvr>
                                      <p:to>
                                        <p:strVal val="visible"/>
                                      </p:to>
                                    </p:set>
                                    <p:anim calcmode="lin" valueType="num">
                                      <p:cBhvr additive="base">
                                        <p:cTn id="12" dur="500" fill="hold"/>
                                        <p:tgtEl>
                                          <p:spTgt spid="14234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2341">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2341">
                                            <p:txEl>
                                              <p:pRg st="1" end="1"/>
                                            </p:txEl>
                                          </p:spTgt>
                                        </p:tgtEl>
                                        <p:attrNameLst>
                                          <p:attrName>style.visibility</p:attrName>
                                        </p:attrNameLst>
                                      </p:cBhvr>
                                      <p:to>
                                        <p:strVal val="visible"/>
                                      </p:to>
                                    </p:set>
                                    <p:anim calcmode="lin" valueType="num">
                                      <p:cBhvr additive="base">
                                        <p:cTn id="16" dur="500" fill="hold"/>
                                        <p:tgtEl>
                                          <p:spTgt spid="14234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23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42341">
                                            <p:txEl>
                                              <p:pRg st="2" end="2"/>
                                            </p:txEl>
                                          </p:spTgt>
                                        </p:tgtEl>
                                        <p:attrNameLst>
                                          <p:attrName>style.visibility</p:attrName>
                                        </p:attrNameLst>
                                      </p:cBhvr>
                                      <p:to>
                                        <p:strVal val="visible"/>
                                      </p:to>
                                    </p:set>
                                    <p:anim calcmode="lin" valueType="num">
                                      <p:cBhvr additive="base">
                                        <p:cTn id="22" dur="500" fill="hold"/>
                                        <p:tgtEl>
                                          <p:spTgt spid="14234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234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b="1" dirty="0">
                <a:solidFill>
                  <a:srgbClr val="FFC000"/>
                </a:solidFill>
              </a:rPr>
              <a:t>Discussion:</a:t>
            </a:r>
          </a:p>
        </p:txBody>
      </p:sp>
      <p:sp>
        <p:nvSpPr>
          <p:cNvPr id="177155" name="Rectangle 3"/>
          <p:cNvSpPr>
            <a:spLocks noGrp="1" noChangeArrowheads="1"/>
          </p:cNvSpPr>
          <p:nvPr>
            <p:ph type="body" idx="1"/>
          </p:nvPr>
        </p:nvSpPr>
        <p:spPr/>
        <p:txBody>
          <a:bodyPr>
            <a:normAutofit/>
          </a:bodyPr>
          <a:lstStyle/>
          <a:p>
            <a:pPr marL="457200" indent="-457200" eaLnBrk="1" hangingPunct="1">
              <a:buFont typeface="+mj-lt"/>
              <a:buAutoNum type="arabicPeriod"/>
              <a:defRPr/>
            </a:pPr>
            <a:endParaRPr lang="en-US" altLang="en-US" b="1" i="1" dirty="0">
              <a:solidFill>
                <a:srgbClr val="CC0000"/>
              </a:solidFill>
              <a:effectLst>
                <a:outerShdw blurRad="38100" dist="38100" dir="2700000" algn="tl">
                  <a:srgbClr val="000000"/>
                </a:outerShdw>
              </a:effectLst>
              <a:latin typeface="Book Antiqua" panose="02040602050305030304" pitchFamily="18" charset="0"/>
            </a:endParaRPr>
          </a:p>
          <a:p>
            <a:pPr marL="514350" indent="-514350">
              <a:buFont typeface="+mj-lt"/>
              <a:buAutoNum type="arabicPeriod"/>
              <a:defRPr/>
            </a:pPr>
            <a:r>
              <a:rPr lang="en-US" altLang="en-US" sz="2800" b="1" i="1" dirty="0">
                <a:latin typeface="Book Antiqua" panose="02040602050305030304" pitchFamily="18" charset="0"/>
              </a:rPr>
              <a:t>How should interpreters understand the prediction of Jerusalem without walls, especially in light of Nehemiah’s wall-repair project?</a:t>
            </a:r>
          </a:p>
          <a:p>
            <a:pPr marL="514350" indent="-514350">
              <a:buFont typeface="+mj-lt"/>
              <a:buAutoNum type="arabicPeriod"/>
              <a:defRPr/>
            </a:pPr>
            <a:endParaRPr lang="en-US" altLang="en-US" sz="2800" b="1" i="1" dirty="0">
              <a:latin typeface="Book Antiqua" panose="02040602050305030304" pitchFamily="18" charset="0"/>
            </a:endParaRPr>
          </a:p>
          <a:p>
            <a:pPr marL="514350" indent="-514350">
              <a:buFont typeface="+mj-lt"/>
              <a:buAutoNum type="arabicPeriod"/>
              <a:defRPr/>
            </a:pPr>
            <a:r>
              <a:rPr lang="en-US" altLang="en-US" sz="2800" b="1" i="1" dirty="0">
                <a:latin typeface="Book Antiqua" panose="02040602050305030304" pitchFamily="18" charset="0"/>
              </a:rPr>
              <a:t>Is this prediction symbolic? Is it messianic? Is it unfulfilled?</a:t>
            </a:r>
          </a:p>
        </p:txBody>
      </p:sp>
    </p:spTree>
    <p:extLst>
      <p:ext uri="{BB962C8B-B14F-4D97-AF65-F5344CB8AC3E}">
        <p14:creationId xmlns:p14="http://schemas.microsoft.com/office/powerpoint/2010/main" val="3883990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 calcmode="lin" valueType="num">
                                      <p:cBhvr additive="base">
                                        <p:cTn id="7"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7155">
                                            <p:txEl>
                                              <p:pRg st="3" end="3"/>
                                            </p:txEl>
                                          </p:spTgt>
                                        </p:tgtEl>
                                        <p:attrNameLst>
                                          <p:attrName>style.visibility</p:attrName>
                                        </p:attrNameLst>
                                      </p:cBhvr>
                                      <p:to>
                                        <p:strVal val="visible"/>
                                      </p:to>
                                    </p:set>
                                    <p:anim calcmode="lin" valueType="num">
                                      <p:cBhvr additive="base">
                                        <p:cTn id="13"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851108-44B6-4E74-8876-C9654CA6F6D2}" type="slidenum">
              <a:rPr lang="en-US" altLang="en-US"/>
              <a:pPr>
                <a:defRPr/>
              </a:pPr>
              <a:t>127</a:t>
            </a:fld>
            <a:endParaRPr lang="en-US" altLang="en-US"/>
          </a:p>
        </p:txBody>
      </p:sp>
      <p:sp>
        <p:nvSpPr>
          <p:cNvPr id="144386" name="Rectangle 2"/>
          <p:cNvSpPr>
            <a:spLocks noGrp="1" noChangeArrowheads="1"/>
          </p:cNvSpPr>
          <p:nvPr>
            <p:ph type="title"/>
          </p:nvPr>
        </p:nvSpPr>
        <p:spPr/>
        <p:txBody>
          <a:bodyPr/>
          <a:lstStyle/>
          <a:p>
            <a:pPr eaLnBrk="1" hangingPunct="1">
              <a:defRPr/>
            </a:pPr>
            <a:r>
              <a:rPr lang="en-US" altLang="en-US" sz="4000">
                <a:latin typeface="Impact" panose="020B0806030902050204" pitchFamily="34" charset="0"/>
              </a:rPr>
              <a:t>Jerusalem’s Future Included the Nations </a:t>
            </a:r>
            <a:r>
              <a:rPr lang="en-US" altLang="en-US" sz="2800">
                <a:latin typeface="Arial Narrow" panose="020B0606020202030204" pitchFamily="34" charset="0"/>
              </a:rPr>
              <a:t>(2:6-13)</a:t>
            </a:r>
            <a:endParaRPr lang="en-US" altLang="en-US" sz="4000">
              <a:latin typeface="Impact" panose="020B0806030902050204" pitchFamily="34" charset="0"/>
            </a:endParaRPr>
          </a:p>
        </p:txBody>
      </p:sp>
      <p:sp>
        <p:nvSpPr>
          <p:cNvPr id="144387" name="Rectangle 3"/>
          <p:cNvSpPr>
            <a:spLocks noGrp="1" noChangeArrowheads="1"/>
          </p:cNvSpPr>
          <p:nvPr>
            <p:ph type="body" idx="1"/>
          </p:nvPr>
        </p:nvSpPr>
        <p:spPr>
          <a:xfrm>
            <a:off x="1981200" y="1600200"/>
            <a:ext cx="8229600" cy="3886200"/>
          </a:xfrm>
        </p:spPr>
        <p:txBody>
          <a:bodyPr/>
          <a:lstStyle/>
          <a:p>
            <a:pPr eaLnBrk="1" hangingPunct="1">
              <a:buFont typeface="Wingdings" panose="05000000000000000000" pitchFamily="2" charset="2"/>
              <a:buNone/>
              <a:defRPr/>
            </a:pPr>
            <a:r>
              <a:rPr lang="en-US" altLang="en-US" sz="2800">
                <a:solidFill>
                  <a:srgbClr val="FFCC00"/>
                </a:solidFill>
                <a:latin typeface="Arial" panose="020B0604020202020204" pitchFamily="34" charset="0"/>
              </a:rPr>
              <a:t>In an oracle, the Jews remaining in Babylon and Persia are urged to “come out” (2:6).</a:t>
            </a:r>
          </a:p>
          <a:p>
            <a:pPr eaLnBrk="1" hangingPunct="1">
              <a:defRPr/>
            </a:pPr>
            <a:r>
              <a:rPr lang="en-US" altLang="en-US" sz="2400" i="1">
                <a:latin typeface="Arial Narrow" panose="020B0606020202030204" pitchFamily="34" charset="0"/>
              </a:rPr>
              <a:t>The lands of Babylon and Persia were now under judgment, for Zechariah had been commissioned to preach judgment against the nations plundering Jerusalem (2:7-9)</a:t>
            </a:r>
          </a:p>
          <a:p>
            <a:pPr eaLnBrk="1" hangingPunct="1">
              <a:defRPr/>
            </a:pPr>
            <a:r>
              <a:rPr lang="en-US" altLang="en-US" sz="2400" i="1">
                <a:latin typeface="Arial Narrow" panose="020B0606020202030204" pitchFamily="34" charset="0"/>
              </a:rPr>
              <a:t>In the end, Yahweh himself promised to come and live among them (2:10).</a:t>
            </a:r>
          </a:p>
          <a:p>
            <a:pPr eaLnBrk="1" hangingPunct="1">
              <a:defRPr/>
            </a:pPr>
            <a:r>
              <a:rPr lang="en-US" altLang="en-US" sz="2400" i="1">
                <a:latin typeface="Arial Narrow" panose="020B0606020202030204" pitchFamily="34" charset="0"/>
              </a:rPr>
              <a:t>Many from among the nations would also be joined to the remnant of Israel so that together they will be his people (2:11-12).</a:t>
            </a:r>
          </a:p>
        </p:txBody>
      </p:sp>
      <p:sp>
        <p:nvSpPr>
          <p:cNvPr id="144388" name="Text Box 4"/>
          <p:cNvSpPr txBox="1">
            <a:spLocks noChangeArrowheads="1"/>
          </p:cNvSpPr>
          <p:nvPr/>
        </p:nvSpPr>
        <p:spPr bwMode="auto">
          <a:xfrm>
            <a:off x="1752600" y="5562601"/>
            <a:ext cx="8686800" cy="949325"/>
          </a:xfrm>
          <a:prstGeom prst="rect">
            <a:avLst/>
          </a:prstGeom>
          <a:solidFill>
            <a:srgbClr val="004644"/>
          </a:solidFill>
          <a:ln w="31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2800">
                <a:solidFill>
                  <a:srgbClr val="FFCC00"/>
                </a:solidFill>
                <a:latin typeface="Comic Sans MS" panose="030F0702030302020204" pitchFamily="66" charset="0"/>
              </a:rPr>
              <a:t>The rebuilding of the temple was part of this international future!</a:t>
            </a:r>
          </a:p>
        </p:txBody>
      </p:sp>
    </p:spTree>
    <p:extLst>
      <p:ext uri="{BB962C8B-B14F-4D97-AF65-F5344CB8AC3E}">
        <p14:creationId xmlns:p14="http://schemas.microsoft.com/office/powerpoint/2010/main" val="340929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p:cTn id="7" dur="500" fill="hold"/>
                                        <p:tgtEl>
                                          <p:spTgt spid="144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43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7">
                                            <p:txEl>
                                              <p:pRg st="1" end="1"/>
                                            </p:txEl>
                                          </p:spTgt>
                                        </p:tgtEl>
                                        <p:attrNameLst>
                                          <p:attrName>style.visibility</p:attrName>
                                        </p:attrNameLst>
                                      </p:cBhvr>
                                      <p:to>
                                        <p:strVal val="visible"/>
                                      </p:to>
                                    </p:set>
                                    <p:anim calcmode="lin" valueType="num">
                                      <p:cBhvr additive="base">
                                        <p:cTn id="13" dur="5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4387">
                                            <p:txEl>
                                              <p:pRg st="2" end="2"/>
                                            </p:txEl>
                                          </p:spTgt>
                                        </p:tgtEl>
                                        <p:attrNameLst>
                                          <p:attrName>style.visibility</p:attrName>
                                        </p:attrNameLst>
                                      </p:cBhvr>
                                      <p:to>
                                        <p:strVal val="visible"/>
                                      </p:to>
                                    </p:set>
                                    <p:anim calcmode="lin" valueType="num">
                                      <p:cBhvr additive="base">
                                        <p:cTn id="19" dur="500" fill="hold"/>
                                        <p:tgtEl>
                                          <p:spTgt spid="144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4387">
                                            <p:txEl>
                                              <p:pRg st="3" end="3"/>
                                            </p:txEl>
                                          </p:spTgt>
                                        </p:tgtEl>
                                        <p:attrNameLst>
                                          <p:attrName>style.visibility</p:attrName>
                                        </p:attrNameLst>
                                      </p:cBhvr>
                                      <p:to>
                                        <p:strVal val="visible"/>
                                      </p:to>
                                    </p:set>
                                    <p:anim calcmode="lin" valueType="num">
                                      <p:cBhvr additive="base">
                                        <p:cTn id="25" dur="500" fill="hold"/>
                                        <p:tgtEl>
                                          <p:spTgt spid="144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4388"/>
                                        </p:tgtEl>
                                        <p:attrNameLst>
                                          <p:attrName>style.visibility</p:attrName>
                                        </p:attrNameLst>
                                      </p:cBhvr>
                                      <p:to>
                                        <p:strVal val="visible"/>
                                      </p:to>
                                    </p:set>
                                    <p:animEffect transition="in" filter="dissolve">
                                      <p:cBhvr>
                                        <p:cTn id="31" dur="5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DF8D9A3-F477-481A-9B41-28E44206B196}" type="slidenum">
              <a:rPr lang="en-US" altLang="en-US"/>
              <a:pPr>
                <a:defRPr/>
              </a:pPr>
              <a:t>128</a:t>
            </a:fld>
            <a:endParaRPr lang="en-US" altLang="en-US"/>
          </a:p>
        </p:txBody>
      </p:sp>
      <p:sp>
        <p:nvSpPr>
          <p:cNvPr id="145410" name="Rectangle 2"/>
          <p:cNvSpPr>
            <a:spLocks noGrp="1" noChangeArrowheads="1"/>
          </p:cNvSpPr>
          <p:nvPr>
            <p:ph type="title"/>
          </p:nvPr>
        </p:nvSpPr>
        <p:spPr>
          <a:xfrm>
            <a:off x="2057400" y="76201"/>
            <a:ext cx="8153400" cy="792163"/>
          </a:xfrm>
        </p:spPr>
        <p:txBody>
          <a:bodyPr/>
          <a:lstStyle/>
          <a:p>
            <a:pPr eaLnBrk="1" hangingPunct="1">
              <a:defRPr/>
            </a:pPr>
            <a:r>
              <a:rPr lang="en-US" altLang="en-US">
                <a:latin typeface="Impact" panose="020B0806030902050204" pitchFamily="34" charset="0"/>
              </a:rPr>
              <a:t>The Heavenly Court Scene</a:t>
            </a:r>
            <a:r>
              <a:rPr lang="en-US" altLang="en-US" sz="2800">
                <a:latin typeface="Arial Narrow" panose="020B0606020202030204" pitchFamily="34" charset="0"/>
              </a:rPr>
              <a:t> (3:1-5)</a:t>
            </a:r>
            <a:endParaRPr lang="en-US" altLang="en-US">
              <a:latin typeface="Impact" panose="020B0806030902050204" pitchFamily="34" charset="0"/>
            </a:endParaRPr>
          </a:p>
        </p:txBody>
      </p:sp>
      <p:sp>
        <p:nvSpPr>
          <p:cNvPr id="145411" name="Rectangle 3"/>
          <p:cNvSpPr>
            <a:spLocks noGrp="1" noChangeArrowheads="1"/>
          </p:cNvSpPr>
          <p:nvPr>
            <p:ph type="body" idx="1"/>
          </p:nvPr>
        </p:nvSpPr>
        <p:spPr>
          <a:xfrm>
            <a:off x="1981200" y="990600"/>
            <a:ext cx="8229600" cy="5638800"/>
          </a:xfrm>
        </p:spPr>
        <p:txBody>
          <a:bodyPr>
            <a:normAutofit lnSpcReduction="10000"/>
          </a:bodyPr>
          <a:lstStyle/>
          <a:p>
            <a:pPr eaLnBrk="1" hangingPunct="1">
              <a:lnSpc>
                <a:spcPct val="90000"/>
              </a:lnSpc>
              <a:buFont typeface="Wingdings" panose="05000000000000000000" pitchFamily="2" charset="2"/>
              <a:buNone/>
              <a:defRPr/>
            </a:pPr>
            <a:r>
              <a:rPr lang="en-US" altLang="en-US" sz="2800" u="sng">
                <a:solidFill>
                  <a:srgbClr val="FFCC00"/>
                </a:solidFill>
                <a:latin typeface="Arial" panose="020B0604020202020204" pitchFamily="34" charset="0"/>
              </a:rPr>
              <a:t>The accused</a:t>
            </a:r>
            <a:r>
              <a:rPr lang="en-US" altLang="en-US" sz="2800">
                <a:solidFill>
                  <a:srgbClr val="FFCC00"/>
                </a:solidFill>
                <a:latin typeface="Arial" panose="020B0604020202020204" pitchFamily="34" charset="0"/>
              </a:rPr>
              <a:t>, Joshua, the High Priest</a:t>
            </a:r>
          </a:p>
          <a:p>
            <a:pPr eaLnBrk="1" hangingPunct="1">
              <a:lnSpc>
                <a:spcPct val="90000"/>
              </a:lnSpc>
              <a:defRPr/>
            </a:pPr>
            <a:r>
              <a:rPr lang="en-US" altLang="en-US" sz="2400" i="1">
                <a:latin typeface="Arial Narrow" panose="020B0606020202030204" pitchFamily="34" charset="0"/>
              </a:rPr>
              <a:t>As the High Priest, Joshua stood as the representative of the remnant community.</a:t>
            </a:r>
          </a:p>
          <a:p>
            <a:pPr eaLnBrk="1" hangingPunct="1">
              <a:lnSpc>
                <a:spcPct val="90000"/>
              </a:lnSpc>
              <a:defRPr/>
            </a:pPr>
            <a:r>
              <a:rPr lang="en-US" altLang="en-US" sz="2400" i="1">
                <a:latin typeface="Arial Narrow" panose="020B0606020202030204" pitchFamily="34" charset="0"/>
              </a:rPr>
              <a:t>His filthy robes symbolized the sins of the nation, and as their representative, he bore the uncleanness of the people.</a:t>
            </a:r>
          </a:p>
          <a:p>
            <a:pPr eaLnBrk="1" hangingPunct="1">
              <a:lnSpc>
                <a:spcPct val="90000"/>
              </a:lnSpc>
              <a:buFont typeface="Wingdings" panose="05000000000000000000" pitchFamily="2" charset="2"/>
              <a:buNone/>
              <a:defRPr/>
            </a:pPr>
            <a:r>
              <a:rPr lang="en-US" altLang="en-US" sz="2800" u="sng">
                <a:solidFill>
                  <a:srgbClr val="FFCC00"/>
                </a:solidFill>
                <a:latin typeface="Arial" panose="020B0604020202020204" pitchFamily="34" charset="0"/>
              </a:rPr>
              <a:t>The prosecutor</a:t>
            </a:r>
            <a:r>
              <a:rPr lang="en-US" altLang="en-US" sz="2800">
                <a:solidFill>
                  <a:srgbClr val="FFCC00"/>
                </a:solidFill>
                <a:latin typeface="Arial" panose="020B0604020202020204" pitchFamily="34" charset="0"/>
              </a:rPr>
              <a:t>, </a:t>
            </a:r>
            <a:r>
              <a:rPr lang="en-US" altLang="en-US" sz="2800">
                <a:solidFill>
                  <a:srgbClr val="FFCC00"/>
                </a:solidFill>
                <a:latin typeface="HebrewTh" pitchFamily="2" charset="0"/>
              </a:rPr>
              <a:t>NFAWAha</a:t>
            </a:r>
            <a:r>
              <a:rPr lang="en-US" altLang="en-US" sz="2800">
                <a:solidFill>
                  <a:srgbClr val="FFCC00"/>
                </a:solidFill>
                <a:latin typeface="Arial" panose="020B0604020202020204" pitchFamily="34" charset="0"/>
              </a:rPr>
              <a:t> (= Satan, the Accuser)</a:t>
            </a:r>
          </a:p>
          <a:p>
            <a:pPr eaLnBrk="1" hangingPunct="1">
              <a:lnSpc>
                <a:spcPct val="90000"/>
              </a:lnSpc>
              <a:defRPr/>
            </a:pPr>
            <a:r>
              <a:rPr lang="en-US" altLang="en-US" sz="2400" i="1">
                <a:latin typeface="Arial Narrow" panose="020B0606020202030204" pitchFamily="34" charset="0"/>
              </a:rPr>
              <a:t>As in the Book of Job, the name “satan” is not used here as a proper name (i.e., it has a definite article in the Hebrew text)</a:t>
            </a:r>
          </a:p>
          <a:p>
            <a:pPr eaLnBrk="1" hangingPunct="1">
              <a:lnSpc>
                <a:spcPct val="90000"/>
              </a:lnSpc>
              <a:buFont typeface="Wingdings" panose="05000000000000000000" pitchFamily="2" charset="2"/>
              <a:buNone/>
              <a:defRPr/>
            </a:pPr>
            <a:r>
              <a:rPr lang="en-US" altLang="en-US" sz="2800" u="sng">
                <a:solidFill>
                  <a:srgbClr val="FFCC00"/>
                </a:solidFill>
                <a:latin typeface="Arial" panose="020B0604020202020204" pitchFamily="34" charset="0"/>
              </a:rPr>
              <a:t>The defense</a:t>
            </a:r>
            <a:r>
              <a:rPr lang="en-US" altLang="en-US" sz="2800">
                <a:solidFill>
                  <a:srgbClr val="FFCC00"/>
                </a:solidFill>
                <a:latin typeface="Arial" panose="020B0604020202020204" pitchFamily="34" charset="0"/>
              </a:rPr>
              <a:t>, the </a:t>
            </a:r>
            <a:r>
              <a:rPr lang="en-US" altLang="en-US" sz="2800">
                <a:solidFill>
                  <a:srgbClr val="FFCC00"/>
                </a:solidFill>
                <a:latin typeface="HebrewTh" pitchFamily="2" charset="0"/>
              </a:rPr>
              <a:t>hvAhy4 j`xal;ma</a:t>
            </a:r>
            <a:r>
              <a:rPr lang="en-US" altLang="en-US" sz="2800">
                <a:solidFill>
                  <a:srgbClr val="FFCC00"/>
                </a:solidFill>
                <a:latin typeface="Arial" panose="020B0604020202020204" pitchFamily="34" charset="0"/>
              </a:rPr>
              <a:t> (= Messenger of Yahweh)</a:t>
            </a:r>
          </a:p>
          <a:p>
            <a:pPr eaLnBrk="1" hangingPunct="1">
              <a:lnSpc>
                <a:spcPct val="90000"/>
              </a:lnSpc>
              <a:defRPr/>
            </a:pPr>
            <a:r>
              <a:rPr lang="en-US" altLang="en-US" sz="2400" i="1">
                <a:latin typeface="Arial Narrow" panose="020B0606020202030204" pitchFamily="34" charset="0"/>
              </a:rPr>
              <a:t>The Mal’ak Yahweh  speaks both as Yahweh’s representative and as Yahweh himself.</a:t>
            </a:r>
          </a:p>
          <a:p>
            <a:pPr eaLnBrk="1" hangingPunct="1">
              <a:lnSpc>
                <a:spcPct val="90000"/>
              </a:lnSpc>
              <a:defRPr/>
            </a:pPr>
            <a:r>
              <a:rPr lang="en-US" altLang="en-US" sz="2400" i="1">
                <a:latin typeface="Arial Narrow" panose="020B0606020202030204" pitchFamily="34" charset="0"/>
              </a:rPr>
              <a:t>The rebuke, “Yahweh rebuke you”, parallels the rebuke of Michael (Jude 9).</a:t>
            </a:r>
          </a:p>
        </p:txBody>
      </p:sp>
    </p:spTree>
    <p:extLst>
      <p:ext uri="{BB962C8B-B14F-4D97-AF65-F5344CB8AC3E}">
        <p14:creationId xmlns:p14="http://schemas.microsoft.com/office/powerpoint/2010/main" val="2111893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p:cTn id="7" dur="500" fill="hold"/>
                                        <p:tgtEl>
                                          <p:spTgt spid="1454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54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54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5411">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45411">
                                            <p:txEl>
                                              <p:pRg st="1" end="1"/>
                                            </p:txEl>
                                          </p:spTgt>
                                        </p:tgtEl>
                                        <p:attrNameLst>
                                          <p:attrName>style.visibility</p:attrName>
                                        </p:attrNameLst>
                                      </p:cBhvr>
                                      <p:to>
                                        <p:strVal val="visible"/>
                                      </p:to>
                                    </p:set>
                                    <p:anim calcmode="lin" valueType="num">
                                      <p:cBhvr>
                                        <p:cTn id="13" dur="500" fill="hold"/>
                                        <p:tgtEl>
                                          <p:spTgt spid="1454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454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454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45411">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45411">
                                            <p:txEl>
                                              <p:pRg st="2" end="2"/>
                                            </p:txEl>
                                          </p:spTgt>
                                        </p:tgtEl>
                                        <p:attrNameLst>
                                          <p:attrName>style.visibility</p:attrName>
                                        </p:attrNameLst>
                                      </p:cBhvr>
                                      <p:to>
                                        <p:strVal val="visible"/>
                                      </p:to>
                                    </p:set>
                                    <p:anim calcmode="lin" valueType="num">
                                      <p:cBhvr>
                                        <p:cTn id="19" dur="500" fill="hold"/>
                                        <p:tgtEl>
                                          <p:spTgt spid="1454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454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454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45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145411">
                                            <p:txEl>
                                              <p:pRg st="3" end="3"/>
                                            </p:txEl>
                                          </p:spTgt>
                                        </p:tgtEl>
                                        <p:attrNameLst>
                                          <p:attrName>style.visibility</p:attrName>
                                        </p:attrNameLst>
                                      </p:cBhvr>
                                      <p:to>
                                        <p:strVal val="visible"/>
                                      </p:to>
                                    </p:set>
                                    <p:anim calcmode="lin" valueType="num">
                                      <p:cBhvr>
                                        <p:cTn id="27" dur="500" fill="hold"/>
                                        <p:tgtEl>
                                          <p:spTgt spid="14541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4541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4541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45411">
                                            <p:txEl>
                                              <p:pRg st="3" end="3"/>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145411">
                                            <p:txEl>
                                              <p:pRg st="4" end="4"/>
                                            </p:txEl>
                                          </p:spTgt>
                                        </p:tgtEl>
                                        <p:attrNameLst>
                                          <p:attrName>style.visibility</p:attrName>
                                        </p:attrNameLst>
                                      </p:cBhvr>
                                      <p:to>
                                        <p:strVal val="visible"/>
                                      </p:to>
                                    </p:set>
                                    <p:anim calcmode="lin" valueType="num">
                                      <p:cBhvr>
                                        <p:cTn id="33" dur="500" fill="hold"/>
                                        <p:tgtEl>
                                          <p:spTgt spid="14541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4541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4541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45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9" presetClass="entr" presetSubtype="0" accel="100000" fill="hold" nodeType="clickEffect">
                                  <p:stCondLst>
                                    <p:cond delay="0"/>
                                  </p:stCondLst>
                                  <p:childTnLst>
                                    <p:set>
                                      <p:cBhvr>
                                        <p:cTn id="40" dur="1" fill="hold">
                                          <p:stCondLst>
                                            <p:cond delay="0"/>
                                          </p:stCondLst>
                                        </p:cTn>
                                        <p:tgtEl>
                                          <p:spTgt spid="145411">
                                            <p:txEl>
                                              <p:pRg st="5" end="5"/>
                                            </p:txEl>
                                          </p:spTgt>
                                        </p:tgtEl>
                                        <p:attrNameLst>
                                          <p:attrName>style.visibility</p:attrName>
                                        </p:attrNameLst>
                                      </p:cBhvr>
                                      <p:to>
                                        <p:strVal val="visible"/>
                                      </p:to>
                                    </p:set>
                                    <p:anim calcmode="lin" valueType="num">
                                      <p:cBhvr>
                                        <p:cTn id="41" dur="500" fill="hold"/>
                                        <p:tgtEl>
                                          <p:spTgt spid="14541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4541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4541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45411">
                                            <p:txEl>
                                              <p:pRg st="5" end="5"/>
                                            </p:txEl>
                                          </p:spTgt>
                                        </p:tgtEl>
                                        <p:attrNameLst>
                                          <p:attrName>ppt_y</p:attrName>
                                        </p:attrNameLst>
                                      </p:cBhvr>
                                      <p:tavLst>
                                        <p:tav tm="0">
                                          <p:val>
                                            <p:strVal val="#ppt_y"/>
                                          </p:val>
                                        </p:tav>
                                        <p:tav tm="100000">
                                          <p:val>
                                            <p:strVal val="#ppt_y"/>
                                          </p:val>
                                        </p:tav>
                                      </p:tavLst>
                                    </p:anim>
                                  </p:childTnLst>
                                </p:cTn>
                              </p:par>
                              <p:par>
                                <p:cTn id="45" presetID="39" presetClass="entr" presetSubtype="0" accel="100000" fill="hold" nodeType="withEffect">
                                  <p:stCondLst>
                                    <p:cond delay="0"/>
                                  </p:stCondLst>
                                  <p:childTnLst>
                                    <p:set>
                                      <p:cBhvr>
                                        <p:cTn id="46" dur="1" fill="hold">
                                          <p:stCondLst>
                                            <p:cond delay="0"/>
                                          </p:stCondLst>
                                        </p:cTn>
                                        <p:tgtEl>
                                          <p:spTgt spid="145411">
                                            <p:txEl>
                                              <p:pRg st="6" end="6"/>
                                            </p:txEl>
                                          </p:spTgt>
                                        </p:tgtEl>
                                        <p:attrNameLst>
                                          <p:attrName>style.visibility</p:attrName>
                                        </p:attrNameLst>
                                      </p:cBhvr>
                                      <p:to>
                                        <p:strVal val="visible"/>
                                      </p:to>
                                    </p:set>
                                    <p:anim calcmode="lin" valueType="num">
                                      <p:cBhvr>
                                        <p:cTn id="47" dur="500" fill="hold"/>
                                        <p:tgtEl>
                                          <p:spTgt spid="14541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4541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4541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45411">
                                            <p:txEl>
                                              <p:pRg st="6" end="6"/>
                                            </p:txEl>
                                          </p:spTgt>
                                        </p:tgtEl>
                                        <p:attrNameLst>
                                          <p:attrName>ppt_y</p:attrName>
                                        </p:attrNameLst>
                                      </p:cBhvr>
                                      <p:tavLst>
                                        <p:tav tm="0">
                                          <p:val>
                                            <p:strVal val="#ppt_y"/>
                                          </p:val>
                                        </p:tav>
                                        <p:tav tm="100000">
                                          <p:val>
                                            <p:strVal val="#ppt_y"/>
                                          </p:val>
                                        </p:tav>
                                      </p:tavLst>
                                    </p:anim>
                                  </p:childTnLst>
                                </p:cTn>
                              </p:par>
                              <p:par>
                                <p:cTn id="51" presetID="39" presetClass="entr" presetSubtype="0" accel="100000" fill="hold" nodeType="withEffect">
                                  <p:stCondLst>
                                    <p:cond delay="0"/>
                                  </p:stCondLst>
                                  <p:childTnLst>
                                    <p:set>
                                      <p:cBhvr>
                                        <p:cTn id="52" dur="1" fill="hold">
                                          <p:stCondLst>
                                            <p:cond delay="0"/>
                                          </p:stCondLst>
                                        </p:cTn>
                                        <p:tgtEl>
                                          <p:spTgt spid="145411">
                                            <p:txEl>
                                              <p:pRg st="7" end="7"/>
                                            </p:txEl>
                                          </p:spTgt>
                                        </p:tgtEl>
                                        <p:attrNameLst>
                                          <p:attrName>style.visibility</p:attrName>
                                        </p:attrNameLst>
                                      </p:cBhvr>
                                      <p:to>
                                        <p:strVal val="visible"/>
                                      </p:to>
                                    </p:set>
                                    <p:anim calcmode="lin" valueType="num">
                                      <p:cBhvr>
                                        <p:cTn id="53" dur="500" fill="hold"/>
                                        <p:tgtEl>
                                          <p:spTgt spid="145411">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45411">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45411">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454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8ED1259-8C2F-41D0-8738-0FB6F091B6A9}" type="slidenum">
              <a:rPr lang="en-US" altLang="en-US"/>
              <a:pPr>
                <a:defRPr/>
              </a:pPr>
              <a:t>129</a:t>
            </a:fld>
            <a:endParaRPr lang="en-US" altLang="en-US"/>
          </a:p>
        </p:txBody>
      </p:sp>
      <p:sp>
        <p:nvSpPr>
          <p:cNvPr id="146434" name="Rectangle 2"/>
          <p:cNvSpPr>
            <a:spLocks noGrp="1" noChangeArrowheads="1"/>
          </p:cNvSpPr>
          <p:nvPr>
            <p:ph type="title"/>
          </p:nvPr>
        </p:nvSpPr>
        <p:spPr>
          <a:xfrm>
            <a:off x="2057400" y="228601"/>
            <a:ext cx="8153400" cy="792163"/>
          </a:xfrm>
        </p:spPr>
        <p:txBody>
          <a:bodyPr/>
          <a:lstStyle/>
          <a:p>
            <a:pPr eaLnBrk="1" hangingPunct="1">
              <a:defRPr/>
            </a:pPr>
            <a:r>
              <a:rPr lang="en-US" altLang="en-US">
                <a:latin typeface="Impact" panose="020B0806030902050204" pitchFamily="34" charset="0"/>
              </a:rPr>
              <a:t>The New Commission</a:t>
            </a:r>
            <a:r>
              <a:rPr lang="en-US" altLang="en-US" sz="2800">
                <a:latin typeface="Arial Narrow" panose="020B0606020202030204" pitchFamily="34" charset="0"/>
              </a:rPr>
              <a:t> (3:6-10)</a:t>
            </a:r>
            <a:endParaRPr lang="en-US" altLang="en-US">
              <a:latin typeface="Impact" panose="020B0806030902050204" pitchFamily="34" charset="0"/>
            </a:endParaRPr>
          </a:p>
        </p:txBody>
      </p:sp>
      <p:sp>
        <p:nvSpPr>
          <p:cNvPr id="146435" name="Rectangle 3"/>
          <p:cNvSpPr>
            <a:spLocks noGrp="1" noChangeArrowheads="1"/>
          </p:cNvSpPr>
          <p:nvPr>
            <p:ph type="body" idx="1"/>
          </p:nvPr>
        </p:nvSpPr>
        <p:spPr>
          <a:xfrm>
            <a:off x="1981200" y="1143000"/>
            <a:ext cx="8229600" cy="4495800"/>
          </a:xfrm>
        </p:spPr>
        <p:txBody>
          <a:bodyPr>
            <a:normAutofit lnSpcReduction="10000"/>
          </a:bodyPr>
          <a:lstStyle/>
          <a:p>
            <a:pPr eaLnBrk="1" hangingPunct="1">
              <a:lnSpc>
                <a:spcPct val="90000"/>
              </a:lnSpc>
              <a:buFont typeface="Wingdings" panose="05000000000000000000" pitchFamily="2" charset="2"/>
              <a:buNone/>
              <a:defRPr/>
            </a:pPr>
            <a:r>
              <a:rPr lang="en-US" altLang="en-US" sz="2800">
                <a:solidFill>
                  <a:srgbClr val="FFCC00"/>
                </a:solidFill>
                <a:latin typeface="Arial" panose="020B0604020202020204" pitchFamily="34" charset="0"/>
              </a:rPr>
              <a:t>After the celestial Judge exonerated Joshua and cleansed him by a divine act (3:3-5), he was commissioned anew.</a:t>
            </a:r>
          </a:p>
          <a:p>
            <a:pPr eaLnBrk="1" hangingPunct="1">
              <a:lnSpc>
                <a:spcPct val="90000"/>
              </a:lnSpc>
              <a:defRPr/>
            </a:pPr>
            <a:r>
              <a:rPr lang="en-US" altLang="en-US" sz="2400" i="1">
                <a:latin typeface="Arial Narrow" panose="020B0606020202030204" pitchFamily="34" charset="0"/>
              </a:rPr>
              <a:t>He was charged to keep the Torah, and when he did, he would be given immediate access to God like the angels (i.e., he would be “among those who stand here”, that is, the heavenly beings).</a:t>
            </a:r>
          </a:p>
          <a:p>
            <a:pPr eaLnBrk="1" hangingPunct="1">
              <a:lnSpc>
                <a:spcPct val="90000"/>
              </a:lnSpc>
              <a:defRPr/>
            </a:pPr>
            <a:r>
              <a:rPr lang="en-US" altLang="en-US" sz="2400" i="1">
                <a:latin typeface="Arial Narrow" panose="020B0606020202030204" pitchFamily="34" charset="0"/>
              </a:rPr>
              <a:t>Joshua and his fellow priests were symbols of things to come, one of which was the advent of God’s servant “the Branch” (cf. Is. 4:2-6; 11:1ff.; Je. 23:5-6; 33:15-16).</a:t>
            </a:r>
          </a:p>
          <a:p>
            <a:pPr eaLnBrk="1" hangingPunct="1">
              <a:lnSpc>
                <a:spcPct val="90000"/>
              </a:lnSpc>
              <a:defRPr/>
            </a:pPr>
            <a:r>
              <a:rPr lang="en-US" altLang="en-US" sz="2400" i="1">
                <a:latin typeface="Arial Narrow" panose="020B0606020202030204" pitchFamily="34" charset="0"/>
              </a:rPr>
              <a:t>The stone with its seven facets (possibly the diadem in the priest’s turban) symbolized the cleansing of guilt from the land in a single day.</a:t>
            </a:r>
          </a:p>
        </p:txBody>
      </p:sp>
      <p:sp>
        <p:nvSpPr>
          <p:cNvPr id="146437" name="Text Box 5"/>
          <p:cNvSpPr txBox="1">
            <a:spLocks noChangeArrowheads="1"/>
          </p:cNvSpPr>
          <p:nvPr/>
        </p:nvSpPr>
        <p:spPr bwMode="auto">
          <a:xfrm>
            <a:off x="1752600" y="5680076"/>
            <a:ext cx="8686800" cy="949325"/>
          </a:xfrm>
          <a:prstGeom prst="rect">
            <a:avLst/>
          </a:prstGeom>
          <a:solidFill>
            <a:srgbClr val="004644"/>
          </a:solidFill>
          <a:ln w="31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2800">
                <a:solidFill>
                  <a:srgbClr val="FFCC00"/>
                </a:solidFill>
                <a:latin typeface="Comic Sans MS" panose="030F0702030302020204" pitchFamily="66" charset="0"/>
              </a:rPr>
              <a:t>The rebuilding of the temple was linked to this messianic future!</a:t>
            </a:r>
          </a:p>
        </p:txBody>
      </p:sp>
    </p:spTree>
    <p:extLst>
      <p:ext uri="{BB962C8B-B14F-4D97-AF65-F5344CB8AC3E}">
        <p14:creationId xmlns:p14="http://schemas.microsoft.com/office/powerpoint/2010/main" val="2915094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p:cTn id="7" dur="500" fill="hold"/>
                                        <p:tgtEl>
                                          <p:spTgt spid="146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64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p:cTn id="13" dur="500" fill="hold"/>
                                        <p:tgtEl>
                                          <p:spTgt spid="14643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4643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4643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46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46435">
                                            <p:txEl>
                                              <p:pRg st="2" end="2"/>
                                            </p:txEl>
                                          </p:spTgt>
                                        </p:tgtEl>
                                        <p:attrNameLst>
                                          <p:attrName>style.visibility</p:attrName>
                                        </p:attrNameLst>
                                      </p:cBhvr>
                                      <p:to>
                                        <p:strVal val="visible"/>
                                      </p:to>
                                    </p:set>
                                    <p:anim calcmode="lin" valueType="num">
                                      <p:cBhvr>
                                        <p:cTn id="21" dur="500" fill="hold"/>
                                        <p:tgtEl>
                                          <p:spTgt spid="14643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4643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4643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46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46435">
                                            <p:txEl>
                                              <p:pRg st="3" end="3"/>
                                            </p:txEl>
                                          </p:spTgt>
                                        </p:tgtEl>
                                        <p:attrNameLst>
                                          <p:attrName>style.visibility</p:attrName>
                                        </p:attrNameLst>
                                      </p:cBhvr>
                                      <p:to>
                                        <p:strVal val="visible"/>
                                      </p:to>
                                    </p:set>
                                    <p:anim calcmode="lin" valueType="num">
                                      <p:cBhvr>
                                        <p:cTn id="29" dur="500" fill="hold"/>
                                        <p:tgtEl>
                                          <p:spTgt spid="14643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4643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4643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46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6437"/>
                                        </p:tgtEl>
                                        <p:attrNameLst>
                                          <p:attrName>style.visibility</p:attrName>
                                        </p:attrNameLst>
                                      </p:cBhvr>
                                      <p:to>
                                        <p:strVal val="visible"/>
                                      </p:to>
                                    </p:set>
                                    <p:animEffect transition="in" filter="dissolve">
                                      <p:cBhvr>
                                        <p:cTn id="37" dur="5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10FD3B8-B0EB-4D0F-9159-1BF4041C155D}" type="slidenum">
              <a:rPr lang="en-US" altLang="en-US"/>
              <a:pPr>
                <a:defRPr/>
              </a:pPr>
              <a:t>13</a:t>
            </a:fld>
            <a:endParaRPr lang="en-US" altLang="en-US"/>
          </a:p>
        </p:txBody>
      </p:sp>
      <p:sp>
        <p:nvSpPr>
          <p:cNvPr id="152578" name="Rectangle 2"/>
          <p:cNvSpPr>
            <a:spLocks noGrp="1" noChangeArrowheads="1"/>
          </p:cNvSpPr>
          <p:nvPr>
            <p:ph type="title"/>
          </p:nvPr>
        </p:nvSpPr>
        <p:spPr>
          <a:xfrm>
            <a:off x="860612" y="228600"/>
            <a:ext cx="9350188" cy="1341060"/>
          </a:xfrm>
        </p:spPr>
        <p:txBody>
          <a:bodyPr/>
          <a:lstStyle/>
          <a:p>
            <a:pPr eaLnBrk="1" hangingPunct="1">
              <a:defRPr/>
            </a:pPr>
            <a:r>
              <a:rPr lang="en-US" altLang="en-US" sz="3200" dirty="0">
                <a:solidFill>
                  <a:srgbClr val="FFC000"/>
                </a:solidFill>
                <a:latin typeface="Arial Black" panose="020B0A04020102020204" pitchFamily="34" charset="0"/>
              </a:rPr>
              <a:t>Those who returned with </a:t>
            </a:r>
            <a:r>
              <a:rPr lang="en-US" altLang="en-US" sz="3200" dirty="0" err="1">
                <a:solidFill>
                  <a:srgbClr val="FFC000"/>
                </a:solidFill>
                <a:latin typeface="Arial Black" panose="020B0A04020102020204" pitchFamily="34" charset="0"/>
              </a:rPr>
              <a:t>Sheshbazzar</a:t>
            </a:r>
            <a:r>
              <a:rPr lang="en-US" altLang="en-US" sz="3200" dirty="0">
                <a:solidFill>
                  <a:srgbClr val="FFC000"/>
                </a:solidFill>
                <a:latin typeface="Arial Black" panose="020B0A04020102020204" pitchFamily="34" charset="0"/>
              </a:rPr>
              <a:t> would have done so with this vision in mind!</a:t>
            </a:r>
            <a:endParaRPr lang="en-US" altLang="en-US" sz="4000" dirty="0">
              <a:solidFill>
                <a:srgbClr val="FFC000"/>
              </a:solidFill>
            </a:endParaRPr>
          </a:p>
        </p:txBody>
      </p:sp>
      <p:sp>
        <p:nvSpPr>
          <p:cNvPr id="152579" name="Rectangle 3"/>
          <p:cNvSpPr>
            <a:spLocks noGrp="1" noChangeArrowheads="1"/>
          </p:cNvSpPr>
          <p:nvPr>
            <p:ph type="body" idx="1"/>
          </p:nvPr>
        </p:nvSpPr>
        <p:spPr>
          <a:xfrm>
            <a:off x="1129553" y="1722060"/>
            <a:ext cx="9081247" cy="2849940"/>
          </a:xfrm>
        </p:spPr>
        <p:txBody>
          <a:bodyPr/>
          <a:lstStyle/>
          <a:p>
            <a:pPr eaLnBrk="1" hangingPunct="1">
              <a:defRPr/>
            </a:pPr>
            <a:r>
              <a:rPr lang="en-US" altLang="en-US" sz="2400" i="1" dirty="0">
                <a:latin typeface="Arial" panose="020B0604020202020204" pitchFamily="34" charset="0"/>
              </a:rPr>
              <a:t>Ezekiel’s prediction of a new temple was recorded precisely so that a future generation might “be faithful to its design and follow all its regulations” (</a:t>
            </a:r>
            <a:r>
              <a:rPr lang="en-US" altLang="en-US" sz="2400" i="1" dirty="0" err="1">
                <a:latin typeface="Arial" panose="020B0604020202020204" pitchFamily="34" charset="0"/>
              </a:rPr>
              <a:t>Eze</a:t>
            </a:r>
            <a:r>
              <a:rPr lang="en-US" altLang="en-US" sz="2400" i="1" dirty="0">
                <a:latin typeface="Arial" panose="020B0604020202020204" pitchFamily="34" charset="0"/>
              </a:rPr>
              <a:t>. 43:11-12).</a:t>
            </a:r>
          </a:p>
          <a:p>
            <a:pPr eaLnBrk="1" hangingPunct="1">
              <a:defRPr/>
            </a:pPr>
            <a:r>
              <a:rPr lang="en-US" altLang="en-US" sz="2400" i="1" dirty="0">
                <a:latin typeface="Arial" panose="020B0604020202020204" pitchFamily="34" charset="0"/>
              </a:rPr>
              <a:t>During his prophetic ministry, Ezekiel was well-known among the exiles in Babylon, so it is hardly to be doubted that those who returned with the permission of Cyrus believed their mission had a spiritual mandate.</a:t>
            </a:r>
          </a:p>
        </p:txBody>
      </p:sp>
      <p:sp>
        <p:nvSpPr>
          <p:cNvPr id="152580" name="AutoShape 4"/>
          <p:cNvSpPr>
            <a:spLocks noChangeArrowheads="1"/>
          </p:cNvSpPr>
          <p:nvPr/>
        </p:nvSpPr>
        <p:spPr bwMode="auto">
          <a:xfrm>
            <a:off x="860612" y="4571999"/>
            <a:ext cx="10058400" cy="1972235"/>
          </a:xfrm>
          <a:prstGeom prst="plaque">
            <a:avLst>
              <a:gd name="adj" fmla="val 16667"/>
            </a:avLst>
          </a:prstGeom>
          <a:solidFill>
            <a:schemeClr val="accent3">
              <a:lumMod val="60000"/>
              <a:lumOff val="40000"/>
            </a:schemeClr>
          </a:solidFill>
          <a:ln w="952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52581" name="Text Box 5"/>
          <p:cNvSpPr txBox="1">
            <a:spLocks noChangeArrowheads="1"/>
          </p:cNvSpPr>
          <p:nvPr/>
        </p:nvSpPr>
        <p:spPr bwMode="auto">
          <a:xfrm>
            <a:off x="1364106" y="4916774"/>
            <a:ext cx="8988434" cy="119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400" b="1" dirty="0">
                <a:solidFill>
                  <a:srgbClr val="663300"/>
                </a:solidFill>
                <a:effectLst>
                  <a:outerShdw blurRad="38100" dist="38100" dir="2700000" algn="tl">
                    <a:srgbClr val="000000"/>
                  </a:outerShdw>
                </a:effectLst>
              </a:rPr>
              <a:t>Hence, the list of the initial returning party was of “everyone whose heart God had moved…to go up to build the house of the L</a:t>
            </a:r>
            <a:r>
              <a:rPr lang="en-US" altLang="en-US" sz="2000" b="1" dirty="0">
                <a:solidFill>
                  <a:srgbClr val="663300"/>
                </a:solidFill>
                <a:effectLst>
                  <a:outerShdw blurRad="38100" dist="38100" dir="2700000" algn="tl">
                    <a:srgbClr val="000000"/>
                  </a:outerShdw>
                </a:effectLst>
              </a:rPr>
              <a:t>ORD</a:t>
            </a:r>
            <a:r>
              <a:rPr lang="en-US" altLang="en-US" sz="2400" b="1" dirty="0">
                <a:solidFill>
                  <a:srgbClr val="663300"/>
                </a:solidFill>
                <a:effectLst>
                  <a:outerShdw blurRad="38100" dist="38100" dir="2700000" algn="tl">
                    <a:srgbClr val="000000"/>
                  </a:outerShdw>
                </a:effectLst>
              </a:rPr>
              <a:t> in Jerusalem” (Ezra 1:5b).</a:t>
            </a:r>
          </a:p>
        </p:txBody>
      </p:sp>
    </p:spTree>
    <p:extLst>
      <p:ext uri="{BB962C8B-B14F-4D97-AF65-F5344CB8AC3E}">
        <p14:creationId xmlns:p14="http://schemas.microsoft.com/office/powerpoint/2010/main" val="2126832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additive="base">
                                        <p:cTn id="7" dur="500" fill="hold"/>
                                        <p:tgtEl>
                                          <p:spTgt spid="152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2579">
                                            <p:txEl>
                                              <p:pRg st="1" end="1"/>
                                            </p:txEl>
                                          </p:spTgt>
                                        </p:tgtEl>
                                        <p:attrNameLst>
                                          <p:attrName>style.visibility</p:attrName>
                                        </p:attrNameLst>
                                      </p:cBhvr>
                                      <p:to>
                                        <p:strVal val="visible"/>
                                      </p:to>
                                    </p:set>
                                    <p:anim calcmode="lin" valueType="num">
                                      <p:cBhvr additive="base">
                                        <p:cTn id="13" dur="500" fill="hold"/>
                                        <p:tgtEl>
                                          <p:spTgt spid="152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2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52580"/>
                                        </p:tgtEl>
                                        <p:attrNameLst>
                                          <p:attrName>style.visibility</p:attrName>
                                        </p:attrNameLst>
                                      </p:cBhvr>
                                      <p:to>
                                        <p:strVal val="visible"/>
                                      </p:to>
                                    </p:set>
                                    <p:animEffect transition="in" filter="dissolve">
                                      <p:cBhvr>
                                        <p:cTn id="19" dur="500"/>
                                        <p:tgtEl>
                                          <p:spTgt spid="15258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2581"/>
                                        </p:tgtEl>
                                        <p:attrNameLst>
                                          <p:attrName>style.visibility</p:attrName>
                                        </p:attrNameLst>
                                      </p:cBhvr>
                                      <p:to>
                                        <p:strVal val="visible"/>
                                      </p:to>
                                    </p:set>
                                    <p:animEffect transition="in" filter="dissolve">
                                      <p:cBhvr>
                                        <p:cTn id="22" dur="500"/>
                                        <p:tgtEl>
                                          <p:spTgt spid="152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5" name="Picture 2" descr="Nehemiah's Wall 00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828801" y="2971800"/>
            <a:ext cx="2963863"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6" name="Picture 3" descr="NTA174"/>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129214" y="0"/>
            <a:ext cx="5538787"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7" name="Text Box 4"/>
          <p:cNvSpPr txBox="1">
            <a:spLocks noChangeArrowheads="1"/>
          </p:cNvSpPr>
          <p:nvPr/>
        </p:nvSpPr>
        <p:spPr bwMode="auto">
          <a:xfrm>
            <a:off x="5562600" y="4860926"/>
            <a:ext cx="4800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000" b="1">
                <a:latin typeface="Arial Narrow" panose="020B0606020202030204" pitchFamily="34" charset="0"/>
              </a:rPr>
              <a:t>The interior detail of the Arch of Titus, erected to commemorate the destruction of Jerusalem in AD 70, offers an ancient relief sculpture of the temple menorah, which the Romans carried off.</a:t>
            </a:r>
          </a:p>
        </p:txBody>
      </p:sp>
      <p:sp>
        <p:nvSpPr>
          <p:cNvPr id="74758" name="Text Box 5"/>
          <p:cNvSpPr txBox="1">
            <a:spLocks noChangeArrowheads="1"/>
          </p:cNvSpPr>
          <p:nvPr/>
        </p:nvSpPr>
        <p:spPr bwMode="auto">
          <a:xfrm>
            <a:off x="1524000" y="76201"/>
            <a:ext cx="3429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000" b="1">
                <a:latin typeface="Arial Narrow" panose="020B0606020202030204" pitchFamily="34" charset="0"/>
              </a:rPr>
              <a:t>	</a:t>
            </a:r>
            <a:r>
              <a:rPr lang="en-US" altLang="en-US" sz="2000" b="1">
                <a:solidFill>
                  <a:srgbClr val="FFCC00"/>
                </a:solidFill>
                <a:latin typeface="Arial Narrow" panose="020B0606020202030204" pitchFamily="34" charset="0"/>
              </a:rPr>
              <a:t>In Zechariah’s vision (4:2), he saw a solid gold lampstand (menorah).  Whether or not the lampstand depicted in the Arch of Titus is as old as the construction of the 2</a:t>
            </a:r>
            <a:r>
              <a:rPr lang="en-US" altLang="en-US" sz="2000" b="1" baseline="30000">
                <a:solidFill>
                  <a:srgbClr val="FFCC00"/>
                </a:solidFill>
                <a:latin typeface="Arial Narrow" panose="020B0606020202030204" pitchFamily="34" charset="0"/>
              </a:rPr>
              <a:t>nd</a:t>
            </a:r>
            <a:r>
              <a:rPr lang="en-US" altLang="en-US" sz="2000" b="1">
                <a:solidFill>
                  <a:srgbClr val="FFCC00"/>
                </a:solidFill>
                <a:latin typeface="Arial Narrow" panose="020B0606020202030204" pitchFamily="34" charset="0"/>
              </a:rPr>
              <a:t> temple in the period of Zerubbabel is unknown, but the similarity of description is close.</a:t>
            </a:r>
          </a:p>
        </p:txBody>
      </p:sp>
    </p:spTree>
    <p:extLst>
      <p:ext uri="{BB962C8B-B14F-4D97-AF65-F5344CB8AC3E}">
        <p14:creationId xmlns:p14="http://schemas.microsoft.com/office/powerpoint/2010/main" val="34164286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3584B7D-A869-47B9-825D-6FF22E28FE8E}" type="slidenum">
              <a:rPr lang="en-US" altLang="en-US"/>
              <a:pPr>
                <a:defRPr/>
              </a:pPr>
              <a:t>131</a:t>
            </a:fld>
            <a:endParaRPr lang="en-US" altLang="en-US"/>
          </a:p>
        </p:txBody>
      </p:sp>
      <p:sp>
        <p:nvSpPr>
          <p:cNvPr id="149506" name="Rectangle 2"/>
          <p:cNvSpPr>
            <a:spLocks noGrp="1" noChangeArrowheads="1"/>
          </p:cNvSpPr>
          <p:nvPr>
            <p:ph type="title"/>
          </p:nvPr>
        </p:nvSpPr>
        <p:spPr>
          <a:xfrm>
            <a:off x="1981200" y="76200"/>
            <a:ext cx="8229600" cy="1143000"/>
          </a:xfrm>
        </p:spPr>
        <p:txBody>
          <a:bodyPr/>
          <a:lstStyle/>
          <a:p>
            <a:pPr eaLnBrk="1" hangingPunct="1">
              <a:defRPr/>
            </a:pPr>
            <a:r>
              <a:rPr lang="en-US" altLang="en-US" sz="4000">
                <a:latin typeface="Impact" panose="020B0806030902050204" pitchFamily="34" charset="0"/>
              </a:rPr>
              <a:t>The Meaning of the Lampstand and Olive Trees</a:t>
            </a:r>
            <a:r>
              <a:rPr lang="en-US" altLang="en-US" sz="2800">
                <a:latin typeface="Arial Narrow" panose="020B0606020202030204" pitchFamily="34" charset="0"/>
              </a:rPr>
              <a:t> (4:1-5, 11-14)</a:t>
            </a:r>
            <a:endParaRPr lang="en-US" altLang="en-US" sz="4000">
              <a:latin typeface="Impact" panose="020B0806030902050204" pitchFamily="34" charset="0"/>
            </a:endParaRPr>
          </a:p>
        </p:txBody>
      </p:sp>
      <p:sp>
        <p:nvSpPr>
          <p:cNvPr id="149507" name="Rectangle 3"/>
          <p:cNvSpPr>
            <a:spLocks noGrp="1" noChangeArrowheads="1"/>
          </p:cNvSpPr>
          <p:nvPr>
            <p:ph type="body" idx="1"/>
          </p:nvPr>
        </p:nvSpPr>
        <p:spPr>
          <a:xfrm>
            <a:off x="1905000" y="1295400"/>
            <a:ext cx="8458200" cy="4114800"/>
          </a:xfrm>
        </p:spPr>
        <p:txBody>
          <a:bodyPr>
            <a:normAutofit lnSpcReduction="10000"/>
          </a:bodyPr>
          <a:lstStyle/>
          <a:p>
            <a:pPr eaLnBrk="1" hangingPunct="1">
              <a:buFont typeface="Wingdings" panose="05000000000000000000" pitchFamily="2" charset="2"/>
              <a:buNone/>
              <a:defRPr/>
            </a:pPr>
            <a:r>
              <a:rPr lang="en-US" altLang="en-US" sz="2800">
                <a:solidFill>
                  <a:schemeClr val="hlink"/>
                </a:solidFill>
                <a:latin typeface="Arial" panose="020B0604020202020204" pitchFamily="34" charset="0"/>
              </a:rPr>
              <a:t>The question about the meaning of the vision is not answered until after the oracles to Zerubbabel.</a:t>
            </a:r>
          </a:p>
          <a:p>
            <a:pPr eaLnBrk="1" hangingPunct="1">
              <a:defRPr/>
            </a:pPr>
            <a:r>
              <a:rPr lang="en-US" altLang="en-US" sz="2400" i="1">
                <a:latin typeface="Arial Narrow" panose="020B0606020202030204" pitchFamily="34" charset="0"/>
              </a:rPr>
              <a:t>The seven lights in the lamp represent the seven eyes of Yahweh, which in turn are symbols of the divine omniscience (4:2, 10b).</a:t>
            </a:r>
          </a:p>
          <a:p>
            <a:pPr eaLnBrk="1" hangingPunct="1">
              <a:defRPr/>
            </a:pPr>
            <a:r>
              <a:rPr lang="en-US" altLang="en-US" sz="2400" i="1">
                <a:latin typeface="Arial Narrow" panose="020B0606020202030204" pitchFamily="34" charset="0"/>
              </a:rPr>
              <a:t>The two olive trees supply oil for the lamps through two “pipes” (this word is a </a:t>
            </a:r>
            <a:r>
              <a:rPr lang="en-US" altLang="en-US" sz="2400" i="1" u="sng">
                <a:latin typeface="Arial Narrow" panose="020B0606020202030204" pitchFamily="34" charset="0"/>
              </a:rPr>
              <a:t>hapax legomenon</a:t>
            </a:r>
            <a:r>
              <a:rPr lang="en-US" altLang="en-US" sz="2400" i="1">
                <a:latin typeface="Arial Narrow" panose="020B0606020202030204" pitchFamily="34" charset="0"/>
              </a:rPr>
              <a:t>, so translation is only a guess), and the two trees in turn symbolize the two primary leaders, Zerubbabel and Joshua (4:13-14).</a:t>
            </a:r>
          </a:p>
          <a:p>
            <a:pPr lvl="1" eaLnBrk="1" hangingPunct="1">
              <a:defRPr/>
            </a:pPr>
            <a:r>
              <a:rPr lang="en-US" altLang="en-US" sz="2000" b="1" i="1">
                <a:latin typeface="Arial Narrow" panose="020B0606020202030204" pitchFamily="34" charset="0"/>
              </a:rPr>
              <a:t>Zerubbabel was from the line of David, the royal family</a:t>
            </a:r>
          </a:p>
          <a:p>
            <a:pPr lvl="1" eaLnBrk="1" hangingPunct="1">
              <a:defRPr/>
            </a:pPr>
            <a:r>
              <a:rPr lang="en-US" altLang="en-US" sz="2000" b="1" i="1">
                <a:latin typeface="Arial Narrow" panose="020B0606020202030204" pitchFamily="34" charset="0"/>
              </a:rPr>
              <a:t>Joshua was from the line of Aaron, the priestly family.</a:t>
            </a:r>
          </a:p>
        </p:txBody>
      </p:sp>
      <p:sp>
        <p:nvSpPr>
          <p:cNvPr id="149508" name="Text Box 4"/>
          <p:cNvSpPr txBox="1">
            <a:spLocks noChangeArrowheads="1"/>
          </p:cNvSpPr>
          <p:nvPr/>
        </p:nvSpPr>
        <p:spPr bwMode="auto">
          <a:xfrm>
            <a:off x="1524000" y="5575300"/>
            <a:ext cx="9144000" cy="825500"/>
          </a:xfrm>
          <a:prstGeom prst="rect">
            <a:avLst/>
          </a:prstGeom>
          <a:solidFill>
            <a:srgbClr val="3333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eaLnBrk="1" hangingPunct="1">
              <a:spcBef>
                <a:spcPct val="20000"/>
              </a:spcBef>
              <a:buClr>
                <a:schemeClr val="tx1"/>
              </a:buClr>
              <a:defRPr/>
            </a:pPr>
            <a:r>
              <a:rPr lang="en-US" altLang="en-US" sz="2400" b="1">
                <a:solidFill>
                  <a:srgbClr val="FFFF00"/>
                </a:solidFill>
                <a:effectLst>
                  <a:outerShdw blurRad="38100" dist="38100" dir="2700000" algn="tl">
                    <a:srgbClr val="000000"/>
                  </a:outerShdw>
                </a:effectLst>
                <a:latin typeface="Comic Sans MS" panose="030F0702030302020204" pitchFamily="66" charset="0"/>
              </a:rPr>
              <a:t>Together, they were the channels by which the Spirit would supply for God the temple he had commissioned.</a:t>
            </a:r>
            <a:endParaRPr lang="en-US" altLang="en-US" sz="240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420501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p:cTn id="7" dur="500" fill="hold"/>
                                        <p:tgtEl>
                                          <p:spTgt spid="149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9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p:cTn id="13" dur="500" fill="hold"/>
                                        <p:tgtEl>
                                          <p:spTgt spid="14950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4950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4950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49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49507">
                                            <p:txEl>
                                              <p:pRg st="2" end="2"/>
                                            </p:txEl>
                                          </p:spTgt>
                                        </p:tgtEl>
                                        <p:attrNameLst>
                                          <p:attrName>style.visibility</p:attrName>
                                        </p:attrNameLst>
                                      </p:cBhvr>
                                      <p:to>
                                        <p:strVal val="visible"/>
                                      </p:to>
                                    </p:set>
                                    <p:anim calcmode="lin" valueType="num">
                                      <p:cBhvr>
                                        <p:cTn id="21" dur="500" fill="hold"/>
                                        <p:tgtEl>
                                          <p:spTgt spid="14950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4950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4950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49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49507">
                                            <p:txEl>
                                              <p:pRg st="3" end="3"/>
                                            </p:txEl>
                                          </p:spTgt>
                                        </p:tgtEl>
                                        <p:attrNameLst>
                                          <p:attrName>style.visibility</p:attrName>
                                        </p:attrNameLst>
                                      </p:cBhvr>
                                      <p:to>
                                        <p:strVal val="visible"/>
                                      </p:to>
                                    </p:set>
                                    <p:anim calcmode="lin" valueType="num">
                                      <p:cBhvr>
                                        <p:cTn id="29" dur="500" fill="hold"/>
                                        <p:tgtEl>
                                          <p:spTgt spid="14950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4950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4950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49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149507">
                                            <p:txEl>
                                              <p:pRg st="4" end="4"/>
                                            </p:txEl>
                                          </p:spTgt>
                                        </p:tgtEl>
                                        <p:attrNameLst>
                                          <p:attrName>style.visibility</p:attrName>
                                        </p:attrNameLst>
                                      </p:cBhvr>
                                      <p:to>
                                        <p:strVal val="visible"/>
                                      </p:to>
                                    </p:set>
                                    <p:anim calcmode="lin" valueType="num">
                                      <p:cBhvr>
                                        <p:cTn id="37" dur="500" fill="hold"/>
                                        <p:tgtEl>
                                          <p:spTgt spid="14950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4950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4950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495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9508"/>
                                        </p:tgtEl>
                                        <p:attrNameLst>
                                          <p:attrName>style.visibility</p:attrName>
                                        </p:attrNameLst>
                                      </p:cBhvr>
                                      <p:to>
                                        <p:strVal val="visible"/>
                                      </p:to>
                                    </p:set>
                                    <p:animEffect transition="in" filter="dissolve">
                                      <p:cBhvr>
                                        <p:cTn id="45" dur="500"/>
                                        <p:tgtEl>
                                          <p:spTgt spid="149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b="1" dirty="0">
                <a:solidFill>
                  <a:srgbClr val="FFC000"/>
                </a:solidFill>
              </a:rPr>
              <a:t>Discussion:</a:t>
            </a:r>
          </a:p>
        </p:txBody>
      </p:sp>
      <p:sp>
        <p:nvSpPr>
          <p:cNvPr id="177155" name="Rectangle 3"/>
          <p:cNvSpPr>
            <a:spLocks noGrp="1" noChangeArrowheads="1"/>
          </p:cNvSpPr>
          <p:nvPr>
            <p:ph type="body" idx="1"/>
          </p:nvPr>
        </p:nvSpPr>
        <p:spPr/>
        <p:txBody>
          <a:bodyPr>
            <a:normAutofit/>
          </a:bodyPr>
          <a:lstStyle/>
          <a:p>
            <a:pPr marL="457200" indent="-457200" eaLnBrk="1" hangingPunct="1">
              <a:buFont typeface="+mj-lt"/>
              <a:buAutoNum type="arabicPeriod"/>
              <a:defRPr/>
            </a:pPr>
            <a:endParaRPr lang="en-US" altLang="en-US" b="1" i="1" dirty="0">
              <a:solidFill>
                <a:srgbClr val="CC0000"/>
              </a:solidFill>
              <a:effectLst>
                <a:outerShdw blurRad="38100" dist="38100" dir="2700000" algn="tl">
                  <a:srgbClr val="000000"/>
                </a:outerShdw>
              </a:effectLst>
              <a:latin typeface="Book Antiqua" panose="02040602050305030304" pitchFamily="18" charset="0"/>
            </a:endParaRPr>
          </a:p>
          <a:p>
            <a:pPr marL="514350" indent="-514350">
              <a:buFont typeface="+mj-lt"/>
              <a:buAutoNum type="arabicPeriod"/>
              <a:defRPr/>
            </a:pPr>
            <a:r>
              <a:rPr lang="en-US" altLang="en-US" sz="2800" b="1" i="1" dirty="0">
                <a:latin typeface="Book Antiqua" panose="02040602050305030304" pitchFamily="18" charset="0"/>
              </a:rPr>
              <a:t>Who does Joshua symbolize for the future (3:8)?</a:t>
            </a:r>
          </a:p>
          <a:p>
            <a:pPr marL="514350" indent="-514350">
              <a:buFont typeface="+mj-lt"/>
              <a:buAutoNum type="arabicPeriod"/>
              <a:defRPr/>
            </a:pPr>
            <a:endParaRPr lang="en-US" altLang="en-US" sz="2800" b="1" i="1" dirty="0">
              <a:latin typeface="Book Antiqua" panose="02040602050305030304" pitchFamily="18" charset="0"/>
            </a:endParaRPr>
          </a:p>
          <a:p>
            <a:pPr marL="514350" indent="-514350">
              <a:buFont typeface="+mj-lt"/>
              <a:buAutoNum type="arabicPeriod"/>
              <a:defRPr/>
            </a:pPr>
            <a:r>
              <a:rPr lang="en-US" altLang="en-US" sz="2800" b="1" i="1" dirty="0">
                <a:latin typeface="Book Antiqua" panose="02040602050305030304" pitchFamily="18" charset="0"/>
              </a:rPr>
              <a:t>What is the cleansing of Israel in a single day (3:9)?</a:t>
            </a:r>
          </a:p>
          <a:p>
            <a:pPr marL="514350" indent="-514350">
              <a:buFont typeface="+mj-lt"/>
              <a:buAutoNum type="arabicPeriod"/>
              <a:defRPr/>
            </a:pPr>
            <a:endParaRPr lang="en-US" altLang="en-US" sz="2800" b="1" i="1" dirty="0">
              <a:latin typeface="Book Antiqua" panose="02040602050305030304" pitchFamily="18" charset="0"/>
            </a:endParaRPr>
          </a:p>
          <a:p>
            <a:pPr marL="514350" indent="-514350">
              <a:buFont typeface="+mj-lt"/>
              <a:buAutoNum type="arabicPeriod"/>
              <a:defRPr/>
            </a:pPr>
            <a:r>
              <a:rPr lang="en-US" altLang="en-US" sz="2800" b="1" i="1" dirty="0">
                <a:latin typeface="Book Antiqua" panose="02040602050305030304" pitchFamily="18" charset="0"/>
              </a:rPr>
              <a:t>What is the meaning of “that day” (3:10)?</a:t>
            </a:r>
          </a:p>
        </p:txBody>
      </p:sp>
    </p:spTree>
    <p:extLst>
      <p:ext uri="{BB962C8B-B14F-4D97-AF65-F5344CB8AC3E}">
        <p14:creationId xmlns:p14="http://schemas.microsoft.com/office/powerpoint/2010/main" val="2835496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 calcmode="lin" valueType="num">
                                      <p:cBhvr additive="base">
                                        <p:cTn id="7"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7155">
                                            <p:txEl>
                                              <p:pRg st="3" end="3"/>
                                            </p:txEl>
                                          </p:spTgt>
                                        </p:tgtEl>
                                        <p:attrNameLst>
                                          <p:attrName>style.visibility</p:attrName>
                                        </p:attrNameLst>
                                      </p:cBhvr>
                                      <p:to>
                                        <p:strVal val="visible"/>
                                      </p:to>
                                    </p:set>
                                    <p:anim calcmode="lin" valueType="num">
                                      <p:cBhvr additive="base">
                                        <p:cTn id="13"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7155">
                                            <p:txEl>
                                              <p:pRg st="5" end="5"/>
                                            </p:txEl>
                                          </p:spTgt>
                                        </p:tgtEl>
                                        <p:attrNameLst>
                                          <p:attrName>style.visibility</p:attrName>
                                        </p:attrNameLst>
                                      </p:cBhvr>
                                      <p:to>
                                        <p:strVal val="visible"/>
                                      </p:to>
                                    </p:set>
                                    <p:anim calcmode="lin" valueType="num">
                                      <p:cBhvr additive="base">
                                        <p:cTn id="19" dur="500" fill="hold"/>
                                        <p:tgtEl>
                                          <p:spTgt spid="17715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71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4466AB88-22BD-4730-8655-23312300AAA4}" type="slidenum">
              <a:rPr lang="en-US" altLang="en-US"/>
              <a:pPr>
                <a:defRPr/>
              </a:pPr>
              <a:t>133</a:t>
            </a:fld>
            <a:endParaRPr lang="en-US" altLang="en-US"/>
          </a:p>
        </p:txBody>
      </p:sp>
      <p:sp>
        <p:nvSpPr>
          <p:cNvPr id="151554" name="Rectangle 2"/>
          <p:cNvSpPr>
            <a:spLocks noGrp="1" noChangeArrowheads="1"/>
          </p:cNvSpPr>
          <p:nvPr>
            <p:ph type="title"/>
          </p:nvPr>
        </p:nvSpPr>
        <p:spPr>
          <a:xfrm>
            <a:off x="6019800" y="1"/>
            <a:ext cx="4267200" cy="1249363"/>
          </a:xfrm>
        </p:spPr>
        <p:txBody>
          <a:bodyPr/>
          <a:lstStyle/>
          <a:p>
            <a:pPr eaLnBrk="1" hangingPunct="1">
              <a:defRPr/>
            </a:pPr>
            <a:r>
              <a:rPr lang="en-US" altLang="en-US">
                <a:latin typeface="Impact" panose="020B0806030902050204" pitchFamily="34" charset="0"/>
              </a:rPr>
              <a:t>The Flying Scroll</a:t>
            </a:r>
            <a:r>
              <a:rPr lang="en-US" altLang="en-US" sz="2800">
                <a:latin typeface="Arial Narrow" panose="020B0606020202030204" pitchFamily="34" charset="0"/>
              </a:rPr>
              <a:t> (5:1-4)</a:t>
            </a:r>
            <a:endParaRPr lang="en-US" altLang="en-US">
              <a:latin typeface="Impact" panose="020B0806030902050204" pitchFamily="34" charset="0"/>
            </a:endParaRPr>
          </a:p>
        </p:txBody>
      </p:sp>
      <p:sp>
        <p:nvSpPr>
          <p:cNvPr id="151555" name="Rectangle 3"/>
          <p:cNvSpPr>
            <a:spLocks noGrp="1" noChangeArrowheads="1"/>
          </p:cNvSpPr>
          <p:nvPr>
            <p:ph type="body" sz="half" idx="2"/>
          </p:nvPr>
        </p:nvSpPr>
        <p:spPr>
          <a:xfrm>
            <a:off x="6096000" y="1143000"/>
            <a:ext cx="4343400" cy="4267200"/>
          </a:xfrm>
        </p:spPr>
        <p:txBody>
          <a:bodyPr/>
          <a:lstStyle/>
          <a:p>
            <a:pPr eaLnBrk="1" hangingPunct="1">
              <a:buFont typeface="Wingdings" panose="05000000000000000000" pitchFamily="2" charset="2"/>
              <a:buNone/>
              <a:defRPr/>
            </a:pPr>
            <a:r>
              <a:rPr lang="en-US" altLang="en-US" sz="2400" b="1">
                <a:solidFill>
                  <a:schemeClr val="hlink"/>
                </a:solidFill>
                <a:latin typeface="Arial" panose="020B0604020202020204" pitchFamily="34" charset="0"/>
              </a:rPr>
              <a:t>Typically, scrolls are only inscribed on a single side. This one was open and had inscriptions of curses on both sides.</a:t>
            </a:r>
          </a:p>
          <a:p>
            <a:pPr eaLnBrk="1" hangingPunct="1">
              <a:lnSpc>
                <a:spcPct val="95000"/>
              </a:lnSpc>
              <a:defRPr/>
            </a:pPr>
            <a:r>
              <a:rPr lang="en-US" altLang="en-US" sz="2400" i="1">
                <a:latin typeface="Arial Narrow" panose="020B0606020202030204" pitchFamily="34" charset="0"/>
              </a:rPr>
              <a:t>On one side was a curse for violating the third commandment (Ex. 20:7; Dt. 5:11)</a:t>
            </a:r>
          </a:p>
          <a:p>
            <a:pPr eaLnBrk="1" hangingPunct="1">
              <a:lnSpc>
                <a:spcPct val="95000"/>
              </a:lnSpc>
              <a:defRPr/>
            </a:pPr>
            <a:r>
              <a:rPr lang="en-US" altLang="en-US" sz="2400" i="1">
                <a:latin typeface="Arial Narrow" panose="020B0606020202030204" pitchFamily="34" charset="0"/>
              </a:rPr>
              <a:t>On the other was a curse for violating the eight commandment (Ex. 20:15; Dt. 5:19).</a:t>
            </a:r>
          </a:p>
        </p:txBody>
      </p:sp>
      <p:sp>
        <p:nvSpPr>
          <p:cNvPr id="151557" name="Text Box 5"/>
          <p:cNvSpPr txBox="1">
            <a:spLocks noChangeArrowheads="1"/>
          </p:cNvSpPr>
          <p:nvPr/>
        </p:nvSpPr>
        <p:spPr bwMode="auto">
          <a:xfrm>
            <a:off x="6096000" y="5486401"/>
            <a:ext cx="4419600" cy="949325"/>
          </a:xfrm>
          <a:prstGeom prst="rect">
            <a:avLst/>
          </a:prstGeom>
          <a:solidFill>
            <a:srgbClr val="004644"/>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800">
                <a:solidFill>
                  <a:schemeClr val="hlink"/>
                </a:solidFill>
                <a:latin typeface="Comic Sans MS" panose="030F0702030302020204" pitchFamily="66" charset="0"/>
              </a:rPr>
              <a:t>Clearly, God expected his ancient laws to prevail!</a:t>
            </a:r>
          </a:p>
        </p:txBody>
      </p:sp>
      <p:pic>
        <p:nvPicPr>
          <p:cNvPr id="79878" name="Picture 6" descr="AIS267"/>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t="-516"/>
          <a:stretch>
            <a:fillRect/>
          </a:stretch>
        </p:blipFill>
        <p:spPr>
          <a:xfrm>
            <a:off x="1971676" y="0"/>
            <a:ext cx="3514725"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9" name="Text Box 8"/>
          <p:cNvSpPr txBox="1">
            <a:spLocks noChangeArrowheads="1"/>
          </p:cNvSpPr>
          <p:nvPr/>
        </p:nvSpPr>
        <p:spPr bwMode="auto">
          <a:xfrm>
            <a:off x="2438400" y="5562601"/>
            <a:ext cx="2819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a:t>Nash Papyrus containing the Ten Commandments.</a:t>
            </a:r>
          </a:p>
          <a:p>
            <a:pPr eaLnBrk="1" hangingPunct="1">
              <a:spcBef>
                <a:spcPct val="50000"/>
              </a:spcBef>
            </a:pPr>
            <a:r>
              <a:rPr lang="en-US" altLang="en-US" sz="1600">
                <a:latin typeface="Arial Narrow" panose="020B0606020202030204" pitchFamily="34" charset="0"/>
              </a:rPr>
              <a:t>Cambridge University Library</a:t>
            </a:r>
          </a:p>
        </p:txBody>
      </p:sp>
    </p:spTree>
    <p:extLst>
      <p:ext uri="{BB962C8B-B14F-4D97-AF65-F5344CB8AC3E}">
        <p14:creationId xmlns:p14="http://schemas.microsoft.com/office/powerpoint/2010/main" val="2571664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anim calcmode="lin" valueType="num">
                                      <p:cBhvr additive="base">
                                        <p:cTn id="7" dur="5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1555">
                                            <p:txEl>
                                              <p:pRg st="2" end="2"/>
                                            </p:txEl>
                                          </p:spTgt>
                                        </p:tgtEl>
                                        <p:attrNameLst>
                                          <p:attrName>style.visibility</p:attrName>
                                        </p:attrNameLst>
                                      </p:cBhvr>
                                      <p:to>
                                        <p:strVal val="visible"/>
                                      </p:to>
                                    </p:set>
                                    <p:anim calcmode="lin" valueType="num">
                                      <p:cBhvr additive="base">
                                        <p:cTn id="13" dur="5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1557"/>
                                        </p:tgtEl>
                                        <p:attrNameLst>
                                          <p:attrName>style.visibility</p:attrName>
                                        </p:attrNameLst>
                                      </p:cBhvr>
                                      <p:to>
                                        <p:strVal val="visible"/>
                                      </p:to>
                                    </p:set>
                                    <p:animEffect transition="in" filter="dissolve">
                                      <p:cBhvr>
                                        <p:cTn id="19" dur="5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C46A242-80DD-491B-B01A-5FF4ACFB9597}" type="slidenum">
              <a:rPr lang="en-US" altLang="en-US"/>
              <a:pPr>
                <a:defRPr/>
              </a:pPr>
              <a:t>134</a:t>
            </a:fld>
            <a:endParaRPr lang="en-US" altLang="en-US"/>
          </a:p>
        </p:txBody>
      </p:sp>
      <p:sp>
        <p:nvSpPr>
          <p:cNvPr id="153602" name="Rectangle 2"/>
          <p:cNvSpPr>
            <a:spLocks noGrp="1" noChangeArrowheads="1"/>
          </p:cNvSpPr>
          <p:nvPr>
            <p:ph type="title"/>
          </p:nvPr>
        </p:nvSpPr>
        <p:spPr/>
        <p:txBody>
          <a:bodyPr/>
          <a:lstStyle/>
          <a:p>
            <a:pPr eaLnBrk="1" hangingPunct="1">
              <a:defRPr/>
            </a:pPr>
            <a:r>
              <a:rPr lang="en-US" altLang="en-US">
                <a:latin typeface="Impact" panose="020B0806030902050204" pitchFamily="34" charset="0"/>
              </a:rPr>
              <a:t>The Ephah Barrel</a:t>
            </a:r>
            <a:r>
              <a:rPr lang="en-US" altLang="en-US" sz="2800">
                <a:latin typeface="Arial Narrow" panose="020B0606020202030204" pitchFamily="34" charset="0"/>
              </a:rPr>
              <a:t> (5:5-11)</a:t>
            </a:r>
            <a:endParaRPr lang="en-US" altLang="en-US">
              <a:latin typeface="Impact" panose="020B0806030902050204" pitchFamily="34" charset="0"/>
            </a:endParaRPr>
          </a:p>
        </p:txBody>
      </p:sp>
      <p:sp>
        <p:nvSpPr>
          <p:cNvPr id="153603" name="Rectangle 3"/>
          <p:cNvSpPr>
            <a:spLocks noGrp="1" noChangeArrowheads="1"/>
          </p:cNvSpPr>
          <p:nvPr>
            <p:ph type="body" idx="1"/>
          </p:nvPr>
        </p:nvSpPr>
        <p:spPr/>
        <p:txBody>
          <a:bodyPr>
            <a:normAutofit lnSpcReduction="10000"/>
          </a:bodyPr>
          <a:lstStyle/>
          <a:p>
            <a:pPr eaLnBrk="1" hangingPunct="1">
              <a:buFont typeface="Wingdings" panose="05000000000000000000" pitchFamily="2" charset="2"/>
              <a:buNone/>
              <a:defRPr/>
            </a:pPr>
            <a:r>
              <a:rPr lang="en-US" altLang="en-US" sz="2800" b="1">
                <a:solidFill>
                  <a:schemeClr val="hlink"/>
                </a:solidFill>
                <a:latin typeface="Arial" panose="020B0604020202020204" pitchFamily="34" charset="0"/>
              </a:rPr>
              <a:t>The ephah barrel with the lead cover symbolized the moral deterioration of the people in the land (5:6b).</a:t>
            </a:r>
          </a:p>
          <a:p>
            <a:pPr eaLnBrk="1" hangingPunct="1">
              <a:defRPr/>
            </a:pPr>
            <a:r>
              <a:rPr lang="en-US" altLang="en-US" sz="2400" i="1">
                <a:latin typeface="Arial Narrow" panose="020B0606020202030204" pitchFamily="34" charset="0"/>
              </a:rPr>
              <a:t>The woman represented the power of evil (5:7), and since she was to have a “house” in Babylon (a shrine or temple?), she probably represents a goddess figure, possibly Ishtar.</a:t>
            </a:r>
          </a:p>
          <a:p>
            <a:pPr eaLnBrk="1" hangingPunct="1">
              <a:defRPr/>
            </a:pPr>
            <a:r>
              <a:rPr lang="en-US" altLang="en-US" sz="2400" i="1">
                <a:latin typeface="Arial Narrow" panose="020B0606020202030204" pitchFamily="34" charset="0"/>
              </a:rPr>
              <a:t>Just as God had removed the remnant from Babylon so they could build Yahweh’s house in Jerusalem, so now the vestiges of Babylon are removed from the land of Israel and sent back to “Shinar” (the Hebrew text reads “Shinar” rather than Babylon, possibly to link it with the great rebellion associated with Shinar in Gen. 11).</a:t>
            </a:r>
          </a:p>
        </p:txBody>
      </p:sp>
    </p:spTree>
    <p:extLst>
      <p:ext uri="{BB962C8B-B14F-4D97-AF65-F5344CB8AC3E}">
        <p14:creationId xmlns:p14="http://schemas.microsoft.com/office/powerpoint/2010/main" val="1899354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additive="base">
                                        <p:cTn id="7" dur="5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53603">
                                            <p:txEl>
                                              <p:pRg st="1" end="1"/>
                                            </p:txEl>
                                          </p:spTgt>
                                        </p:tgtEl>
                                        <p:attrNameLst>
                                          <p:attrName>style.visibility</p:attrName>
                                        </p:attrNameLst>
                                      </p:cBhvr>
                                      <p:to>
                                        <p:strVal val="visible"/>
                                      </p:to>
                                    </p:set>
                                    <p:anim calcmode="lin" valueType="num">
                                      <p:cBhvr>
                                        <p:cTn id="13" dur="500" fill="hold"/>
                                        <p:tgtEl>
                                          <p:spTgt spid="15360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5360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5360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53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53603">
                                            <p:txEl>
                                              <p:pRg st="2" end="2"/>
                                            </p:txEl>
                                          </p:spTgt>
                                        </p:tgtEl>
                                        <p:attrNameLst>
                                          <p:attrName>style.visibility</p:attrName>
                                        </p:attrNameLst>
                                      </p:cBhvr>
                                      <p:to>
                                        <p:strVal val="visible"/>
                                      </p:to>
                                    </p:set>
                                    <p:anim calcmode="lin" valueType="num">
                                      <p:cBhvr>
                                        <p:cTn id="21" dur="500" fill="hold"/>
                                        <p:tgtEl>
                                          <p:spTgt spid="15360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5360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5360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53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body" sz="half" idx="1"/>
          </p:nvPr>
        </p:nvSpPr>
        <p:spPr>
          <a:xfrm>
            <a:off x="1752600" y="5334000"/>
            <a:ext cx="8534400" cy="1371600"/>
          </a:xfrm>
        </p:spPr>
        <p:txBody>
          <a:bodyPr/>
          <a:lstStyle/>
          <a:p>
            <a:pPr algn="ctr" eaLnBrk="1" hangingPunct="1">
              <a:buFont typeface="Wingdings" panose="05000000000000000000" pitchFamily="2" charset="2"/>
              <a:buNone/>
              <a:defRPr/>
            </a:pPr>
            <a:r>
              <a:rPr lang="en-US" altLang="en-US" sz="2400">
                <a:latin typeface="Arial Narrow" panose="020B0606020202030204" pitchFamily="34" charset="0"/>
              </a:rPr>
              <a:t>This cult house and its figurines decorated with Persian designs and discovered near Amman, Jordan probably represent a personal shrine to the goddess.</a:t>
            </a:r>
            <a:r>
              <a:rPr lang="en-US" altLang="en-US" sz="2800"/>
              <a:t> </a:t>
            </a:r>
          </a:p>
        </p:txBody>
      </p:sp>
      <p:pic>
        <p:nvPicPr>
          <p:cNvPr id="83972" name="Picture 3" descr="BAS100"/>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2362200" y="0"/>
            <a:ext cx="7543800" cy="4986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973" name="Text Box 4"/>
          <p:cNvSpPr txBox="1">
            <a:spLocks noChangeArrowheads="1"/>
          </p:cNvSpPr>
          <p:nvPr/>
        </p:nvSpPr>
        <p:spPr bwMode="auto">
          <a:xfrm>
            <a:off x="6858000" y="4967288"/>
            <a:ext cx="350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a:latin typeface="Arial Narrow" panose="020B0606020202030204" pitchFamily="34" charset="0"/>
              </a:rPr>
              <a:t>Rockefeller Museum, Jerusalem</a:t>
            </a:r>
          </a:p>
        </p:txBody>
      </p:sp>
    </p:spTree>
    <p:extLst>
      <p:ext uri="{BB962C8B-B14F-4D97-AF65-F5344CB8AC3E}">
        <p14:creationId xmlns:p14="http://schemas.microsoft.com/office/powerpoint/2010/main" val="15723224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3EB134E-EC43-4075-B94A-05F3FEC26A46}" type="slidenum">
              <a:rPr lang="en-US" altLang="en-US"/>
              <a:pPr>
                <a:defRPr/>
              </a:pPr>
              <a:t>136</a:t>
            </a:fld>
            <a:endParaRPr lang="en-US" altLang="en-US"/>
          </a:p>
        </p:txBody>
      </p:sp>
      <p:sp>
        <p:nvSpPr>
          <p:cNvPr id="156674" name="Rectangle 2"/>
          <p:cNvSpPr>
            <a:spLocks noGrp="1" noChangeArrowheads="1"/>
          </p:cNvSpPr>
          <p:nvPr>
            <p:ph type="title"/>
          </p:nvPr>
        </p:nvSpPr>
        <p:spPr/>
        <p:txBody>
          <a:bodyPr/>
          <a:lstStyle/>
          <a:p>
            <a:pPr eaLnBrk="1" hangingPunct="1">
              <a:defRPr/>
            </a:pPr>
            <a:r>
              <a:rPr lang="en-US" altLang="en-US">
                <a:latin typeface="Impact" panose="020B0806030902050204" pitchFamily="34" charset="0"/>
              </a:rPr>
              <a:t>The Four Chariots</a:t>
            </a:r>
            <a:r>
              <a:rPr lang="en-US" altLang="en-US" sz="2800">
                <a:latin typeface="Arial Narrow" panose="020B0606020202030204" pitchFamily="34" charset="0"/>
              </a:rPr>
              <a:t> (6:1-8)</a:t>
            </a:r>
            <a:endParaRPr lang="en-US" altLang="en-US">
              <a:latin typeface="Impact" panose="020B0806030902050204" pitchFamily="34" charset="0"/>
            </a:endParaRPr>
          </a:p>
        </p:txBody>
      </p:sp>
      <p:sp>
        <p:nvSpPr>
          <p:cNvPr id="156675" name="Rectangle 3"/>
          <p:cNvSpPr>
            <a:spLocks noGrp="1" noChangeArrowheads="1"/>
          </p:cNvSpPr>
          <p:nvPr>
            <p:ph type="body" idx="1"/>
          </p:nvPr>
        </p:nvSpPr>
        <p:spPr/>
        <p:txBody>
          <a:bodyPr>
            <a:normAutofit lnSpcReduction="10000"/>
          </a:bodyPr>
          <a:lstStyle/>
          <a:p>
            <a:pPr eaLnBrk="1" hangingPunct="1">
              <a:buFont typeface="Wingdings" panose="05000000000000000000" pitchFamily="2" charset="2"/>
              <a:buNone/>
              <a:defRPr/>
            </a:pPr>
            <a:r>
              <a:rPr lang="en-US" altLang="en-US" sz="2800" b="1">
                <a:solidFill>
                  <a:schemeClr val="hlink"/>
                </a:solidFill>
                <a:latin typeface="Arial" panose="020B0604020202020204" pitchFamily="34" charset="0"/>
              </a:rPr>
              <a:t>Like the earlier four horsemen, the four chariots also are patterned after the Persian imperial couriers, and also as before they represent Yahweh’s storm troopers sweeping throughout the world.</a:t>
            </a:r>
          </a:p>
          <a:p>
            <a:pPr eaLnBrk="1" hangingPunct="1">
              <a:defRPr/>
            </a:pPr>
            <a:r>
              <a:rPr lang="en-US" altLang="en-US" sz="2400" i="1">
                <a:latin typeface="Arial Narrow" panose="020B0606020202030204" pitchFamily="34" charset="0"/>
              </a:rPr>
              <a:t>They have accomplished Yahweh’s purpose by securing peace; now that the Babylonian-Persian wars were over, this peace enabled the exiles to return to Judah to rebuild their temple.</a:t>
            </a:r>
          </a:p>
          <a:p>
            <a:pPr eaLnBrk="1" hangingPunct="1">
              <a:defRPr/>
            </a:pPr>
            <a:r>
              <a:rPr lang="en-US" altLang="en-US" sz="2400" i="1">
                <a:latin typeface="Arial Narrow" panose="020B0606020202030204" pitchFamily="34" charset="0"/>
              </a:rPr>
              <a:t>Hence, if God had ordered history so as to permit the rebuilding, then the returned exiles should return to the work with all their hearts.</a:t>
            </a:r>
          </a:p>
        </p:txBody>
      </p:sp>
    </p:spTree>
    <p:extLst>
      <p:ext uri="{BB962C8B-B14F-4D97-AF65-F5344CB8AC3E}">
        <p14:creationId xmlns:p14="http://schemas.microsoft.com/office/powerpoint/2010/main" val="2354853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p:cTn id="7" dur="500" fill="hold"/>
                                        <p:tgtEl>
                                          <p:spTgt spid="156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6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 calcmode="lin" valueType="num">
                                      <p:cBhvr>
                                        <p:cTn id="13" dur="500" fill="hold"/>
                                        <p:tgtEl>
                                          <p:spTgt spid="15667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5667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5667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56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56675">
                                            <p:txEl>
                                              <p:pRg st="2" end="2"/>
                                            </p:txEl>
                                          </p:spTgt>
                                        </p:tgtEl>
                                        <p:attrNameLst>
                                          <p:attrName>style.visibility</p:attrName>
                                        </p:attrNameLst>
                                      </p:cBhvr>
                                      <p:to>
                                        <p:strVal val="visible"/>
                                      </p:to>
                                    </p:set>
                                    <p:anim calcmode="lin" valueType="num">
                                      <p:cBhvr>
                                        <p:cTn id="21" dur="500" fill="hold"/>
                                        <p:tgtEl>
                                          <p:spTgt spid="1566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566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566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566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B3562CF-2001-4535-948A-8AEA1EAD35F7}" type="slidenum">
              <a:rPr lang="en-US" altLang="en-US"/>
              <a:pPr>
                <a:defRPr/>
              </a:pPr>
              <a:t>137</a:t>
            </a:fld>
            <a:endParaRPr lang="en-US" altLang="en-US"/>
          </a:p>
        </p:txBody>
      </p:sp>
      <p:pic>
        <p:nvPicPr>
          <p:cNvPr id="86019" name="Picture 2" descr="chariot_gold[1]"/>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t="1927" b="3798"/>
          <a:stretch>
            <a:fillRect/>
          </a:stretch>
        </p:blipFill>
        <p:spPr>
          <a:xfrm>
            <a:off x="1524000" y="1"/>
            <a:ext cx="9144000" cy="6862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0" name="Text Box 3"/>
          <p:cNvSpPr txBox="1">
            <a:spLocks noChangeArrowheads="1"/>
          </p:cNvSpPr>
          <p:nvPr/>
        </p:nvSpPr>
        <p:spPr bwMode="auto">
          <a:xfrm>
            <a:off x="1828800" y="685801"/>
            <a:ext cx="365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000" b="1">
                <a:solidFill>
                  <a:schemeClr val="bg1"/>
                </a:solidFill>
              </a:rPr>
              <a:t>Persian gold model of a chariot, 5</a:t>
            </a:r>
            <a:r>
              <a:rPr lang="en-US" altLang="en-US" sz="2000" b="1" baseline="30000">
                <a:solidFill>
                  <a:schemeClr val="bg1"/>
                </a:solidFill>
              </a:rPr>
              <a:t>th</a:t>
            </a:r>
            <a:r>
              <a:rPr lang="en-US" altLang="en-US" sz="2000" b="1">
                <a:solidFill>
                  <a:schemeClr val="bg1"/>
                </a:solidFill>
              </a:rPr>
              <a:t>-4</a:t>
            </a:r>
            <a:r>
              <a:rPr lang="en-US" altLang="en-US" sz="2000" b="1" baseline="30000">
                <a:solidFill>
                  <a:schemeClr val="bg1"/>
                </a:solidFill>
              </a:rPr>
              <a:t>th</a:t>
            </a:r>
            <a:r>
              <a:rPr lang="en-US" altLang="en-US" sz="2000" b="1">
                <a:solidFill>
                  <a:schemeClr val="bg1"/>
                </a:solidFill>
              </a:rPr>
              <a:t> century BC. Discovered in Afghanistan.</a:t>
            </a:r>
          </a:p>
        </p:txBody>
      </p:sp>
      <p:sp>
        <p:nvSpPr>
          <p:cNvPr id="86021" name="Text Box 4"/>
          <p:cNvSpPr txBox="1">
            <a:spLocks noChangeArrowheads="1"/>
          </p:cNvSpPr>
          <p:nvPr/>
        </p:nvSpPr>
        <p:spPr bwMode="auto">
          <a:xfrm>
            <a:off x="6400800" y="6324601"/>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a:solidFill>
                  <a:schemeClr val="bg1"/>
                </a:solidFill>
                <a:latin typeface="Arial Narrow" panose="020B0606020202030204" pitchFamily="34" charset="0"/>
              </a:rPr>
              <a:t>British Museum, London</a:t>
            </a:r>
          </a:p>
        </p:txBody>
      </p:sp>
    </p:spTree>
    <p:extLst>
      <p:ext uri="{BB962C8B-B14F-4D97-AF65-F5344CB8AC3E}">
        <p14:creationId xmlns:p14="http://schemas.microsoft.com/office/powerpoint/2010/main" val="42306800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6E9C592-8023-444E-AD71-2CA03930781A}" type="slidenum">
              <a:rPr lang="en-US" altLang="en-US"/>
              <a:pPr>
                <a:defRPr/>
              </a:pPr>
              <a:t>138</a:t>
            </a:fld>
            <a:endParaRPr lang="en-US" altLang="en-US"/>
          </a:p>
        </p:txBody>
      </p:sp>
      <p:sp>
        <p:nvSpPr>
          <p:cNvPr id="158722" name="Rectangle 2"/>
          <p:cNvSpPr>
            <a:spLocks noGrp="1" noChangeArrowheads="1"/>
          </p:cNvSpPr>
          <p:nvPr>
            <p:ph type="title"/>
          </p:nvPr>
        </p:nvSpPr>
        <p:spPr/>
        <p:txBody>
          <a:bodyPr/>
          <a:lstStyle/>
          <a:p>
            <a:pPr eaLnBrk="1" hangingPunct="1">
              <a:defRPr/>
            </a:pPr>
            <a:r>
              <a:rPr lang="en-US" altLang="en-US">
                <a:latin typeface="Impact" panose="020B0806030902050204" pitchFamily="34" charset="0"/>
              </a:rPr>
              <a:t>Oracle About Joshua’s Crown</a:t>
            </a:r>
            <a:r>
              <a:rPr lang="en-US" altLang="en-US" sz="2800">
                <a:latin typeface="Arial Narrow" panose="020B0606020202030204" pitchFamily="34" charset="0"/>
              </a:rPr>
              <a:t> (6:9-15)</a:t>
            </a:r>
            <a:endParaRPr lang="en-US" altLang="en-US">
              <a:latin typeface="Impact" panose="020B0806030902050204" pitchFamily="34" charset="0"/>
            </a:endParaRPr>
          </a:p>
        </p:txBody>
      </p:sp>
      <p:sp>
        <p:nvSpPr>
          <p:cNvPr id="158723" name="Rectangle 3"/>
          <p:cNvSpPr>
            <a:spLocks noGrp="1" noChangeArrowheads="1"/>
          </p:cNvSpPr>
          <p:nvPr>
            <p:ph type="body" idx="1"/>
          </p:nvPr>
        </p:nvSpPr>
        <p:spPr>
          <a:xfrm>
            <a:off x="1676400" y="1524000"/>
            <a:ext cx="8915400" cy="4572000"/>
          </a:xfrm>
        </p:spPr>
        <p:txBody>
          <a:bodyPr/>
          <a:lstStyle/>
          <a:p>
            <a:pPr eaLnBrk="1" hangingPunct="1">
              <a:buFont typeface="Wingdings" panose="05000000000000000000" pitchFamily="2" charset="2"/>
              <a:buNone/>
              <a:defRPr/>
            </a:pPr>
            <a:r>
              <a:rPr lang="en-US" altLang="en-US" sz="2800" b="1">
                <a:solidFill>
                  <a:schemeClr val="hlink"/>
                </a:solidFill>
                <a:latin typeface="Arial" panose="020B0604020202020204" pitchFamily="34" charset="0"/>
              </a:rPr>
              <a:t>Using precious metals brought as gifts by recently returned exiles, Zechariah was instructed to make a crown of honor for Joshua.</a:t>
            </a:r>
          </a:p>
          <a:p>
            <a:pPr eaLnBrk="1" hangingPunct="1">
              <a:defRPr/>
            </a:pPr>
            <a:r>
              <a:rPr lang="en-US" altLang="en-US" sz="2400" i="1">
                <a:latin typeface="Arial Narrow" panose="020B0606020202030204" pitchFamily="34" charset="0"/>
              </a:rPr>
              <a:t>The crown was to be set on the head of Joshua, the high priest (6:11).</a:t>
            </a:r>
          </a:p>
          <a:p>
            <a:pPr eaLnBrk="1" hangingPunct="1">
              <a:defRPr/>
            </a:pPr>
            <a:r>
              <a:rPr lang="en-US" altLang="en-US" sz="2400" i="1">
                <a:latin typeface="Arial Narrow" panose="020B0606020202030204" pitchFamily="34" charset="0"/>
              </a:rPr>
              <a:t>The announcement, “Here is the man whose name is Branch…” (6:12), presumably was directed to Zerubbabel (rather than Joshua), since he was the one who was to build the temple of Yahweh (6:12; cf. 4:9).</a:t>
            </a:r>
          </a:p>
        </p:txBody>
      </p:sp>
    </p:spTree>
    <p:extLst>
      <p:ext uri="{BB962C8B-B14F-4D97-AF65-F5344CB8AC3E}">
        <p14:creationId xmlns:p14="http://schemas.microsoft.com/office/powerpoint/2010/main" val="3863206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p:cTn id="7" dur="500" fill="hold"/>
                                        <p:tgtEl>
                                          <p:spTgt spid="158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87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anim calcmode="lin" valueType="num">
                                      <p:cBhvr>
                                        <p:cTn id="13" dur="500" fill="hold"/>
                                        <p:tgtEl>
                                          <p:spTgt spid="15872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5872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5872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58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58723">
                                            <p:txEl>
                                              <p:pRg st="2" end="2"/>
                                            </p:txEl>
                                          </p:spTgt>
                                        </p:tgtEl>
                                        <p:attrNameLst>
                                          <p:attrName>style.visibility</p:attrName>
                                        </p:attrNameLst>
                                      </p:cBhvr>
                                      <p:to>
                                        <p:strVal val="visible"/>
                                      </p:to>
                                    </p:set>
                                    <p:anim calcmode="lin" valueType="num">
                                      <p:cBhvr>
                                        <p:cTn id="21" dur="500" fill="hold"/>
                                        <p:tgtEl>
                                          <p:spTgt spid="15872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5872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5872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58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ABA0C0F-7FA0-4B95-9BE7-06473D452372}" type="slidenum">
              <a:rPr lang="en-US" altLang="en-US"/>
              <a:pPr>
                <a:defRPr/>
              </a:pPr>
              <a:t>139</a:t>
            </a:fld>
            <a:endParaRPr lang="en-US" altLang="en-US"/>
          </a:p>
        </p:txBody>
      </p:sp>
      <p:sp>
        <p:nvSpPr>
          <p:cNvPr id="160770" name="Rectangle 2"/>
          <p:cNvSpPr>
            <a:spLocks noGrp="1" noChangeArrowheads="1"/>
          </p:cNvSpPr>
          <p:nvPr>
            <p:ph type="title"/>
          </p:nvPr>
        </p:nvSpPr>
        <p:spPr/>
        <p:txBody>
          <a:bodyPr/>
          <a:lstStyle/>
          <a:p>
            <a:pPr eaLnBrk="1" hangingPunct="1">
              <a:defRPr/>
            </a:pPr>
            <a:r>
              <a:rPr lang="en-US" altLang="en-US" sz="6000">
                <a:solidFill>
                  <a:srgbClr val="00FFCC"/>
                </a:solidFill>
                <a:latin typeface="Freestyle Script" panose="030804020302050B0404" pitchFamily="66" charset="0"/>
              </a:rPr>
              <a:t>The Messianic Symbolism of the Branch</a:t>
            </a:r>
          </a:p>
        </p:txBody>
      </p:sp>
      <p:sp>
        <p:nvSpPr>
          <p:cNvPr id="160771" name="Rectangle 3"/>
          <p:cNvSpPr>
            <a:spLocks noGrp="1" noChangeArrowheads="1"/>
          </p:cNvSpPr>
          <p:nvPr>
            <p:ph type="body" idx="1"/>
          </p:nvPr>
        </p:nvSpPr>
        <p:spPr>
          <a:xfrm>
            <a:off x="1981200" y="1600200"/>
            <a:ext cx="8229600" cy="4953000"/>
          </a:xfrm>
        </p:spPr>
        <p:txBody>
          <a:bodyPr>
            <a:normAutofit lnSpcReduction="10000"/>
          </a:bodyPr>
          <a:lstStyle/>
          <a:p>
            <a:pPr eaLnBrk="1" hangingPunct="1">
              <a:lnSpc>
                <a:spcPct val="90000"/>
              </a:lnSpc>
              <a:buFont typeface="Wingdings" panose="05000000000000000000" pitchFamily="2" charset="2"/>
              <a:buNone/>
              <a:defRPr/>
            </a:pPr>
            <a:r>
              <a:rPr lang="en-US" altLang="en-US" sz="2800">
                <a:solidFill>
                  <a:srgbClr val="FF6600"/>
                </a:solidFill>
                <a:latin typeface="Arial Rounded MT Bold" pitchFamily="34" charset="0"/>
              </a:rPr>
              <a:t>The meaning of “the Branch” begins with Isaiah’s metaphor of the deforestation of Israel, when the people would be cut down leaving only stumps (Is. 6:13).</a:t>
            </a:r>
          </a:p>
          <a:p>
            <a:pPr eaLnBrk="1" hangingPunct="1">
              <a:lnSpc>
                <a:spcPct val="90000"/>
              </a:lnSpc>
              <a:defRPr/>
            </a:pPr>
            <a:r>
              <a:rPr lang="en-US" altLang="en-US" sz="2400" i="1">
                <a:latin typeface="Comic Sans MS" panose="030F0702030302020204" pitchFamily="66" charset="0"/>
              </a:rPr>
              <a:t>From the remaining stumps of Israel, a “branch” would survive from the stump of Jesse (Is. 11:1), a branch that would be the pride and glory of the survivors (Is. 4:2).</a:t>
            </a:r>
          </a:p>
          <a:p>
            <a:pPr eaLnBrk="1" hangingPunct="1">
              <a:lnSpc>
                <a:spcPct val="90000"/>
              </a:lnSpc>
              <a:defRPr/>
            </a:pPr>
            <a:r>
              <a:rPr lang="en-US" altLang="en-US" sz="2400" i="1">
                <a:latin typeface="Comic Sans MS" panose="030F0702030302020204" pitchFamily="66" charset="0"/>
              </a:rPr>
              <a:t>A century later, Jeremiah picks up the same metaphor to describe the messianic “Branch” from </a:t>
            </a:r>
            <a:br>
              <a:rPr lang="en-US" altLang="en-US" sz="2400" i="1">
                <a:latin typeface="Comic Sans MS" panose="030F0702030302020204" pitchFamily="66" charset="0"/>
              </a:rPr>
            </a:br>
            <a:r>
              <a:rPr lang="en-US" altLang="en-US" sz="2400" i="1">
                <a:latin typeface="Comic Sans MS" panose="030F0702030302020204" pitchFamily="66" charset="0"/>
              </a:rPr>
              <a:t>David’s family (Je. 23:5-6; 3:15-16).</a:t>
            </a:r>
          </a:p>
          <a:p>
            <a:pPr eaLnBrk="1" hangingPunct="1">
              <a:lnSpc>
                <a:spcPct val="90000"/>
              </a:lnSpc>
              <a:defRPr/>
            </a:pPr>
            <a:r>
              <a:rPr lang="en-US" altLang="en-US" sz="2400" i="1">
                <a:latin typeface="Comic Sans MS" panose="030F0702030302020204" pitchFamily="66" charset="0"/>
              </a:rPr>
              <a:t>Zechariah now draws upon this same metaphor to describe Zerubbabel (Zec. 6:12; cf. 3:8).</a:t>
            </a:r>
          </a:p>
        </p:txBody>
      </p:sp>
    </p:spTree>
    <p:extLst>
      <p:ext uri="{BB962C8B-B14F-4D97-AF65-F5344CB8AC3E}">
        <p14:creationId xmlns:p14="http://schemas.microsoft.com/office/powerpoint/2010/main" val="3745998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p:cTn id="7" dur="500" fill="hold"/>
                                        <p:tgtEl>
                                          <p:spTgt spid="160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07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60771">
                                            <p:txEl>
                                              <p:pRg st="1" end="1"/>
                                            </p:txEl>
                                          </p:spTgt>
                                        </p:tgtEl>
                                        <p:attrNameLst>
                                          <p:attrName>style.visibility</p:attrName>
                                        </p:attrNameLst>
                                      </p:cBhvr>
                                      <p:to>
                                        <p:strVal val="visible"/>
                                      </p:to>
                                    </p:set>
                                    <p:anim calcmode="lin" valueType="num">
                                      <p:cBhvr>
                                        <p:cTn id="13" dur="500" fill="hold"/>
                                        <p:tgtEl>
                                          <p:spTgt spid="16077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6077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6077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60771">
                                            <p:txEl>
                                              <p:pRg st="2" end="2"/>
                                            </p:txEl>
                                          </p:spTgt>
                                        </p:tgtEl>
                                        <p:attrNameLst>
                                          <p:attrName>style.visibility</p:attrName>
                                        </p:attrNameLst>
                                      </p:cBhvr>
                                      <p:to>
                                        <p:strVal val="visible"/>
                                      </p:to>
                                    </p:set>
                                    <p:anim calcmode="lin" valueType="num">
                                      <p:cBhvr>
                                        <p:cTn id="21" dur="500" fill="hold"/>
                                        <p:tgtEl>
                                          <p:spTgt spid="1607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607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607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60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60771">
                                            <p:txEl>
                                              <p:pRg st="3" end="3"/>
                                            </p:txEl>
                                          </p:spTgt>
                                        </p:tgtEl>
                                        <p:attrNameLst>
                                          <p:attrName>style.visibility</p:attrName>
                                        </p:attrNameLst>
                                      </p:cBhvr>
                                      <p:to>
                                        <p:strVal val="visible"/>
                                      </p:to>
                                    </p:set>
                                    <p:anim calcmode="lin" valueType="num">
                                      <p:cBhvr>
                                        <p:cTn id="29" dur="500" fill="hold"/>
                                        <p:tgtEl>
                                          <p:spTgt spid="16077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6077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6077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607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BA22810-A3F4-4286-96EC-81187CF9D8B8}" type="slidenum">
              <a:rPr lang="en-US" altLang="en-US"/>
              <a:pPr>
                <a:defRPr/>
              </a:pPr>
              <a:t>14</a:t>
            </a:fld>
            <a:endParaRPr lang="en-US" altLang="en-US"/>
          </a:p>
        </p:txBody>
      </p:sp>
      <p:sp>
        <p:nvSpPr>
          <p:cNvPr id="184322" name="Rectangle 2"/>
          <p:cNvSpPr>
            <a:spLocks noGrp="1" noChangeArrowheads="1"/>
          </p:cNvSpPr>
          <p:nvPr>
            <p:ph type="title"/>
          </p:nvPr>
        </p:nvSpPr>
        <p:spPr/>
        <p:txBody>
          <a:bodyPr/>
          <a:lstStyle/>
          <a:p>
            <a:pPr eaLnBrk="1" hangingPunct="1">
              <a:defRPr/>
            </a:pPr>
            <a:r>
              <a:rPr lang="en-US" altLang="en-US" sz="3600">
                <a:solidFill>
                  <a:srgbClr val="FFFF66"/>
                </a:solidFill>
                <a:latin typeface="Arial Black" panose="020B0A04020102020204" pitchFamily="34" charset="0"/>
              </a:rPr>
              <a:t>Cyrus’ Edict appears in Ezra in two forms.</a:t>
            </a:r>
          </a:p>
        </p:txBody>
      </p:sp>
      <p:sp>
        <p:nvSpPr>
          <p:cNvPr id="184323" name="Rectangle 3"/>
          <p:cNvSpPr>
            <a:spLocks noGrp="1" noChangeArrowheads="1"/>
          </p:cNvSpPr>
          <p:nvPr>
            <p:ph type="body" idx="1"/>
          </p:nvPr>
        </p:nvSpPr>
        <p:spPr>
          <a:xfrm>
            <a:off x="1981200" y="1676400"/>
            <a:ext cx="8229600" cy="1828800"/>
          </a:xfrm>
        </p:spPr>
        <p:txBody>
          <a:bodyPr/>
          <a:lstStyle/>
          <a:p>
            <a:pPr eaLnBrk="1" hangingPunct="1">
              <a:buFont typeface="Wingdings" panose="05000000000000000000" pitchFamily="2" charset="2"/>
              <a:buNone/>
              <a:defRPr/>
            </a:pPr>
            <a:r>
              <a:rPr lang="en-US" altLang="en-US" sz="2400" i="1"/>
              <a:t>The </a:t>
            </a:r>
            <a:r>
              <a:rPr lang="en-US" altLang="en-US" sz="2400" i="1" u="sng"/>
              <a:t>Hebrew form</a:t>
            </a:r>
            <a:r>
              <a:rPr lang="en-US" altLang="en-US" sz="2400" i="1"/>
              <a:t> is probably the one heralded within the Jewish communities (Ezra 1:2-4).</a:t>
            </a:r>
          </a:p>
          <a:p>
            <a:pPr eaLnBrk="1" hangingPunct="1">
              <a:buFont typeface="Wingdings" panose="05000000000000000000" pitchFamily="2" charset="2"/>
              <a:buNone/>
              <a:defRPr/>
            </a:pPr>
            <a:r>
              <a:rPr lang="en-US" altLang="en-US" sz="2400" i="1"/>
              <a:t>The </a:t>
            </a:r>
            <a:r>
              <a:rPr lang="en-US" altLang="en-US" sz="2400" i="1" u="sng"/>
              <a:t>Aramaic form</a:t>
            </a:r>
            <a:r>
              <a:rPr lang="en-US" altLang="en-US" sz="2400" i="1"/>
              <a:t> is probably the official statement as recorded in the Persian archives (Ezra 6:3-5).</a:t>
            </a:r>
          </a:p>
        </p:txBody>
      </p:sp>
      <p:sp>
        <p:nvSpPr>
          <p:cNvPr id="184324" name="AutoShape 4"/>
          <p:cNvSpPr>
            <a:spLocks noChangeArrowheads="1"/>
          </p:cNvSpPr>
          <p:nvPr/>
        </p:nvSpPr>
        <p:spPr bwMode="auto">
          <a:xfrm>
            <a:off x="1981200" y="3505200"/>
            <a:ext cx="8229600" cy="2971800"/>
          </a:xfrm>
          <a:prstGeom prst="roundRect">
            <a:avLst>
              <a:gd name="adj" fmla="val 16667"/>
            </a:avLst>
          </a:prstGeom>
          <a:solidFill>
            <a:srgbClr val="172E1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84325" name="Text Box 5"/>
          <p:cNvSpPr txBox="1">
            <a:spLocks noChangeArrowheads="1"/>
          </p:cNvSpPr>
          <p:nvPr/>
        </p:nvSpPr>
        <p:spPr bwMode="auto">
          <a:xfrm>
            <a:off x="2286000" y="3657600"/>
            <a:ext cx="7620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400">
                <a:solidFill>
                  <a:srgbClr val="FF9900"/>
                </a:solidFill>
                <a:latin typeface="Times New Roman" panose="02020603050405020304" pitchFamily="18" charset="0"/>
              </a:rPr>
              <a:t>Cyrus also consigned to the Jews the temple vessels that had been plundered by Nebuchadnezzar (1:7-11; cf. 2 Kg. 25:13-14//2 Chr. 36:1) and desecrated by Belshazzar (Da. 5:2-4).</a:t>
            </a:r>
          </a:p>
          <a:p>
            <a:pPr eaLnBrk="1" hangingPunct="1">
              <a:spcBef>
                <a:spcPct val="50000"/>
              </a:spcBef>
            </a:pPr>
            <a:r>
              <a:rPr lang="en-US" altLang="en-US" sz="2400">
                <a:solidFill>
                  <a:srgbClr val="FF9900"/>
                </a:solidFill>
                <a:latin typeface="Times New Roman" panose="02020603050405020304" pitchFamily="18" charset="0"/>
              </a:rPr>
              <a:t>As had happened long ago in Egypt, the Jews also were assisted by all sorts of gifts from the natives of Babylon (1:6; cf. Ex. 11:2-3; 12:35-36).</a:t>
            </a:r>
          </a:p>
        </p:txBody>
      </p:sp>
    </p:spTree>
    <p:extLst>
      <p:ext uri="{BB962C8B-B14F-4D97-AF65-F5344CB8AC3E}">
        <p14:creationId xmlns:p14="http://schemas.microsoft.com/office/powerpoint/2010/main" val="2228402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dissolve">
                                      <p:cBhvr>
                                        <p:cTn id="7" dur="500"/>
                                        <p:tgtEl>
                                          <p:spTgt spid="1843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4325"/>
                                        </p:tgtEl>
                                        <p:attrNameLst>
                                          <p:attrName>style.visibility</p:attrName>
                                        </p:attrNameLst>
                                      </p:cBhvr>
                                      <p:to>
                                        <p:strVal val="visible"/>
                                      </p:to>
                                    </p:set>
                                    <p:animEffect transition="in" filter="dissolve">
                                      <p:cBhvr>
                                        <p:cTn id="10" dur="500"/>
                                        <p:tgtEl>
                                          <p:spTgt spid="184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752600" y="76200"/>
            <a:ext cx="4038600" cy="1905000"/>
          </a:xfrm>
        </p:spPr>
        <p:txBody>
          <a:bodyPr/>
          <a:lstStyle/>
          <a:p>
            <a:pPr eaLnBrk="1" hangingPunct="1">
              <a:defRPr/>
            </a:pPr>
            <a:r>
              <a:rPr lang="en-US" altLang="en-US">
                <a:latin typeface="Impact" panose="020B0806030902050204" pitchFamily="34" charset="0"/>
              </a:rPr>
              <a:t>Oracle About True Fasting</a:t>
            </a:r>
            <a:br>
              <a:rPr lang="en-US" altLang="en-US" sz="2800">
                <a:latin typeface="Arial Narrow" panose="020B0606020202030204" pitchFamily="34" charset="0"/>
              </a:rPr>
            </a:br>
            <a:r>
              <a:rPr lang="en-US" altLang="en-US" sz="2800">
                <a:latin typeface="Arial Narrow" panose="020B0606020202030204" pitchFamily="34" charset="0"/>
              </a:rPr>
              <a:t>(7:1-14)</a:t>
            </a:r>
            <a:endParaRPr lang="en-US" altLang="en-US">
              <a:latin typeface="Impact" panose="020B0806030902050204" pitchFamily="34" charset="0"/>
            </a:endParaRPr>
          </a:p>
        </p:txBody>
      </p:sp>
      <p:sp>
        <p:nvSpPr>
          <p:cNvPr id="162819" name="Rectangle 3"/>
          <p:cNvSpPr>
            <a:spLocks noGrp="1" noChangeArrowheads="1"/>
          </p:cNvSpPr>
          <p:nvPr>
            <p:ph type="body" sz="half" idx="1"/>
          </p:nvPr>
        </p:nvSpPr>
        <p:spPr>
          <a:xfrm>
            <a:off x="1600200" y="1905000"/>
            <a:ext cx="4267200" cy="4724400"/>
          </a:xfrm>
        </p:spPr>
        <p:txBody>
          <a:bodyPr/>
          <a:lstStyle/>
          <a:p>
            <a:pPr eaLnBrk="1" hangingPunct="1">
              <a:lnSpc>
                <a:spcPct val="80000"/>
              </a:lnSpc>
              <a:buFont typeface="Wingdings" panose="05000000000000000000" pitchFamily="2" charset="2"/>
              <a:buNone/>
              <a:defRPr/>
            </a:pPr>
            <a:r>
              <a:rPr lang="en-US" altLang="en-US" sz="2800">
                <a:solidFill>
                  <a:schemeClr val="hlink"/>
                </a:solidFill>
                <a:latin typeface="Arial" panose="020B0604020202020204" pitchFamily="34" charset="0"/>
              </a:rPr>
              <a:t>Nearly two years later, Zechariah’s next oracle addressed a question about ritual fasts.</a:t>
            </a:r>
          </a:p>
          <a:p>
            <a:pPr eaLnBrk="1" hangingPunct="1">
              <a:lnSpc>
                <a:spcPct val="80000"/>
              </a:lnSpc>
              <a:defRPr/>
            </a:pPr>
            <a:r>
              <a:rPr lang="en-US" altLang="en-US" sz="2400" i="1">
                <a:latin typeface="Arial Narrow" panose="020B0606020202030204" pitchFamily="34" charset="0"/>
              </a:rPr>
              <a:t>Since the new temple was being built, was it any longer appropriate to continue the fasts commemorating the first temple’s fall?</a:t>
            </a:r>
          </a:p>
          <a:p>
            <a:pPr eaLnBrk="1" hangingPunct="1">
              <a:lnSpc>
                <a:spcPct val="80000"/>
              </a:lnSpc>
              <a:defRPr/>
            </a:pPr>
            <a:r>
              <a:rPr lang="en-US" altLang="en-US" sz="2400" i="1">
                <a:latin typeface="Arial Narrow" panose="020B0606020202030204" pitchFamily="34" charset="0"/>
              </a:rPr>
              <a:t>Zechariah’s immediate response was about the more fundamental issue of the nature of true fasting.</a:t>
            </a:r>
          </a:p>
        </p:txBody>
      </p:sp>
      <p:sp>
        <p:nvSpPr>
          <p:cNvPr id="162821" name="Rectangle 5"/>
          <p:cNvSpPr>
            <a:spLocks noGrp="1" noChangeArrowheads="1"/>
          </p:cNvSpPr>
          <p:nvPr>
            <p:ph type="body" sz="half" idx="2"/>
          </p:nvPr>
        </p:nvSpPr>
        <p:spPr>
          <a:xfrm>
            <a:off x="6096000" y="304800"/>
            <a:ext cx="4419600" cy="6324600"/>
          </a:xfrm>
          <a:solidFill>
            <a:srgbClr val="2A0015"/>
          </a:solidFill>
          <a:ln w="3175">
            <a:solidFill>
              <a:schemeClr val="tx1"/>
            </a:solidFill>
            <a:miter lim="800000"/>
            <a:headEnd/>
            <a:tailEnd/>
          </a:ln>
        </p:spPr>
        <p:txBody>
          <a:bodyPr>
            <a:normAutofit/>
          </a:bodyPr>
          <a:lstStyle/>
          <a:p>
            <a:pPr eaLnBrk="1" hangingPunct="1">
              <a:lnSpc>
                <a:spcPct val="80000"/>
              </a:lnSpc>
              <a:buFont typeface="Wingdings" panose="05000000000000000000" pitchFamily="2" charset="2"/>
              <a:buNone/>
              <a:defRPr/>
            </a:pPr>
            <a:r>
              <a:rPr lang="en-US" altLang="en-US" sz="2800">
                <a:solidFill>
                  <a:srgbClr val="00FFCC"/>
                </a:solidFill>
                <a:latin typeface="Agency FB" pitchFamily="2" charset="0"/>
              </a:rPr>
              <a:t>THE RITUAL FASTS RECALLING THE EXILE OF JUDAH:</a:t>
            </a:r>
          </a:p>
          <a:p>
            <a:pPr eaLnBrk="1" hangingPunct="1">
              <a:lnSpc>
                <a:spcPct val="80000"/>
              </a:lnSpc>
              <a:buFont typeface="Wingdings" panose="05000000000000000000" pitchFamily="2" charset="2"/>
              <a:buNone/>
              <a:defRPr/>
            </a:pPr>
            <a:r>
              <a:rPr lang="en-US" altLang="en-US" sz="2400">
                <a:solidFill>
                  <a:srgbClr val="FF6600"/>
                </a:solidFill>
                <a:latin typeface="Comic Sans MS" panose="030F0702030302020204" pitchFamily="66" charset="0"/>
              </a:rPr>
              <a:t>Fast of the 10</a:t>
            </a:r>
            <a:r>
              <a:rPr lang="en-US" altLang="en-US" sz="2400" baseline="30000">
                <a:solidFill>
                  <a:srgbClr val="FF6600"/>
                </a:solidFill>
                <a:latin typeface="Comic Sans MS" panose="030F0702030302020204" pitchFamily="66" charset="0"/>
              </a:rPr>
              <a:t>th</a:t>
            </a:r>
            <a:r>
              <a:rPr lang="en-US" altLang="en-US" sz="2400">
                <a:solidFill>
                  <a:srgbClr val="FF6600"/>
                </a:solidFill>
                <a:latin typeface="Comic Sans MS" panose="030F0702030302020204" pitchFamily="66" charset="0"/>
              </a:rPr>
              <a:t> month</a:t>
            </a:r>
          </a:p>
          <a:p>
            <a:pPr eaLnBrk="1" hangingPunct="1">
              <a:lnSpc>
                <a:spcPct val="80000"/>
              </a:lnSpc>
              <a:buFont typeface="Wingdings" panose="05000000000000000000" pitchFamily="2" charset="2"/>
              <a:buNone/>
              <a:defRPr/>
            </a:pPr>
            <a:r>
              <a:rPr lang="en-US" altLang="en-US" sz="2400" i="1">
                <a:latin typeface="Arial Narrow" panose="020B0606020202030204" pitchFamily="34" charset="0"/>
              </a:rPr>
              <a:t>	</a:t>
            </a:r>
            <a:r>
              <a:rPr lang="en-US" altLang="en-US" sz="2400" i="1">
                <a:solidFill>
                  <a:srgbClr val="FFCC66"/>
                </a:solidFill>
                <a:latin typeface="Arial Narrow" panose="020B0606020202030204" pitchFamily="34" charset="0"/>
              </a:rPr>
              <a:t>Remembering the beginning of the siege against Jerusalem (2 Kg. 25:1; Zec. 8:19)</a:t>
            </a:r>
          </a:p>
          <a:p>
            <a:pPr eaLnBrk="1" hangingPunct="1">
              <a:lnSpc>
                <a:spcPct val="80000"/>
              </a:lnSpc>
              <a:buFont typeface="Wingdings" panose="05000000000000000000" pitchFamily="2" charset="2"/>
              <a:buNone/>
              <a:defRPr/>
            </a:pPr>
            <a:r>
              <a:rPr lang="en-US" altLang="en-US" sz="2400">
                <a:solidFill>
                  <a:srgbClr val="FF6600"/>
                </a:solidFill>
                <a:latin typeface="Comic Sans MS" panose="030F0702030302020204" pitchFamily="66" charset="0"/>
              </a:rPr>
              <a:t>Fast of the 4</a:t>
            </a:r>
            <a:r>
              <a:rPr lang="en-US" altLang="en-US" sz="2400" baseline="30000">
                <a:solidFill>
                  <a:srgbClr val="FF6600"/>
                </a:solidFill>
                <a:latin typeface="Comic Sans MS" panose="030F0702030302020204" pitchFamily="66" charset="0"/>
              </a:rPr>
              <a:t>th</a:t>
            </a:r>
            <a:r>
              <a:rPr lang="en-US" altLang="en-US" sz="2400">
                <a:solidFill>
                  <a:srgbClr val="FF6600"/>
                </a:solidFill>
                <a:latin typeface="Comic Sans MS" panose="030F0702030302020204" pitchFamily="66" charset="0"/>
              </a:rPr>
              <a:t> month</a:t>
            </a:r>
          </a:p>
          <a:p>
            <a:pPr eaLnBrk="1" hangingPunct="1">
              <a:lnSpc>
                <a:spcPct val="80000"/>
              </a:lnSpc>
              <a:buFont typeface="Wingdings" panose="05000000000000000000" pitchFamily="2" charset="2"/>
              <a:buNone/>
              <a:defRPr/>
            </a:pPr>
            <a:r>
              <a:rPr lang="en-US" altLang="en-US" sz="2400" i="1">
                <a:solidFill>
                  <a:srgbClr val="FF6600"/>
                </a:solidFill>
                <a:latin typeface="Arial Narrow" panose="020B0606020202030204" pitchFamily="34" charset="0"/>
              </a:rPr>
              <a:t>	</a:t>
            </a:r>
            <a:r>
              <a:rPr lang="en-US" altLang="en-US" sz="2400" i="1">
                <a:solidFill>
                  <a:srgbClr val="FFCC66"/>
                </a:solidFill>
                <a:latin typeface="Arial Narrow" panose="020B0606020202030204" pitchFamily="34" charset="0"/>
              </a:rPr>
              <a:t>Remembering the breaching of Jerusalem’s wall (Je. 52:6-11; Zec. 8:19)</a:t>
            </a:r>
          </a:p>
          <a:p>
            <a:pPr eaLnBrk="1" hangingPunct="1">
              <a:lnSpc>
                <a:spcPct val="80000"/>
              </a:lnSpc>
              <a:buFont typeface="Wingdings" panose="05000000000000000000" pitchFamily="2" charset="2"/>
              <a:buNone/>
              <a:defRPr/>
            </a:pPr>
            <a:r>
              <a:rPr lang="en-US" altLang="en-US" sz="2400">
                <a:solidFill>
                  <a:srgbClr val="FF6600"/>
                </a:solidFill>
                <a:latin typeface="Comic Sans MS" panose="030F0702030302020204" pitchFamily="66" charset="0"/>
              </a:rPr>
              <a:t>Fast of the 5</a:t>
            </a:r>
            <a:r>
              <a:rPr lang="en-US" altLang="en-US" sz="2400" baseline="30000">
                <a:solidFill>
                  <a:srgbClr val="FF6600"/>
                </a:solidFill>
                <a:latin typeface="Comic Sans MS" panose="030F0702030302020204" pitchFamily="66" charset="0"/>
              </a:rPr>
              <a:t>th</a:t>
            </a:r>
            <a:r>
              <a:rPr lang="en-US" altLang="en-US" sz="2400">
                <a:solidFill>
                  <a:srgbClr val="FF6600"/>
                </a:solidFill>
                <a:latin typeface="Comic Sans MS" panose="030F0702030302020204" pitchFamily="66" charset="0"/>
              </a:rPr>
              <a:t> month</a:t>
            </a:r>
          </a:p>
          <a:p>
            <a:pPr eaLnBrk="1" hangingPunct="1">
              <a:lnSpc>
                <a:spcPct val="80000"/>
              </a:lnSpc>
              <a:buFont typeface="Wingdings" panose="05000000000000000000" pitchFamily="2" charset="2"/>
              <a:buNone/>
              <a:defRPr/>
            </a:pPr>
            <a:r>
              <a:rPr lang="en-US" altLang="en-US" sz="2400" i="1">
                <a:latin typeface="Arial Narrow" panose="020B0606020202030204" pitchFamily="34" charset="0"/>
              </a:rPr>
              <a:t>	</a:t>
            </a:r>
            <a:r>
              <a:rPr lang="en-US" altLang="en-US" sz="2400" i="1">
                <a:solidFill>
                  <a:srgbClr val="FFCC66"/>
                </a:solidFill>
                <a:latin typeface="Arial Narrow" panose="020B0606020202030204" pitchFamily="34" charset="0"/>
              </a:rPr>
              <a:t>Remembering the destruction of the temple (2 Kg. 25:8-11; Zec. 7:3)</a:t>
            </a:r>
          </a:p>
          <a:p>
            <a:pPr eaLnBrk="1" hangingPunct="1">
              <a:lnSpc>
                <a:spcPct val="80000"/>
              </a:lnSpc>
              <a:buFont typeface="Wingdings" panose="05000000000000000000" pitchFamily="2" charset="2"/>
              <a:buNone/>
              <a:defRPr/>
            </a:pPr>
            <a:r>
              <a:rPr lang="en-US" altLang="en-US" sz="2400">
                <a:solidFill>
                  <a:srgbClr val="FF6600"/>
                </a:solidFill>
                <a:latin typeface="Comic Sans MS" panose="030F0702030302020204" pitchFamily="66" charset="0"/>
              </a:rPr>
              <a:t>Fast of the 7</a:t>
            </a:r>
            <a:r>
              <a:rPr lang="en-US" altLang="en-US" sz="2400" baseline="30000">
                <a:solidFill>
                  <a:srgbClr val="FF6600"/>
                </a:solidFill>
                <a:latin typeface="Comic Sans MS" panose="030F0702030302020204" pitchFamily="66" charset="0"/>
              </a:rPr>
              <a:t>th</a:t>
            </a:r>
            <a:r>
              <a:rPr lang="en-US" altLang="en-US" sz="2400">
                <a:solidFill>
                  <a:srgbClr val="FF6600"/>
                </a:solidFill>
                <a:latin typeface="Comic Sans MS" panose="030F0702030302020204" pitchFamily="66" charset="0"/>
              </a:rPr>
              <a:t> month</a:t>
            </a:r>
          </a:p>
          <a:p>
            <a:pPr eaLnBrk="1" hangingPunct="1">
              <a:lnSpc>
                <a:spcPct val="80000"/>
              </a:lnSpc>
              <a:buFont typeface="Wingdings" panose="05000000000000000000" pitchFamily="2" charset="2"/>
              <a:buNone/>
              <a:defRPr/>
            </a:pPr>
            <a:r>
              <a:rPr lang="en-US" altLang="en-US" sz="2400" i="1">
                <a:solidFill>
                  <a:srgbClr val="FFCC66"/>
                </a:solidFill>
                <a:latin typeface="Arial Narrow" panose="020B0606020202030204" pitchFamily="34" charset="0"/>
              </a:rPr>
              <a:t>	Remembering the assassination of Gedaliah (Je. 41:1-3; Zec. 7:5)</a:t>
            </a:r>
          </a:p>
        </p:txBody>
      </p:sp>
    </p:spTree>
    <p:extLst>
      <p:ext uri="{BB962C8B-B14F-4D97-AF65-F5344CB8AC3E}">
        <p14:creationId xmlns:p14="http://schemas.microsoft.com/office/powerpoint/2010/main" val="3130567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 calcmode="lin" valueType="num">
                                      <p:cBhvr>
                                        <p:cTn id="7" dur="500" fill="hold"/>
                                        <p:tgtEl>
                                          <p:spTgt spid="1628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28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2819">
                                            <p:txEl>
                                              <p:pRg st="1" end="1"/>
                                            </p:txEl>
                                          </p:spTgt>
                                        </p:tgtEl>
                                        <p:attrNameLst>
                                          <p:attrName>style.visibility</p:attrName>
                                        </p:attrNameLst>
                                      </p:cBhvr>
                                      <p:to>
                                        <p:strVal val="visible"/>
                                      </p:to>
                                    </p:set>
                                    <p:anim calcmode="lin" valueType="num">
                                      <p:cBhvr additive="base">
                                        <p:cTn id="13" dur="500" fill="hold"/>
                                        <p:tgtEl>
                                          <p:spTgt spid="162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2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2819">
                                            <p:txEl>
                                              <p:pRg st="2" end="2"/>
                                            </p:txEl>
                                          </p:spTgt>
                                        </p:tgtEl>
                                        <p:attrNameLst>
                                          <p:attrName>style.visibility</p:attrName>
                                        </p:attrNameLst>
                                      </p:cBhvr>
                                      <p:to>
                                        <p:strVal val="visible"/>
                                      </p:to>
                                    </p:set>
                                    <p:anim calcmode="lin" valueType="num">
                                      <p:cBhvr additive="base">
                                        <p:cTn id="19" dur="500" fill="hold"/>
                                        <p:tgtEl>
                                          <p:spTgt spid="162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2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2821">
                                            <p:bg/>
                                          </p:spTgt>
                                        </p:tgtEl>
                                        <p:attrNameLst>
                                          <p:attrName>style.visibility</p:attrName>
                                        </p:attrNameLst>
                                      </p:cBhvr>
                                      <p:to>
                                        <p:strVal val="visible"/>
                                      </p:to>
                                    </p:set>
                                    <p:animEffect transition="in" filter="dissolve">
                                      <p:cBhvr>
                                        <p:cTn id="25" dur="500"/>
                                        <p:tgtEl>
                                          <p:spTgt spid="162821">
                                            <p:bg/>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2821">
                                            <p:txEl>
                                              <p:pRg st="0" end="0"/>
                                            </p:txEl>
                                          </p:spTgt>
                                        </p:tgtEl>
                                        <p:attrNameLst>
                                          <p:attrName>style.visibility</p:attrName>
                                        </p:attrNameLst>
                                      </p:cBhvr>
                                      <p:to>
                                        <p:strVal val="visible"/>
                                      </p:to>
                                    </p:set>
                                    <p:animEffect transition="in" filter="dissolve">
                                      <p:cBhvr>
                                        <p:cTn id="28" dur="500"/>
                                        <p:tgtEl>
                                          <p:spTgt spid="162821">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62821">
                                            <p:txEl>
                                              <p:pRg st="1" end="1"/>
                                            </p:txEl>
                                          </p:spTgt>
                                        </p:tgtEl>
                                        <p:attrNameLst>
                                          <p:attrName>style.visibility</p:attrName>
                                        </p:attrNameLst>
                                      </p:cBhvr>
                                      <p:to>
                                        <p:strVal val="visible"/>
                                      </p:to>
                                    </p:set>
                                    <p:anim calcmode="lin" valueType="num">
                                      <p:cBhvr additive="base">
                                        <p:cTn id="33" dur="500" fill="hold"/>
                                        <p:tgtEl>
                                          <p:spTgt spid="16282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2821">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2821">
                                            <p:txEl>
                                              <p:pRg st="2" end="2"/>
                                            </p:txEl>
                                          </p:spTgt>
                                        </p:tgtEl>
                                        <p:attrNameLst>
                                          <p:attrName>style.visibility</p:attrName>
                                        </p:attrNameLst>
                                      </p:cBhvr>
                                      <p:to>
                                        <p:strVal val="visible"/>
                                      </p:to>
                                    </p:set>
                                    <p:anim calcmode="lin" valueType="num">
                                      <p:cBhvr additive="base">
                                        <p:cTn id="37" dur="500" fill="hold"/>
                                        <p:tgtEl>
                                          <p:spTgt spid="16282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28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62821">
                                            <p:txEl>
                                              <p:pRg st="3" end="3"/>
                                            </p:txEl>
                                          </p:spTgt>
                                        </p:tgtEl>
                                        <p:attrNameLst>
                                          <p:attrName>style.visibility</p:attrName>
                                        </p:attrNameLst>
                                      </p:cBhvr>
                                      <p:to>
                                        <p:strVal val="visible"/>
                                      </p:to>
                                    </p:set>
                                    <p:anim calcmode="lin" valueType="num">
                                      <p:cBhvr additive="base">
                                        <p:cTn id="43" dur="500" fill="hold"/>
                                        <p:tgtEl>
                                          <p:spTgt spid="162821">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2821">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2821">
                                            <p:txEl>
                                              <p:pRg st="4" end="4"/>
                                            </p:txEl>
                                          </p:spTgt>
                                        </p:tgtEl>
                                        <p:attrNameLst>
                                          <p:attrName>style.visibility</p:attrName>
                                        </p:attrNameLst>
                                      </p:cBhvr>
                                      <p:to>
                                        <p:strVal val="visible"/>
                                      </p:to>
                                    </p:set>
                                    <p:anim calcmode="lin" valueType="num">
                                      <p:cBhvr additive="base">
                                        <p:cTn id="47" dur="500" fill="hold"/>
                                        <p:tgtEl>
                                          <p:spTgt spid="162821">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28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62821">
                                            <p:txEl>
                                              <p:pRg st="5" end="5"/>
                                            </p:txEl>
                                          </p:spTgt>
                                        </p:tgtEl>
                                        <p:attrNameLst>
                                          <p:attrName>style.visibility</p:attrName>
                                        </p:attrNameLst>
                                      </p:cBhvr>
                                      <p:to>
                                        <p:strVal val="visible"/>
                                      </p:to>
                                    </p:set>
                                    <p:anim calcmode="lin" valueType="num">
                                      <p:cBhvr additive="base">
                                        <p:cTn id="53" dur="500" fill="hold"/>
                                        <p:tgtEl>
                                          <p:spTgt spid="162821">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2821">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62821">
                                            <p:txEl>
                                              <p:pRg st="6" end="6"/>
                                            </p:txEl>
                                          </p:spTgt>
                                        </p:tgtEl>
                                        <p:attrNameLst>
                                          <p:attrName>style.visibility</p:attrName>
                                        </p:attrNameLst>
                                      </p:cBhvr>
                                      <p:to>
                                        <p:strVal val="visible"/>
                                      </p:to>
                                    </p:set>
                                    <p:anim calcmode="lin" valueType="num">
                                      <p:cBhvr additive="base">
                                        <p:cTn id="57" dur="500" fill="hold"/>
                                        <p:tgtEl>
                                          <p:spTgt spid="162821">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628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62821">
                                            <p:txEl>
                                              <p:pRg st="7" end="7"/>
                                            </p:txEl>
                                          </p:spTgt>
                                        </p:tgtEl>
                                        <p:attrNameLst>
                                          <p:attrName>style.visibility</p:attrName>
                                        </p:attrNameLst>
                                      </p:cBhvr>
                                      <p:to>
                                        <p:strVal val="visible"/>
                                      </p:to>
                                    </p:set>
                                    <p:anim calcmode="lin" valueType="num">
                                      <p:cBhvr additive="base">
                                        <p:cTn id="63" dur="500" fill="hold"/>
                                        <p:tgtEl>
                                          <p:spTgt spid="162821">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2821">
                                            <p:txEl>
                                              <p:pRg st="7" end="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62821">
                                            <p:txEl>
                                              <p:pRg st="8" end="8"/>
                                            </p:txEl>
                                          </p:spTgt>
                                        </p:tgtEl>
                                        <p:attrNameLst>
                                          <p:attrName>style.visibility</p:attrName>
                                        </p:attrNameLst>
                                      </p:cBhvr>
                                      <p:to>
                                        <p:strVal val="visible"/>
                                      </p:to>
                                    </p:set>
                                    <p:anim calcmode="lin" valueType="num">
                                      <p:cBhvr additive="base">
                                        <p:cTn id="67" dur="500" fill="hold"/>
                                        <p:tgtEl>
                                          <p:spTgt spid="162821">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282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uiExpand="1" build="p"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AF00467-B115-4513-A40B-A0C76657E98C}" type="slidenum">
              <a:rPr lang="en-US" altLang="en-US"/>
              <a:pPr>
                <a:defRPr/>
              </a:pPr>
              <a:t>141</a:t>
            </a:fld>
            <a:endParaRPr lang="en-US" altLang="en-US"/>
          </a:p>
        </p:txBody>
      </p:sp>
      <p:sp>
        <p:nvSpPr>
          <p:cNvPr id="164866" name="Rectangle 2"/>
          <p:cNvSpPr>
            <a:spLocks noGrp="1" noChangeArrowheads="1"/>
          </p:cNvSpPr>
          <p:nvPr>
            <p:ph type="title"/>
          </p:nvPr>
        </p:nvSpPr>
        <p:spPr/>
        <p:txBody>
          <a:bodyPr/>
          <a:lstStyle/>
          <a:p>
            <a:pPr eaLnBrk="1" hangingPunct="1">
              <a:defRPr/>
            </a:pPr>
            <a:r>
              <a:rPr lang="en-US" altLang="en-US" sz="6000">
                <a:solidFill>
                  <a:srgbClr val="00FFCC"/>
                </a:solidFill>
                <a:latin typeface="Freestyle Script" panose="030804020302050B0404" pitchFamily="66" charset="0"/>
              </a:rPr>
              <a:t>True Fasting</a:t>
            </a:r>
          </a:p>
        </p:txBody>
      </p:sp>
      <p:sp>
        <p:nvSpPr>
          <p:cNvPr id="164867" name="Rectangle 3"/>
          <p:cNvSpPr>
            <a:spLocks noGrp="1" noChangeArrowheads="1"/>
          </p:cNvSpPr>
          <p:nvPr>
            <p:ph type="body" idx="1"/>
          </p:nvPr>
        </p:nvSpPr>
        <p:spPr/>
        <p:txBody>
          <a:bodyPr>
            <a:normAutofit lnSpcReduction="10000"/>
          </a:bodyPr>
          <a:lstStyle/>
          <a:p>
            <a:pPr eaLnBrk="1" hangingPunct="1">
              <a:lnSpc>
                <a:spcPct val="90000"/>
              </a:lnSpc>
              <a:buFont typeface="Wingdings" panose="05000000000000000000" pitchFamily="2" charset="2"/>
              <a:buNone/>
              <a:defRPr/>
            </a:pPr>
            <a:r>
              <a:rPr lang="en-US" altLang="en-US" sz="2800">
                <a:solidFill>
                  <a:srgbClr val="FF6600"/>
                </a:solidFill>
                <a:latin typeface="Arial Rounded MT Bold" pitchFamily="34" charset="0"/>
              </a:rPr>
              <a:t>Was fasting truly out of respect for Yahweh, or was it merely the expression of regret for what had happened (7:4-7; cf. Is. 58:3-9a)?</a:t>
            </a:r>
          </a:p>
          <a:p>
            <a:pPr eaLnBrk="1" hangingPunct="1">
              <a:lnSpc>
                <a:spcPct val="90000"/>
              </a:lnSpc>
              <a:defRPr/>
            </a:pPr>
            <a:r>
              <a:rPr lang="en-US" altLang="en-US" sz="2400" i="1">
                <a:latin typeface="Comic Sans MS" panose="030F0702030302020204" pitchFamily="66" charset="0"/>
              </a:rPr>
              <a:t>In true fasting there is a component of social justice—the intent to show mercy and compassion for the powerless and disadvantaged (7:9b-10; cf. Am. 5:21-24; Ho. 6:6; Is. 1:12-17; Mic.  6:6-8).</a:t>
            </a:r>
          </a:p>
          <a:p>
            <a:pPr eaLnBrk="1" hangingPunct="1">
              <a:lnSpc>
                <a:spcPct val="90000"/>
              </a:lnSpc>
              <a:defRPr/>
            </a:pPr>
            <a:r>
              <a:rPr lang="en-US" altLang="en-US" sz="2400" i="1">
                <a:latin typeface="Comic Sans MS" panose="030F0702030302020204" pitchFamily="66" charset="0"/>
              </a:rPr>
              <a:t>By ignoring such mandates from earlier prophets, the Israelites had incited God’s anger against themselves (7:11-12), and this in turn led to the exile (7:13-14).</a:t>
            </a:r>
          </a:p>
          <a:p>
            <a:pPr eaLnBrk="1" hangingPunct="1">
              <a:lnSpc>
                <a:spcPct val="90000"/>
              </a:lnSpc>
              <a:defRPr/>
            </a:pPr>
            <a:r>
              <a:rPr lang="en-US" altLang="en-US" sz="2400" i="1">
                <a:latin typeface="Comic Sans MS" panose="030F0702030302020204" pitchFamily="66" charset="0"/>
              </a:rPr>
              <a:t>The answer to the question about fasting would not be given until the third oracle (cf. 8:18-19).</a:t>
            </a:r>
          </a:p>
        </p:txBody>
      </p:sp>
    </p:spTree>
    <p:extLst>
      <p:ext uri="{BB962C8B-B14F-4D97-AF65-F5344CB8AC3E}">
        <p14:creationId xmlns:p14="http://schemas.microsoft.com/office/powerpoint/2010/main" val="961297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p:cTn id="7" dur="500" fill="hold"/>
                                        <p:tgtEl>
                                          <p:spTgt spid="1648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48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 calcmode="lin" valueType="num">
                                      <p:cBhvr>
                                        <p:cTn id="13" dur="500" fill="hold"/>
                                        <p:tgtEl>
                                          <p:spTgt spid="16486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6486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6486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64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64867">
                                            <p:txEl>
                                              <p:pRg st="2" end="2"/>
                                            </p:txEl>
                                          </p:spTgt>
                                        </p:tgtEl>
                                        <p:attrNameLst>
                                          <p:attrName>style.visibility</p:attrName>
                                        </p:attrNameLst>
                                      </p:cBhvr>
                                      <p:to>
                                        <p:strVal val="visible"/>
                                      </p:to>
                                    </p:set>
                                    <p:anim calcmode="lin" valueType="num">
                                      <p:cBhvr>
                                        <p:cTn id="21" dur="500" fill="hold"/>
                                        <p:tgtEl>
                                          <p:spTgt spid="16486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6486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6486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64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64867">
                                            <p:txEl>
                                              <p:pRg st="3" end="3"/>
                                            </p:txEl>
                                          </p:spTgt>
                                        </p:tgtEl>
                                        <p:attrNameLst>
                                          <p:attrName>style.visibility</p:attrName>
                                        </p:attrNameLst>
                                      </p:cBhvr>
                                      <p:to>
                                        <p:strVal val="visible"/>
                                      </p:to>
                                    </p:set>
                                    <p:anim calcmode="lin" valueType="num">
                                      <p:cBhvr>
                                        <p:cTn id="29" dur="500" fill="hold"/>
                                        <p:tgtEl>
                                          <p:spTgt spid="16486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6486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6486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648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b="1" dirty="0">
                <a:solidFill>
                  <a:srgbClr val="FFC000"/>
                </a:solidFill>
              </a:rPr>
              <a:t>Discussion:</a:t>
            </a:r>
          </a:p>
        </p:txBody>
      </p:sp>
      <p:sp>
        <p:nvSpPr>
          <p:cNvPr id="177155" name="Rectangle 3"/>
          <p:cNvSpPr>
            <a:spLocks noGrp="1" noChangeArrowheads="1"/>
          </p:cNvSpPr>
          <p:nvPr>
            <p:ph type="body" idx="1"/>
          </p:nvPr>
        </p:nvSpPr>
        <p:spPr/>
        <p:txBody>
          <a:bodyPr>
            <a:normAutofit/>
          </a:bodyPr>
          <a:lstStyle/>
          <a:p>
            <a:pPr marL="457200" indent="-457200" eaLnBrk="1" hangingPunct="1">
              <a:buFont typeface="+mj-lt"/>
              <a:buAutoNum type="arabicPeriod"/>
              <a:defRPr/>
            </a:pPr>
            <a:endParaRPr lang="en-US" altLang="en-US" b="1" i="1" dirty="0">
              <a:solidFill>
                <a:srgbClr val="CC0000"/>
              </a:solidFill>
              <a:effectLst>
                <a:outerShdw blurRad="38100" dist="38100" dir="2700000" algn="tl">
                  <a:srgbClr val="000000"/>
                </a:outerShdw>
              </a:effectLst>
              <a:latin typeface="Book Antiqua" panose="02040602050305030304" pitchFamily="18" charset="0"/>
            </a:endParaRPr>
          </a:p>
          <a:p>
            <a:pPr marL="514350" indent="-514350">
              <a:buFont typeface="+mj-lt"/>
              <a:buAutoNum type="arabicPeriod"/>
              <a:defRPr/>
            </a:pPr>
            <a:r>
              <a:rPr lang="en-US" altLang="en-US" sz="2800" b="1" i="1" dirty="0">
                <a:latin typeface="Book Antiqua" panose="02040602050305030304" pitchFamily="18" charset="0"/>
              </a:rPr>
              <a:t>Does this oracle about fasting have anything to say about the modern practice of fasting?</a:t>
            </a:r>
          </a:p>
          <a:p>
            <a:pPr marL="514350" indent="-514350">
              <a:buFont typeface="+mj-lt"/>
              <a:buAutoNum type="arabicPeriod"/>
              <a:defRPr/>
            </a:pPr>
            <a:endParaRPr lang="en-US" altLang="en-US" sz="2800" b="1" i="1" dirty="0">
              <a:latin typeface="Book Antiqua" panose="02040602050305030304" pitchFamily="18" charset="0"/>
            </a:endParaRPr>
          </a:p>
          <a:p>
            <a:pPr marL="514350" indent="-514350">
              <a:buFont typeface="+mj-lt"/>
              <a:buAutoNum type="arabicPeriod"/>
              <a:defRPr/>
            </a:pPr>
            <a:r>
              <a:rPr lang="en-US" altLang="en-US" sz="2800" b="1" i="1" dirty="0">
                <a:latin typeface="Book Antiqua" panose="02040602050305030304" pitchFamily="18" charset="0"/>
              </a:rPr>
              <a:t>Why do modern Christians fast, and how does their fasting compare with this word from Zechariah?</a:t>
            </a:r>
          </a:p>
        </p:txBody>
      </p:sp>
    </p:spTree>
    <p:extLst>
      <p:ext uri="{BB962C8B-B14F-4D97-AF65-F5344CB8AC3E}">
        <p14:creationId xmlns:p14="http://schemas.microsoft.com/office/powerpoint/2010/main" val="1442825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 calcmode="lin" valueType="num">
                                      <p:cBhvr additive="base">
                                        <p:cTn id="7"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7155">
                                            <p:txEl>
                                              <p:pRg st="3" end="3"/>
                                            </p:txEl>
                                          </p:spTgt>
                                        </p:tgtEl>
                                        <p:attrNameLst>
                                          <p:attrName>style.visibility</p:attrName>
                                        </p:attrNameLst>
                                      </p:cBhvr>
                                      <p:to>
                                        <p:strVal val="visible"/>
                                      </p:to>
                                    </p:set>
                                    <p:anim calcmode="lin" valueType="num">
                                      <p:cBhvr additive="base">
                                        <p:cTn id="13"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905000" y="274638"/>
            <a:ext cx="3962400" cy="1935162"/>
          </a:xfrm>
        </p:spPr>
        <p:txBody>
          <a:bodyPr/>
          <a:lstStyle/>
          <a:p>
            <a:pPr eaLnBrk="1" hangingPunct="1">
              <a:defRPr/>
            </a:pPr>
            <a:r>
              <a:rPr lang="en-US" altLang="en-US">
                <a:latin typeface="Impact" panose="020B0806030902050204" pitchFamily="34" charset="0"/>
              </a:rPr>
              <a:t>Summary Oracle</a:t>
            </a:r>
            <a:r>
              <a:rPr lang="en-US" altLang="en-US" sz="2800">
                <a:latin typeface="Arial Narrow" panose="020B0606020202030204" pitchFamily="34" charset="0"/>
              </a:rPr>
              <a:t> (8:1-23)</a:t>
            </a:r>
            <a:endParaRPr lang="en-US" altLang="en-US">
              <a:latin typeface="Impact" panose="020B0806030902050204" pitchFamily="34" charset="0"/>
            </a:endParaRPr>
          </a:p>
        </p:txBody>
      </p:sp>
      <p:sp>
        <p:nvSpPr>
          <p:cNvPr id="165891" name="Rectangle 3"/>
          <p:cNvSpPr>
            <a:spLocks noGrp="1" noChangeArrowheads="1"/>
          </p:cNvSpPr>
          <p:nvPr>
            <p:ph type="body" sz="half" idx="1"/>
          </p:nvPr>
        </p:nvSpPr>
        <p:spPr>
          <a:xfrm>
            <a:off x="1752600" y="2057400"/>
            <a:ext cx="4267200" cy="4343400"/>
          </a:xfrm>
        </p:spPr>
        <p:txBody>
          <a:bodyPr/>
          <a:lstStyle/>
          <a:p>
            <a:pPr eaLnBrk="1" hangingPunct="1">
              <a:buFont typeface="Wingdings" panose="05000000000000000000" pitchFamily="2" charset="2"/>
              <a:buNone/>
              <a:defRPr/>
            </a:pPr>
            <a:r>
              <a:rPr lang="en-US" altLang="en-US" sz="2400" b="1">
                <a:solidFill>
                  <a:schemeClr val="hlink"/>
                </a:solidFill>
                <a:latin typeface="Arial" panose="020B0604020202020204" pitchFamily="34" charset="0"/>
              </a:rPr>
              <a:t>The third oracle is composed of ten divine promises describing the blessedness of restoration. Each promise begins with the formula, “Thus says Yahweh Tsabaoth…”</a:t>
            </a:r>
          </a:p>
        </p:txBody>
      </p:sp>
      <p:sp>
        <p:nvSpPr>
          <p:cNvPr id="165892" name="Rectangle 4"/>
          <p:cNvSpPr>
            <a:spLocks noGrp="1" noChangeArrowheads="1"/>
          </p:cNvSpPr>
          <p:nvPr>
            <p:ph type="body" sz="half" idx="2"/>
          </p:nvPr>
        </p:nvSpPr>
        <p:spPr>
          <a:xfrm>
            <a:off x="6248400" y="685800"/>
            <a:ext cx="4114800" cy="5943600"/>
          </a:xfrm>
          <a:gradFill rotWithShape="1">
            <a:gsLst>
              <a:gs pos="0">
                <a:srgbClr val="232200">
                  <a:gamma/>
                  <a:shade val="46275"/>
                  <a:invGamma/>
                </a:srgbClr>
              </a:gs>
              <a:gs pos="100000">
                <a:srgbClr val="232200"/>
              </a:gs>
            </a:gsLst>
            <a:lin ang="5400000" scaled="1"/>
          </a:gradFill>
          <a:ln w="3175">
            <a:solidFill>
              <a:schemeClr val="tx1"/>
            </a:solidFill>
            <a:miter lim="800000"/>
            <a:headEnd/>
            <a:tailEnd/>
          </a:ln>
        </p:spPr>
        <p:txBody>
          <a:bodyPr>
            <a:normAutofit lnSpcReduction="10000"/>
          </a:bodyPr>
          <a:lstStyle/>
          <a:p>
            <a:pPr eaLnBrk="1" hangingPunct="1">
              <a:buFont typeface="Wingdings" panose="05000000000000000000" pitchFamily="2" charset="2"/>
              <a:buNone/>
              <a:defRPr/>
            </a:pPr>
            <a:r>
              <a:rPr lang="en-US" altLang="en-US" sz="2800">
                <a:solidFill>
                  <a:srgbClr val="FF6600"/>
                </a:solidFill>
                <a:latin typeface="Comic Sans MS" panose="030F0702030302020204" pitchFamily="66" charset="0"/>
              </a:rPr>
              <a:t>No.1</a:t>
            </a:r>
            <a:r>
              <a:rPr lang="en-US" altLang="en-US" sz="2800">
                <a:solidFill>
                  <a:srgbClr val="FF3300"/>
                </a:solidFill>
                <a:latin typeface="Comic Sans MS" panose="030F0702030302020204" pitchFamily="66" charset="0"/>
              </a:rPr>
              <a:t> </a:t>
            </a:r>
            <a:r>
              <a:rPr lang="en-US" altLang="en-US" sz="2800">
                <a:latin typeface="Comic Sans MS" panose="030F0702030302020204" pitchFamily="66" charset="0"/>
              </a:rPr>
              <a:t> </a:t>
            </a:r>
            <a:r>
              <a:rPr lang="en-US" altLang="en-US" sz="2400" i="1">
                <a:latin typeface="Comic Sans MS" panose="030F0702030302020204" pitchFamily="66" charset="0"/>
              </a:rPr>
              <a:t>Yahweh once more had chosen Jerusalem and Mt. Zion. His zeal was burning hot! </a:t>
            </a:r>
            <a:r>
              <a:rPr lang="en-US" altLang="en-US" sz="2400">
                <a:latin typeface="Arial Narrow" panose="020B0606020202030204" pitchFamily="34" charset="0"/>
              </a:rPr>
              <a:t>(8:1-2)</a:t>
            </a:r>
            <a:endParaRPr lang="en-US" altLang="en-US" sz="2400">
              <a:latin typeface="Comic Sans MS" panose="030F0702030302020204" pitchFamily="66" charset="0"/>
            </a:endParaRPr>
          </a:p>
          <a:p>
            <a:pPr eaLnBrk="1" hangingPunct="1">
              <a:buFont typeface="Wingdings" panose="05000000000000000000" pitchFamily="2" charset="2"/>
              <a:buNone/>
              <a:defRPr/>
            </a:pPr>
            <a:r>
              <a:rPr lang="en-US" altLang="en-US" sz="2800">
                <a:solidFill>
                  <a:srgbClr val="FF6600"/>
                </a:solidFill>
                <a:latin typeface="Comic Sans MS" panose="030F0702030302020204" pitchFamily="66" charset="0"/>
              </a:rPr>
              <a:t>No.2</a:t>
            </a:r>
            <a:r>
              <a:rPr lang="en-US" altLang="en-US" sz="2800">
                <a:latin typeface="Comic Sans MS" panose="030F0702030302020204" pitchFamily="66" charset="0"/>
              </a:rPr>
              <a:t>  </a:t>
            </a:r>
            <a:r>
              <a:rPr lang="en-US" altLang="en-US" sz="2400" i="1">
                <a:latin typeface="Comic Sans MS" panose="030F0702030302020204" pitchFamily="66" charset="0"/>
              </a:rPr>
              <a:t>As the City of Truth and the Holy Mountain, Jerusalem and Mt. Zion would be reclaimed from their former faithless-ness and defilement. </a:t>
            </a:r>
            <a:r>
              <a:rPr lang="en-US" altLang="en-US" sz="2400">
                <a:latin typeface="Arial Narrow" panose="020B0606020202030204" pitchFamily="34" charset="0"/>
              </a:rPr>
              <a:t>(8:3)</a:t>
            </a:r>
            <a:endParaRPr lang="en-US" altLang="en-US" sz="2400" i="1">
              <a:latin typeface="Comic Sans MS" panose="030F0702030302020204" pitchFamily="66" charset="0"/>
            </a:endParaRPr>
          </a:p>
          <a:p>
            <a:pPr eaLnBrk="1" hangingPunct="1">
              <a:buFont typeface="Wingdings" panose="05000000000000000000" pitchFamily="2" charset="2"/>
              <a:buNone/>
              <a:defRPr/>
            </a:pPr>
            <a:r>
              <a:rPr lang="en-US" altLang="en-US" sz="2800">
                <a:solidFill>
                  <a:srgbClr val="FF6600"/>
                </a:solidFill>
                <a:latin typeface="Comic Sans MS" panose="030F0702030302020204" pitchFamily="66" charset="0"/>
              </a:rPr>
              <a:t>No.3</a:t>
            </a:r>
            <a:r>
              <a:rPr lang="en-US" altLang="en-US" sz="2800">
                <a:latin typeface="Comic Sans MS" panose="030F0702030302020204" pitchFamily="66" charset="0"/>
              </a:rPr>
              <a:t>  </a:t>
            </a:r>
            <a:r>
              <a:rPr lang="en-US" altLang="en-US" sz="2400" i="1">
                <a:latin typeface="Comic Sans MS" panose="030F0702030302020204" pitchFamily="66" charset="0"/>
              </a:rPr>
              <a:t>The future would be characterized by the peacefulness of the aged and the joyfulness of the young. </a:t>
            </a:r>
            <a:r>
              <a:rPr lang="en-US" altLang="en-US" sz="2400">
                <a:latin typeface="Arial Narrow" panose="020B0606020202030204" pitchFamily="34" charset="0"/>
              </a:rPr>
              <a:t>(8:4-5)</a:t>
            </a:r>
            <a:endParaRPr lang="en-US" altLang="en-US" sz="2800">
              <a:latin typeface="Comic Sans MS" panose="030F0702030302020204" pitchFamily="66" charset="0"/>
            </a:endParaRPr>
          </a:p>
        </p:txBody>
      </p:sp>
    </p:spTree>
    <p:extLst>
      <p:ext uri="{BB962C8B-B14F-4D97-AF65-F5344CB8AC3E}">
        <p14:creationId xmlns:p14="http://schemas.microsoft.com/office/powerpoint/2010/main" val="197874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p:cTn id="7" dur="500" fill="hold"/>
                                        <p:tgtEl>
                                          <p:spTgt spid="165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5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5892">
                                            <p:bg/>
                                          </p:spTgt>
                                        </p:tgtEl>
                                        <p:attrNameLst>
                                          <p:attrName>style.visibility</p:attrName>
                                        </p:attrNameLst>
                                      </p:cBhvr>
                                      <p:to>
                                        <p:strVal val="visible"/>
                                      </p:to>
                                    </p:set>
                                    <p:animEffect transition="in" filter="dissolve">
                                      <p:cBhvr>
                                        <p:cTn id="13" dur="500"/>
                                        <p:tgtEl>
                                          <p:spTgt spid="165892">
                                            <p:bg/>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165892">
                                            <p:txEl>
                                              <p:pRg st="0" end="0"/>
                                            </p:txEl>
                                          </p:spTgt>
                                        </p:tgtEl>
                                        <p:attrNameLst>
                                          <p:attrName>style.visibility</p:attrName>
                                        </p:attrNameLst>
                                      </p:cBhvr>
                                      <p:to>
                                        <p:strVal val="visible"/>
                                      </p:to>
                                    </p:set>
                                    <p:anim calcmode="lin" valueType="num">
                                      <p:cBhvr additive="base">
                                        <p:cTn id="16" dur="500" fill="hold"/>
                                        <p:tgtEl>
                                          <p:spTgt spid="16589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658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65892">
                                            <p:txEl>
                                              <p:pRg st="1" end="1"/>
                                            </p:txEl>
                                          </p:spTgt>
                                        </p:tgtEl>
                                        <p:attrNameLst>
                                          <p:attrName>style.visibility</p:attrName>
                                        </p:attrNameLst>
                                      </p:cBhvr>
                                      <p:to>
                                        <p:strVal val="visible"/>
                                      </p:to>
                                    </p:set>
                                    <p:anim calcmode="lin" valueType="num">
                                      <p:cBhvr additive="base">
                                        <p:cTn id="22" dur="500" fill="hold"/>
                                        <p:tgtEl>
                                          <p:spTgt spid="16589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58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65892">
                                            <p:txEl>
                                              <p:pRg st="2" end="2"/>
                                            </p:txEl>
                                          </p:spTgt>
                                        </p:tgtEl>
                                        <p:attrNameLst>
                                          <p:attrName>style.visibility</p:attrName>
                                        </p:attrNameLst>
                                      </p:cBhvr>
                                      <p:to>
                                        <p:strVal val="visible"/>
                                      </p:to>
                                    </p:set>
                                    <p:anim calcmode="lin" valueType="num">
                                      <p:cBhvr additive="base">
                                        <p:cTn id="28" dur="500" fill="hold"/>
                                        <p:tgtEl>
                                          <p:spTgt spid="16589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589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uiExpand="1" build="p"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6002C76F-9B05-4195-8F0E-802CC45AB7AA}" type="slidenum">
              <a:rPr lang="en-US" altLang="en-US"/>
              <a:pPr>
                <a:defRPr/>
              </a:pPr>
              <a:t>144</a:t>
            </a:fld>
            <a:endParaRPr lang="en-US" altLang="en-US"/>
          </a:p>
        </p:txBody>
      </p:sp>
      <p:sp>
        <p:nvSpPr>
          <p:cNvPr id="167941" name="Rectangle 5"/>
          <p:cNvSpPr>
            <a:spLocks noGrp="1" noChangeArrowheads="1"/>
          </p:cNvSpPr>
          <p:nvPr>
            <p:ph type="body" sz="half" idx="1"/>
          </p:nvPr>
        </p:nvSpPr>
        <p:spPr>
          <a:xfrm>
            <a:off x="1905000" y="457200"/>
            <a:ext cx="4038600" cy="5943600"/>
          </a:xfrm>
          <a:gradFill rotWithShape="1">
            <a:gsLst>
              <a:gs pos="0">
                <a:srgbClr val="232200"/>
              </a:gs>
              <a:gs pos="50000">
                <a:srgbClr val="232200">
                  <a:gamma/>
                  <a:shade val="46275"/>
                  <a:invGamma/>
                </a:srgbClr>
              </a:gs>
              <a:gs pos="100000">
                <a:srgbClr val="232200"/>
              </a:gs>
            </a:gsLst>
            <a:lin ang="5400000" scaled="1"/>
          </a:gradFill>
          <a:ln w="3175">
            <a:solidFill>
              <a:schemeClr val="tx1"/>
            </a:solidFill>
            <a:miter lim="800000"/>
            <a:headEnd/>
            <a:tailEnd/>
          </a:ln>
        </p:spPr>
        <p:txBody>
          <a:bodyPr/>
          <a:lstStyle/>
          <a:p>
            <a:pPr eaLnBrk="1" hangingPunct="1">
              <a:lnSpc>
                <a:spcPct val="90000"/>
              </a:lnSpc>
              <a:buFont typeface="Wingdings" panose="05000000000000000000" pitchFamily="2" charset="2"/>
              <a:buNone/>
              <a:defRPr/>
            </a:pPr>
            <a:r>
              <a:rPr lang="en-US" altLang="en-US" sz="2800">
                <a:solidFill>
                  <a:srgbClr val="FF6600"/>
                </a:solidFill>
                <a:latin typeface="Comic Sans MS" panose="030F0702030302020204" pitchFamily="66" charset="0"/>
              </a:rPr>
              <a:t>No.4</a:t>
            </a:r>
            <a:r>
              <a:rPr lang="en-US" altLang="en-US" sz="2800">
                <a:latin typeface="Comic Sans MS" panose="030F0702030302020204" pitchFamily="66" charset="0"/>
              </a:rPr>
              <a:t>  </a:t>
            </a:r>
            <a:r>
              <a:rPr lang="en-US" altLang="en-US" sz="2400" i="1">
                <a:latin typeface="Comic Sans MS" panose="030F0702030302020204" pitchFamily="66" charset="0"/>
              </a:rPr>
              <a:t>Like the question, “Is anything to hard for the Lord,” the question “Will it seem impossible to me?” affirms that however extravagant God’s promises might seem, they are not too hard for him to fulfill. </a:t>
            </a:r>
            <a:r>
              <a:rPr lang="en-US" altLang="en-US" sz="2400">
                <a:latin typeface="Arial Narrow" panose="020B0606020202030204" pitchFamily="34" charset="0"/>
              </a:rPr>
              <a:t>(8:6)</a:t>
            </a:r>
            <a:endParaRPr lang="en-US" altLang="en-US" sz="2400">
              <a:latin typeface="Comic Sans MS" panose="030F0702030302020204" pitchFamily="66" charset="0"/>
            </a:endParaRPr>
          </a:p>
          <a:p>
            <a:pPr eaLnBrk="1" hangingPunct="1">
              <a:lnSpc>
                <a:spcPct val="90000"/>
              </a:lnSpc>
              <a:buFont typeface="Wingdings" panose="05000000000000000000" pitchFamily="2" charset="2"/>
              <a:buNone/>
              <a:defRPr/>
            </a:pPr>
            <a:r>
              <a:rPr lang="en-US" altLang="en-US" sz="2800">
                <a:solidFill>
                  <a:srgbClr val="FF6600"/>
                </a:solidFill>
                <a:latin typeface="Comic Sans MS" panose="030F0702030302020204" pitchFamily="66" charset="0"/>
              </a:rPr>
              <a:t>No.5</a:t>
            </a:r>
            <a:r>
              <a:rPr lang="en-US" altLang="en-US" sz="2800">
                <a:latin typeface="Comic Sans MS" panose="030F0702030302020204" pitchFamily="66" charset="0"/>
              </a:rPr>
              <a:t>  </a:t>
            </a:r>
            <a:r>
              <a:rPr lang="en-US" altLang="en-US" sz="2400" i="1">
                <a:latin typeface="Comic Sans MS" panose="030F0702030302020204" pitchFamily="66" charset="0"/>
              </a:rPr>
              <a:t>The regathering of </a:t>
            </a:r>
            <a:br>
              <a:rPr lang="en-US" altLang="en-US" sz="2400" i="1">
                <a:latin typeface="Comic Sans MS" panose="030F0702030302020204" pitchFamily="66" charset="0"/>
              </a:rPr>
            </a:br>
            <a:r>
              <a:rPr lang="en-US" altLang="en-US" sz="2400" i="1">
                <a:latin typeface="Comic Sans MS" panose="030F0702030302020204" pitchFamily="66" charset="0"/>
              </a:rPr>
              <a:t>God’s elect was directly linked to his dwelling among them as their God. </a:t>
            </a:r>
            <a:r>
              <a:rPr lang="en-US" altLang="en-US" sz="2400">
                <a:latin typeface="Arial Narrow" panose="020B0606020202030204" pitchFamily="34" charset="0"/>
              </a:rPr>
              <a:t>(8:7-8)</a:t>
            </a:r>
            <a:endParaRPr lang="en-US" altLang="en-US" sz="2400" i="1">
              <a:latin typeface="Comic Sans MS" panose="030F0702030302020204" pitchFamily="66" charset="0"/>
            </a:endParaRPr>
          </a:p>
          <a:p>
            <a:pPr eaLnBrk="1" hangingPunct="1">
              <a:lnSpc>
                <a:spcPct val="90000"/>
              </a:lnSpc>
              <a:buFont typeface="Wingdings" panose="05000000000000000000" pitchFamily="2" charset="2"/>
              <a:buNone/>
              <a:defRPr/>
            </a:pPr>
            <a:endParaRPr lang="en-US" altLang="en-US" sz="2800">
              <a:latin typeface="Comic Sans MS" panose="030F0702030302020204" pitchFamily="66" charset="0"/>
            </a:endParaRPr>
          </a:p>
        </p:txBody>
      </p:sp>
      <p:sp>
        <p:nvSpPr>
          <p:cNvPr id="167942" name="Rectangle 6"/>
          <p:cNvSpPr>
            <a:spLocks noGrp="1" noChangeArrowheads="1"/>
          </p:cNvSpPr>
          <p:nvPr>
            <p:ph type="body" sz="half" idx="2"/>
          </p:nvPr>
        </p:nvSpPr>
        <p:spPr>
          <a:xfrm>
            <a:off x="6248400" y="457200"/>
            <a:ext cx="4038600" cy="5943600"/>
          </a:xfrm>
          <a:gradFill rotWithShape="1">
            <a:gsLst>
              <a:gs pos="0">
                <a:srgbClr val="232200"/>
              </a:gs>
              <a:gs pos="50000">
                <a:srgbClr val="232200">
                  <a:gamma/>
                  <a:shade val="46275"/>
                  <a:invGamma/>
                </a:srgbClr>
              </a:gs>
              <a:gs pos="100000">
                <a:srgbClr val="232200"/>
              </a:gs>
            </a:gsLst>
            <a:lin ang="5400000" scaled="1"/>
          </a:gradFill>
          <a:ln w="3175">
            <a:solidFill>
              <a:schemeClr val="tx1"/>
            </a:solidFill>
            <a:miter lim="800000"/>
            <a:headEnd/>
            <a:tailEnd/>
          </a:ln>
        </p:spPr>
        <p:txBody>
          <a:bodyPr/>
          <a:lstStyle/>
          <a:p>
            <a:pPr eaLnBrk="1" hangingPunct="1">
              <a:lnSpc>
                <a:spcPct val="90000"/>
              </a:lnSpc>
              <a:buFont typeface="Wingdings" panose="05000000000000000000" pitchFamily="2" charset="2"/>
              <a:buNone/>
              <a:defRPr/>
            </a:pPr>
            <a:r>
              <a:rPr lang="en-US" altLang="en-US" sz="2800">
                <a:solidFill>
                  <a:srgbClr val="FF6600"/>
                </a:solidFill>
                <a:latin typeface="Comic Sans MS" panose="030F0702030302020204" pitchFamily="66" charset="0"/>
              </a:rPr>
              <a:t>No. 6</a:t>
            </a:r>
            <a:r>
              <a:rPr lang="en-US" altLang="en-US" sz="2800">
                <a:latin typeface="Comic Sans MS" panose="030F0702030302020204" pitchFamily="66" charset="0"/>
              </a:rPr>
              <a:t>  </a:t>
            </a:r>
            <a:r>
              <a:rPr lang="en-US" altLang="en-US" sz="2400" i="1">
                <a:latin typeface="Comic Sans MS" panose="030F0702030302020204" pitchFamily="66" charset="0"/>
              </a:rPr>
              <a:t>Past times had been difficult, but opposition and deprivation would now be reversed. Therefore, boldness and courage for completing the work were in order! </a:t>
            </a:r>
            <a:r>
              <a:rPr lang="en-US" altLang="en-US" sz="2400">
                <a:latin typeface="Arial Narrow" panose="020B0606020202030204" pitchFamily="34" charset="0"/>
              </a:rPr>
              <a:t>(8:9-13)</a:t>
            </a:r>
          </a:p>
          <a:p>
            <a:pPr eaLnBrk="1" hangingPunct="1">
              <a:lnSpc>
                <a:spcPct val="90000"/>
              </a:lnSpc>
              <a:buFont typeface="Wingdings" panose="05000000000000000000" pitchFamily="2" charset="2"/>
              <a:buNone/>
              <a:defRPr/>
            </a:pPr>
            <a:r>
              <a:rPr lang="en-US" altLang="en-US" sz="2800">
                <a:solidFill>
                  <a:srgbClr val="FF6600"/>
                </a:solidFill>
                <a:latin typeface="Comic Sans MS" panose="030F0702030302020204" pitchFamily="66" charset="0"/>
              </a:rPr>
              <a:t>No.7</a:t>
            </a:r>
            <a:r>
              <a:rPr lang="en-US" altLang="en-US" sz="2800">
                <a:latin typeface="Comic Sans MS" panose="030F0702030302020204" pitchFamily="66" charset="0"/>
              </a:rPr>
              <a:t>  </a:t>
            </a:r>
            <a:r>
              <a:rPr lang="en-US" altLang="en-US" sz="2400" i="1">
                <a:latin typeface="Comic Sans MS" panose="030F0702030302020204" pitchFamily="66" charset="0"/>
              </a:rPr>
              <a:t>The terrible judgment of exile was now reversed. The remnant must respond to this divine grace by living according to covenant morality. </a:t>
            </a:r>
            <a:r>
              <a:rPr lang="en-US" altLang="en-US" sz="2400">
                <a:latin typeface="Arial Narrow" panose="020B0606020202030204" pitchFamily="34" charset="0"/>
              </a:rPr>
              <a:t>(8:14-17)</a:t>
            </a:r>
            <a:endParaRPr lang="en-US" altLang="en-US" sz="2800">
              <a:latin typeface="Comic Sans MS" panose="030F0702030302020204" pitchFamily="66" charset="0"/>
            </a:endParaRPr>
          </a:p>
        </p:txBody>
      </p:sp>
    </p:spTree>
    <p:extLst>
      <p:ext uri="{BB962C8B-B14F-4D97-AF65-F5344CB8AC3E}">
        <p14:creationId xmlns:p14="http://schemas.microsoft.com/office/powerpoint/2010/main" val="2863331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7941">
                                            <p:bg/>
                                          </p:spTgt>
                                        </p:tgtEl>
                                        <p:attrNameLst>
                                          <p:attrName>style.visibility</p:attrName>
                                        </p:attrNameLst>
                                      </p:cBhvr>
                                      <p:to>
                                        <p:strVal val="visible"/>
                                      </p:to>
                                    </p:set>
                                    <p:animEffect transition="in" filter="dissolve">
                                      <p:cBhvr>
                                        <p:cTn id="7" dur="500"/>
                                        <p:tgtEl>
                                          <p:spTgt spid="167941">
                                            <p:bg/>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67941">
                                            <p:txEl>
                                              <p:pRg st="0" end="0"/>
                                            </p:txEl>
                                          </p:spTgt>
                                        </p:tgtEl>
                                        <p:attrNameLst>
                                          <p:attrName>style.visibility</p:attrName>
                                        </p:attrNameLst>
                                      </p:cBhvr>
                                      <p:to>
                                        <p:strVal val="visible"/>
                                      </p:to>
                                    </p:set>
                                    <p:anim calcmode="lin" valueType="num">
                                      <p:cBhvr additive="base">
                                        <p:cTn id="10" dur="500" fill="hold"/>
                                        <p:tgtEl>
                                          <p:spTgt spid="167941">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679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67941">
                                            <p:txEl>
                                              <p:pRg st="1" end="1"/>
                                            </p:txEl>
                                          </p:spTgt>
                                        </p:tgtEl>
                                        <p:attrNameLst>
                                          <p:attrName>style.visibility</p:attrName>
                                        </p:attrNameLst>
                                      </p:cBhvr>
                                      <p:to>
                                        <p:strVal val="visible"/>
                                      </p:to>
                                    </p:set>
                                    <p:anim calcmode="lin" valueType="num">
                                      <p:cBhvr additive="base">
                                        <p:cTn id="16" dur="500" fill="hold"/>
                                        <p:tgtEl>
                                          <p:spTgt spid="16794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679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7942">
                                            <p:bg/>
                                          </p:spTgt>
                                        </p:tgtEl>
                                        <p:attrNameLst>
                                          <p:attrName>style.visibility</p:attrName>
                                        </p:attrNameLst>
                                      </p:cBhvr>
                                      <p:to>
                                        <p:strVal val="visible"/>
                                      </p:to>
                                    </p:set>
                                    <p:animEffect transition="in" filter="dissolve">
                                      <p:cBhvr>
                                        <p:cTn id="22" dur="500"/>
                                        <p:tgtEl>
                                          <p:spTgt spid="167942">
                                            <p:bg/>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167942">
                                            <p:txEl>
                                              <p:pRg st="0" end="0"/>
                                            </p:txEl>
                                          </p:spTgt>
                                        </p:tgtEl>
                                        <p:attrNameLst>
                                          <p:attrName>style.visibility</p:attrName>
                                        </p:attrNameLst>
                                      </p:cBhvr>
                                      <p:to>
                                        <p:strVal val="visible"/>
                                      </p:to>
                                    </p:set>
                                    <p:anim calcmode="lin" valueType="num">
                                      <p:cBhvr additive="base">
                                        <p:cTn id="25" dur="500" fill="hold"/>
                                        <p:tgtEl>
                                          <p:spTgt spid="16794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79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7942">
                                            <p:txEl>
                                              <p:pRg st="1" end="1"/>
                                            </p:txEl>
                                          </p:spTgt>
                                        </p:tgtEl>
                                        <p:attrNameLst>
                                          <p:attrName>style.visibility</p:attrName>
                                        </p:attrNameLst>
                                      </p:cBhvr>
                                      <p:to>
                                        <p:strVal val="visible"/>
                                      </p:to>
                                    </p:set>
                                    <p:anim calcmode="lin" valueType="num">
                                      <p:cBhvr additive="base">
                                        <p:cTn id="31" dur="500" fill="hold"/>
                                        <p:tgtEl>
                                          <p:spTgt spid="16794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794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uiExpand="1" build="p" animBg="1"/>
      <p:bldP spid="167942" grpId="0" uiExpand="1" build="p"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5068A418-B0E9-4BBB-A163-0E80B3584BD9}" type="slidenum">
              <a:rPr lang="en-US" altLang="en-US"/>
              <a:pPr>
                <a:defRPr/>
              </a:pPr>
              <a:t>145</a:t>
            </a:fld>
            <a:endParaRPr lang="en-US" altLang="en-US"/>
          </a:p>
        </p:txBody>
      </p:sp>
      <p:sp>
        <p:nvSpPr>
          <p:cNvPr id="169989" name="Rectangle 5"/>
          <p:cNvSpPr>
            <a:spLocks noGrp="1" noChangeArrowheads="1"/>
          </p:cNvSpPr>
          <p:nvPr>
            <p:ph type="body" sz="half" idx="1"/>
          </p:nvPr>
        </p:nvSpPr>
        <p:spPr>
          <a:xfrm>
            <a:off x="1828800" y="381000"/>
            <a:ext cx="4038600" cy="6096000"/>
          </a:xfrm>
          <a:gradFill rotWithShape="1">
            <a:gsLst>
              <a:gs pos="0">
                <a:srgbClr val="232200"/>
              </a:gs>
              <a:gs pos="100000">
                <a:srgbClr val="232200">
                  <a:gamma/>
                  <a:shade val="46275"/>
                  <a:invGamma/>
                </a:srgbClr>
              </a:gs>
            </a:gsLst>
            <a:lin ang="5400000" scaled="1"/>
          </a:gradFill>
          <a:ln w="3175">
            <a:solidFill>
              <a:schemeClr val="tx1"/>
            </a:solidFill>
            <a:miter lim="800000"/>
            <a:headEnd/>
            <a:tailEnd/>
          </a:ln>
        </p:spPr>
        <p:txBody>
          <a:bodyPr/>
          <a:lstStyle/>
          <a:p>
            <a:pPr eaLnBrk="1" hangingPunct="1">
              <a:lnSpc>
                <a:spcPct val="80000"/>
              </a:lnSpc>
              <a:buFont typeface="Wingdings" panose="05000000000000000000" pitchFamily="2" charset="2"/>
              <a:buNone/>
              <a:defRPr/>
            </a:pPr>
            <a:r>
              <a:rPr lang="en-US" altLang="en-US" sz="2800">
                <a:solidFill>
                  <a:srgbClr val="FF6600"/>
                </a:solidFill>
                <a:latin typeface="Comic Sans MS" panose="030F0702030302020204" pitchFamily="66" charset="0"/>
              </a:rPr>
              <a:t>No.8</a:t>
            </a:r>
            <a:r>
              <a:rPr lang="en-US" altLang="en-US" sz="2800">
                <a:latin typeface="Comic Sans MS" panose="030F0702030302020204" pitchFamily="66" charset="0"/>
              </a:rPr>
              <a:t>  </a:t>
            </a:r>
            <a:r>
              <a:rPr lang="en-US" altLang="en-US" sz="2400" i="1">
                <a:latin typeface="Comic Sans MS" panose="030F0702030302020204" pitchFamily="66" charset="0"/>
              </a:rPr>
              <a:t>As for the question about the ritual fasts, they could be continued, but now they should become occasions for celebration, not mourning.</a:t>
            </a:r>
            <a:r>
              <a:rPr lang="en-US" altLang="en-US" sz="2400">
                <a:latin typeface="Arial Narrow" panose="020B0606020202030204" pitchFamily="34" charset="0"/>
              </a:rPr>
              <a:t> (8:18-19)</a:t>
            </a:r>
            <a:endParaRPr lang="en-US" altLang="en-US" sz="2400" i="1">
              <a:latin typeface="Comic Sans MS" panose="030F0702030302020204" pitchFamily="66" charset="0"/>
            </a:endParaRPr>
          </a:p>
          <a:p>
            <a:pPr eaLnBrk="1" hangingPunct="1">
              <a:lnSpc>
                <a:spcPct val="80000"/>
              </a:lnSpc>
              <a:buFont typeface="Wingdings" panose="05000000000000000000" pitchFamily="2" charset="2"/>
              <a:buNone/>
              <a:defRPr/>
            </a:pPr>
            <a:r>
              <a:rPr lang="en-US" altLang="en-US" sz="2800">
                <a:solidFill>
                  <a:srgbClr val="FF6600"/>
                </a:solidFill>
                <a:latin typeface="Comic Sans MS" panose="030F0702030302020204" pitchFamily="66" charset="0"/>
              </a:rPr>
              <a:t>No.9</a:t>
            </a:r>
            <a:r>
              <a:rPr lang="en-US" altLang="en-US" sz="2800">
                <a:latin typeface="Comic Sans MS" panose="030F0702030302020204" pitchFamily="66" charset="0"/>
              </a:rPr>
              <a:t>  </a:t>
            </a:r>
            <a:r>
              <a:rPr lang="en-US" altLang="en-US" sz="2400" i="1">
                <a:latin typeface="Comic Sans MS" panose="030F0702030302020204" pitchFamily="66" charset="0"/>
              </a:rPr>
              <a:t>The new temple would be linked to God’s ideal for all nations to come and worship him.</a:t>
            </a:r>
            <a:r>
              <a:rPr lang="en-US" altLang="en-US" sz="2400">
                <a:latin typeface="Arial Narrow" panose="020B0606020202030204" pitchFamily="34" charset="0"/>
              </a:rPr>
              <a:t> (8:20-22)</a:t>
            </a:r>
            <a:endParaRPr lang="en-US" altLang="en-US" sz="2400" i="1">
              <a:latin typeface="Comic Sans MS" panose="030F0702030302020204" pitchFamily="66" charset="0"/>
            </a:endParaRPr>
          </a:p>
          <a:p>
            <a:pPr eaLnBrk="1" hangingPunct="1">
              <a:lnSpc>
                <a:spcPct val="80000"/>
              </a:lnSpc>
              <a:buFont typeface="Wingdings" panose="05000000000000000000" pitchFamily="2" charset="2"/>
              <a:buNone/>
              <a:defRPr/>
            </a:pPr>
            <a:r>
              <a:rPr lang="en-US" altLang="en-US" sz="2800">
                <a:solidFill>
                  <a:srgbClr val="FF6600"/>
                </a:solidFill>
                <a:latin typeface="Comic Sans MS" panose="030F0702030302020204" pitchFamily="66" charset="0"/>
              </a:rPr>
              <a:t>No.10</a:t>
            </a:r>
            <a:r>
              <a:rPr lang="en-US" altLang="en-US" sz="2800">
                <a:latin typeface="Comic Sans MS" panose="030F0702030302020204" pitchFamily="66" charset="0"/>
              </a:rPr>
              <a:t> </a:t>
            </a:r>
            <a:r>
              <a:rPr lang="en-US" altLang="en-US" sz="2400" i="1">
                <a:latin typeface="Comic Sans MS" panose="030F0702030302020204" pitchFamily="66" charset="0"/>
              </a:rPr>
              <a:t>God’s ancient promise to Abraham that the nations would be blessed through his seed would now be fulfilled. </a:t>
            </a:r>
            <a:r>
              <a:rPr lang="en-US" altLang="en-US" sz="2400">
                <a:latin typeface="Arial Narrow" panose="020B0606020202030204" pitchFamily="34" charset="0"/>
              </a:rPr>
              <a:t>(8:23)</a:t>
            </a:r>
            <a:endParaRPr lang="en-US" altLang="en-US" sz="2800">
              <a:latin typeface="Comic Sans MS" panose="030F0702030302020204" pitchFamily="66" charset="0"/>
            </a:endParaRPr>
          </a:p>
        </p:txBody>
      </p:sp>
      <p:sp>
        <p:nvSpPr>
          <p:cNvPr id="169990" name="Rectangle 6"/>
          <p:cNvSpPr>
            <a:spLocks noGrp="1" noChangeArrowheads="1"/>
          </p:cNvSpPr>
          <p:nvPr>
            <p:ph type="body" sz="half" idx="2"/>
          </p:nvPr>
        </p:nvSpPr>
        <p:spPr>
          <a:xfrm>
            <a:off x="6324600" y="381000"/>
            <a:ext cx="4038600" cy="6172200"/>
          </a:xfrm>
        </p:spPr>
        <p:txBody>
          <a:bodyPr/>
          <a:lstStyle/>
          <a:p>
            <a:pPr eaLnBrk="1" hangingPunct="1">
              <a:lnSpc>
                <a:spcPct val="90000"/>
              </a:lnSpc>
              <a:buFont typeface="Wingdings" panose="05000000000000000000" pitchFamily="2" charset="2"/>
              <a:buNone/>
              <a:defRPr/>
            </a:pPr>
            <a:r>
              <a:rPr lang="en-US" altLang="en-US" sz="2400" b="1">
                <a:solidFill>
                  <a:schemeClr val="hlink"/>
                </a:solidFill>
                <a:latin typeface="Arial" panose="020B0604020202020204" pitchFamily="34" charset="0"/>
              </a:rPr>
              <a:t>These ten promises point to the great redemptive work that Yahweh intended for the earth. </a:t>
            </a:r>
          </a:p>
          <a:p>
            <a:pPr eaLnBrk="1" hangingPunct="1">
              <a:lnSpc>
                <a:spcPct val="90000"/>
              </a:lnSpc>
              <a:buFont typeface="Wingdings" panose="05000000000000000000" pitchFamily="2" charset="2"/>
              <a:buNone/>
              <a:defRPr/>
            </a:pPr>
            <a:endParaRPr lang="en-US" altLang="en-US" sz="800" b="1">
              <a:solidFill>
                <a:schemeClr val="hlink"/>
              </a:solidFill>
              <a:latin typeface="Arial" panose="020B0604020202020204" pitchFamily="34" charset="0"/>
            </a:endParaRPr>
          </a:p>
          <a:p>
            <a:pPr eaLnBrk="1" hangingPunct="1">
              <a:lnSpc>
                <a:spcPct val="90000"/>
              </a:lnSpc>
              <a:buFont typeface="Wingdings" panose="05000000000000000000" pitchFamily="2" charset="2"/>
              <a:buNone/>
              <a:defRPr/>
            </a:pPr>
            <a:r>
              <a:rPr lang="en-US" altLang="en-US" sz="2400" b="1">
                <a:solidFill>
                  <a:schemeClr val="hlink"/>
                </a:solidFill>
                <a:latin typeface="Arial" panose="020B0604020202020204" pitchFamily="34" charset="0"/>
              </a:rPr>
              <a:t>In rebuilding the Temple, the remnant community had a crucial role to play in this redemptive future!</a:t>
            </a:r>
          </a:p>
          <a:p>
            <a:pPr eaLnBrk="1" hangingPunct="1">
              <a:lnSpc>
                <a:spcPct val="90000"/>
              </a:lnSpc>
              <a:buFont typeface="Wingdings" panose="05000000000000000000" pitchFamily="2" charset="2"/>
              <a:buNone/>
              <a:defRPr/>
            </a:pPr>
            <a:endParaRPr lang="en-US" altLang="en-US" sz="800" b="1">
              <a:solidFill>
                <a:schemeClr val="hlink"/>
              </a:solidFill>
              <a:latin typeface="Arial" panose="020B0604020202020204" pitchFamily="34" charset="0"/>
            </a:endParaRPr>
          </a:p>
          <a:p>
            <a:pPr eaLnBrk="1" hangingPunct="1">
              <a:lnSpc>
                <a:spcPct val="90000"/>
              </a:lnSpc>
              <a:buFont typeface="Wingdings" panose="05000000000000000000" pitchFamily="2" charset="2"/>
              <a:buNone/>
              <a:defRPr/>
            </a:pPr>
            <a:r>
              <a:rPr lang="en-US" altLang="en-US" sz="2400" b="1">
                <a:solidFill>
                  <a:schemeClr val="hlink"/>
                </a:solidFill>
                <a:latin typeface="Arial" panose="020B0604020202020204" pitchFamily="34" charset="0"/>
              </a:rPr>
              <a:t>The implications stretch all the way to the messianic age.</a:t>
            </a:r>
          </a:p>
        </p:txBody>
      </p:sp>
    </p:spTree>
    <p:extLst>
      <p:ext uri="{BB962C8B-B14F-4D97-AF65-F5344CB8AC3E}">
        <p14:creationId xmlns:p14="http://schemas.microsoft.com/office/powerpoint/2010/main" val="1800456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9989">
                                            <p:bg/>
                                          </p:spTgt>
                                        </p:tgtEl>
                                        <p:attrNameLst>
                                          <p:attrName>style.visibility</p:attrName>
                                        </p:attrNameLst>
                                      </p:cBhvr>
                                      <p:to>
                                        <p:strVal val="visible"/>
                                      </p:to>
                                    </p:set>
                                    <p:animEffect transition="in" filter="dissolve">
                                      <p:cBhvr>
                                        <p:cTn id="7" dur="500"/>
                                        <p:tgtEl>
                                          <p:spTgt spid="169989">
                                            <p:bg/>
                                          </p:spTgt>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169989">
                                            <p:txEl>
                                              <p:pRg st="0" end="0"/>
                                            </p:txEl>
                                          </p:spTgt>
                                        </p:tgtEl>
                                        <p:attrNameLst>
                                          <p:attrName>style.visibility</p:attrName>
                                        </p:attrNameLst>
                                      </p:cBhvr>
                                      <p:to>
                                        <p:strVal val="visible"/>
                                      </p:to>
                                    </p:set>
                                    <p:anim calcmode="lin" valueType="num">
                                      <p:cBhvr additive="base">
                                        <p:cTn id="11" dur="500" fill="hold"/>
                                        <p:tgtEl>
                                          <p:spTgt spid="16998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99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69989">
                                            <p:txEl>
                                              <p:pRg st="1" end="1"/>
                                            </p:txEl>
                                          </p:spTgt>
                                        </p:tgtEl>
                                        <p:attrNameLst>
                                          <p:attrName>style.visibility</p:attrName>
                                        </p:attrNameLst>
                                      </p:cBhvr>
                                      <p:to>
                                        <p:strVal val="visible"/>
                                      </p:to>
                                    </p:set>
                                    <p:anim calcmode="lin" valueType="num">
                                      <p:cBhvr additive="base">
                                        <p:cTn id="17" dur="500" fill="hold"/>
                                        <p:tgtEl>
                                          <p:spTgt spid="16998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99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69989">
                                            <p:txEl>
                                              <p:pRg st="2" end="2"/>
                                            </p:txEl>
                                          </p:spTgt>
                                        </p:tgtEl>
                                        <p:attrNameLst>
                                          <p:attrName>style.visibility</p:attrName>
                                        </p:attrNameLst>
                                      </p:cBhvr>
                                      <p:to>
                                        <p:strVal val="visible"/>
                                      </p:to>
                                    </p:set>
                                    <p:anim calcmode="lin" valueType="num">
                                      <p:cBhvr additive="base">
                                        <p:cTn id="23" dur="500" fill="hold"/>
                                        <p:tgtEl>
                                          <p:spTgt spid="16998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99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69990">
                                            <p:txEl>
                                              <p:pRg st="0" end="0"/>
                                            </p:txEl>
                                          </p:spTgt>
                                        </p:tgtEl>
                                        <p:attrNameLst>
                                          <p:attrName>style.visibility</p:attrName>
                                        </p:attrNameLst>
                                      </p:cBhvr>
                                      <p:to>
                                        <p:strVal val="visible"/>
                                      </p:to>
                                    </p:set>
                                    <p:anim calcmode="lin" valueType="num">
                                      <p:cBhvr additive="base">
                                        <p:cTn id="29" dur="500" fill="hold"/>
                                        <p:tgtEl>
                                          <p:spTgt spid="16999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99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69990">
                                            <p:txEl>
                                              <p:pRg st="2" end="2"/>
                                            </p:txEl>
                                          </p:spTgt>
                                        </p:tgtEl>
                                        <p:attrNameLst>
                                          <p:attrName>style.visibility</p:attrName>
                                        </p:attrNameLst>
                                      </p:cBhvr>
                                      <p:to>
                                        <p:strVal val="visible"/>
                                      </p:to>
                                    </p:set>
                                    <p:anim calcmode="lin" valueType="num">
                                      <p:cBhvr additive="base">
                                        <p:cTn id="35" dur="500" fill="hold"/>
                                        <p:tgtEl>
                                          <p:spTgt spid="16999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99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69990">
                                            <p:txEl>
                                              <p:pRg st="4" end="4"/>
                                            </p:txEl>
                                          </p:spTgt>
                                        </p:tgtEl>
                                        <p:attrNameLst>
                                          <p:attrName>style.visibility</p:attrName>
                                        </p:attrNameLst>
                                      </p:cBhvr>
                                      <p:to>
                                        <p:strVal val="visible"/>
                                      </p:to>
                                    </p:set>
                                    <p:anim calcmode="lin" valueType="num">
                                      <p:cBhvr additive="base">
                                        <p:cTn id="41" dur="500" fill="hold"/>
                                        <p:tgtEl>
                                          <p:spTgt spid="169990">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999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uiExpand="1" build="p"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523999" y="823451"/>
            <a:ext cx="9808565" cy="1844798"/>
          </a:xfrm>
        </p:spPr>
        <p:txBody>
          <a:bodyPr/>
          <a:lstStyle/>
          <a:p>
            <a:pPr algn="ctr" eaLnBrk="1" hangingPunct="1">
              <a:defRPr/>
            </a:pPr>
            <a:r>
              <a:rPr lang="en-US" altLang="en-US" sz="4000" b="1" dirty="0">
                <a:solidFill>
                  <a:schemeClr val="hlink"/>
                </a:solidFill>
                <a:latin typeface="Rockwell Extra Bold" pitchFamily="18" charset="0"/>
              </a:rPr>
              <a:t>Zechariah’s Focus on Haggai’s Eschatological Vision</a:t>
            </a:r>
          </a:p>
        </p:txBody>
      </p:sp>
      <p:sp>
        <p:nvSpPr>
          <p:cNvPr id="326659" name="Rectangle 3"/>
          <p:cNvSpPr>
            <a:spLocks noGrp="1" noChangeArrowheads="1"/>
          </p:cNvSpPr>
          <p:nvPr>
            <p:ph type="body" idx="1"/>
          </p:nvPr>
        </p:nvSpPr>
        <p:spPr>
          <a:xfrm>
            <a:off x="1981200" y="2438400"/>
            <a:ext cx="8229600" cy="3886200"/>
          </a:xfrm>
        </p:spPr>
        <p:txBody>
          <a:bodyPr/>
          <a:lstStyle/>
          <a:p>
            <a:pPr eaLnBrk="1" hangingPunct="1">
              <a:buFont typeface="Wingdings" panose="05000000000000000000" pitchFamily="2" charset="2"/>
              <a:buNone/>
              <a:defRPr/>
            </a:pPr>
            <a:r>
              <a:rPr lang="en-US" altLang="en-US" sz="2800" b="1" dirty="0">
                <a:solidFill>
                  <a:srgbClr val="FFFF99"/>
                </a:solidFill>
              </a:rPr>
              <a:t>If Haggai’s preaching anticipated a “shaking of the nations” (Hg. 2:6, 21-22), it remained for Zechariah to provide a vision of this shaking.</a:t>
            </a:r>
          </a:p>
          <a:p>
            <a:pPr eaLnBrk="1" hangingPunct="1">
              <a:defRPr/>
            </a:pPr>
            <a:r>
              <a:rPr lang="en-US" altLang="en-US" sz="2400" i="1" dirty="0"/>
              <a:t>His two apocalyptic oracles resonate with themes of God’s warlike advance against the nations.</a:t>
            </a:r>
          </a:p>
          <a:p>
            <a:pPr eaLnBrk="1" hangingPunct="1">
              <a:defRPr/>
            </a:pPr>
            <a:r>
              <a:rPr lang="en-US" altLang="en-US" sz="2400" i="1" dirty="0"/>
              <a:t>Intertwined with this invasion are images of salvation, restoration and the mission of the Messiah.</a:t>
            </a:r>
            <a:endParaRPr lang="en-US" altLang="en-US" sz="2400" dirty="0"/>
          </a:p>
        </p:txBody>
      </p:sp>
    </p:spTree>
    <p:extLst>
      <p:ext uri="{BB962C8B-B14F-4D97-AF65-F5344CB8AC3E}">
        <p14:creationId xmlns:p14="http://schemas.microsoft.com/office/powerpoint/2010/main" val="3907027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 calcmode="lin" valueType="num">
                                      <p:cBhvr>
                                        <p:cTn id="7" dur="500" fill="hold"/>
                                        <p:tgtEl>
                                          <p:spTgt spid="3266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66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6659">
                                            <p:txEl>
                                              <p:pRg st="1" end="1"/>
                                            </p:txEl>
                                          </p:spTgt>
                                        </p:tgtEl>
                                        <p:attrNameLst>
                                          <p:attrName>style.visibility</p:attrName>
                                        </p:attrNameLst>
                                      </p:cBhvr>
                                      <p:to>
                                        <p:strVal val="visible"/>
                                      </p:to>
                                    </p:set>
                                    <p:anim calcmode="lin" valueType="num">
                                      <p:cBhvr additive="base">
                                        <p:cTn id="13" dur="500" fill="hold"/>
                                        <p:tgtEl>
                                          <p:spTgt spid="326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6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6659">
                                            <p:txEl>
                                              <p:pRg st="2" end="2"/>
                                            </p:txEl>
                                          </p:spTgt>
                                        </p:tgtEl>
                                        <p:attrNameLst>
                                          <p:attrName>style.visibility</p:attrName>
                                        </p:attrNameLst>
                                      </p:cBhvr>
                                      <p:to>
                                        <p:strVal val="visible"/>
                                      </p:to>
                                    </p:set>
                                    <p:anim calcmode="lin" valueType="num">
                                      <p:cBhvr additive="base">
                                        <p:cTn id="19" dur="500" fill="hold"/>
                                        <p:tgtEl>
                                          <p:spTgt spid="326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66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457AB3D-20D7-4202-B165-1D41C6DD6C24}" type="slidenum">
              <a:rPr lang="en-US" altLang="en-US"/>
              <a:pPr>
                <a:defRPr/>
              </a:pPr>
              <a:t>147</a:t>
            </a:fld>
            <a:endParaRPr lang="en-US" altLang="en-US"/>
          </a:p>
        </p:txBody>
      </p:sp>
      <p:sp>
        <p:nvSpPr>
          <p:cNvPr id="324610" name="Rectangle 2"/>
          <p:cNvSpPr>
            <a:spLocks noGrp="1" noChangeArrowheads="1"/>
          </p:cNvSpPr>
          <p:nvPr>
            <p:ph type="title"/>
          </p:nvPr>
        </p:nvSpPr>
        <p:spPr>
          <a:xfrm>
            <a:off x="1905000" y="152401"/>
            <a:ext cx="8305800" cy="1706563"/>
          </a:xfrm>
          <a:solidFill>
            <a:srgbClr val="001D3A"/>
          </a:solidFill>
          <a:ln w="3175">
            <a:solidFill>
              <a:schemeClr val="tx1"/>
            </a:solidFill>
            <a:miter lim="800000"/>
            <a:headEnd/>
            <a:tailEnd/>
          </a:ln>
        </p:spPr>
        <p:txBody>
          <a:bodyPr/>
          <a:lstStyle/>
          <a:p>
            <a:pPr eaLnBrk="1" hangingPunct="1">
              <a:defRPr/>
            </a:pPr>
            <a:r>
              <a:rPr lang="en-US" altLang="en-US" sz="3600">
                <a:solidFill>
                  <a:srgbClr val="FF33CC"/>
                </a:solidFill>
                <a:latin typeface="Eras Bold ITC" pitchFamily="34" charset="0"/>
              </a:rPr>
              <a:t>1</a:t>
            </a:r>
            <a:r>
              <a:rPr lang="en-US" altLang="en-US" sz="3600" baseline="30000">
                <a:solidFill>
                  <a:srgbClr val="FF33CC"/>
                </a:solidFill>
                <a:latin typeface="Eras Bold ITC" pitchFamily="34" charset="0"/>
              </a:rPr>
              <a:t>st</a:t>
            </a:r>
            <a:r>
              <a:rPr lang="en-US" altLang="en-US" sz="3600">
                <a:solidFill>
                  <a:srgbClr val="FF33CC"/>
                </a:solidFill>
                <a:latin typeface="Eras Bold ITC" pitchFamily="34" charset="0"/>
              </a:rPr>
              <a:t> Oracle of Judgment and Salvation, War and Victory </a:t>
            </a:r>
            <a:br>
              <a:rPr lang="en-US" altLang="en-US" sz="3600">
                <a:solidFill>
                  <a:srgbClr val="FF33CC"/>
                </a:solidFill>
                <a:latin typeface="Eras Bold ITC" pitchFamily="34" charset="0"/>
              </a:rPr>
            </a:br>
            <a:r>
              <a:rPr lang="en-US" altLang="en-US" sz="2800">
                <a:solidFill>
                  <a:srgbClr val="FF33CC"/>
                </a:solidFill>
                <a:latin typeface="Arial Narrow" panose="020B0606020202030204" pitchFamily="34" charset="0"/>
              </a:rPr>
              <a:t>(9:1—11:17)</a:t>
            </a:r>
          </a:p>
        </p:txBody>
      </p:sp>
      <p:sp>
        <p:nvSpPr>
          <p:cNvPr id="324611" name="Rectangle 3"/>
          <p:cNvSpPr>
            <a:spLocks noGrp="1" noChangeArrowheads="1"/>
          </p:cNvSpPr>
          <p:nvPr>
            <p:ph type="body" idx="1"/>
          </p:nvPr>
        </p:nvSpPr>
        <p:spPr>
          <a:xfrm>
            <a:off x="1981200" y="2057400"/>
            <a:ext cx="8229600" cy="4800600"/>
          </a:xfrm>
        </p:spPr>
        <p:txBody>
          <a:bodyPr>
            <a:normAutofit lnSpcReduction="10000"/>
          </a:bodyPr>
          <a:lstStyle/>
          <a:p>
            <a:pPr eaLnBrk="1" hangingPunct="1">
              <a:buFont typeface="Wingdings" panose="05000000000000000000" pitchFamily="2" charset="2"/>
              <a:buNone/>
              <a:defRPr/>
            </a:pPr>
            <a:r>
              <a:rPr lang="en-US" altLang="en-US" sz="2800">
                <a:solidFill>
                  <a:srgbClr val="FFFF99"/>
                </a:solidFill>
                <a:latin typeface="Arial" panose="020B0604020202020204" pitchFamily="34" charset="0"/>
              </a:rPr>
              <a:t>One of the immediate differences between the first and second sections of Zechariah is that while the first section has a sense of immediacy with respect to rebuilding the 2</a:t>
            </a:r>
            <a:r>
              <a:rPr lang="en-US" altLang="en-US" sz="2800" baseline="30000">
                <a:solidFill>
                  <a:srgbClr val="FFFF99"/>
                </a:solidFill>
                <a:latin typeface="Arial" panose="020B0604020202020204" pitchFamily="34" charset="0"/>
              </a:rPr>
              <a:t>nd</a:t>
            </a:r>
            <a:r>
              <a:rPr lang="en-US" altLang="en-US" sz="2800">
                <a:solidFill>
                  <a:srgbClr val="FFFF99"/>
                </a:solidFill>
                <a:latin typeface="Arial" panose="020B0604020202020204" pitchFamily="34" charset="0"/>
              </a:rPr>
              <a:t>  Temple, the second section seems more applicable to a remote future.</a:t>
            </a:r>
          </a:p>
          <a:p>
            <a:pPr eaLnBrk="1" hangingPunct="1">
              <a:defRPr/>
            </a:pPr>
            <a:r>
              <a:rPr lang="en-US" altLang="en-US" sz="2400" i="1">
                <a:latin typeface="Arial Narrow" panose="020B0606020202030204" pitchFamily="34" charset="0"/>
              </a:rPr>
              <a:t>The second section contains two lengthy oracles (9:1—11:17 and 12:1—14:21).</a:t>
            </a:r>
          </a:p>
          <a:p>
            <a:pPr eaLnBrk="1" hangingPunct="1">
              <a:defRPr/>
            </a:pPr>
            <a:r>
              <a:rPr lang="en-US" altLang="en-US" sz="2400" i="1">
                <a:latin typeface="Arial Narrow" panose="020B0606020202030204" pitchFamily="34" charset="0"/>
              </a:rPr>
              <a:t>Each begins with the heading </a:t>
            </a:r>
            <a:r>
              <a:rPr lang="en-US" altLang="en-US" sz="2400">
                <a:latin typeface="HebrewTh" pitchFamily="2" charset="0"/>
              </a:rPr>
              <a:t>xW0Ama</a:t>
            </a:r>
            <a:r>
              <a:rPr lang="en-US" altLang="en-US" sz="2400" i="1">
                <a:latin typeface="Arial Narrow" panose="020B0606020202030204" pitchFamily="34" charset="0"/>
              </a:rPr>
              <a:t> (= burden).</a:t>
            </a:r>
          </a:p>
          <a:p>
            <a:pPr eaLnBrk="1" hangingPunct="1">
              <a:defRPr/>
            </a:pPr>
            <a:r>
              <a:rPr lang="en-US" altLang="en-US" sz="2400" i="1">
                <a:latin typeface="Arial Narrow" panose="020B0606020202030204" pitchFamily="34" charset="0"/>
              </a:rPr>
              <a:t>The genre is apocalyptic and poetic with extensive use of imagery and symbolism.</a:t>
            </a:r>
          </a:p>
        </p:txBody>
      </p:sp>
    </p:spTree>
    <p:extLst>
      <p:ext uri="{BB962C8B-B14F-4D97-AF65-F5344CB8AC3E}">
        <p14:creationId xmlns:p14="http://schemas.microsoft.com/office/powerpoint/2010/main" val="2698684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 calcmode="lin" valueType="num">
                                      <p:cBhvr>
                                        <p:cTn id="7" dur="500" fill="hold"/>
                                        <p:tgtEl>
                                          <p:spTgt spid="324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46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24611">
                                            <p:txEl>
                                              <p:pRg st="1" end="1"/>
                                            </p:txEl>
                                          </p:spTgt>
                                        </p:tgtEl>
                                        <p:attrNameLst>
                                          <p:attrName>style.visibility</p:attrName>
                                        </p:attrNameLst>
                                      </p:cBhvr>
                                      <p:to>
                                        <p:strVal val="visible"/>
                                      </p:to>
                                    </p:set>
                                    <p:anim calcmode="lin" valueType="num">
                                      <p:cBhvr>
                                        <p:cTn id="13" dur="500" fill="hold"/>
                                        <p:tgtEl>
                                          <p:spTgt spid="3246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246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246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24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24611">
                                            <p:txEl>
                                              <p:pRg st="2" end="2"/>
                                            </p:txEl>
                                          </p:spTgt>
                                        </p:tgtEl>
                                        <p:attrNameLst>
                                          <p:attrName>style.visibility</p:attrName>
                                        </p:attrNameLst>
                                      </p:cBhvr>
                                      <p:to>
                                        <p:strVal val="visible"/>
                                      </p:to>
                                    </p:set>
                                    <p:anim calcmode="lin" valueType="num">
                                      <p:cBhvr>
                                        <p:cTn id="21" dur="500" fill="hold"/>
                                        <p:tgtEl>
                                          <p:spTgt spid="3246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246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246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24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324611">
                                            <p:txEl>
                                              <p:pRg st="3" end="3"/>
                                            </p:txEl>
                                          </p:spTgt>
                                        </p:tgtEl>
                                        <p:attrNameLst>
                                          <p:attrName>style.visibility</p:attrName>
                                        </p:attrNameLst>
                                      </p:cBhvr>
                                      <p:to>
                                        <p:strVal val="visible"/>
                                      </p:to>
                                    </p:set>
                                    <p:anim calcmode="lin" valueType="num">
                                      <p:cBhvr>
                                        <p:cTn id="29" dur="500" fill="hold"/>
                                        <p:tgtEl>
                                          <p:spTgt spid="32461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2461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2461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246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2F16111-F68E-4CB0-94B3-BA8842E25AC0}" type="slidenum">
              <a:rPr lang="en-US" altLang="en-US"/>
              <a:pPr>
                <a:defRPr/>
              </a:pPr>
              <a:t>148</a:t>
            </a:fld>
            <a:endParaRPr lang="en-US" altLang="en-US"/>
          </a:p>
        </p:txBody>
      </p:sp>
      <p:sp>
        <p:nvSpPr>
          <p:cNvPr id="173058" name="Rectangle 2"/>
          <p:cNvSpPr>
            <a:spLocks noGrp="1" noChangeArrowheads="1"/>
          </p:cNvSpPr>
          <p:nvPr>
            <p:ph type="title"/>
          </p:nvPr>
        </p:nvSpPr>
        <p:spPr>
          <a:xfrm>
            <a:off x="646111" y="452718"/>
            <a:ext cx="10098089" cy="1268506"/>
          </a:xfrm>
        </p:spPr>
        <p:txBody>
          <a:bodyPr/>
          <a:lstStyle/>
          <a:p>
            <a:pPr eaLnBrk="1" hangingPunct="1">
              <a:defRPr/>
            </a:pPr>
            <a:r>
              <a:rPr lang="en-US" altLang="en-US" dirty="0">
                <a:solidFill>
                  <a:srgbClr val="00FFCC"/>
                </a:solidFill>
                <a:latin typeface="Harlow Solid Italic" pitchFamily="82" charset="0"/>
              </a:rPr>
              <a:t>Judgment on Neighboring Peoples </a:t>
            </a:r>
            <a:r>
              <a:rPr lang="en-US" altLang="en-US" sz="2800" dirty="0">
                <a:solidFill>
                  <a:srgbClr val="00FFCC"/>
                </a:solidFill>
                <a:latin typeface="Arial Narrow" panose="020B0606020202030204" pitchFamily="34" charset="0"/>
              </a:rPr>
              <a:t>(9:1-8)</a:t>
            </a:r>
            <a:endParaRPr lang="en-US" altLang="en-US" sz="4000" dirty="0">
              <a:solidFill>
                <a:srgbClr val="00FFCC"/>
              </a:solidFill>
              <a:latin typeface="Harlow Solid Italic" pitchFamily="82" charset="0"/>
            </a:endParaRPr>
          </a:p>
        </p:txBody>
      </p:sp>
      <p:sp>
        <p:nvSpPr>
          <p:cNvPr id="173059" name="Rectangle 3"/>
          <p:cNvSpPr>
            <a:spLocks noGrp="1" noChangeArrowheads="1"/>
          </p:cNvSpPr>
          <p:nvPr>
            <p:ph type="body" idx="1"/>
          </p:nvPr>
        </p:nvSpPr>
        <p:spPr>
          <a:xfrm>
            <a:off x="1905000" y="1246094"/>
            <a:ext cx="8305800" cy="3962400"/>
          </a:xfrm>
        </p:spPr>
        <p:txBody>
          <a:bodyPr/>
          <a:lstStyle/>
          <a:p>
            <a:pPr eaLnBrk="1" hangingPunct="1">
              <a:buFont typeface="Wingdings" panose="05000000000000000000" pitchFamily="2" charset="2"/>
              <a:buNone/>
              <a:defRPr/>
            </a:pPr>
            <a:r>
              <a:rPr lang="en-US" altLang="en-US" sz="2800" dirty="0">
                <a:solidFill>
                  <a:srgbClr val="FFFF66"/>
                </a:solidFill>
                <a:latin typeface="Arial Rounded MT Bold" pitchFamily="34" charset="0"/>
              </a:rPr>
              <a:t>The vision begins with a description of a northern invasion as Yahweh conquers every city on his way to Jerusalem.</a:t>
            </a:r>
          </a:p>
          <a:p>
            <a:pPr eaLnBrk="1" hangingPunct="1">
              <a:defRPr/>
            </a:pPr>
            <a:r>
              <a:rPr lang="en-US" altLang="en-US" i="1" dirty="0" err="1">
                <a:latin typeface="Comic Sans MS" panose="030F0702030302020204" pitchFamily="66" charset="0"/>
              </a:rPr>
              <a:t>Hadrach</a:t>
            </a:r>
            <a:r>
              <a:rPr lang="en-US" altLang="en-US" i="1" dirty="0">
                <a:latin typeface="Comic Sans MS" panose="030F0702030302020204" pitchFamily="66" charset="0"/>
              </a:rPr>
              <a:t> (northern Syria)</a:t>
            </a:r>
          </a:p>
          <a:p>
            <a:pPr eaLnBrk="1" hangingPunct="1">
              <a:defRPr/>
            </a:pPr>
            <a:r>
              <a:rPr lang="en-US" altLang="en-US" i="1" dirty="0">
                <a:latin typeface="Comic Sans MS" panose="030F0702030302020204" pitchFamily="66" charset="0"/>
              </a:rPr>
              <a:t>Damascus (capital of Syria)</a:t>
            </a:r>
          </a:p>
          <a:p>
            <a:pPr eaLnBrk="1" hangingPunct="1">
              <a:defRPr/>
            </a:pPr>
            <a:r>
              <a:rPr lang="en-US" altLang="en-US" i="1" dirty="0" err="1">
                <a:latin typeface="Comic Sans MS" panose="030F0702030302020204" pitchFamily="66" charset="0"/>
              </a:rPr>
              <a:t>Hamath</a:t>
            </a:r>
            <a:r>
              <a:rPr lang="en-US" altLang="en-US" i="1" dirty="0">
                <a:latin typeface="Comic Sans MS" panose="030F0702030302020204" pitchFamily="66" charset="0"/>
              </a:rPr>
              <a:t> (on the Orontes River)</a:t>
            </a:r>
          </a:p>
          <a:p>
            <a:pPr eaLnBrk="1" hangingPunct="1">
              <a:defRPr/>
            </a:pPr>
            <a:r>
              <a:rPr lang="en-US" altLang="en-US" i="1" dirty="0" err="1">
                <a:latin typeface="Comic Sans MS" panose="030F0702030302020204" pitchFamily="66" charset="0"/>
              </a:rPr>
              <a:t>Tyre</a:t>
            </a:r>
            <a:r>
              <a:rPr lang="en-US" altLang="en-US" i="1" dirty="0">
                <a:latin typeface="Comic Sans MS" panose="030F0702030302020204" pitchFamily="66" charset="0"/>
              </a:rPr>
              <a:t> and Sidon (coastal cities in Phoenicia)</a:t>
            </a:r>
          </a:p>
          <a:p>
            <a:pPr eaLnBrk="1" hangingPunct="1">
              <a:defRPr/>
            </a:pPr>
            <a:r>
              <a:rPr lang="en-US" altLang="en-US" i="1" dirty="0">
                <a:latin typeface="Comic Sans MS" panose="030F0702030302020204" pitchFamily="66" charset="0"/>
              </a:rPr>
              <a:t>Ashkelon, Gaza, </a:t>
            </a:r>
            <a:r>
              <a:rPr lang="en-US" altLang="en-US" i="1" dirty="0" err="1">
                <a:latin typeface="Comic Sans MS" panose="030F0702030302020204" pitchFamily="66" charset="0"/>
              </a:rPr>
              <a:t>Ekron</a:t>
            </a:r>
            <a:r>
              <a:rPr lang="en-US" altLang="en-US" i="1" dirty="0">
                <a:latin typeface="Comic Sans MS" panose="030F0702030302020204" pitchFamily="66" charset="0"/>
              </a:rPr>
              <a:t> and Ashdod (Philistine cities on the south coastal plain of Israel)</a:t>
            </a:r>
          </a:p>
        </p:txBody>
      </p:sp>
      <p:sp>
        <p:nvSpPr>
          <p:cNvPr id="173060" name="Text Box 4"/>
          <p:cNvSpPr txBox="1">
            <a:spLocks noChangeArrowheads="1"/>
          </p:cNvSpPr>
          <p:nvPr/>
        </p:nvSpPr>
        <p:spPr bwMode="auto">
          <a:xfrm>
            <a:off x="340659" y="5208493"/>
            <a:ext cx="11492753" cy="1200329"/>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400" b="1" u="sng">
                <a:solidFill>
                  <a:srgbClr val="2A1500"/>
                </a:solidFill>
              </a:rPr>
              <a:t>THE SURPRISE ELEMENT:</a:t>
            </a:r>
            <a:r>
              <a:rPr lang="en-US" altLang="en-US" sz="2400" b="1">
                <a:solidFill>
                  <a:srgbClr val="2A1500"/>
                </a:solidFill>
              </a:rPr>
              <a:t> The Philistines will be converted, embracing the dietary laws of Israel and becoming part of God’s faithful remnant (9:7). During all this war, Yahweh will protect his temple and his people.</a:t>
            </a:r>
          </a:p>
        </p:txBody>
      </p:sp>
    </p:spTree>
    <p:extLst>
      <p:ext uri="{BB962C8B-B14F-4D97-AF65-F5344CB8AC3E}">
        <p14:creationId xmlns:p14="http://schemas.microsoft.com/office/powerpoint/2010/main" val="566982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p:cTn id="7" dur="500" fill="hold"/>
                                        <p:tgtEl>
                                          <p:spTgt spid="173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3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73059">
                                            <p:txEl>
                                              <p:pRg st="1" end="1"/>
                                            </p:txEl>
                                          </p:spTgt>
                                        </p:tgtEl>
                                        <p:attrNameLst>
                                          <p:attrName>style.visibility</p:attrName>
                                        </p:attrNameLst>
                                      </p:cBhvr>
                                      <p:to>
                                        <p:strVal val="visible"/>
                                      </p:to>
                                    </p:set>
                                    <p:anim calcmode="lin" valueType="num">
                                      <p:cBhvr>
                                        <p:cTn id="13" dur="1000" fill="hold"/>
                                        <p:tgtEl>
                                          <p:spTgt spid="17305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17305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17305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173059">
                                            <p:txEl>
                                              <p:pRg st="1" end="1"/>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39" presetClass="entr" presetSubtype="0" accel="100000" fill="hold" nodeType="afterEffect">
                                  <p:stCondLst>
                                    <p:cond delay="0"/>
                                  </p:stCondLst>
                                  <p:childTnLst>
                                    <p:set>
                                      <p:cBhvr>
                                        <p:cTn id="19" dur="1" fill="hold">
                                          <p:stCondLst>
                                            <p:cond delay="0"/>
                                          </p:stCondLst>
                                        </p:cTn>
                                        <p:tgtEl>
                                          <p:spTgt spid="173059">
                                            <p:txEl>
                                              <p:pRg st="2" end="2"/>
                                            </p:txEl>
                                          </p:spTgt>
                                        </p:tgtEl>
                                        <p:attrNameLst>
                                          <p:attrName>style.visibility</p:attrName>
                                        </p:attrNameLst>
                                      </p:cBhvr>
                                      <p:to>
                                        <p:strVal val="visible"/>
                                      </p:to>
                                    </p:set>
                                    <p:anim calcmode="lin" valueType="num">
                                      <p:cBhvr>
                                        <p:cTn id="20" dur="1000" fill="hold"/>
                                        <p:tgtEl>
                                          <p:spTgt spid="1730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1730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1730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173059">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39" presetClass="entr" presetSubtype="0" accel="100000" fill="hold" nodeType="afterEffect">
                                  <p:stCondLst>
                                    <p:cond delay="0"/>
                                  </p:stCondLst>
                                  <p:childTnLst>
                                    <p:set>
                                      <p:cBhvr>
                                        <p:cTn id="26" dur="1" fill="hold">
                                          <p:stCondLst>
                                            <p:cond delay="0"/>
                                          </p:stCondLst>
                                        </p:cTn>
                                        <p:tgtEl>
                                          <p:spTgt spid="173059">
                                            <p:txEl>
                                              <p:pRg st="3" end="3"/>
                                            </p:txEl>
                                          </p:spTgt>
                                        </p:tgtEl>
                                        <p:attrNameLst>
                                          <p:attrName>style.visibility</p:attrName>
                                        </p:attrNameLst>
                                      </p:cBhvr>
                                      <p:to>
                                        <p:strVal val="visible"/>
                                      </p:to>
                                    </p:set>
                                    <p:anim calcmode="lin" valueType="num">
                                      <p:cBhvr>
                                        <p:cTn id="27" dur="1000" fill="hold"/>
                                        <p:tgtEl>
                                          <p:spTgt spid="17305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1000" fill="hold"/>
                                        <p:tgtEl>
                                          <p:spTgt spid="17305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1000" fill="hold"/>
                                        <p:tgtEl>
                                          <p:spTgt spid="17305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1000" fill="hold"/>
                                        <p:tgtEl>
                                          <p:spTgt spid="173059">
                                            <p:txEl>
                                              <p:pRg st="3" end="3"/>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3000"/>
                            </p:stCondLst>
                            <p:childTnLst>
                              <p:par>
                                <p:cTn id="32" presetID="39" presetClass="entr" presetSubtype="0" accel="100000" fill="hold" nodeType="afterEffect">
                                  <p:stCondLst>
                                    <p:cond delay="0"/>
                                  </p:stCondLst>
                                  <p:childTnLst>
                                    <p:set>
                                      <p:cBhvr>
                                        <p:cTn id="33" dur="1" fill="hold">
                                          <p:stCondLst>
                                            <p:cond delay="0"/>
                                          </p:stCondLst>
                                        </p:cTn>
                                        <p:tgtEl>
                                          <p:spTgt spid="173059">
                                            <p:txEl>
                                              <p:pRg st="4" end="4"/>
                                            </p:txEl>
                                          </p:spTgt>
                                        </p:tgtEl>
                                        <p:attrNameLst>
                                          <p:attrName>style.visibility</p:attrName>
                                        </p:attrNameLst>
                                      </p:cBhvr>
                                      <p:to>
                                        <p:strVal val="visible"/>
                                      </p:to>
                                    </p:set>
                                    <p:anim calcmode="lin" valueType="num">
                                      <p:cBhvr>
                                        <p:cTn id="34" dur="1000" fill="hold"/>
                                        <p:tgtEl>
                                          <p:spTgt spid="17305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1000" fill="hold"/>
                                        <p:tgtEl>
                                          <p:spTgt spid="17305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1000" fill="hold"/>
                                        <p:tgtEl>
                                          <p:spTgt spid="17305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1000" fill="hold"/>
                                        <p:tgtEl>
                                          <p:spTgt spid="173059">
                                            <p:txEl>
                                              <p:pRg st="4" end="4"/>
                                            </p:txEl>
                                          </p:spTgt>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4000"/>
                            </p:stCondLst>
                            <p:childTnLst>
                              <p:par>
                                <p:cTn id="39" presetID="39" presetClass="entr" presetSubtype="0" accel="100000" fill="hold" nodeType="afterEffect">
                                  <p:stCondLst>
                                    <p:cond delay="0"/>
                                  </p:stCondLst>
                                  <p:childTnLst>
                                    <p:set>
                                      <p:cBhvr>
                                        <p:cTn id="40" dur="1" fill="hold">
                                          <p:stCondLst>
                                            <p:cond delay="0"/>
                                          </p:stCondLst>
                                        </p:cTn>
                                        <p:tgtEl>
                                          <p:spTgt spid="173059">
                                            <p:txEl>
                                              <p:pRg st="5" end="5"/>
                                            </p:txEl>
                                          </p:spTgt>
                                        </p:tgtEl>
                                        <p:attrNameLst>
                                          <p:attrName>style.visibility</p:attrName>
                                        </p:attrNameLst>
                                      </p:cBhvr>
                                      <p:to>
                                        <p:strVal val="visible"/>
                                      </p:to>
                                    </p:set>
                                    <p:anim calcmode="lin" valueType="num">
                                      <p:cBhvr>
                                        <p:cTn id="41" dur="1000" fill="hold"/>
                                        <p:tgtEl>
                                          <p:spTgt spid="17305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1000" fill="hold"/>
                                        <p:tgtEl>
                                          <p:spTgt spid="17305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1000" fill="hold"/>
                                        <p:tgtEl>
                                          <p:spTgt spid="17305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1000" fill="hold"/>
                                        <p:tgtEl>
                                          <p:spTgt spid="1730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73060"/>
                                        </p:tgtEl>
                                        <p:attrNameLst>
                                          <p:attrName>style.visibility</p:attrName>
                                        </p:attrNameLst>
                                      </p:cBhvr>
                                      <p:to>
                                        <p:strVal val="visible"/>
                                      </p:to>
                                    </p:set>
                                    <p:anim calcmode="lin" valueType="num">
                                      <p:cBhvr>
                                        <p:cTn id="49" dur="500" fill="hold"/>
                                        <p:tgtEl>
                                          <p:spTgt spid="173060"/>
                                        </p:tgtEl>
                                        <p:attrNameLst>
                                          <p:attrName>ppt_w</p:attrName>
                                        </p:attrNameLst>
                                      </p:cBhvr>
                                      <p:tavLst>
                                        <p:tav tm="0">
                                          <p:val>
                                            <p:fltVal val="0"/>
                                          </p:val>
                                        </p:tav>
                                        <p:tav tm="100000">
                                          <p:val>
                                            <p:strVal val="#ppt_w"/>
                                          </p:val>
                                        </p:tav>
                                      </p:tavLst>
                                    </p:anim>
                                    <p:anim calcmode="lin" valueType="num">
                                      <p:cBhvr>
                                        <p:cTn id="50" dur="500" fill="hold"/>
                                        <p:tgtEl>
                                          <p:spTgt spid="1730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5CFB5A8-5EBB-4E99-A05E-65E1F928FB9C}" type="slidenum">
              <a:rPr lang="en-US" altLang="en-US"/>
              <a:pPr>
                <a:defRPr/>
              </a:pPr>
              <a:t>149</a:t>
            </a:fld>
            <a:endParaRPr lang="en-US" altLang="en-US"/>
          </a:p>
        </p:txBody>
      </p:sp>
      <p:sp>
        <p:nvSpPr>
          <p:cNvPr id="176130" name="Rectangle 2"/>
          <p:cNvSpPr>
            <a:spLocks noGrp="1" noChangeArrowheads="1"/>
          </p:cNvSpPr>
          <p:nvPr>
            <p:ph type="title"/>
          </p:nvPr>
        </p:nvSpPr>
        <p:spPr/>
        <p:txBody>
          <a:bodyPr/>
          <a:lstStyle/>
          <a:p>
            <a:pPr eaLnBrk="1" hangingPunct="1">
              <a:defRPr/>
            </a:pPr>
            <a:r>
              <a:rPr lang="en-US" altLang="en-US">
                <a:solidFill>
                  <a:srgbClr val="00FFCC"/>
                </a:solidFill>
                <a:latin typeface="Harlow Solid Italic" pitchFamily="82" charset="0"/>
              </a:rPr>
              <a:t>The Arrival of the King</a:t>
            </a:r>
            <a:br>
              <a:rPr lang="en-US" altLang="en-US">
                <a:solidFill>
                  <a:srgbClr val="00FFCC"/>
                </a:solidFill>
                <a:latin typeface="Harlow Solid Italic" pitchFamily="82" charset="0"/>
              </a:rPr>
            </a:br>
            <a:r>
              <a:rPr lang="en-US" altLang="en-US" sz="2800">
                <a:solidFill>
                  <a:srgbClr val="00FFCC"/>
                </a:solidFill>
                <a:latin typeface="Arial Narrow" panose="020B0606020202030204" pitchFamily="34" charset="0"/>
              </a:rPr>
              <a:t>(9:9-10)</a:t>
            </a:r>
            <a:endParaRPr lang="en-US" altLang="en-US" sz="4000">
              <a:solidFill>
                <a:srgbClr val="00FFCC"/>
              </a:solidFill>
              <a:latin typeface="Harlow Solid Italic" pitchFamily="82" charset="0"/>
            </a:endParaRPr>
          </a:p>
        </p:txBody>
      </p:sp>
      <p:sp>
        <p:nvSpPr>
          <p:cNvPr id="17613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a:solidFill>
                  <a:srgbClr val="FFFF66"/>
                </a:solidFill>
                <a:latin typeface="Arial Rounded MT Bold" pitchFamily="34" charset="0"/>
              </a:rPr>
              <a:t>The invasion is linked to the arrival of a new king to Jerusalem.</a:t>
            </a:r>
          </a:p>
          <a:p>
            <a:pPr eaLnBrk="1" hangingPunct="1">
              <a:defRPr/>
            </a:pPr>
            <a:r>
              <a:rPr lang="en-US" altLang="en-US" sz="2400" i="1">
                <a:latin typeface="Comic Sans MS" panose="030F0702030302020204" pitchFamily="66" charset="0"/>
              </a:rPr>
              <a:t>He would come as a righteous, gentle king, riding on a donkey, the symbol of peace (recalls the ancient prophecy of Jacob, cf. Ge. 49:10-11).</a:t>
            </a:r>
          </a:p>
          <a:p>
            <a:pPr eaLnBrk="1" hangingPunct="1">
              <a:defRPr/>
            </a:pPr>
            <a:r>
              <a:rPr lang="en-US" altLang="en-US" sz="2400" i="1">
                <a:latin typeface="Comic Sans MS" panose="030F0702030302020204" pitchFamily="66" charset="0"/>
              </a:rPr>
              <a:t>The implements of war would be cleansed from both the north (Ephraim) and the south (Jerusalem), and universal peace would be established for the nations.</a:t>
            </a:r>
          </a:p>
        </p:txBody>
      </p:sp>
    </p:spTree>
    <p:extLst>
      <p:ext uri="{BB962C8B-B14F-4D97-AF65-F5344CB8AC3E}">
        <p14:creationId xmlns:p14="http://schemas.microsoft.com/office/powerpoint/2010/main" val="2709807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p:cTn id="7" dur="500" fill="hold"/>
                                        <p:tgtEl>
                                          <p:spTgt spid="176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61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76131">
                                            <p:txEl>
                                              <p:pRg st="1" end="1"/>
                                            </p:txEl>
                                          </p:spTgt>
                                        </p:tgtEl>
                                        <p:attrNameLst>
                                          <p:attrName>style.visibility</p:attrName>
                                        </p:attrNameLst>
                                      </p:cBhvr>
                                      <p:to>
                                        <p:strVal val="visible"/>
                                      </p:to>
                                    </p:set>
                                    <p:anim calcmode="lin" valueType="num">
                                      <p:cBhvr>
                                        <p:cTn id="13" dur="500" fill="hold"/>
                                        <p:tgtEl>
                                          <p:spTgt spid="17613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7613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7613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76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76131">
                                            <p:txEl>
                                              <p:pRg st="2" end="2"/>
                                            </p:txEl>
                                          </p:spTgt>
                                        </p:tgtEl>
                                        <p:attrNameLst>
                                          <p:attrName>style.visibility</p:attrName>
                                        </p:attrNameLst>
                                      </p:cBhvr>
                                      <p:to>
                                        <p:strVal val="visible"/>
                                      </p:to>
                                    </p:set>
                                    <p:anim calcmode="lin" valueType="num">
                                      <p:cBhvr>
                                        <p:cTn id="21" dur="500" fill="hold"/>
                                        <p:tgtEl>
                                          <p:spTgt spid="17613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7613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7613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761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CBD2AE06-BDFA-488B-8B1D-0EECEAA0A7D0}" type="slidenum">
              <a:rPr lang="en-US" altLang="en-US"/>
              <a:pPr>
                <a:defRPr/>
              </a:pPr>
              <a:t>15</a:t>
            </a:fld>
            <a:endParaRPr lang="en-US" altLang="en-US"/>
          </a:p>
        </p:txBody>
      </p:sp>
      <p:sp>
        <p:nvSpPr>
          <p:cNvPr id="187394" name="Rectangle 2"/>
          <p:cNvSpPr>
            <a:spLocks noGrp="1" noChangeArrowheads="1"/>
          </p:cNvSpPr>
          <p:nvPr>
            <p:ph type="title"/>
          </p:nvPr>
        </p:nvSpPr>
        <p:spPr>
          <a:xfrm>
            <a:off x="744070" y="506505"/>
            <a:ext cx="8229600" cy="748553"/>
          </a:xfrm>
        </p:spPr>
        <p:txBody>
          <a:bodyPr/>
          <a:lstStyle/>
          <a:p>
            <a:pPr eaLnBrk="1" hangingPunct="1">
              <a:defRPr/>
            </a:pPr>
            <a:r>
              <a:rPr lang="en-US" altLang="en-US" sz="4000" dirty="0">
                <a:solidFill>
                  <a:srgbClr val="FFFF99"/>
                </a:solidFill>
                <a:latin typeface="Eras Bold ITC" pitchFamily="34" charset="0"/>
              </a:rPr>
              <a:t>Leaders of the Returning Jews</a:t>
            </a:r>
          </a:p>
        </p:txBody>
      </p:sp>
      <p:sp>
        <p:nvSpPr>
          <p:cNvPr id="187395" name="Rectangle 3"/>
          <p:cNvSpPr>
            <a:spLocks noGrp="1" noChangeArrowheads="1"/>
          </p:cNvSpPr>
          <p:nvPr>
            <p:ph type="body" idx="1"/>
          </p:nvPr>
        </p:nvSpPr>
        <p:spPr>
          <a:xfrm>
            <a:off x="1981200" y="1524000"/>
            <a:ext cx="8229600" cy="4876800"/>
          </a:xfrm>
        </p:spPr>
        <p:txBody>
          <a:bodyPr>
            <a:normAutofit lnSpcReduction="10000"/>
          </a:bodyPr>
          <a:lstStyle/>
          <a:p>
            <a:pPr eaLnBrk="1" hangingPunct="1">
              <a:buFont typeface="Wingdings" panose="05000000000000000000" pitchFamily="2" charset="2"/>
              <a:buNone/>
              <a:defRPr/>
            </a:pPr>
            <a:r>
              <a:rPr lang="en-US" altLang="en-US" sz="2800">
                <a:solidFill>
                  <a:srgbClr val="FF4F25"/>
                </a:solidFill>
              </a:rPr>
              <a:t>Sheshbazzar (governor)    initial return</a:t>
            </a:r>
          </a:p>
          <a:p>
            <a:pPr eaLnBrk="1" hangingPunct="1">
              <a:buFont typeface="Wingdings" panose="05000000000000000000" pitchFamily="2" charset="2"/>
              <a:buNone/>
              <a:defRPr/>
            </a:pPr>
            <a:endParaRPr lang="en-US" altLang="en-US" sz="1400"/>
          </a:p>
          <a:p>
            <a:pPr eaLnBrk="1" hangingPunct="1">
              <a:buFont typeface="Wingdings" panose="05000000000000000000" pitchFamily="2" charset="2"/>
              <a:buNone/>
              <a:defRPr/>
            </a:pPr>
            <a:r>
              <a:rPr lang="en-US" altLang="en-US" sz="2800">
                <a:solidFill>
                  <a:srgbClr val="FF9900"/>
                </a:solidFill>
              </a:rPr>
              <a:t>		Zerubbabel (governor)</a:t>
            </a:r>
          </a:p>
          <a:p>
            <a:pPr eaLnBrk="1" hangingPunct="1">
              <a:buFont typeface="Wingdings" panose="05000000000000000000" pitchFamily="2" charset="2"/>
              <a:buNone/>
              <a:defRPr/>
            </a:pPr>
            <a:r>
              <a:rPr lang="en-US" altLang="en-US" sz="2800">
                <a:solidFill>
                  <a:srgbClr val="FF9900"/>
                </a:solidFill>
              </a:rPr>
              <a:t>		Joshua (priest)</a:t>
            </a:r>
          </a:p>
          <a:p>
            <a:pPr eaLnBrk="1" hangingPunct="1">
              <a:buFont typeface="Wingdings" panose="05000000000000000000" pitchFamily="2" charset="2"/>
              <a:buNone/>
              <a:defRPr/>
            </a:pPr>
            <a:r>
              <a:rPr lang="en-US" altLang="en-US" sz="2800">
                <a:solidFill>
                  <a:srgbClr val="FF9900"/>
                </a:solidFill>
              </a:rPr>
              <a:t>		Haggai (prophet)</a:t>
            </a:r>
          </a:p>
          <a:p>
            <a:pPr eaLnBrk="1" hangingPunct="1">
              <a:buFont typeface="Wingdings" panose="05000000000000000000" pitchFamily="2" charset="2"/>
              <a:buNone/>
              <a:defRPr/>
            </a:pPr>
            <a:r>
              <a:rPr lang="en-US" altLang="en-US" sz="2800">
                <a:solidFill>
                  <a:srgbClr val="FF9900"/>
                </a:solidFill>
              </a:rPr>
              <a:t>		Zechariah (prophet)</a:t>
            </a:r>
          </a:p>
          <a:p>
            <a:pPr eaLnBrk="1" hangingPunct="1">
              <a:buFont typeface="Wingdings" panose="05000000000000000000" pitchFamily="2" charset="2"/>
              <a:buNone/>
              <a:defRPr/>
            </a:pPr>
            <a:endParaRPr lang="en-US" altLang="en-US" sz="1400"/>
          </a:p>
          <a:p>
            <a:pPr eaLnBrk="1" hangingPunct="1">
              <a:buFont typeface="Wingdings" panose="05000000000000000000" pitchFamily="2" charset="2"/>
              <a:buNone/>
              <a:defRPr/>
            </a:pPr>
            <a:r>
              <a:rPr lang="en-US" altLang="en-US" sz="2800"/>
              <a:t>			</a:t>
            </a:r>
            <a:r>
              <a:rPr lang="en-US" altLang="en-US" sz="2800">
                <a:solidFill>
                  <a:srgbClr val="E2B700"/>
                </a:solidFill>
              </a:rPr>
              <a:t>Ezra (priest &amp; scribe)   spiritual reform</a:t>
            </a:r>
          </a:p>
          <a:p>
            <a:pPr eaLnBrk="1" hangingPunct="1">
              <a:buFont typeface="Wingdings" panose="05000000000000000000" pitchFamily="2" charset="2"/>
              <a:buNone/>
              <a:defRPr/>
            </a:pPr>
            <a:endParaRPr lang="en-US" altLang="en-US" sz="2800">
              <a:solidFill>
                <a:srgbClr val="FFCC00"/>
              </a:solidFill>
            </a:endParaRPr>
          </a:p>
          <a:p>
            <a:pPr eaLnBrk="1" hangingPunct="1">
              <a:buFont typeface="Wingdings" panose="05000000000000000000" pitchFamily="2" charset="2"/>
              <a:buNone/>
              <a:defRPr/>
            </a:pPr>
            <a:r>
              <a:rPr lang="en-US" altLang="en-US" sz="2800"/>
              <a:t>		</a:t>
            </a:r>
            <a:r>
              <a:rPr lang="en-US" altLang="en-US" sz="2800">
                <a:solidFill>
                  <a:srgbClr val="FFFF00"/>
                </a:solidFill>
              </a:rPr>
              <a:t>	Nehemiah (governor)   rebuilding walls</a:t>
            </a:r>
          </a:p>
        </p:txBody>
      </p:sp>
      <p:sp>
        <p:nvSpPr>
          <p:cNvPr id="187396" name="AutoShape 4"/>
          <p:cNvSpPr>
            <a:spLocks/>
          </p:cNvSpPr>
          <p:nvPr/>
        </p:nvSpPr>
        <p:spPr bwMode="auto">
          <a:xfrm>
            <a:off x="6705600" y="2362200"/>
            <a:ext cx="76200" cy="1981200"/>
          </a:xfrm>
          <a:prstGeom prst="rightBrace">
            <a:avLst>
              <a:gd name="adj1" fmla="val 216667"/>
              <a:gd name="adj2" fmla="val 50000"/>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87397" name="Text Box 5"/>
          <p:cNvSpPr txBox="1">
            <a:spLocks noChangeArrowheads="1"/>
          </p:cNvSpPr>
          <p:nvPr/>
        </p:nvSpPr>
        <p:spPr bwMode="auto">
          <a:xfrm>
            <a:off x="6858000" y="3124201"/>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800">
                <a:solidFill>
                  <a:srgbClr val="FF9900"/>
                </a:solidFill>
              </a:rPr>
              <a:t>Rebuilding the temple</a:t>
            </a:r>
          </a:p>
        </p:txBody>
      </p:sp>
      <p:sp>
        <p:nvSpPr>
          <p:cNvPr id="187398" name="AutoShape 6"/>
          <p:cNvSpPr>
            <a:spLocks/>
          </p:cNvSpPr>
          <p:nvPr/>
        </p:nvSpPr>
        <p:spPr bwMode="auto">
          <a:xfrm>
            <a:off x="6100477" y="1447800"/>
            <a:ext cx="152400" cy="685800"/>
          </a:xfrm>
          <a:prstGeom prst="rightBrace">
            <a:avLst>
              <a:gd name="adj1" fmla="val 37500"/>
              <a:gd name="adj2" fmla="val 50000"/>
            </a:avLst>
          </a:prstGeom>
          <a:noFill/>
          <a:ln w="28575">
            <a:solidFill>
              <a:srgbClr val="FF4F2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87399" name="AutoShape 7"/>
          <p:cNvSpPr>
            <a:spLocks/>
          </p:cNvSpPr>
          <p:nvPr/>
        </p:nvSpPr>
        <p:spPr bwMode="auto">
          <a:xfrm>
            <a:off x="6414256" y="4607858"/>
            <a:ext cx="152400" cy="685800"/>
          </a:xfrm>
          <a:prstGeom prst="rightBrace">
            <a:avLst>
              <a:gd name="adj1" fmla="val 37500"/>
              <a:gd name="adj2" fmla="val 50000"/>
            </a:avLst>
          </a:prstGeom>
          <a:noFill/>
          <a:ln w="28575">
            <a:solidFill>
              <a:srgbClr val="E2B7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solidFill>
                <a:srgbClr val="FFCC00"/>
              </a:solidFill>
            </a:endParaRPr>
          </a:p>
        </p:txBody>
      </p:sp>
      <p:sp>
        <p:nvSpPr>
          <p:cNvPr id="187400" name="AutoShape 8"/>
          <p:cNvSpPr>
            <a:spLocks/>
          </p:cNvSpPr>
          <p:nvPr/>
        </p:nvSpPr>
        <p:spPr bwMode="auto">
          <a:xfrm>
            <a:off x="6719053" y="5652245"/>
            <a:ext cx="152400" cy="685800"/>
          </a:xfrm>
          <a:prstGeom prst="rightBrace">
            <a:avLst>
              <a:gd name="adj1" fmla="val 37500"/>
              <a:gd name="adj2" fmla="val 50000"/>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en-US">
              <a:solidFill>
                <a:srgbClr val="FFFF00"/>
              </a:solidFill>
            </a:endParaRPr>
          </a:p>
        </p:txBody>
      </p:sp>
    </p:spTree>
    <p:extLst>
      <p:ext uri="{BB962C8B-B14F-4D97-AF65-F5344CB8AC3E}">
        <p14:creationId xmlns:p14="http://schemas.microsoft.com/office/powerpoint/2010/main" val="3648661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7398"/>
                                        </p:tgtEl>
                                        <p:attrNameLst>
                                          <p:attrName>style.visibility</p:attrName>
                                        </p:attrNameLst>
                                      </p:cBhvr>
                                      <p:to>
                                        <p:strVal val="visible"/>
                                      </p:to>
                                    </p:set>
                                    <p:anim calcmode="lin" valueType="num">
                                      <p:cBhvr additive="base">
                                        <p:cTn id="11" dur="500" fill="hold"/>
                                        <p:tgtEl>
                                          <p:spTgt spid="187398"/>
                                        </p:tgtEl>
                                        <p:attrNameLst>
                                          <p:attrName>ppt_x</p:attrName>
                                        </p:attrNameLst>
                                      </p:cBhvr>
                                      <p:tavLst>
                                        <p:tav tm="0">
                                          <p:val>
                                            <p:strVal val="#ppt_x"/>
                                          </p:val>
                                        </p:tav>
                                        <p:tav tm="100000">
                                          <p:val>
                                            <p:strVal val="#ppt_x"/>
                                          </p:val>
                                        </p:tav>
                                      </p:tavLst>
                                    </p:anim>
                                    <p:anim calcmode="lin" valueType="num">
                                      <p:cBhvr additive="base">
                                        <p:cTn id="12" dur="500" fill="hold"/>
                                        <p:tgtEl>
                                          <p:spTgt spid="18739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87395">
                                            <p:txEl>
                                              <p:pRg st="2" end="2"/>
                                            </p:txEl>
                                          </p:spTgt>
                                        </p:tgtEl>
                                        <p:attrNameLst>
                                          <p:attrName>style.visibility</p:attrName>
                                        </p:attrNameLst>
                                      </p:cBhvr>
                                      <p:to>
                                        <p:strVal val="visible"/>
                                      </p:to>
                                    </p:set>
                                    <p:anim calcmode="lin" valueType="num">
                                      <p:cBhvr additive="base">
                                        <p:cTn id="17" dur="500" fill="hold"/>
                                        <p:tgtEl>
                                          <p:spTgt spid="1873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73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7395">
                                            <p:txEl>
                                              <p:pRg st="3" end="3"/>
                                            </p:txEl>
                                          </p:spTgt>
                                        </p:tgtEl>
                                        <p:attrNameLst>
                                          <p:attrName>style.visibility</p:attrName>
                                        </p:attrNameLst>
                                      </p:cBhvr>
                                      <p:to>
                                        <p:strVal val="visible"/>
                                      </p:to>
                                    </p:set>
                                    <p:anim calcmode="lin" valueType="num">
                                      <p:cBhvr additive="base">
                                        <p:cTn id="21" dur="500" fill="hold"/>
                                        <p:tgtEl>
                                          <p:spTgt spid="1873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739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7395">
                                            <p:txEl>
                                              <p:pRg st="4" end="4"/>
                                            </p:txEl>
                                          </p:spTgt>
                                        </p:tgtEl>
                                        <p:attrNameLst>
                                          <p:attrName>style.visibility</p:attrName>
                                        </p:attrNameLst>
                                      </p:cBhvr>
                                      <p:to>
                                        <p:strVal val="visible"/>
                                      </p:to>
                                    </p:set>
                                    <p:anim calcmode="lin" valueType="num">
                                      <p:cBhvr additive="base">
                                        <p:cTn id="25" dur="500" fill="hold"/>
                                        <p:tgtEl>
                                          <p:spTgt spid="1873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73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7395">
                                            <p:txEl>
                                              <p:pRg st="5" end="5"/>
                                            </p:txEl>
                                          </p:spTgt>
                                        </p:tgtEl>
                                        <p:attrNameLst>
                                          <p:attrName>style.visibility</p:attrName>
                                        </p:attrNameLst>
                                      </p:cBhvr>
                                      <p:to>
                                        <p:strVal val="visible"/>
                                      </p:to>
                                    </p:set>
                                    <p:anim calcmode="lin" valueType="num">
                                      <p:cBhvr additive="base">
                                        <p:cTn id="29" dur="500" fill="hold"/>
                                        <p:tgtEl>
                                          <p:spTgt spid="1873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73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7396"/>
                                        </p:tgtEl>
                                        <p:attrNameLst>
                                          <p:attrName>style.visibility</p:attrName>
                                        </p:attrNameLst>
                                      </p:cBhvr>
                                      <p:to>
                                        <p:strVal val="visible"/>
                                      </p:to>
                                    </p:set>
                                    <p:anim calcmode="lin" valueType="num">
                                      <p:cBhvr additive="base">
                                        <p:cTn id="33" dur="500" fill="hold"/>
                                        <p:tgtEl>
                                          <p:spTgt spid="187396"/>
                                        </p:tgtEl>
                                        <p:attrNameLst>
                                          <p:attrName>ppt_x</p:attrName>
                                        </p:attrNameLst>
                                      </p:cBhvr>
                                      <p:tavLst>
                                        <p:tav tm="0">
                                          <p:val>
                                            <p:strVal val="#ppt_x"/>
                                          </p:val>
                                        </p:tav>
                                        <p:tav tm="100000">
                                          <p:val>
                                            <p:strVal val="#ppt_x"/>
                                          </p:val>
                                        </p:tav>
                                      </p:tavLst>
                                    </p:anim>
                                    <p:anim calcmode="lin" valueType="num">
                                      <p:cBhvr additive="base">
                                        <p:cTn id="34" dur="500" fill="hold"/>
                                        <p:tgtEl>
                                          <p:spTgt spid="18739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7397">
                                            <p:txEl>
                                              <p:pRg st="0" end="0"/>
                                            </p:txEl>
                                          </p:spTgt>
                                        </p:tgtEl>
                                        <p:attrNameLst>
                                          <p:attrName>style.visibility</p:attrName>
                                        </p:attrNameLst>
                                      </p:cBhvr>
                                      <p:to>
                                        <p:strVal val="visible"/>
                                      </p:to>
                                    </p:set>
                                    <p:anim calcmode="lin" valueType="num">
                                      <p:cBhvr additive="base">
                                        <p:cTn id="37" dur="500" fill="hold"/>
                                        <p:tgtEl>
                                          <p:spTgt spid="18739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73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7395">
                                            <p:txEl>
                                              <p:pRg st="7" end="7"/>
                                            </p:txEl>
                                          </p:spTgt>
                                        </p:tgtEl>
                                        <p:attrNameLst>
                                          <p:attrName>style.visibility</p:attrName>
                                        </p:attrNameLst>
                                      </p:cBhvr>
                                      <p:to>
                                        <p:strVal val="visible"/>
                                      </p:to>
                                    </p:set>
                                    <p:anim calcmode="lin" valueType="num">
                                      <p:cBhvr additive="base">
                                        <p:cTn id="43" dur="500" fill="hold"/>
                                        <p:tgtEl>
                                          <p:spTgt spid="1873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7395">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7399"/>
                                        </p:tgtEl>
                                        <p:attrNameLst>
                                          <p:attrName>style.visibility</p:attrName>
                                        </p:attrNameLst>
                                      </p:cBhvr>
                                      <p:to>
                                        <p:strVal val="visible"/>
                                      </p:to>
                                    </p:set>
                                    <p:anim calcmode="lin" valueType="num">
                                      <p:cBhvr additive="base">
                                        <p:cTn id="47" dur="500" fill="hold"/>
                                        <p:tgtEl>
                                          <p:spTgt spid="187399"/>
                                        </p:tgtEl>
                                        <p:attrNameLst>
                                          <p:attrName>ppt_x</p:attrName>
                                        </p:attrNameLst>
                                      </p:cBhvr>
                                      <p:tavLst>
                                        <p:tav tm="0">
                                          <p:val>
                                            <p:strVal val="#ppt_x"/>
                                          </p:val>
                                        </p:tav>
                                        <p:tav tm="100000">
                                          <p:val>
                                            <p:strVal val="#ppt_x"/>
                                          </p:val>
                                        </p:tav>
                                      </p:tavLst>
                                    </p:anim>
                                    <p:anim calcmode="lin" valueType="num">
                                      <p:cBhvr additive="base">
                                        <p:cTn id="48" dur="500" fill="hold"/>
                                        <p:tgtEl>
                                          <p:spTgt spid="187399"/>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87395">
                                            <p:txEl>
                                              <p:pRg st="9" end="9"/>
                                            </p:txEl>
                                          </p:spTgt>
                                        </p:tgtEl>
                                        <p:attrNameLst>
                                          <p:attrName>style.visibility</p:attrName>
                                        </p:attrNameLst>
                                      </p:cBhvr>
                                      <p:to>
                                        <p:strVal val="visible"/>
                                      </p:to>
                                    </p:set>
                                    <p:anim calcmode="lin" valueType="num">
                                      <p:cBhvr additive="base">
                                        <p:cTn id="53" dur="500" fill="hold"/>
                                        <p:tgtEl>
                                          <p:spTgt spid="187395">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7395">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7400"/>
                                        </p:tgtEl>
                                        <p:attrNameLst>
                                          <p:attrName>style.visibility</p:attrName>
                                        </p:attrNameLst>
                                      </p:cBhvr>
                                      <p:to>
                                        <p:strVal val="visible"/>
                                      </p:to>
                                    </p:set>
                                    <p:anim calcmode="lin" valueType="num">
                                      <p:cBhvr additive="base">
                                        <p:cTn id="57" dur="500" fill="hold"/>
                                        <p:tgtEl>
                                          <p:spTgt spid="187400"/>
                                        </p:tgtEl>
                                        <p:attrNameLst>
                                          <p:attrName>ppt_x</p:attrName>
                                        </p:attrNameLst>
                                      </p:cBhvr>
                                      <p:tavLst>
                                        <p:tav tm="0">
                                          <p:val>
                                            <p:strVal val="#ppt_x"/>
                                          </p:val>
                                        </p:tav>
                                        <p:tav tm="100000">
                                          <p:val>
                                            <p:strVal val="#ppt_x"/>
                                          </p:val>
                                        </p:tav>
                                      </p:tavLst>
                                    </p:anim>
                                    <p:anim calcmode="lin" valueType="num">
                                      <p:cBhvr additive="base">
                                        <p:cTn id="58" dur="500" fill="hold"/>
                                        <p:tgtEl>
                                          <p:spTgt spid="1874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animBg="1"/>
      <p:bldP spid="18740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44DC2FF-7F6E-451D-BA70-B2EF12FF676F}" type="slidenum">
              <a:rPr lang="en-US" altLang="en-US"/>
              <a:pPr>
                <a:defRPr/>
              </a:pPr>
              <a:t>150</a:t>
            </a:fld>
            <a:endParaRPr lang="en-US" altLang="en-US"/>
          </a:p>
        </p:txBody>
      </p:sp>
      <p:sp>
        <p:nvSpPr>
          <p:cNvPr id="177154" name="Rectangle 2"/>
          <p:cNvSpPr>
            <a:spLocks noGrp="1" noChangeArrowheads="1"/>
          </p:cNvSpPr>
          <p:nvPr>
            <p:ph type="title"/>
          </p:nvPr>
        </p:nvSpPr>
        <p:spPr/>
        <p:txBody>
          <a:bodyPr/>
          <a:lstStyle/>
          <a:p>
            <a:pPr eaLnBrk="1" hangingPunct="1">
              <a:defRPr/>
            </a:pPr>
            <a:r>
              <a:rPr lang="en-US" altLang="en-US">
                <a:solidFill>
                  <a:srgbClr val="00FFCC"/>
                </a:solidFill>
                <a:latin typeface="Harlow Solid Italic" pitchFamily="82" charset="0"/>
              </a:rPr>
              <a:t>The Deliverance of Israel</a:t>
            </a:r>
            <a:br>
              <a:rPr lang="en-US" altLang="en-US">
                <a:solidFill>
                  <a:srgbClr val="00FFCC"/>
                </a:solidFill>
                <a:latin typeface="Harlow Solid Italic" pitchFamily="82" charset="0"/>
              </a:rPr>
            </a:br>
            <a:r>
              <a:rPr lang="en-US" altLang="en-US" sz="2800">
                <a:solidFill>
                  <a:srgbClr val="00FFCC"/>
                </a:solidFill>
                <a:latin typeface="Arial Narrow" panose="020B0606020202030204" pitchFamily="34" charset="0"/>
                <a:sym typeface="Wingdings" panose="05000000000000000000" pitchFamily="2" charset="2"/>
              </a:rPr>
              <a:t>(9:</a:t>
            </a:r>
            <a:r>
              <a:rPr lang="en-US" altLang="en-US" sz="2800">
                <a:solidFill>
                  <a:srgbClr val="00FFCC"/>
                </a:solidFill>
                <a:latin typeface="Arial Narrow" panose="020B0606020202030204" pitchFamily="34" charset="0"/>
              </a:rPr>
              <a:t>11—10:1)</a:t>
            </a:r>
            <a:endParaRPr lang="en-US" altLang="en-US" sz="4000">
              <a:solidFill>
                <a:srgbClr val="00FFCC"/>
              </a:solidFill>
              <a:latin typeface="Harlow Solid Italic" pitchFamily="82" charset="0"/>
            </a:endParaRPr>
          </a:p>
        </p:txBody>
      </p:sp>
      <p:sp>
        <p:nvSpPr>
          <p:cNvPr id="17715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a:solidFill>
                  <a:srgbClr val="FFFF66"/>
                </a:solidFill>
                <a:latin typeface="Arial Rounded MT Bold" pitchFamily="34" charset="0"/>
              </a:rPr>
              <a:t>Once again, the vision returns to war.</a:t>
            </a:r>
          </a:p>
          <a:p>
            <a:pPr eaLnBrk="1" hangingPunct="1">
              <a:defRPr/>
            </a:pPr>
            <a:r>
              <a:rPr lang="en-US" altLang="en-US" sz="2400" i="1">
                <a:latin typeface="Comic Sans MS" panose="030F0702030302020204" pitchFamily="66" charset="0"/>
              </a:rPr>
              <a:t>In covenant faithfulness, Yahweh will rescue his prisoners of war, empowering both the north and the south against the Aegeans ( </a:t>
            </a:r>
            <a:r>
              <a:rPr lang="en-US" altLang="en-US" sz="2400">
                <a:latin typeface="HebrewTh" pitchFamily="2" charset="0"/>
              </a:rPr>
              <a:t>Nv!y!</a:t>
            </a:r>
            <a:r>
              <a:rPr lang="en-US" altLang="en-US" sz="2400" i="1">
                <a:latin typeface="Comic Sans MS" panose="030F0702030302020204" pitchFamily="66" charset="0"/>
              </a:rPr>
              <a:t> = Greece and the other nations in the Aegean).</a:t>
            </a:r>
          </a:p>
          <a:p>
            <a:pPr eaLnBrk="1" hangingPunct="1">
              <a:defRPr/>
            </a:pPr>
            <a:r>
              <a:rPr lang="en-US" altLang="en-US" sz="2400" i="1">
                <a:latin typeface="Comic Sans MS" panose="030F0702030302020204" pitchFamily="66" charset="0"/>
              </a:rPr>
              <a:t>In a striking theophany, Yahweh appears in order to defend his people, saving his flock and restoring them with full blessings.</a:t>
            </a:r>
          </a:p>
        </p:txBody>
      </p:sp>
    </p:spTree>
    <p:extLst>
      <p:ext uri="{BB962C8B-B14F-4D97-AF65-F5344CB8AC3E}">
        <p14:creationId xmlns:p14="http://schemas.microsoft.com/office/powerpoint/2010/main" val="109766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p:cTn id="7" dur="500" fill="hold"/>
                                        <p:tgtEl>
                                          <p:spTgt spid="1771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71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77155">
                                            <p:txEl>
                                              <p:pRg st="1" end="1"/>
                                            </p:txEl>
                                          </p:spTgt>
                                        </p:tgtEl>
                                        <p:attrNameLst>
                                          <p:attrName>style.visibility</p:attrName>
                                        </p:attrNameLst>
                                      </p:cBhvr>
                                      <p:to>
                                        <p:strVal val="visible"/>
                                      </p:to>
                                    </p:set>
                                    <p:anim calcmode="lin" valueType="num">
                                      <p:cBhvr>
                                        <p:cTn id="13" dur="500" fill="hold"/>
                                        <p:tgtEl>
                                          <p:spTgt spid="17715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7715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7715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77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77155">
                                            <p:txEl>
                                              <p:pRg st="2" end="2"/>
                                            </p:txEl>
                                          </p:spTgt>
                                        </p:tgtEl>
                                        <p:attrNameLst>
                                          <p:attrName>style.visibility</p:attrName>
                                        </p:attrNameLst>
                                      </p:cBhvr>
                                      <p:to>
                                        <p:strVal val="visible"/>
                                      </p:to>
                                    </p:set>
                                    <p:anim calcmode="lin" valueType="num">
                                      <p:cBhvr>
                                        <p:cTn id="21" dur="500" fill="hold"/>
                                        <p:tgtEl>
                                          <p:spTgt spid="17715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7715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7715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771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F56E4A7-FCF3-42F5-A06D-3373259956FE}" type="slidenum">
              <a:rPr lang="en-US" altLang="en-US"/>
              <a:pPr>
                <a:defRPr/>
              </a:pPr>
              <a:t>151</a:t>
            </a:fld>
            <a:endParaRPr lang="en-US" altLang="en-US"/>
          </a:p>
        </p:txBody>
      </p:sp>
      <p:sp>
        <p:nvSpPr>
          <p:cNvPr id="178178" name="Rectangle 2"/>
          <p:cNvSpPr>
            <a:spLocks noGrp="1" noChangeArrowheads="1"/>
          </p:cNvSpPr>
          <p:nvPr>
            <p:ph type="title"/>
          </p:nvPr>
        </p:nvSpPr>
        <p:spPr>
          <a:xfrm>
            <a:off x="1524000" y="274638"/>
            <a:ext cx="9144000" cy="1096962"/>
          </a:xfrm>
        </p:spPr>
        <p:txBody>
          <a:bodyPr/>
          <a:lstStyle/>
          <a:p>
            <a:pPr eaLnBrk="1" hangingPunct="1">
              <a:defRPr/>
            </a:pPr>
            <a:r>
              <a:rPr lang="en-US" altLang="en-US">
                <a:solidFill>
                  <a:srgbClr val="00FFCC"/>
                </a:solidFill>
                <a:latin typeface="Harlow Solid Italic" pitchFamily="82" charset="0"/>
              </a:rPr>
              <a:t>Victory in Spite of False Shepherds</a:t>
            </a:r>
            <a:br>
              <a:rPr lang="en-US" altLang="en-US">
                <a:solidFill>
                  <a:srgbClr val="00FFCC"/>
                </a:solidFill>
                <a:latin typeface="Harlow Solid Italic" pitchFamily="82" charset="0"/>
              </a:rPr>
            </a:br>
            <a:r>
              <a:rPr lang="en-US" altLang="en-US" sz="2800">
                <a:solidFill>
                  <a:srgbClr val="00FFCC"/>
                </a:solidFill>
                <a:latin typeface="Arial Narrow" panose="020B0606020202030204" pitchFamily="34" charset="0"/>
              </a:rPr>
              <a:t>(10:2—11:3)</a:t>
            </a:r>
            <a:endParaRPr lang="en-US" altLang="en-US" sz="4000">
              <a:solidFill>
                <a:srgbClr val="00FFCC"/>
              </a:solidFill>
              <a:latin typeface="Harlow Solid Italic" pitchFamily="82" charset="0"/>
            </a:endParaRPr>
          </a:p>
        </p:txBody>
      </p:sp>
      <p:sp>
        <p:nvSpPr>
          <p:cNvPr id="178179" name="Rectangle 3"/>
          <p:cNvSpPr>
            <a:spLocks noGrp="1" noChangeArrowheads="1"/>
          </p:cNvSpPr>
          <p:nvPr>
            <p:ph type="body" idx="1"/>
          </p:nvPr>
        </p:nvSpPr>
        <p:spPr/>
        <p:txBody>
          <a:bodyPr>
            <a:normAutofit lnSpcReduction="10000"/>
          </a:bodyPr>
          <a:lstStyle/>
          <a:p>
            <a:pPr eaLnBrk="1" hangingPunct="1">
              <a:lnSpc>
                <a:spcPct val="90000"/>
              </a:lnSpc>
              <a:buFont typeface="Wingdings" panose="05000000000000000000" pitchFamily="2" charset="2"/>
              <a:buNone/>
              <a:defRPr/>
            </a:pPr>
            <a:r>
              <a:rPr lang="en-US" altLang="en-US" sz="2800" dirty="0">
                <a:solidFill>
                  <a:srgbClr val="FFFF66"/>
                </a:solidFill>
                <a:latin typeface="Arial Rounded MT Bold" pitchFamily="34" charset="0"/>
              </a:rPr>
              <a:t>A perennial problem for Israel had been false shepherds, kings, priests and prophets who led the people astray.</a:t>
            </a:r>
          </a:p>
          <a:p>
            <a:pPr eaLnBrk="1" hangingPunct="1">
              <a:lnSpc>
                <a:spcPct val="90000"/>
              </a:lnSpc>
              <a:defRPr/>
            </a:pPr>
            <a:r>
              <a:rPr lang="en-US" altLang="en-US" sz="2400" i="1" dirty="0">
                <a:latin typeface="Comic Sans MS" panose="030F0702030302020204" pitchFamily="66" charset="0"/>
              </a:rPr>
              <a:t>Lacking sound leaders, the Israelites had fallen into idolatry and pagan spirituality, but Yahweh himself would become a Good Shepherd to the flock (10:2-3), much like the vision of Ezekiel (cf. </a:t>
            </a:r>
            <a:r>
              <a:rPr lang="en-US" altLang="en-US" sz="2400" i="1" dirty="0" err="1">
                <a:latin typeface="Comic Sans MS" panose="030F0702030302020204" pitchFamily="66" charset="0"/>
              </a:rPr>
              <a:t>Eze</a:t>
            </a:r>
            <a:r>
              <a:rPr lang="en-US" altLang="en-US" sz="2400" i="1" dirty="0">
                <a:latin typeface="Comic Sans MS" panose="030F0702030302020204" pitchFamily="66" charset="0"/>
              </a:rPr>
              <a:t>. 34:11-16).</a:t>
            </a:r>
          </a:p>
          <a:p>
            <a:pPr eaLnBrk="1" hangingPunct="1">
              <a:lnSpc>
                <a:spcPct val="90000"/>
              </a:lnSpc>
              <a:defRPr/>
            </a:pPr>
            <a:r>
              <a:rPr lang="en-US" altLang="en-US" sz="2400" i="1" dirty="0">
                <a:latin typeface="Comic Sans MS" panose="030F0702030302020204" pitchFamily="66" charset="0"/>
              </a:rPr>
              <a:t>He would empower both north and south, regathering them from Egypt, Assyria and the nations, multiplying them and leading them in a second exodus (10:4-12).</a:t>
            </a:r>
          </a:p>
          <a:p>
            <a:pPr eaLnBrk="1" hangingPunct="1">
              <a:lnSpc>
                <a:spcPct val="90000"/>
              </a:lnSpc>
              <a:defRPr/>
            </a:pPr>
            <a:r>
              <a:rPr lang="en-US" altLang="en-US" sz="2400" i="1" dirty="0">
                <a:latin typeface="Comic Sans MS" panose="030F0702030302020204" pitchFamily="66" charset="0"/>
              </a:rPr>
              <a:t>As at the Red Sea, God’s victory in this second exodus ends with a taunt song directed at the enemy (11:1-3).</a:t>
            </a:r>
          </a:p>
        </p:txBody>
      </p:sp>
    </p:spTree>
    <p:extLst>
      <p:ext uri="{BB962C8B-B14F-4D97-AF65-F5344CB8AC3E}">
        <p14:creationId xmlns:p14="http://schemas.microsoft.com/office/powerpoint/2010/main" val="3098831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 calcmode="lin" valueType="num">
                                      <p:cBhvr>
                                        <p:cTn id="7" dur="500" fill="hold"/>
                                        <p:tgtEl>
                                          <p:spTgt spid="1781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81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78179">
                                            <p:txEl>
                                              <p:pRg st="1" end="1"/>
                                            </p:txEl>
                                          </p:spTgt>
                                        </p:tgtEl>
                                        <p:attrNameLst>
                                          <p:attrName>style.visibility</p:attrName>
                                        </p:attrNameLst>
                                      </p:cBhvr>
                                      <p:to>
                                        <p:strVal val="visible"/>
                                      </p:to>
                                    </p:set>
                                    <p:anim calcmode="lin" valueType="num">
                                      <p:cBhvr>
                                        <p:cTn id="13" dur="500" fill="hold"/>
                                        <p:tgtEl>
                                          <p:spTgt spid="17817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7817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7817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78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78179">
                                            <p:txEl>
                                              <p:pRg st="2" end="2"/>
                                            </p:txEl>
                                          </p:spTgt>
                                        </p:tgtEl>
                                        <p:attrNameLst>
                                          <p:attrName>style.visibility</p:attrName>
                                        </p:attrNameLst>
                                      </p:cBhvr>
                                      <p:to>
                                        <p:strVal val="visible"/>
                                      </p:to>
                                    </p:set>
                                    <p:anim calcmode="lin" valueType="num">
                                      <p:cBhvr>
                                        <p:cTn id="21" dur="500" fill="hold"/>
                                        <p:tgtEl>
                                          <p:spTgt spid="17817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7817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7817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78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78179">
                                            <p:txEl>
                                              <p:pRg st="3" end="3"/>
                                            </p:txEl>
                                          </p:spTgt>
                                        </p:tgtEl>
                                        <p:attrNameLst>
                                          <p:attrName>style.visibility</p:attrName>
                                        </p:attrNameLst>
                                      </p:cBhvr>
                                      <p:to>
                                        <p:strVal val="visible"/>
                                      </p:to>
                                    </p:set>
                                    <p:anim calcmode="lin" valueType="num">
                                      <p:cBhvr>
                                        <p:cTn id="29" dur="500" fill="hold"/>
                                        <p:tgtEl>
                                          <p:spTgt spid="17817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7817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7817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781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C0BC50C-1EC8-42F5-A8F5-759792FA18E9}" type="slidenum">
              <a:rPr lang="en-US" altLang="en-US"/>
              <a:pPr>
                <a:defRPr/>
              </a:pPr>
              <a:t>152</a:t>
            </a:fld>
            <a:endParaRPr lang="en-US" altLang="en-US"/>
          </a:p>
        </p:txBody>
      </p:sp>
      <p:sp>
        <p:nvSpPr>
          <p:cNvPr id="180226" name="Rectangle 2"/>
          <p:cNvSpPr>
            <a:spLocks noGrp="1" noChangeArrowheads="1"/>
          </p:cNvSpPr>
          <p:nvPr>
            <p:ph type="title"/>
          </p:nvPr>
        </p:nvSpPr>
        <p:spPr/>
        <p:txBody>
          <a:bodyPr/>
          <a:lstStyle/>
          <a:p>
            <a:pPr eaLnBrk="1" hangingPunct="1">
              <a:defRPr/>
            </a:pPr>
            <a:r>
              <a:rPr lang="en-US" altLang="en-US">
                <a:solidFill>
                  <a:srgbClr val="00FFCC"/>
                </a:solidFill>
                <a:latin typeface="Harlow Solid Italic" pitchFamily="82" charset="0"/>
              </a:rPr>
              <a:t>The Flock and the Shepherds</a:t>
            </a:r>
            <a:br>
              <a:rPr lang="en-US" altLang="en-US">
                <a:solidFill>
                  <a:srgbClr val="00FFCC"/>
                </a:solidFill>
                <a:latin typeface="Harlow Solid Italic" pitchFamily="82" charset="0"/>
              </a:rPr>
            </a:br>
            <a:r>
              <a:rPr lang="en-US" altLang="en-US" sz="2800">
                <a:solidFill>
                  <a:srgbClr val="00FFCC"/>
                </a:solidFill>
                <a:latin typeface="Arial Narrow" panose="020B0606020202030204" pitchFamily="34" charset="0"/>
              </a:rPr>
              <a:t>(11:4-17)</a:t>
            </a:r>
            <a:endParaRPr lang="en-US" altLang="en-US" sz="4000">
              <a:solidFill>
                <a:srgbClr val="00FFCC"/>
              </a:solidFill>
              <a:latin typeface="Harlow Solid Italic" pitchFamily="82" charset="0"/>
            </a:endParaRPr>
          </a:p>
        </p:txBody>
      </p:sp>
      <p:sp>
        <p:nvSpPr>
          <p:cNvPr id="180227" name="Rectangle 3"/>
          <p:cNvSpPr>
            <a:spLocks noGrp="1" noChangeArrowheads="1"/>
          </p:cNvSpPr>
          <p:nvPr>
            <p:ph type="body" idx="1"/>
          </p:nvPr>
        </p:nvSpPr>
        <p:spPr>
          <a:xfrm>
            <a:off x="1752600" y="1600200"/>
            <a:ext cx="8686800" cy="5105400"/>
          </a:xfrm>
        </p:spPr>
        <p:txBody>
          <a:bodyPr/>
          <a:lstStyle/>
          <a:p>
            <a:pPr eaLnBrk="1" hangingPunct="1">
              <a:buFont typeface="Wingdings" panose="05000000000000000000" pitchFamily="2" charset="2"/>
              <a:buNone/>
              <a:defRPr/>
            </a:pPr>
            <a:r>
              <a:rPr lang="en-US" altLang="en-US" sz="2800">
                <a:solidFill>
                  <a:srgbClr val="FFFF66"/>
                </a:solidFill>
                <a:latin typeface="Arial Rounded MT Bold" pitchFamily="34" charset="0"/>
              </a:rPr>
              <a:t>The final section shifts from poetry to prose (except for the final stanza in 11:17).</a:t>
            </a:r>
          </a:p>
          <a:p>
            <a:pPr eaLnBrk="1" hangingPunct="1">
              <a:defRPr/>
            </a:pPr>
            <a:r>
              <a:rPr lang="en-US" altLang="en-US" sz="2400" i="1">
                <a:latin typeface="Comic Sans MS" panose="030F0702030302020204" pitchFamily="66" charset="0"/>
              </a:rPr>
              <a:t>The flock is Israel, and the shepherds are Israel’s leaders.</a:t>
            </a:r>
          </a:p>
          <a:p>
            <a:pPr eaLnBrk="1" hangingPunct="1">
              <a:defRPr/>
            </a:pPr>
            <a:r>
              <a:rPr lang="en-US" altLang="en-US" sz="2400" i="1">
                <a:latin typeface="Comic Sans MS" panose="030F0702030302020204" pitchFamily="66" charset="0"/>
              </a:rPr>
              <a:t>In </a:t>
            </a:r>
            <a:r>
              <a:rPr lang="en-US" altLang="en-US" sz="2400" i="1" u="sng">
                <a:latin typeface="Comic Sans MS" panose="030F0702030302020204" pitchFamily="66" charset="0"/>
              </a:rPr>
              <a:t>the first movement</a:t>
            </a:r>
            <a:r>
              <a:rPr lang="en-US" altLang="en-US" sz="2400" i="1">
                <a:latin typeface="Comic Sans MS" panose="030F0702030302020204" pitchFamily="66" charset="0"/>
              </a:rPr>
              <a:t>, Yahweh calls upon the prophet to act out the role of a good shepherd to a flock ravaged by poor leadership (11:4-6).</a:t>
            </a:r>
          </a:p>
          <a:p>
            <a:pPr eaLnBrk="1" hangingPunct="1">
              <a:defRPr/>
            </a:pPr>
            <a:r>
              <a:rPr lang="en-US" altLang="en-US" sz="2400" i="1">
                <a:latin typeface="Comic Sans MS" panose="030F0702030302020204" pitchFamily="66" charset="0"/>
              </a:rPr>
              <a:t>In doing so, the good shepherd’s primary tools were his shepherd’s staves called “Favor” and “Unity,” symbols of his gracious care (11:7). He dismissed three shepherds who were unworthy of the name (11:8).</a:t>
            </a:r>
          </a:p>
        </p:txBody>
      </p:sp>
    </p:spTree>
    <p:extLst>
      <p:ext uri="{BB962C8B-B14F-4D97-AF65-F5344CB8AC3E}">
        <p14:creationId xmlns:p14="http://schemas.microsoft.com/office/powerpoint/2010/main" val="1982270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p:cTn id="7" dur="500" fill="hold"/>
                                        <p:tgtEl>
                                          <p:spTgt spid="180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02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p:cTn id="13" dur="500" fill="hold"/>
                                        <p:tgtEl>
                                          <p:spTgt spid="18022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8022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8022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80227">
                                            <p:txEl>
                                              <p:pRg st="2" end="2"/>
                                            </p:txEl>
                                          </p:spTgt>
                                        </p:tgtEl>
                                        <p:attrNameLst>
                                          <p:attrName>style.visibility</p:attrName>
                                        </p:attrNameLst>
                                      </p:cBhvr>
                                      <p:to>
                                        <p:strVal val="visible"/>
                                      </p:to>
                                    </p:set>
                                    <p:anim calcmode="lin" valueType="num">
                                      <p:cBhvr>
                                        <p:cTn id="21" dur="500" fill="hold"/>
                                        <p:tgtEl>
                                          <p:spTgt spid="18022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8022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8022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80227">
                                            <p:txEl>
                                              <p:pRg st="3" end="3"/>
                                            </p:txEl>
                                          </p:spTgt>
                                        </p:tgtEl>
                                        <p:attrNameLst>
                                          <p:attrName>style.visibility</p:attrName>
                                        </p:attrNameLst>
                                      </p:cBhvr>
                                      <p:to>
                                        <p:strVal val="visible"/>
                                      </p:to>
                                    </p:set>
                                    <p:anim calcmode="lin" valueType="num">
                                      <p:cBhvr>
                                        <p:cTn id="29" dur="500" fill="hold"/>
                                        <p:tgtEl>
                                          <p:spTgt spid="18022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8022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8022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80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009AF3B-391E-4F2D-B9AF-42E23E36CCD9}" type="slidenum">
              <a:rPr lang="en-US" altLang="en-US"/>
              <a:pPr>
                <a:defRPr/>
              </a:pPr>
              <a:t>153</a:t>
            </a:fld>
            <a:endParaRPr lang="en-US" altLang="en-US"/>
          </a:p>
        </p:txBody>
      </p:sp>
      <p:sp>
        <p:nvSpPr>
          <p:cNvPr id="181250" name="Rectangle 2"/>
          <p:cNvSpPr>
            <a:spLocks noGrp="1" noChangeArrowheads="1"/>
          </p:cNvSpPr>
          <p:nvPr>
            <p:ph type="title"/>
          </p:nvPr>
        </p:nvSpPr>
        <p:spPr/>
        <p:txBody>
          <a:bodyPr/>
          <a:lstStyle/>
          <a:p>
            <a:pPr eaLnBrk="1" hangingPunct="1">
              <a:defRPr/>
            </a:pPr>
            <a:r>
              <a:rPr lang="en-US" altLang="en-US">
                <a:solidFill>
                  <a:srgbClr val="00FFCC"/>
                </a:solidFill>
                <a:latin typeface="Harlow Solid Italic" pitchFamily="82" charset="0"/>
              </a:rPr>
              <a:t>The Flock and the Shepherds cont.--</a:t>
            </a:r>
            <a:br>
              <a:rPr lang="en-US" altLang="en-US">
                <a:solidFill>
                  <a:srgbClr val="00FFCC"/>
                </a:solidFill>
                <a:latin typeface="Harlow Solid Italic" pitchFamily="82" charset="0"/>
              </a:rPr>
            </a:br>
            <a:r>
              <a:rPr lang="en-US" altLang="en-US" sz="2800">
                <a:solidFill>
                  <a:srgbClr val="00FFCC"/>
                </a:solidFill>
                <a:latin typeface="Arial Narrow" panose="020B0606020202030204" pitchFamily="34" charset="0"/>
              </a:rPr>
              <a:t>(11:4-17)</a:t>
            </a:r>
            <a:endParaRPr lang="en-US" altLang="en-US" sz="4000">
              <a:solidFill>
                <a:srgbClr val="00FFCC"/>
              </a:solidFill>
              <a:latin typeface="Harlow Solid Italic" pitchFamily="82" charset="0"/>
            </a:endParaRPr>
          </a:p>
        </p:txBody>
      </p:sp>
      <p:sp>
        <p:nvSpPr>
          <p:cNvPr id="181251" name="Rectangle 3"/>
          <p:cNvSpPr>
            <a:spLocks noGrp="1" noChangeArrowheads="1"/>
          </p:cNvSpPr>
          <p:nvPr>
            <p:ph type="body" idx="1"/>
          </p:nvPr>
        </p:nvSpPr>
        <p:spPr>
          <a:xfrm>
            <a:off x="1752600" y="1600200"/>
            <a:ext cx="8686800" cy="5105400"/>
          </a:xfrm>
        </p:spPr>
        <p:txBody>
          <a:bodyPr/>
          <a:lstStyle/>
          <a:p>
            <a:pPr eaLnBrk="1" hangingPunct="1">
              <a:buFont typeface="Wingdings" panose="05000000000000000000" pitchFamily="2" charset="2"/>
              <a:buNone/>
              <a:defRPr/>
            </a:pPr>
            <a:r>
              <a:rPr lang="en-US" altLang="en-US" sz="2800">
                <a:solidFill>
                  <a:srgbClr val="FFFF66"/>
                </a:solidFill>
                <a:latin typeface="Arial Rounded MT Bold" pitchFamily="34" charset="0"/>
              </a:rPr>
              <a:t>In </a:t>
            </a:r>
            <a:r>
              <a:rPr lang="en-US" altLang="en-US" sz="2800" u="sng">
                <a:solidFill>
                  <a:srgbClr val="FFFF66"/>
                </a:solidFill>
                <a:latin typeface="Arial Rounded MT Bold" pitchFamily="34" charset="0"/>
              </a:rPr>
              <a:t>the second movement</a:t>
            </a:r>
            <a:r>
              <a:rPr lang="en-US" altLang="en-US" sz="2800">
                <a:solidFill>
                  <a:srgbClr val="FFFF66"/>
                </a:solidFill>
                <a:latin typeface="Arial Rounded MT Bold" pitchFamily="34" charset="0"/>
              </a:rPr>
              <a:t> of the narrative, the flock rejected the good shepherd, so he in turn rejected them (11:10-11).</a:t>
            </a:r>
          </a:p>
          <a:p>
            <a:pPr eaLnBrk="1" hangingPunct="1">
              <a:defRPr/>
            </a:pPr>
            <a:r>
              <a:rPr lang="en-US" altLang="en-US" sz="2400" i="1">
                <a:latin typeface="Comic Sans MS" panose="030F0702030302020204" pitchFamily="66" charset="0"/>
              </a:rPr>
              <a:t>He broke his shepherd’s staff called “Favor” (11:10-11).</a:t>
            </a:r>
          </a:p>
          <a:p>
            <a:pPr eaLnBrk="1" hangingPunct="1">
              <a:defRPr/>
            </a:pPr>
            <a:r>
              <a:rPr lang="en-US" altLang="en-US" sz="2400" i="1">
                <a:latin typeface="Comic Sans MS" panose="030F0702030302020204" pitchFamily="66" charset="0"/>
              </a:rPr>
              <a:t>He asked for his wages and was paid the price of a slave (11:12; cf. Ex. 21:32).</a:t>
            </a:r>
          </a:p>
          <a:p>
            <a:pPr eaLnBrk="1" hangingPunct="1">
              <a:defRPr/>
            </a:pPr>
            <a:r>
              <a:rPr lang="en-US" altLang="en-US" sz="2400" i="1">
                <a:latin typeface="Comic Sans MS" panose="030F0702030302020204" pitchFamily="66" charset="0"/>
              </a:rPr>
              <a:t>With a sarcastic jibe (“this lordly price”), he threw the money to the temple potter (11:13).</a:t>
            </a:r>
          </a:p>
          <a:p>
            <a:pPr eaLnBrk="1" hangingPunct="1">
              <a:defRPr/>
            </a:pPr>
            <a:r>
              <a:rPr lang="en-US" altLang="en-US" sz="2400" i="1">
                <a:latin typeface="Comic Sans MS" panose="030F0702030302020204" pitchFamily="66" charset="0"/>
              </a:rPr>
              <a:t>Then, he broke his shepherd’s staff called “Union” (11:14).</a:t>
            </a:r>
          </a:p>
        </p:txBody>
      </p:sp>
    </p:spTree>
    <p:extLst>
      <p:ext uri="{BB962C8B-B14F-4D97-AF65-F5344CB8AC3E}">
        <p14:creationId xmlns:p14="http://schemas.microsoft.com/office/powerpoint/2010/main" val="732535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p:cTn id="7" dur="500" fill="hold"/>
                                        <p:tgtEl>
                                          <p:spTgt spid="1812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12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81251">
                                            <p:txEl>
                                              <p:pRg st="1" end="1"/>
                                            </p:txEl>
                                          </p:spTgt>
                                        </p:tgtEl>
                                        <p:attrNameLst>
                                          <p:attrName>style.visibility</p:attrName>
                                        </p:attrNameLst>
                                      </p:cBhvr>
                                      <p:to>
                                        <p:strVal val="visible"/>
                                      </p:to>
                                    </p:set>
                                    <p:anim calcmode="lin" valueType="num">
                                      <p:cBhvr>
                                        <p:cTn id="13" dur="500" fill="hold"/>
                                        <p:tgtEl>
                                          <p:spTgt spid="18125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8125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8125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81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81251">
                                            <p:txEl>
                                              <p:pRg st="2" end="2"/>
                                            </p:txEl>
                                          </p:spTgt>
                                        </p:tgtEl>
                                        <p:attrNameLst>
                                          <p:attrName>style.visibility</p:attrName>
                                        </p:attrNameLst>
                                      </p:cBhvr>
                                      <p:to>
                                        <p:strVal val="visible"/>
                                      </p:to>
                                    </p:set>
                                    <p:anim calcmode="lin" valueType="num">
                                      <p:cBhvr>
                                        <p:cTn id="21" dur="500" fill="hold"/>
                                        <p:tgtEl>
                                          <p:spTgt spid="18125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8125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8125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81251">
                                            <p:txEl>
                                              <p:pRg st="3" end="3"/>
                                            </p:txEl>
                                          </p:spTgt>
                                        </p:tgtEl>
                                        <p:attrNameLst>
                                          <p:attrName>style.visibility</p:attrName>
                                        </p:attrNameLst>
                                      </p:cBhvr>
                                      <p:to>
                                        <p:strVal val="visible"/>
                                      </p:to>
                                    </p:set>
                                    <p:anim calcmode="lin" valueType="num">
                                      <p:cBhvr>
                                        <p:cTn id="29" dur="500" fill="hold"/>
                                        <p:tgtEl>
                                          <p:spTgt spid="18125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8125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8125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81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181251">
                                            <p:txEl>
                                              <p:pRg st="4" end="4"/>
                                            </p:txEl>
                                          </p:spTgt>
                                        </p:tgtEl>
                                        <p:attrNameLst>
                                          <p:attrName>style.visibility</p:attrName>
                                        </p:attrNameLst>
                                      </p:cBhvr>
                                      <p:to>
                                        <p:strVal val="visible"/>
                                      </p:to>
                                    </p:set>
                                    <p:anim calcmode="lin" valueType="num">
                                      <p:cBhvr>
                                        <p:cTn id="37" dur="500" fill="hold"/>
                                        <p:tgtEl>
                                          <p:spTgt spid="18125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8125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8125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812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CE9A091-03FE-4E8D-83BD-FD206DE7927B}" type="slidenum">
              <a:rPr lang="en-US" altLang="en-US"/>
              <a:pPr>
                <a:defRPr/>
              </a:pPr>
              <a:t>154</a:t>
            </a:fld>
            <a:endParaRPr lang="en-US" altLang="en-US"/>
          </a:p>
        </p:txBody>
      </p:sp>
      <p:sp>
        <p:nvSpPr>
          <p:cNvPr id="182275" name="Rectangle 3"/>
          <p:cNvSpPr>
            <a:spLocks noGrp="1" noChangeArrowheads="1"/>
          </p:cNvSpPr>
          <p:nvPr>
            <p:ph type="body" idx="1"/>
          </p:nvPr>
        </p:nvSpPr>
        <p:spPr>
          <a:xfrm>
            <a:off x="1752600" y="1600200"/>
            <a:ext cx="8686800" cy="5105400"/>
          </a:xfrm>
        </p:spPr>
        <p:txBody>
          <a:bodyPr/>
          <a:lstStyle/>
          <a:p>
            <a:pPr eaLnBrk="1" hangingPunct="1">
              <a:buFont typeface="Wingdings" panose="05000000000000000000" pitchFamily="2" charset="2"/>
              <a:buNone/>
              <a:defRPr/>
            </a:pPr>
            <a:r>
              <a:rPr lang="en-US" altLang="en-US" sz="2800">
                <a:solidFill>
                  <a:srgbClr val="FFFF66"/>
                </a:solidFill>
                <a:latin typeface="Arial Rounded MT Bold" pitchFamily="34" charset="0"/>
              </a:rPr>
              <a:t>In </a:t>
            </a:r>
            <a:r>
              <a:rPr lang="en-US" altLang="en-US" sz="2800" u="sng">
                <a:solidFill>
                  <a:srgbClr val="FFFF66"/>
                </a:solidFill>
                <a:latin typeface="Arial Rounded MT Bold" pitchFamily="34" charset="0"/>
              </a:rPr>
              <a:t>the third movement</a:t>
            </a:r>
            <a:r>
              <a:rPr lang="en-US" altLang="en-US" sz="2800">
                <a:solidFill>
                  <a:srgbClr val="FFFF66"/>
                </a:solidFill>
                <a:latin typeface="Arial Rounded MT Bold" pitchFamily="34" charset="0"/>
              </a:rPr>
              <a:t> of the narrative, the prophet was instructed to play the role of a worthless shepherd (11:15). </a:t>
            </a:r>
          </a:p>
          <a:p>
            <a:pPr eaLnBrk="1" hangingPunct="1">
              <a:defRPr/>
            </a:pPr>
            <a:r>
              <a:rPr lang="en-US" altLang="en-US" sz="2400" i="1">
                <a:latin typeface="Comic Sans MS" panose="030F0702030302020204" pitchFamily="66" charset="0"/>
              </a:rPr>
              <a:t>This role symbolized what would happen to the flock after they had rejected the good shepherd (11:16).</a:t>
            </a:r>
          </a:p>
          <a:p>
            <a:pPr eaLnBrk="1" hangingPunct="1">
              <a:defRPr/>
            </a:pPr>
            <a:r>
              <a:rPr lang="en-US" altLang="en-US" sz="2400" i="1">
                <a:latin typeface="Comic Sans MS" panose="030F0702030302020204" pitchFamily="66" charset="0"/>
              </a:rPr>
              <a:t>The narrative ends with a poetic stanza pronouncing a curse upon the worthless shepherd.</a:t>
            </a:r>
          </a:p>
        </p:txBody>
      </p:sp>
    </p:spTree>
    <p:extLst>
      <p:ext uri="{BB962C8B-B14F-4D97-AF65-F5344CB8AC3E}">
        <p14:creationId xmlns:p14="http://schemas.microsoft.com/office/powerpoint/2010/main" val="315649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500" fill="hold"/>
                                        <p:tgtEl>
                                          <p:spTgt spid="182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22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p:cTn id="13" dur="500" fill="hold"/>
                                        <p:tgtEl>
                                          <p:spTgt spid="18227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8227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8227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82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82275">
                                            <p:txEl>
                                              <p:pRg st="2" end="2"/>
                                            </p:txEl>
                                          </p:spTgt>
                                        </p:tgtEl>
                                        <p:attrNameLst>
                                          <p:attrName>style.visibility</p:attrName>
                                        </p:attrNameLst>
                                      </p:cBhvr>
                                      <p:to>
                                        <p:strVal val="visible"/>
                                      </p:to>
                                    </p:set>
                                    <p:anim calcmode="lin" valueType="num">
                                      <p:cBhvr>
                                        <p:cTn id="21" dur="500" fill="hold"/>
                                        <p:tgtEl>
                                          <p:spTgt spid="1822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822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822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1524000" y="274638"/>
            <a:ext cx="9144000" cy="1173162"/>
          </a:xfrm>
        </p:spPr>
        <p:txBody>
          <a:bodyPr/>
          <a:lstStyle/>
          <a:p>
            <a:pPr eaLnBrk="1" hangingPunct="1">
              <a:defRPr/>
            </a:pPr>
            <a:r>
              <a:rPr lang="en-US" altLang="en-US" sz="4000" dirty="0"/>
              <a:t>Interpreting the Oracle</a:t>
            </a:r>
            <a:br>
              <a:rPr lang="en-US" altLang="en-US" sz="4000" dirty="0">
                <a:latin typeface="ReservoirGrunge" pitchFamily="2" charset="0"/>
              </a:rPr>
            </a:br>
            <a:r>
              <a:rPr lang="en-US" altLang="en-US" sz="2800" i="1" dirty="0">
                <a:latin typeface="Arial" panose="020B0604020202020204" pitchFamily="34" charset="0"/>
              </a:rPr>
              <a:t>three general approaches</a:t>
            </a:r>
          </a:p>
        </p:txBody>
      </p:sp>
      <p:sp>
        <p:nvSpPr>
          <p:cNvPr id="327684" name="Rectangle 4"/>
          <p:cNvSpPr>
            <a:spLocks noGrp="1" noChangeArrowheads="1"/>
          </p:cNvSpPr>
          <p:nvPr>
            <p:ph type="body" sz="half" idx="1"/>
          </p:nvPr>
        </p:nvSpPr>
        <p:spPr>
          <a:xfrm>
            <a:off x="1828800" y="1676400"/>
            <a:ext cx="2743200" cy="4953000"/>
          </a:xfrm>
          <a:gradFill rotWithShape="1">
            <a:gsLst>
              <a:gs pos="0">
                <a:srgbClr val="580000">
                  <a:gamma/>
                  <a:shade val="46275"/>
                  <a:invGamma/>
                </a:srgbClr>
              </a:gs>
              <a:gs pos="50000">
                <a:srgbClr val="580000"/>
              </a:gs>
              <a:gs pos="100000">
                <a:srgbClr val="580000">
                  <a:gamma/>
                  <a:shade val="46275"/>
                  <a:invGamma/>
                </a:srgbClr>
              </a:gs>
            </a:gsLst>
            <a:lin ang="2700000" scaled="1"/>
          </a:gradFill>
          <a:ln w="12700">
            <a:solidFill>
              <a:schemeClr val="tx1"/>
            </a:solidFill>
            <a:miter lim="800000"/>
            <a:headEnd/>
            <a:tailEnd/>
          </a:ln>
        </p:spPr>
        <p:txBody>
          <a:bodyPr/>
          <a:lstStyle/>
          <a:p>
            <a:pPr eaLnBrk="1" hangingPunct="1">
              <a:lnSpc>
                <a:spcPct val="90000"/>
              </a:lnSpc>
              <a:buFont typeface="Wingdings" panose="05000000000000000000" pitchFamily="2" charset="2"/>
              <a:buNone/>
              <a:defRPr/>
            </a:pPr>
            <a:r>
              <a:rPr lang="en-US" altLang="en-US" sz="2800">
                <a:solidFill>
                  <a:srgbClr val="FFFF99"/>
                </a:solidFill>
                <a:latin typeface="Berlin Sans FB Demi" pitchFamily="34" charset="0"/>
              </a:rPr>
              <a:t>HISTORICAL</a:t>
            </a:r>
          </a:p>
          <a:p>
            <a:pPr eaLnBrk="1" hangingPunct="1">
              <a:lnSpc>
                <a:spcPct val="90000"/>
              </a:lnSpc>
              <a:buFont typeface="Wingdings" panose="05000000000000000000" pitchFamily="2" charset="2"/>
              <a:buNone/>
              <a:defRPr/>
            </a:pPr>
            <a:r>
              <a:rPr lang="en-US" altLang="en-US" sz="2800" b="1" i="1">
                <a:latin typeface="Century Gothic" panose="020B0502020202020204" pitchFamily="34" charset="0"/>
              </a:rPr>
              <a:t>	</a:t>
            </a:r>
            <a:r>
              <a:rPr lang="en-US" altLang="en-US" sz="2400" b="1" i="1">
                <a:latin typeface="Century Gothic" panose="020B0502020202020204" pitchFamily="34" charset="0"/>
              </a:rPr>
              <a:t>Here, the attempt is to locate the meaning in Israel’s history leading to the exile or in the post-exilic period up through the Maccabean revolt.</a:t>
            </a:r>
          </a:p>
        </p:txBody>
      </p:sp>
      <p:sp>
        <p:nvSpPr>
          <p:cNvPr id="327685" name="Rectangle 5"/>
          <p:cNvSpPr>
            <a:spLocks noGrp="1" noChangeArrowheads="1"/>
          </p:cNvSpPr>
          <p:nvPr>
            <p:ph type="body" sz="half" idx="2"/>
          </p:nvPr>
        </p:nvSpPr>
        <p:spPr>
          <a:xfrm>
            <a:off x="4800600" y="1676400"/>
            <a:ext cx="2667000" cy="4953000"/>
          </a:xfrm>
          <a:gradFill rotWithShape="1">
            <a:gsLst>
              <a:gs pos="0">
                <a:srgbClr val="990000">
                  <a:gamma/>
                  <a:shade val="46275"/>
                  <a:invGamma/>
                </a:srgbClr>
              </a:gs>
              <a:gs pos="50000">
                <a:srgbClr val="990000"/>
              </a:gs>
              <a:gs pos="100000">
                <a:srgbClr val="990000">
                  <a:gamma/>
                  <a:shade val="46275"/>
                  <a:invGamma/>
                </a:srgbClr>
              </a:gs>
            </a:gsLst>
            <a:lin ang="2700000" scaled="1"/>
          </a:gradFill>
          <a:ln w="12700">
            <a:solidFill>
              <a:schemeClr val="tx1"/>
            </a:solidFill>
            <a:miter lim="800000"/>
            <a:headEnd/>
            <a:tailEnd/>
          </a:ln>
        </p:spPr>
        <p:txBody>
          <a:bodyPr/>
          <a:lstStyle/>
          <a:p>
            <a:pPr eaLnBrk="1" hangingPunct="1">
              <a:lnSpc>
                <a:spcPct val="90000"/>
              </a:lnSpc>
              <a:buFont typeface="Wingdings" panose="05000000000000000000" pitchFamily="2" charset="2"/>
              <a:buNone/>
              <a:defRPr/>
            </a:pPr>
            <a:r>
              <a:rPr lang="en-US" altLang="en-US" sz="2800">
                <a:solidFill>
                  <a:srgbClr val="FFFF99"/>
                </a:solidFill>
                <a:latin typeface="Berlin Sans FB Demi" pitchFamily="34" charset="0"/>
              </a:rPr>
              <a:t>FUTURISTIC</a:t>
            </a:r>
          </a:p>
          <a:p>
            <a:pPr eaLnBrk="1" hangingPunct="1">
              <a:lnSpc>
                <a:spcPct val="90000"/>
              </a:lnSpc>
              <a:buFont typeface="Wingdings" panose="05000000000000000000" pitchFamily="2" charset="2"/>
              <a:buNone/>
              <a:defRPr/>
            </a:pPr>
            <a:r>
              <a:rPr lang="en-US" altLang="en-US" sz="2400" b="1">
                <a:latin typeface="Century Gothic" panose="020B0502020202020204" pitchFamily="34" charset="0"/>
              </a:rPr>
              <a:t>	</a:t>
            </a:r>
            <a:r>
              <a:rPr lang="en-US" altLang="en-US" sz="2400" b="1" i="1">
                <a:latin typeface="Century Gothic" panose="020B0502020202020204" pitchFamily="34" charset="0"/>
              </a:rPr>
              <a:t>This approach locates the meaning in the life and ministry of Jesus or else in the events at the end of the age (or both).</a:t>
            </a:r>
          </a:p>
        </p:txBody>
      </p:sp>
      <p:sp>
        <p:nvSpPr>
          <p:cNvPr id="327686" name="Rectangle 6"/>
          <p:cNvSpPr>
            <a:spLocks noChangeArrowheads="1"/>
          </p:cNvSpPr>
          <p:nvPr/>
        </p:nvSpPr>
        <p:spPr bwMode="auto">
          <a:xfrm>
            <a:off x="7696200" y="1676400"/>
            <a:ext cx="2590800" cy="4953000"/>
          </a:xfrm>
          <a:prstGeom prst="rect">
            <a:avLst/>
          </a:prstGeom>
          <a:gradFill rotWithShape="1">
            <a:gsLst>
              <a:gs pos="0">
                <a:srgbClr val="DA0000">
                  <a:gamma/>
                  <a:shade val="46275"/>
                  <a:invGamma/>
                </a:srgbClr>
              </a:gs>
              <a:gs pos="50000">
                <a:srgbClr val="DA0000"/>
              </a:gs>
              <a:gs pos="100000">
                <a:srgbClr val="DA0000">
                  <a:gamma/>
                  <a:shade val="46275"/>
                  <a:invGamma/>
                </a:srgbClr>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lnSpc>
                <a:spcPct val="85000"/>
              </a:lnSpc>
              <a:buFont typeface="Wingdings" panose="05000000000000000000" pitchFamily="2" charset="2"/>
              <a:buNone/>
              <a:defRPr/>
            </a:pPr>
            <a:r>
              <a:rPr lang="en-US" altLang="en-US" sz="3200">
                <a:solidFill>
                  <a:srgbClr val="FFFF99"/>
                </a:solidFill>
                <a:latin typeface="Berlin Sans FB Demi" pitchFamily="34" charset="0"/>
              </a:rPr>
              <a:t>SPIRITUAL</a:t>
            </a:r>
          </a:p>
          <a:p>
            <a:pPr eaLnBrk="1" hangingPunct="1">
              <a:lnSpc>
                <a:spcPct val="85000"/>
              </a:lnSpc>
              <a:buFont typeface="Wingdings" panose="05000000000000000000" pitchFamily="2" charset="2"/>
              <a:buNone/>
              <a:defRPr/>
            </a:pPr>
            <a:r>
              <a:rPr lang="en-US" altLang="en-US" sz="2400" b="1">
                <a:latin typeface="Century Gothic" panose="020B0502020202020204" pitchFamily="34" charset="0"/>
              </a:rPr>
              <a:t>	</a:t>
            </a:r>
            <a:r>
              <a:rPr lang="en-US" altLang="en-US" sz="2400" b="1" i="1">
                <a:latin typeface="Century Gothic" panose="020B0502020202020204" pitchFamily="34" charset="0"/>
              </a:rPr>
              <a:t>If the wars are treated as symbols, then the visions might anticipate the missionary spread of Christianity.</a:t>
            </a:r>
          </a:p>
        </p:txBody>
      </p:sp>
    </p:spTree>
    <p:extLst>
      <p:ext uri="{BB962C8B-B14F-4D97-AF65-F5344CB8AC3E}">
        <p14:creationId xmlns:p14="http://schemas.microsoft.com/office/powerpoint/2010/main" val="1417668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7684">
                                            <p:bg/>
                                          </p:spTgt>
                                        </p:tgtEl>
                                        <p:attrNameLst>
                                          <p:attrName>style.visibility</p:attrName>
                                        </p:attrNameLst>
                                      </p:cBhvr>
                                      <p:to>
                                        <p:strVal val="visible"/>
                                      </p:to>
                                    </p:set>
                                    <p:animEffect transition="in" filter="randombar(horizontal)">
                                      <p:cBhvr>
                                        <p:cTn id="7" dur="500"/>
                                        <p:tgtEl>
                                          <p:spTgt spid="32768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7684">
                                            <p:txEl>
                                              <p:pRg st="0" end="0"/>
                                            </p:txEl>
                                          </p:spTgt>
                                        </p:tgtEl>
                                        <p:attrNameLst>
                                          <p:attrName>style.visibility</p:attrName>
                                        </p:attrNameLst>
                                      </p:cBhvr>
                                      <p:to>
                                        <p:strVal val="visible"/>
                                      </p:to>
                                    </p:set>
                                    <p:animEffect transition="in" filter="randombar(horizontal)">
                                      <p:cBhvr>
                                        <p:cTn id="10" dur="500"/>
                                        <p:tgtEl>
                                          <p:spTgt spid="32768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27684">
                                            <p:txEl>
                                              <p:pRg st="1" end="1"/>
                                            </p:txEl>
                                          </p:spTgt>
                                        </p:tgtEl>
                                        <p:attrNameLst>
                                          <p:attrName>style.visibility</p:attrName>
                                        </p:attrNameLst>
                                      </p:cBhvr>
                                      <p:to>
                                        <p:strVal val="visible"/>
                                      </p:to>
                                    </p:set>
                                    <p:animEffect transition="in" filter="randombar(horizontal)">
                                      <p:cBhvr>
                                        <p:cTn id="13" dur="500"/>
                                        <p:tgtEl>
                                          <p:spTgt spid="327684">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27685">
                                            <p:bg/>
                                          </p:spTgt>
                                        </p:tgtEl>
                                        <p:attrNameLst>
                                          <p:attrName>style.visibility</p:attrName>
                                        </p:attrNameLst>
                                      </p:cBhvr>
                                      <p:to>
                                        <p:strVal val="visible"/>
                                      </p:to>
                                    </p:set>
                                    <p:animEffect transition="in" filter="randombar(horizontal)">
                                      <p:cBhvr>
                                        <p:cTn id="18" dur="500"/>
                                        <p:tgtEl>
                                          <p:spTgt spid="327685">
                                            <p:bg/>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27685">
                                            <p:txEl>
                                              <p:pRg st="0" end="0"/>
                                            </p:txEl>
                                          </p:spTgt>
                                        </p:tgtEl>
                                        <p:attrNameLst>
                                          <p:attrName>style.visibility</p:attrName>
                                        </p:attrNameLst>
                                      </p:cBhvr>
                                      <p:to>
                                        <p:strVal val="visible"/>
                                      </p:to>
                                    </p:set>
                                    <p:animEffect transition="in" filter="randombar(horizontal)">
                                      <p:cBhvr>
                                        <p:cTn id="21" dur="500"/>
                                        <p:tgtEl>
                                          <p:spTgt spid="327685">
                                            <p:txEl>
                                              <p:pRg st="0" end="0"/>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7685">
                                            <p:txEl>
                                              <p:pRg st="1" end="1"/>
                                            </p:txEl>
                                          </p:spTgt>
                                        </p:tgtEl>
                                        <p:attrNameLst>
                                          <p:attrName>style.visibility</p:attrName>
                                        </p:attrNameLst>
                                      </p:cBhvr>
                                      <p:to>
                                        <p:strVal val="visible"/>
                                      </p:to>
                                    </p:set>
                                    <p:animEffect transition="in" filter="randombar(horizontal)">
                                      <p:cBhvr>
                                        <p:cTn id="24" dur="500"/>
                                        <p:tgtEl>
                                          <p:spTgt spid="32768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27686"/>
                                        </p:tgtEl>
                                        <p:attrNameLst>
                                          <p:attrName>style.visibility</p:attrName>
                                        </p:attrNameLst>
                                      </p:cBhvr>
                                      <p:to>
                                        <p:strVal val="visible"/>
                                      </p:to>
                                    </p:set>
                                    <p:animEffect transition="in" filter="randombar(horizontal)">
                                      <p:cBhvr>
                                        <p:cTn id="29" dur="500"/>
                                        <p:tgtEl>
                                          <p:spTgt spid="327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4" grpId="0" uiExpand="1" build="p" animBg="1"/>
      <p:bldP spid="327685" grpId="0" uiExpand="1" build="p" animBg="1"/>
      <p:bldP spid="327686"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0875C72-DDDE-42DF-BB2E-4E1937E82867}" type="slidenum">
              <a:rPr lang="en-US" altLang="en-US"/>
              <a:pPr>
                <a:defRPr/>
              </a:pPr>
              <a:t>156</a:t>
            </a:fld>
            <a:endParaRPr lang="en-US" altLang="en-US"/>
          </a:p>
        </p:txBody>
      </p:sp>
      <p:sp>
        <p:nvSpPr>
          <p:cNvPr id="186370" name="Rectangle 2"/>
          <p:cNvSpPr>
            <a:spLocks noGrp="1" noChangeArrowheads="1"/>
          </p:cNvSpPr>
          <p:nvPr>
            <p:ph type="title"/>
          </p:nvPr>
        </p:nvSpPr>
        <p:spPr/>
        <p:txBody>
          <a:bodyPr/>
          <a:lstStyle/>
          <a:p>
            <a:pPr eaLnBrk="1" hangingPunct="1">
              <a:defRPr/>
            </a:pPr>
            <a:r>
              <a:rPr lang="en-US" altLang="en-US" dirty="0">
                <a:latin typeface="Berlin Sans FB Demi" pitchFamily="34" charset="0"/>
              </a:rPr>
              <a:t>NT References to the 1</a:t>
            </a:r>
            <a:r>
              <a:rPr lang="en-US" altLang="en-US" baseline="30000" dirty="0">
                <a:latin typeface="Berlin Sans FB Demi" pitchFamily="34" charset="0"/>
              </a:rPr>
              <a:t>st</a:t>
            </a:r>
            <a:r>
              <a:rPr lang="en-US" altLang="en-US" dirty="0">
                <a:latin typeface="Berlin Sans FB Demi" pitchFamily="34" charset="0"/>
              </a:rPr>
              <a:t> Oracle</a:t>
            </a:r>
          </a:p>
        </p:txBody>
      </p:sp>
      <p:sp>
        <p:nvSpPr>
          <p:cNvPr id="186371" name="Rectangle 3"/>
          <p:cNvSpPr>
            <a:spLocks noGrp="1" noChangeArrowheads="1"/>
          </p:cNvSpPr>
          <p:nvPr>
            <p:ph type="body" idx="1"/>
          </p:nvPr>
        </p:nvSpPr>
        <p:spPr>
          <a:xfrm>
            <a:off x="646111" y="1349115"/>
            <a:ext cx="11106178" cy="5306518"/>
          </a:xfrm>
        </p:spPr>
        <p:txBody>
          <a:bodyPr>
            <a:normAutofit lnSpcReduction="10000"/>
          </a:bodyPr>
          <a:lstStyle/>
          <a:p>
            <a:pPr eaLnBrk="1" hangingPunct="1">
              <a:buFont typeface="Wingdings" panose="05000000000000000000" pitchFamily="2" charset="2"/>
              <a:buNone/>
              <a:defRPr/>
            </a:pPr>
            <a:r>
              <a:rPr lang="en-US" altLang="en-US" sz="2800" b="1" dirty="0">
                <a:solidFill>
                  <a:schemeClr val="hlink"/>
                </a:solidFill>
              </a:rPr>
              <a:t>The Flock Scattered</a:t>
            </a:r>
          </a:p>
          <a:p>
            <a:pPr>
              <a:defRPr/>
            </a:pPr>
            <a:r>
              <a:rPr lang="en-US" altLang="en-US" sz="2400" i="1" dirty="0">
                <a:latin typeface="Arial" panose="020B0604020202020204" pitchFamily="34" charset="0"/>
                <a:cs typeface="Arial" panose="020B0604020202020204" pitchFamily="34" charset="0"/>
              </a:rPr>
              <a:t>The aimlessness of the flock without a shepherd (</a:t>
            </a:r>
            <a:r>
              <a:rPr lang="en-US" altLang="en-US" sz="2400" i="1" dirty="0" err="1">
                <a:latin typeface="Arial" panose="020B0604020202020204" pitchFamily="34" charset="0"/>
                <a:cs typeface="Arial" panose="020B0604020202020204" pitchFamily="34" charset="0"/>
              </a:rPr>
              <a:t>Zec</a:t>
            </a:r>
            <a:r>
              <a:rPr lang="en-US" altLang="en-US" sz="2400" i="1" dirty="0">
                <a:latin typeface="Arial" panose="020B0604020202020204" pitchFamily="34" charset="0"/>
                <a:cs typeface="Arial" panose="020B0604020202020204" pitchFamily="34" charset="0"/>
              </a:rPr>
              <a:t> 10:2) is referenced </a:t>
            </a:r>
            <a:r>
              <a:rPr lang="en-US" altLang="en-US" sz="2400" i="1" dirty="0" err="1">
                <a:latin typeface="Arial" panose="020B0604020202020204" pitchFamily="34" charset="0"/>
                <a:cs typeface="Arial" panose="020B0604020202020204" pitchFamily="34" charset="0"/>
              </a:rPr>
              <a:t>ny</a:t>
            </a:r>
            <a:r>
              <a:rPr lang="en-US" altLang="en-US" sz="2400" i="1" dirty="0">
                <a:latin typeface="Arial" panose="020B0604020202020204" pitchFamily="34" charset="0"/>
                <a:cs typeface="Arial" panose="020B0604020202020204" pitchFamily="34" charset="0"/>
              </a:rPr>
              <a:t> Jesus in the gospels (Mk. 6:34).</a:t>
            </a:r>
          </a:p>
          <a:p>
            <a:pPr eaLnBrk="1" hangingPunct="1">
              <a:buFont typeface="Wingdings" panose="05000000000000000000" pitchFamily="2" charset="2"/>
              <a:buNone/>
              <a:defRPr/>
            </a:pPr>
            <a:r>
              <a:rPr lang="en-US" altLang="en-US" sz="2800" b="1" dirty="0">
                <a:solidFill>
                  <a:schemeClr val="hlink"/>
                </a:solidFill>
              </a:rPr>
              <a:t>Jesus’ Triumphant Entry</a:t>
            </a:r>
          </a:p>
          <a:p>
            <a:pPr eaLnBrk="1" hangingPunct="1">
              <a:defRPr/>
            </a:pPr>
            <a:r>
              <a:rPr lang="en-US" altLang="en-US" sz="2400" i="1" dirty="0">
                <a:latin typeface="Arial" panose="020B0604020202020204" pitchFamily="34" charset="0"/>
              </a:rPr>
              <a:t>Both Matthew and John link Jesus’ entry into Jerusalem on Palm Sunday with </a:t>
            </a:r>
            <a:r>
              <a:rPr lang="en-US" altLang="en-US" sz="2400" i="1" dirty="0" err="1">
                <a:latin typeface="Arial" panose="020B0604020202020204" pitchFamily="34" charset="0"/>
              </a:rPr>
              <a:t>Zec</a:t>
            </a:r>
            <a:r>
              <a:rPr lang="en-US" altLang="en-US" sz="2400" i="1" dirty="0">
                <a:latin typeface="Arial" panose="020B0604020202020204" pitchFamily="34" charset="0"/>
              </a:rPr>
              <a:t>. 9:9 (cf. Mt. 21:4-5; Jn. 12:14-16).</a:t>
            </a:r>
          </a:p>
          <a:p>
            <a:pPr eaLnBrk="1" hangingPunct="1">
              <a:buFont typeface="Wingdings" panose="05000000000000000000" pitchFamily="2" charset="2"/>
              <a:buNone/>
              <a:defRPr/>
            </a:pPr>
            <a:r>
              <a:rPr lang="en-US" altLang="en-US" sz="2800" b="1" dirty="0">
                <a:solidFill>
                  <a:schemeClr val="hlink"/>
                </a:solidFill>
              </a:rPr>
              <a:t>Jesus’ Betrayal by Judas</a:t>
            </a:r>
          </a:p>
          <a:p>
            <a:pPr eaLnBrk="1" hangingPunct="1">
              <a:defRPr/>
            </a:pPr>
            <a:r>
              <a:rPr lang="en-US" altLang="en-US" sz="2400" i="1" dirty="0">
                <a:latin typeface="Arial" panose="020B0604020202020204" pitchFamily="34" charset="0"/>
              </a:rPr>
              <a:t>John’s Gospel presents Jesus as the Good Shepherd (Jn. 10).</a:t>
            </a:r>
          </a:p>
          <a:p>
            <a:pPr eaLnBrk="1" hangingPunct="1">
              <a:defRPr/>
            </a:pPr>
            <a:r>
              <a:rPr lang="en-US" altLang="en-US" sz="2400" i="1" dirty="0">
                <a:latin typeface="Arial" panose="020B0604020202020204" pitchFamily="34" charset="0"/>
              </a:rPr>
              <a:t>Matthew links the insulting wages of the Good Shepherd with the thirty pieces of silver paid to Judas (</a:t>
            </a:r>
            <a:r>
              <a:rPr lang="en-US" altLang="en-US" sz="2400" i="1" dirty="0" err="1">
                <a:latin typeface="Arial" panose="020B0604020202020204" pitchFamily="34" charset="0"/>
              </a:rPr>
              <a:t>Zec</a:t>
            </a:r>
            <a:r>
              <a:rPr lang="en-US" altLang="en-US" sz="2400" i="1" dirty="0">
                <a:latin typeface="Arial" panose="020B0604020202020204" pitchFamily="34" charset="0"/>
              </a:rPr>
              <a:t>. 11:8b-12; Mt. 26:14-16).</a:t>
            </a:r>
          </a:p>
          <a:p>
            <a:pPr eaLnBrk="1" hangingPunct="1">
              <a:defRPr/>
            </a:pPr>
            <a:r>
              <a:rPr lang="en-US" altLang="en-US" sz="2400" i="1" dirty="0">
                <a:latin typeface="Arial" panose="020B0604020202020204" pitchFamily="34" charset="0"/>
              </a:rPr>
              <a:t>Matthew later describes Judas’ blood money used to purchase the potter’s field (Mt. 27:5-10; cf. Ac. 1:18-19).</a:t>
            </a:r>
          </a:p>
        </p:txBody>
      </p:sp>
    </p:spTree>
    <p:extLst>
      <p:ext uri="{BB962C8B-B14F-4D97-AF65-F5344CB8AC3E}">
        <p14:creationId xmlns:p14="http://schemas.microsoft.com/office/powerpoint/2010/main" val="153058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p:cTn id="7" dur="500" fill="hold"/>
                                        <p:tgtEl>
                                          <p:spTgt spid="186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637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anim calcmode="lin" valueType="num">
                                      <p:cBhvr>
                                        <p:cTn id="11" dur="500" fill="hold"/>
                                        <p:tgtEl>
                                          <p:spTgt spid="18637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863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86371">
                                            <p:txEl>
                                              <p:pRg st="2" end="2"/>
                                            </p:txEl>
                                          </p:spTgt>
                                        </p:tgtEl>
                                        <p:attrNameLst>
                                          <p:attrName>style.visibility</p:attrName>
                                        </p:attrNameLst>
                                      </p:cBhvr>
                                      <p:to>
                                        <p:strVal val="visible"/>
                                      </p:to>
                                    </p:set>
                                    <p:anim calcmode="lin" valueType="num">
                                      <p:cBhvr>
                                        <p:cTn id="17" dur="500" fill="hold"/>
                                        <p:tgtEl>
                                          <p:spTgt spid="18637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86371">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86371">
                                            <p:txEl>
                                              <p:pRg st="3" end="3"/>
                                            </p:txEl>
                                          </p:spTgt>
                                        </p:tgtEl>
                                        <p:attrNameLst>
                                          <p:attrName>style.visibility</p:attrName>
                                        </p:attrNameLst>
                                      </p:cBhvr>
                                      <p:to>
                                        <p:strVal val="visible"/>
                                      </p:to>
                                    </p:set>
                                    <p:anim calcmode="lin" valueType="num">
                                      <p:cBhvr>
                                        <p:cTn id="21" dur="500" fill="hold"/>
                                        <p:tgtEl>
                                          <p:spTgt spid="18637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8637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86371">
                                            <p:txEl>
                                              <p:pRg st="4" end="4"/>
                                            </p:txEl>
                                          </p:spTgt>
                                        </p:tgtEl>
                                        <p:attrNameLst>
                                          <p:attrName>style.visibility</p:attrName>
                                        </p:attrNameLst>
                                      </p:cBhvr>
                                      <p:to>
                                        <p:strVal val="visible"/>
                                      </p:to>
                                    </p:set>
                                    <p:anim calcmode="lin" valueType="num">
                                      <p:cBhvr>
                                        <p:cTn id="27" dur="500" fill="hold"/>
                                        <p:tgtEl>
                                          <p:spTgt spid="18637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86371">
                                            <p:txEl>
                                              <p:pRg st="4" end="4"/>
                                            </p:txEl>
                                          </p:spTgt>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0"/>
                                  </p:stCondLst>
                                  <p:childTnLst>
                                    <p:set>
                                      <p:cBhvr>
                                        <p:cTn id="30" dur="1" fill="hold">
                                          <p:stCondLst>
                                            <p:cond delay="0"/>
                                          </p:stCondLst>
                                        </p:cTn>
                                        <p:tgtEl>
                                          <p:spTgt spid="186371">
                                            <p:txEl>
                                              <p:pRg st="5" end="5"/>
                                            </p:txEl>
                                          </p:spTgt>
                                        </p:tgtEl>
                                        <p:attrNameLst>
                                          <p:attrName>style.visibility</p:attrName>
                                        </p:attrNameLst>
                                      </p:cBhvr>
                                      <p:to>
                                        <p:strVal val="visible"/>
                                      </p:to>
                                    </p:set>
                                    <p:anim calcmode="lin" valueType="num">
                                      <p:cBhvr additive="base">
                                        <p:cTn id="31" dur="500" fill="hold"/>
                                        <p:tgtEl>
                                          <p:spTgt spid="1863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6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6371">
                                            <p:txEl>
                                              <p:pRg st="6" end="6"/>
                                            </p:txEl>
                                          </p:spTgt>
                                        </p:tgtEl>
                                        <p:attrNameLst>
                                          <p:attrName>style.visibility</p:attrName>
                                        </p:attrNameLst>
                                      </p:cBhvr>
                                      <p:to>
                                        <p:strVal val="visible"/>
                                      </p:to>
                                    </p:set>
                                    <p:anim calcmode="lin" valueType="num">
                                      <p:cBhvr additive="base">
                                        <p:cTn id="37" dur="500" fill="hold"/>
                                        <p:tgtEl>
                                          <p:spTgt spid="1863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63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6371">
                                            <p:txEl>
                                              <p:pRg st="7" end="7"/>
                                            </p:txEl>
                                          </p:spTgt>
                                        </p:tgtEl>
                                        <p:attrNameLst>
                                          <p:attrName>style.visibility</p:attrName>
                                        </p:attrNameLst>
                                      </p:cBhvr>
                                      <p:to>
                                        <p:strVal val="visible"/>
                                      </p:to>
                                    </p:set>
                                    <p:anim calcmode="lin" valueType="num">
                                      <p:cBhvr additive="base">
                                        <p:cTn id="43" dur="500" fill="hold"/>
                                        <p:tgtEl>
                                          <p:spTgt spid="18637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63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64E25B7-B208-4557-8DEE-0A077B2E06EF}" type="slidenum">
              <a:rPr lang="en-US" altLang="en-US"/>
              <a:pPr>
                <a:defRPr/>
              </a:pPr>
              <a:t>157</a:t>
            </a:fld>
            <a:endParaRPr lang="en-US" altLang="en-US"/>
          </a:p>
        </p:txBody>
      </p:sp>
      <p:sp>
        <p:nvSpPr>
          <p:cNvPr id="188418" name="Rectangle 2"/>
          <p:cNvSpPr>
            <a:spLocks noGrp="1" noChangeArrowheads="1"/>
          </p:cNvSpPr>
          <p:nvPr>
            <p:ph type="title"/>
          </p:nvPr>
        </p:nvSpPr>
        <p:spPr>
          <a:xfrm>
            <a:off x="1905000" y="152401"/>
            <a:ext cx="8305800" cy="1706563"/>
          </a:xfrm>
          <a:solidFill>
            <a:srgbClr val="001D3A"/>
          </a:solidFill>
          <a:ln w="3175">
            <a:solidFill>
              <a:schemeClr val="tx1"/>
            </a:solidFill>
            <a:miter lim="800000"/>
            <a:headEnd/>
            <a:tailEnd/>
          </a:ln>
        </p:spPr>
        <p:txBody>
          <a:bodyPr/>
          <a:lstStyle/>
          <a:p>
            <a:pPr eaLnBrk="1" hangingPunct="1">
              <a:defRPr/>
            </a:pPr>
            <a:r>
              <a:rPr lang="en-US" altLang="en-US" sz="3600">
                <a:solidFill>
                  <a:srgbClr val="FF33CC"/>
                </a:solidFill>
                <a:latin typeface="Eras Bold ITC" pitchFamily="34" charset="0"/>
              </a:rPr>
              <a:t>2</a:t>
            </a:r>
            <a:r>
              <a:rPr lang="en-US" altLang="en-US" sz="3600" baseline="30000">
                <a:solidFill>
                  <a:srgbClr val="FF33CC"/>
                </a:solidFill>
                <a:latin typeface="Eras Bold ITC" pitchFamily="34" charset="0"/>
              </a:rPr>
              <a:t>nd</a:t>
            </a:r>
            <a:r>
              <a:rPr lang="en-US" altLang="en-US" sz="3600">
                <a:solidFill>
                  <a:srgbClr val="FF33CC"/>
                </a:solidFill>
                <a:latin typeface="Eras Bold ITC" pitchFamily="34" charset="0"/>
              </a:rPr>
              <a:t> Oracle of War, Victory and Restoration</a:t>
            </a:r>
            <a:br>
              <a:rPr lang="en-US" altLang="en-US" sz="3600">
                <a:solidFill>
                  <a:srgbClr val="FF33CC"/>
                </a:solidFill>
                <a:latin typeface="Eras Bold ITC" pitchFamily="34" charset="0"/>
              </a:rPr>
            </a:br>
            <a:r>
              <a:rPr lang="en-US" altLang="en-US" sz="2800">
                <a:solidFill>
                  <a:srgbClr val="FF33CC"/>
                </a:solidFill>
                <a:latin typeface="Arial Narrow" panose="020B0606020202030204" pitchFamily="34" charset="0"/>
              </a:rPr>
              <a:t>(12:1—14:21)</a:t>
            </a:r>
          </a:p>
        </p:txBody>
      </p:sp>
      <p:sp>
        <p:nvSpPr>
          <p:cNvPr id="188419" name="Rectangle 3"/>
          <p:cNvSpPr>
            <a:spLocks noGrp="1" noChangeArrowheads="1"/>
          </p:cNvSpPr>
          <p:nvPr>
            <p:ph type="body" idx="1"/>
          </p:nvPr>
        </p:nvSpPr>
        <p:spPr>
          <a:xfrm>
            <a:off x="1981200" y="2057400"/>
            <a:ext cx="8229600" cy="4495800"/>
          </a:xfrm>
        </p:spPr>
        <p:txBody>
          <a:bodyPr/>
          <a:lstStyle/>
          <a:p>
            <a:pPr eaLnBrk="1" hangingPunct="1">
              <a:buFont typeface="Wingdings" panose="05000000000000000000" pitchFamily="2" charset="2"/>
              <a:buNone/>
              <a:defRPr/>
            </a:pPr>
            <a:r>
              <a:rPr lang="en-US" altLang="en-US">
                <a:solidFill>
                  <a:srgbClr val="FFFF99"/>
                </a:solidFill>
                <a:latin typeface="Arial" panose="020B0604020202020204" pitchFamily="34" charset="0"/>
              </a:rPr>
              <a:t>The second oracle continues many of the themes of the previous oracle.</a:t>
            </a:r>
            <a:endParaRPr lang="en-US" altLang="en-US" sz="2800" i="1">
              <a:latin typeface="Arial Narrow" panose="020B0606020202030204" pitchFamily="34" charset="0"/>
            </a:endParaRPr>
          </a:p>
          <a:p>
            <a:pPr eaLnBrk="1" hangingPunct="1">
              <a:defRPr/>
            </a:pPr>
            <a:r>
              <a:rPr lang="en-US" altLang="en-US" sz="2800" i="1">
                <a:latin typeface="Arial Narrow" panose="020B0606020202030204" pitchFamily="34" charset="0"/>
              </a:rPr>
              <a:t>It also begins with the title </a:t>
            </a:r>
            <a:r>
              <a:rPr lang="en-US" altLang="en-US" sz="2800">
                <a:latin typeface="HebrewTh" pitchFamily="2" charset="0"/>
              </a:rPr>
              <a:t>xWAma</a:t>
            </a:r>
            <a:r>
              <a:rPr lang="en-US" altLang="en-US" sz="2800" i="1">
                <a:latin typeface="Arial Narrow" panose="020B0606020202030204" pitchFamily="34" charset="0"/>
              </a:rPr>
              <a:t> (= burden).</a:t>
            </a:r>
          </a:p>
          <a:p>
            <a:pPr eaLnBrk="1" hangingPunct="1">
              <a:defRPr/>
            </a:pPr>
            <a:r>
              <a:rPr lang="en-US" altLang="en-US" sz="2800" i="1">
                <a:latin typeface="Arial Narrow" panose="020B0606020202030204" pitchFamily="34" charset="0"/>
              </a:rPr>
              <a:t>Whereas the former oracle began in poetry and ended in prose, this one is largely prose and contains only a short poetic section.</a:t>
            </a:r>
          </a:p>
          <a:p>
            <a:pPr eaLnBrk="1" hangingPunct="1">
              <a:defRPr/>
            </a:pPr>
            <a:r>
              <a:rPr lang="en-US" altLang="en-US" sz="2800" i="1">
                <a:latin typeface="Arial Narrow" panose="020B0606020202030204" pitchFamily="34" charset="0"/>
              </a:rPr>
              <a:t>The city of Jerusalem is the central focus.</a:t>
            </a:r>
          </a:p>
        </p:txBody>
      </p:sp>
    </p:spTree>
    <p:extLst>
      <p:ext uri="{BB962C8B-B14F-4D97-AF65-F5344CB8AC3E}">
        <p14:creationId xmlns:p14="http://schemas.microsoft.com/office/powerpoint/2010/main" val="208363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p:cTn id="7" dur="500" fill="hold"/>
                                        <p:tgtEl>
                                          <p:spTgt spid="1884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84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88419">
                                            <p:txEl>
                                              <p:pRg st="1" end="1"/>
                                            </p:txEl>
                                          </p:spTgt>
                                        </p:tgtEl>
                                        <p:attrNameLst>
                                          <p:attrName>style.visibility</p:attrName>
                                        </p:attrNameLst>
                                      </p:cBhvr>
                                      <p:to>
                                        <p:strVal val="visible"/>
                                      </p:to>
                                    </p:set>
                                    <p:anim calcmode="lin" valueType="num">
                                      <p:cBhvr>
                                        <p:cTn id="13" dur="500" fill="hold"/>
                                        <p:tgtEl>
                                          <p:spTgt spid="18841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8841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8841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88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88419">
                                            <p:txEl>
                                              <p:pRg st="2" end="2"/>
                                            </p:txEl>
                                          </p:spTgt>
                                        </p:tgtEl>
                                        <p:attrNameLst>
                                          <p:attrName>style.visibility</p:attrName>
                                        </p:attrNameLst>
                                      </p:cBhvr>
                                      <p:to>
                                        <p:strVal val="visible"/>
                                      </p:to>
                                    </p:set>
                                    <p:anim calcmode="lin" valueType="num">
                                      <p:cBhvr>
                                        <p:cTn id="21" dur="500" fill="hold"/>
                                        <p:tgtEl>
                                          <p:spTgt spid="18841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8841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8841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88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88419">
                                            <p:txEl>
                                              <p:pRg st="3" end="3"/>
                                            </p:txEl>
                                          </p:spTgt>
                                        </p:tgtEl>
                                        <p:attrNameLst>
                                          <p:attrName>style.visibility</p:attrName>
                                        </p:attrNameLst>
                                      </p:cBhvr>
                                      <p:to>
                                        <p:strVal val="visible"/>
                                      </p:to>
                                    </p:set>
                                    <p:anim calcmode="lin" valueType="num">
                                      <p:cBhvr>
                                        <p:cTn id="29" dur="500" fill="hold"/>
                                        <p:tgtEl>
                                          <p:spTgt spid="18841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8841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8841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884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1E1BD14-F935-4D35-B59D-CE62A0161F6C}" type="slidenum">
              <a:rPr lang="en-US" altLang="en-US"/>
              <a:pPr>
                <a:defRPr/>
              </a:pPr>
              <a:t>158</a:t>
            </a:fld>
            <a:endParaRPr lang="en-US" altLang="en-US"/>
          </a:p>
        </p:txBody>
      </p:sp>
      <p:sp>
        <p:nvSpPr>
          <p:cNvPr id="189442" name="Rectangle 2"/>
          <p:cNvSpPr>
            <a:spLocks noGrp="1" noChangeArrowheads="1"/>
          </p:cNvSpPr>
          <p:nvPr>
            <p:ph type="title"/>
          </p:nvPr>
        </p:nvSpPr>
        <p:spPr/>
        <p:txBody>
          <a:bodyPr/>
          <a:lstStyle/>
          <a:p>
            <a:pPr eaLnBrk="1" hangingPunct="1">
              <a:defRPr/>
            </a:pPr>
            <a:r>
              <a:rPr lang="en-US" altLang="en-US" dirty="0">
                <a:solidFill>
                  <a:srgbClr val="00FFCC"/>
                </a:solidFill>
                <a:latin typeface="Harlow Solid Italic" pitchFamily="82" charset="0"/>
              </a:rPr>
              <a:t>War and Victory </a:t>
            </a:r>
            <a:r>
              <a:rPr lang="en-US" altLang="en-US" sz="2800" dirty="0">
                <a:solidFill>
                  <a:srgbClr val="00FFCC"/>
                </a:solidFill>
                <a:latin typeface="Arial Narrow" panose="020B0606020202030204" pitchFamily="34" charset="0"/>
              </a:rPr>
              <a:t>(12:1-9)</a:t>
            </a:r>
            <a:endParaRPr lang="en-US" altLang="en-US" sz="4000" dirty="0">
              <a:solidFill>
                <a:srgbClr val="00FFCC"/>
              </a:solidFill>
              <a:latin typeface="Harlow Solid Italic" pitchFamily="82" charset="0"/>
            </a:endParaRPr>
          </a:p>
        </p:txBody>
      </p:sp>
      <p:sp>
        <p:nvSpPr>
          <p:cNvPr id="189443" name="Rectangle 3"/>
          <p:cNvSpPr>
            <a:spLocks noGrp="1" noChangeArrowheads="1"/>
          </p:cNvSpPr>
          <p:nvPr>
            <p:ph type="body" idx="1"/>
          </p:nvPr>
        </p:nvSpPr>
        <p:spPr>
          <a:xfrm>
            <a:off x="1981200" y="1600200"/>
            <a:ext cx="8229600" cy="2667000"/>
          </a:xfrm>
        </p:spPr>
        <p:txBody>
          <a:bodyPr>
            <a:normAutofit lnSpcReduction="10000"/>
          </a:bodyPr>
          <a:lstStyle/>
          <a:p>
            <a:pPr eaLnBrk="1" hangingPunct="1">
              <a:buFont typeface="Wingdings" panose="05000000000000000000" pitchFamily="2" charset="2"/>
              <a:buNone/>
              <a:defRPr/>
            </a:pPr>
            <a:r>
              <a:rPr lang="en-US" altLang="en-US" sz="2800">
                <a:solidFill>
                  <a:srgbClr val="FFFF66"/>
                </a:solidFill>
                <a:latin typeface="Arial Rounded MT Bold" pitchFamily="34" charset="0"/>
              </a:rPr>
              <a:t>This war scene is international (12:1). In two striking metaphors, Yahweh describes Jerusalem under siege.</a:t>
            </a:r>
          </a:p>
          <a:p>
            <a:pPr eaLnBrk="1" hangingPunct="1">
              <a:defRPr/>
            </a:pPr>
            <a:r>
              <a:rPr lang="en-US" altLang="en-US" sz="2400" i="1">
                <a:latin typeface="Comic Sans MS" panose="030F0702030302020204" pitchFamily="66" charset="0"/>
              </a:rPr>
              <a:t>Jerusalem is an intoxicating cup of wine (12:2).</a:t>
            </a:r>
          </a:p>
          <a:p>
            <a:pPr eaLnBrk="1" hangingPunct="1">
              <a:defRPr/>
            </a:pPr>
            <a:r>
              <a:rPr lang="en-US" altLang="en-US" sz="2400" i="1">
                <a:latin typeface="Comic Sans MS" panose="030F0702030302020204" pitchFamily="66" charset="0"/>
              </a:rPr>
              <a:t>Jerusalem is an immovable rock lacerating anyone who tries to dislodge it (12:3).</a:t>
            </a:r>
          </a:p>
        </p:txBody>
      </p:sp>
      <p:sp>
        <p:nvSpPr>
          <p:cNvPr id="189444" name="Text Box 4"/>
          <p:cNvSpPr txBox="1">
            <a:spLocks noChangeArrowheads="1"/>
          </p:cNvSpPr>
          <p:nvPr/>
        </p:nvSpPr>
        <p:spPr bwMode="auto">
          <a:xfrm>
            <a:off x="1752600" y="4495801"/>
            <a:ext cx="8686800" cy="1920875"/>
          </a:xfrm>
          <a:prstGeom prst="rect">
            <a:avLst/>
          </a:prstGeom>
          <a:gradFill rotWithShape="1">
            <a:gsLst>
              <a:gs pos="0">
                <a:srgbClr val="CC3300"/>
              </a:gs>
              <a:gs pos="50000">
                <a:srgbClr val="CC3300">
                  <a:gamma/>
                  <a:shade val="46275"/>
                  <a:invGamma/>
                </a:srgbClr>
              </a:gs>
              <a:gs pos="100000">
                <a:srgbClr val="CC3300"/>
              </a:gs>
            </a:gsLst>
            <a:lin ang="270000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dirty="0">
                <a:solidFill>
                  <a:schemeClr val="folHlink"/>
                </a:solidFill>
                <a:effectLst>
                  <a:outerShdw blurRad="38100" dist="38100" dir="2700000" algn="tl">
                    <a:srgbClr val="000000"/>
                  </a:outerShdw>
                </a:effectLst>
                <a:latin typeface="Berlin Sans FB Demi" pitchFamily="34" charset="0"/>
              </a:rPr>
              <a:t>Under Yahweh’s watchful eye, Judah’s leaders will be like a consuming fire to their enemies. Yahweh will fight on the side of his people, and the weakest among them will be as strong as David, while the house of David will be like the heavenly Man of War, the </a:t>
            </a:r>
            <a:r>
              <a:rPr lang="en-US" altLang="en-US" sz="2400" dirty="0" err="1">
                <a:solidFill>
                  <a:schemeClr val="folHlink"/>
                </a:solidFill>
                <a:effectLst>
                  <a:outerShdw blurRad="38100" dist="38100" dir="2700000" algn="tl">
                    <a:srgbClr val="000000"/>
                  </a:outerShdw>
                </a:effectLst>
                <a:latin typeface="Berlin Sans FB Demi" pitchFamily="34" charset="0"/>
              </a:rPr>
              <a:t>Mal’ak</a:t>
            </a:r>
            <a:r>
              <a:rPr lang="en-US" altLang="en-US" sz="2400" dirty="0">
                <a:solidFill>
                  <a:schemeClr val="folHlink"/>
                </a:solidFill>
                <a:effectLst>
                  <a:outerShdw blurRad="38100" dist="38100" dir="2700000" algn="tl">
                    <a:srgbClr val="000000"/>
                  </a:outerShdw>
                </a:effectLst>
                <a:latin typeface="Berlin Sans FB Demi" pitchFamily="34" charset="0"/>
              </a:rPr>
              <a:t> Yahweh (12:4-9; cf. Ex. 15:3).</a:t>
            </a:r>
          </a:p>
        </p:txBody>
      </p:sp>
    </p:spTree>
    <p:extLst>
      <p:ext uri="{BB962C8B-B14F-4D97-AF65-F5344CB8AC3E}">
        <p14:creationId xmlns:p14="http://schemas.microsoft.com/office/powerpoint/2010/main" val="4255196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p:cTn id="7" dur="5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94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p:cTn id="13" dur="500" fill="hold"/>
                                        <p:tgtEl>
                                          <p:spTgt spid="1894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894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894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89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89443">
                                            <p:txEl>
                                              <p:pRg st="2" end="2"/>
                                            </p:txEl>
                                          </p:spTgt>
                                        </p:tgtEl>
                                        <p:attrNameLst>
                                          <p:attrName>style.visibility</p:attrName>
                                        </p:attrNameLst>
                                      </p:cBhvr>
                                      <p:to>
                                        <p:strVal val="visible"/>
                                      </p:to>
                                    </p:set>
                                    <p:anim calcmode="lin" valueType="num">
                                      <p:cBhvr>
                                        <p:cTn id="21" dur="500" fill="hold"/>
                                        <p:tgtEl>
                                          <p:spTgt spid="1894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894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894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89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89444"/>
                                        </p:tgtEl>
                                        <p:attrNameLst>
                                          <p:attrName>style.visibility</p:attrName>
                                        </p:attrNameLst>
                                      </p:cBhvr>
                                      <p:to>
                                        <p:strVal val="visible"/>
                                      </p:to>
                                    </p:set>
                                    <p:anim calcmode="lin" valueType="num">
                                      <p:cBhvr>
                                        <p:cTn id="29" dur="500" fill="hold"/>
                                        <p:tgtEl>
                                          <p:spTgt spid="189444"/>
                                        </p:tgtEl>
                                        <p:attrNameLst>
                                          <p:attrName>ppt_w</p:attrName>
                                        </p:attrNameLst>
                                      </p:cBhvr>
                                      <p:tavLst>
                                        <p:tav tm="0">
                                          <p:val>
                                            <p:fltVal val="0"/>
                                          </p:val>
                                        </p:tav>
                                        <p:tav tm="100000">
                                          <p:val>
                                            <p:strVal val="#ppt_w"/>
                                          </p:val>
                                        </p:tav>
                                      </p:tavLst>
                                    </p:anim>
                                    <p:anim calcmode="lin" valueType="num">
                                      <p:cBhvr>
                                        <p:cTn id="30" dur="500" fill="hold"/>
                                        <p:tgtEl>
                                          <p:spTgt spid="1894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A838EE6-F75E-4860-A074-3769BC0ECD69}" type="slidenum">
              <a:rPr lang="en-US" altLang="en-US"/>
              <a:pPr>
                <a:defRPr/>
              </a:pPr>
              <a:t>159</a:t>
            </a:fld>
            <a:endParaRPr lang="en-US" altLang="en-US"/>
          </a:p>
        </p:txBody>
      </p:sp>
      <p:sp>
        <p:nvSpPr>
          <p:cNvPr id="193538" name="Rectangle 2"/>
          <p:cNvSpPr>
            <a:spLocks noGrp="1" noChangeArrowheads="1"/>
          </p:cNvSpPr>
          <p:nvPr>
            <p:ph type="title"/>
          </p:nvPr>
        </p:nvSpPr>
        <p:spPr>
          <a:xfrm>
            <a:off x="645130" y="836176"/>
            <a:ext cx="9404723" cy="1400530"/>
          </a:xfrm>
        </p:spPr>
        <p:txBody>
          <a:bodyPr/>
          <a:lstStyle/>
          <a:p>
            <a:pPr eaLnBrk="1" hangingPunct="1">
              <a:defRPr/>
            </a:pPr>
            <a:r>
              <a:rPr lang="en-US" altLang="en-US" dirty="0">
                <a:solidFill>
                  <a:srgbClr val="00FFCC"/>
                </a:solidFill>
                <a:latin typeface="Harlow Solid Italic" pitchFamily="82" charset="0"/>
              </a:rPr>
              <a:t>Mourning for the Pierced One</a:t>
            </a:r>
            <a:r>
              <a:rPr lang="en-US" altLang="en-US" sz="4000" dirty="0">
                <a:solidFill>
                  <a:srgbClr val="00FFCC"/>
                </a:solidFill>
                <a:latin typeface="Harlow Solid Italic" pitchFamily="82" charset="0"/>
              </a:rPr>
              <a:t> </a:t>
            </a:r>
            <a:r>
              <a:rPr lang="en-US" altLang="en-US" sz="2800" dirty="0">
                <a:solidFill>
                  <a:srgbClr val="00FFCC"/>
                </a:solidFill>
                <a:latin typeface="Arial Narrow" panose="020B0606020202030204" pitchFamily="34" charset="0"/>
              </a:rPr>
              <a:t>(12:11—13:1)</a:t>
            </a:r>
            <a:endParaRPr lang="en-US" altLang="en-US" sz="4000" dirty="0">
              <a:solidFill>
                <a:srgbClr val="00FFCC"/>
              </a:solidFill>
              <a:latin typeface="Harlow Solid Italic" pitchFamily="82" charset="0"/>
            </a:endParaRPr>
          </a:p>
        </p:txBody>
      </p:sp>
      <p:sp>
        <p:nvSpPr>
          <p:cNvPr id="19353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dirty="0">
                <a:solidFill>
                  <a:srgbClr val="FFFF66"/>
                </a:solidFill>
                <a:latin typeface="Arial Rounded MT Bold" pitchFamily="34" charset="0"/>
              </a:rPr>
              <a:t>The people’s mourning would be so intense that it would be comparable to grief for the death of a firstborn son or the pagan ritual mourning for the fertility deities.</a:t>
            </a:r>
          </a:p>
          <a:p>
            <a:pPr eaLnBrk="1" hangingPunct="1">
              <a:defRPr/>
            </a:pPr>
            <a:r>
              <a:rPr lang="en-US" altLang="en-US" sz="2400" i="1" dirty="0">
                <a:latin typeface="Comic Sans MS" panose="030F0702030302020204" pitchFamily="66" charset="0"/>
              </a:rPr>
              <a:t>Each Israelite clan would mourn separately (12:11-14).</a:t>
            </a:r>
          </a:p>
          <a:p>
            <a:pPr eaLnBrk="1" hangingPunct="1">
              <a:defRPr/>
            </a:pPr>
            <a:r>
              <a:rPr lang="en-US" altLang="en-US" sz="2400" i="1" dirty="0">
                <a:latin typeface="Comic Sans MS" panose="030F0702030302020204" pitchFamily="66" charset="0"/>
              </a:rPr>
              <a:t>A cleansing fountain for purification from sin would be opened to the family of David and all Jerusalem (13:1).</a:t>
            </a:r>
          </a:p>
        </p:txBody>
      </p:sp>
    </p:spTree>
    <p:extLst>
      <p:ext uri="{BB962C8B-B14F-4D97-AF65-F5344CB8AC3E}">
        <p14:creationId xmlns:p14="http://schemas.microsoft.com/office/powerpoint/2010/main" val="1102833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p:cTn id="7" dur="500" fill="hold"/>
                                        <p:tgtEl>
                                          <p:spTgt spid="1935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35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93539">
                                            <p:txEl>
                                              <p:pRg st="1" end="1"/>
                                            </p:txEl>
                                          </p:spTgt>
                                        </p:tgtEl>
                                        <p:attrNameLst>
                                          <p:attrName>style.visibility</p:attrName>
                                        </p:attrNameLst>
                                      </p:cBhvr>
                                      <p:to>
                                        <p:strVal val="visible"/>
                                      </p:to>
                                    </p:set>
                                    <p:anim calcmode="lin" valueType="num">
                                      <p:cBhvr>
                                        <p:cTn id="13" dur="500" fill="hold"/>
                                        <p:tgtEl>
                                          <p:spTgt spid="19353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9353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9353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93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93539">
                                            <p:txEl>
                                              <p:pRg st="2" end="2"/>
                                            </p:txEl>
                                          </p:spTgt>
                                        </p:tgtEl>
                                        <p:attrNameLst>
                                          <p:attrName>style.visibility</p:attrName>
                                        </p:attrNameLst>
                                      </p:cBhvr>
                                      <p:to>
                                        <p:strVal val="visible"/>
                                      </p:to>
                                    </p:set>
                                    <p:anim calcmode="lin" valueType="num">
                                      <p:cBhvr>
                                        <p:cTn id="21" dur="500" fill="hold"/>
                                        <p:tgtEl>
                                          <p:spTgt spid="19353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9353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9353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935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0B6DD3B-2678-47C3-95BD-AD62E66D8D69}" type="slidenum">
              <a:rPr lang="en-US" altLang="en-US"/>
              <a:pPr>
                <a:defRPr/>
              </a:pPr>
              <a:t>16</a:t>
            </a:fld>
            <a:endParaRPr lang="en-US" altLang="en-US"/>
          </a:p>
        </p:txBody>
      </p:sp>
      <p:sp>
        <p:nvSpPr>
          <p:cNvPr id="196610" name="Rectangle 2"/>
          <p:cNvSpPr>
            <a:spLocks noGrp="1" noChangeArrowheads="1"/>
          </p:cNvSpPr>
          <p:nvPr>
            <p:ph type="title"/>
          </p:nvPr>
        </p:nvSpPr>
        <p:spPr/>
        <p:txBody>
          <a:bodyPr/>
          <a:lstStyle/>
          <a:p>
            <a:pPr eaLnBrk="1" hangingPunct="1">
              <a:defRPr/>
            </a:pPr>
            <a:r>
              <a:rPr lang="en-US" altLang="en-US">
                <a:solidFill>
                  <a:srgbClr val="FFFF66"/>
                </a:solidFill>
                <a:latin typeface="Eras Bold ITC" pitchFamily="34" charset="0"/>
              </a:rPr>
              <a:t>The Registration List</a:t>
            </a:r>
          </a:p>
        </p:txBody>
      </p:sp>
      <p:sp>
        <p:nvSpPr>
          <p:cNvPr id="19661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a:solidFill>
                  <a:srgbClr val="FF9900"/>
                </a:solidFill>
              </a:rPr>
              <a:t>The Leaders:</a:t>
            </a:r>
          </a:p>
          <a:p>
            <a:pPr eaLnBrk="1" hangingPunct="1">
              <a:defRPr/>
            </a:pPr>
            <a:r>
              <a:rPr lang="en-US" altLang="en-US" sz="2400" i="1">
                <a:latin typeface="Arial Narrow" panose="020B0606020202030204" pitchFamily="34" charset="0"/>
              </a:rPr>
              <a:t>To the eleven names in Ezra should be added the name Nahamani, who is listed in Nehemiah 7:7 and 1 Esdras 5:8.</a:t>
            </a:r>
          </a:p>
          <a:p>
            <a:pPr eaLnBrk="1" hangingPunct="1">
              <a:defRPr/>
            </a:pPr>
            <a:r>
              <a:rPr lang="en-US" altLang="en-US" sz="2400" i="1">
                <a:latin typeface="Arial Narrow" panose="020B0606020202030204" pitchFamily="34" charset="0"/>
              </a:rPr>
              <a:t>Together, these twelve leaders probably symbolized the traditional number of the clans of Israel.</a:t>
            </a:r>
          </a:p>
          <a:p>
            <a:pPr eaLnBrk="1" hangingPunct="1">
              <a:defRPr/>
            </a:pPr>
            <a:r>
              <a:rPr lang="en-US" altLang="en-US" sz="2400" i="1">
                <a:latin typeface="Arial Narrow" panose="020B0606020202030204" pitchFamily="34" charset="0"/>
              </a:rPr>
              <a:t>The names Nehemiah and Mordecai are unlikely to refer to either Nehemiah the governor, who would come later, or the uncle of Esther.</a:t>
            </a:r>
          </a:p>
        </p:txBody>
      </p:sp>
    </p:spTree>
    <p:extLst>
      <p:ext uri="{BB962C8B-B14F-4D97-AF65-F5344CB8AC3E}">
        <p14:creationId xmlns:p14="http://schemas.microsoft.com/office/powerpoint/2010/main" val="1569331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 calcmode="lin" valueType="num">
                                      <p:cBhvr additive="base">
                                        <p:cTn id="7" dur="500" fill="hold"/>
                                        <p:tgtEl>
                                          <p:spTgt spid="196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66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6611">
                                            <p:txEl>
                                              <p:pRg st="1" end="1"/>
                                            </p:txEl>
                                          </p:spTgt>
                                        </p:tgtEl>
                                        <p:attrNameLst>
                                          <p:attrName>style.visibility</p:attrName>
                                        </p:attrNameLst>
                                      </p:cBhvr>
                                      <p:to>
                                        <p:strVal val="visible"/>
                                      </p:to>
                                    </p:set>
                                    <p:anim calcmode="lin" valueType="num">
                                      <p:cBhvr additive="base">
                                        <p:cTn id="11" dur="500" fill="hold"/>
                                        <p:tgtEl>
                                          <p:spTgt spid="1966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66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6611">
                                            <p:txEl>
                                              <p:pRg st="2" end="2"/>
                                            </p:txEl>
                                          </p:spTgt>
                                        </p:tgtEl>
                                        <p:attrNameLst>
                                          <p:attrName>style.visibility</p:attrName>
                                        </p:attrNameLst>
                                      </p:cBhvr>
                                      <p:to>
                                        <p:strVal val="visible"/>
                                      </p:to>
                                    </p:set>
                                    <p:anim calcmode="lin" valueType="num">
                                      <p:cBhvr additive="base">
                                        <p:cTn id="15" dur="500" fill="hold"/>
                                        <p:tgtEl>
                                          <p:spTgt spid="1966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66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6611">
                                            <p:txEl>
                                              <p:pRg st="3" end="3"/>
                                            </p:txEl>
                                          </p:spTgt>
                                        </p:tgtEl>
                                        <p:attrNameLst>
                                          <p:attrName>style.visibility</p:attrName>
                                        </p:attrNameLst>
                                      </p:cBhvr>
                                      <p:to>
                                        <p:strVal val="visible"/>
                                      </p:to>
                                    </p:set>
                                    <p:anim calcmode="lin" valueType="num">
                                      <p:cBhvr additive="base">
                                        <p:cTn id="19" dur="500" fill="hold"/>
                                        <p:tgtEl>
                                          <p:spTgt spid="1966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66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A05E06C-4119-4215-94D3-15DA1267BEA0}" type="slidenum">
              <a:rPr lang="en-US" altLang="en-US"/>
              <a:pPr>
                <a:defRPr/>
              </a:pPr>
              <a:t>160</a:t>
            </a:fld>
            <a:endParaRPr lang="en-US" altLang="en-US"/>
          </a:p>
        </p:txBody>
      </p:sp>
      <p:sp>
        <p:nvSpPr>
          <p:cNvPr id="194562" name="Rectangle 2"/>
          <p:cNvSpPr>
            <a:spLocks noGrp="1" noChangeArrowheads="1"/>
          </p:cNvSpPr>
          <p:nvPr>
            <p:ph type="title"/>
          </p:nvPr>
        </p:nvSpPr>
        <p:spPr>
          <a:xfrm>
            <a:off x="973394" y="327684"/>
            <a:ext cx="8458200" cy="1173162"/>
          </a:xfrm>
        </p:spPr>
        <p:txBody>
          <a:bodyPr/>
          <a:lstStyle/>
          <a:p>
            <a:pPr eaLnBrk="1" hangingPunct="1">
              <a:defRPr/>
            </a:pPr>
            <a:r>
              <a:rPr lang="en-US" altLang="en-US" sz="4000" dirty="0">
                <a:solidFill>
                  <a:srgbClr val="00FFCC"/>
                </a:solidFill>
                <a:latin typeface="Harlow Solid Italic" pitchFamily="82" charset="0"/>
              </a:rPr>
              <a:t>Suppression of Idols and False Prophets </a:t>
            </a:r>
            <a:r>
              <a:rPr lang="en-US" altLang="en-US" sz="2800" dirty="0">
                <a:solidFill>
                  <a:srgbClr val="00FFCC"/>
                </a:solidFill>
                <a:latin typeface="Arial Narrow" panose="020B0606020202030204" pitchFamily="34" charset="0"/>
              </a:rPr>
              <a:t>(13:2-6)</a:t>
            </a:r>
            <a:endParaRPr lang="en-US" altLang="en-US" sz="2800" dirty="0">
              <a:solidFill>
                <a:srgbClr val="00FFCC"/>
              </a:solidFill>
              <a:latin typeface="Harlow Solid Italic" pitchFamily="82" charset="0"/>
            </a:endParaRPr>
          </a:p>
        </p:txBody>
      </p:sp>
      <p:sp>
        <p:nvSpPr>
          <p:cNvPr id="194563" name="Rectangle 3"/>
          <p:cNvSpPr>
            <a:spLocks noGrp="1" noChangeArrowheads="1"/>
          </p:cNvSpPr>
          <p:nvPr>
            <p:ph type="body" idx="1"/>
          </p:nvPr>
        </p:nvSpPr>
        <p:spPr>
          <a:xfrm>
            <a:off x="973394" y="1447800"/>
            <a:ext cx="9237406" cy="5181600"/>
          </a:xfrm>
        </p:spPr>
        <p:txBody>
          <a:bodyPr/>
          <a:lstStyle/>
          <a:p>
            <a:pPr eaLnBrk="1" hangingPunct="1">
              <a:lnSpc>
                <a:spcPct val="90000"/>
              </a:lnSpc>
              <a:buFont typeface="Wingdings" panose="05000000000000000000" pitchFamily="2" charset="2"/>
              <a:buNone/>
              <a:defRPr/>
            </a:pPr>
            <a:r>
              <a:rPr lang="en-US" altLang="en-US" sz="2800" dirty="0">
                <a:solidFill>
                  <a:srgbClr val="FFFF66"/>
                </a:solidFill>
                <a:latin typeface="Arial Rounded MT Bold" pitchFamily="34" charset="0"/>
              </a:rPr>
              <a:t>In this purification, all traces of idolatry would be removed and false prophecy would be condemned.</a:t>
            </a:r>
          </a:p>
          <a:p>
            <a:pPr eaLnBrk="1" hangingPunct="1">
              <a:lnSpc>
                <a:spcPct val="90000"/>
              </a:lnSpc>
              <a:defRPr/>
            </a:pPr>
            <a:r>
              <a:rPr lang="en-US" altLang="en-US" sz="2400" i="1" dirty="0">
                <a:latin typeface="Comic Sans MS" panose="030F0702030302020204" pitchFamily="66" charset="0"/>
              </a:rPr>
              <a:t>Parents would not hesitate to obey the </a:t>
            </a:r>
            <a:r>
              <a:rPr lang="en-US" altLang="en-US" sz="2400" i="1" dirty="0" err="1">
                <a:latin typeface="Comic Sans MS" panose="030F0702030302020204" pitchFamily="66" charset="0"/>
              </a:rPr>
              <a:t>Deuteronomic</a:t>
            </a:r>
            <a:r>
              <a:rPr lang="en-US" altLang="en-US" sz="2400" i="1" dirty="0">
                <a:latin typeface="Comic Sans MS" panose="030F0702030302020204" pitchFamily="66" charset="0"/>
              </a:rPr>
              <a:t> injunction for execution—even if the false prophet were their own child (cf. Dt. 13:1-11; 18:20).</a:t>
            </a:r>
          </a:p>
          <a:p>
            <a:pPr eaLnBrk="1" hangingPunct="1">
              <a:lnSpc>
                <a:spcPct val="90000"/>
              </a:lnSpc>
              <a:defRPr/>
            </a:pPr>
            <a:r>
              <a:rPr lang="en-US" altLang="en-US" sz="2400" i="1" dirty="0">
                <a:latin typeface="Comic Sans MS" panose="030F0702030302020204" pitchFamily="66" charset="0"/>
              </a:rPr>
              <a:t>The traditional prophetic garb—the garment of hair (cf. 2 Kg. 1:8)—would be discarded as worthless.</a:t>
            </a:r>
          </a:p>
          <a:p>
            <a:pPr eaLnBrk="1" hangingPunct="1">
              <a:lnSpc>
                <a:spcPct val="90000"/>
              </a:lnSpc>
              <a:defRPr/>
            </a:pPr>
            <a:r>
              <a:rPr lang="en-US" altLang="en-US" sz="2400" i="1" dirty="0">
                <a:latin typeface="Comic Sans MS" panose="030F0702030302020204" pitchFamily="66" charset="0"/>
              </a:rPr>
              <a:t>The very title “prophet” would be disclaimed, and any marks that might be suspected of being self-inflicted wounds induced in a prophetic ecstasy would be passed off as wounds from a friendly scuffle. (Though some have thought that 13:6 might be interpreted </a:t>
            </a:r>
            <a:r>
              <a:rPr lang="en-US" altLang="en-US" sz="2400" i="1" dirty="0" err="1">
                <a:latin typeface="Comic Sans MS" panose="030F0702030302020204" pitchFamily="66" charset="0"/>
              </a:rPr>
              <a:t>messianically</a:t>
            </a:r>
            <a:r>
              <a:rPr lang="en-US" altLang="en-US" sz="2400" i="1" dirty="0">
                <a:latin typeface="Comic Sans MS" panose="030F0702030302020204" pitchFamily="66" charset="0"/>
              </a:rPr>
              <a:t>, the context is against it.)</a:t>
            </a:r>
          </a:p>
        </p:txBody>
      </p:sp>
    </p:spTree>
    <p:extLst>
      <p:ext uri="{BB962C8B-B14F-4D97-AF65-F5344CB8AC3E}">
        <p14:creationId xmlns:p14="http://schemas.microsoft.com/office/powerpoint/2010/main" val="1514781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p:cTn id="7" dur="500" fill="hold"/>
                                        <p:tgtEl>
                                          <p:spTgt spid="1945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45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p:cTn id="13" dur="500" fill="hold"/>
                                        <p:tgtEl>
                                          <p:spTgt spid="19456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9456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9456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94563">
                                            <p:txEl>
                                              <p:pRg st="2" end="2"/>
                                            </p:txEl>
                                          </p:spTgt>
                                        </p:tgtEl>
                                        <p:attrNameLst>
                                          <p:attrName>style.visibility</p:attrName>
                                        </p:attrNameLst>
                                      </p:cBhvr>
                                      <p:to>
                                        <p:strVal val="visible"/>
                                      </p:to>
                                    </p:set>
                                    <p:anim calcmode="lin" valueType="num">
                                      <p:cBhvr>
                                        <p:cTn id="21" dur="500" fill="hold"/>
                                        <p:tgtEl>
                                          <p:spTgt spid="19456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9456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9456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94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94563">
                                            <p:txEl>
                                              <p:pRg st="3" end="3"/>
                                            </p:txEl>
                                          </p:spTgt>
                                        </p:tgtEl>
                                        <p:attrNameLst>
                                          <p:attrName>style.visibility</p:attrName>
                                        </p:attrNameLst>
                                      </p:cBhvr>
                                      <p:to>
                                        <p:strVal val="visible"/>
                                      </p:to>
                                    </p:set>
                                    <p:anim calcmode="lin" valueType="num">
                                      <p:cBhvr>
                                        <p:cTn id="29" dur="500" fill="hold"/>
                                        <p:tgtEl>
                                          <p:spTgt spid="19456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9456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9456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945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9A0F4C6-C90D-43F7-A6BB-390AAC885A98}" type="slidenum">
              <a:rPr lang="en-US" altLang="en-US"/>
              <a:pPr>
                <a:defRPr/>
              </a:pPr>
              <a:t>161</a:t>
            </a:fld>
            <a:endParaRPr lang="en-US" altLang="en-US"/>
          </a:p>
        </p:txBody>
      </p:sp>
      <p:sp>
        <p:nvSpPr>
          <p:cNvPr id="195586" name="Rectangle 2"/>
          <p:cNvSpPr>
            <a:spLocks noGrp="1" noChangeArrowheads="1"/>
          </p:cNvSpPr>
          <p:nvPr>
            <p:ph type="title"/>
          </p:nvPr>
        </p:nvSpPr>
        <p:spPr/>
        <p:txBody>
          <a:bodyPr/>
          <a:lstStyle/>
          <a:p>
            <a:pPr eaLnBrk="1" hangingPunct="1">
              <a:defRPr/>
            </a:pPr>
            <a:r>
              <a:rPr lang="en-US" altLang="en-US" dirty="0">
                <a:solidFill>
                  <a:srgbClr val="00FFCC"/>
                </a:solidFill>
                <a:latin typeface="Harlow Solid Italic" pitchFamily="82" charset="0"/>
              </a:rPr>
              <a:t>Song of the Sword </a:t>
            </a:r>
            <a:r>
              <a:rPr lang="en-US" altLang="en-US" sz="2800" dirty="0">
                <a:solidFill>
                  <a:srgbClr val="00FFCC"/>
                </a:solidFill>
                <a:latin typeface="Arial Narrow" panose="020B0606020202030204" pitchFamily="34" charset="0"/>
              </a:rPr>
              <a:t>(13:7-9)</a:t>
            </a:r>
            <a:endParaRPr lang="en-US" altLang="en-US" sz="4000" dirty="0">
              <a:solidFill>
                <a:srgbClr val="00FFCC"/>
              </a:solidFill>
              <a:latin typeface="Harlow Solid Italic" pitchFamily="82" charset="0"/>
            </a:endParaRPr>
          </a:p>
        </p:txBody>
      </p:sp>
      <p:sp>
        <p:nvSpPr>
          <p:cNvPr id="195587" name="Rectangle 3"/>
          <p:cNvSpPr>
            <a:spLocks noGrp="1" noChangeArrowheads="1"/>
          </p:cNvSpPr>
          <p:nvPr>
            <p:ph type="body" idx="1"/>
          </p:nvPr>
        </p:nvSpPr>
        <p:spPr/>
        <p:txBody>
          <a:bodyPr>
            <a:normAutofit lnSpcReduction="10000"/>
          </a:bodyPr>
          <a:lstStyle/>
          <a:p>
            <a:pPr eaLnBrk="1" hangingPunct="1">
              <a:lnSpc>
                <a:spcPct val="90000"/>
              </a:lnSpc>
              <a:buFont typeface="Wingdings" panose="05000000000000000000" pitchFamily="2" charset="2"/>
              <a:buNone/>
              <a:defRPr/>
            </a:pPr>
            <a:r>
              <a:rPr lang="en-US" altLang="en-US" sz="2800">
                <a:solidFill>
                  <a:srgbClr val="FFFF66"/>
                </a:solidFill>
                <a:latin typeface="Arial Rounded MT Bold" pitchFamily="34" charset="0"/>
              </a:rPr>
              <a:t>This poetic interjection resumes the theme of the shepherd from the 1</a:t>
            </a:r>
            <a:r>
              <a:rPr lang="en-US" altLang="en-US" sz="2800" baseline="30000">
                <a:solidFill>
                  <a:srgbClr val="FFFF66"/>
                </a:solidFill>
                <a:latin typeface="Arial Rounded MT Bold" pitchFamily="34" charset="0"/>
              </a:rPr>
              <a:t>st</a:t>
            </a:r>
            <a:r>
              <a:rPr lang="en-US" altLang="en-US" sz="2800">
                <a:solidFill>
                  <a:srgbClr val="FFFF66"/>
                </a:solidFill>
                <a:latin typeface="Arial Rounded MT Bold" pitchFamily="34" charset="0"/>
              </a:rPr>
              <a:t> oracle.</a:t>
            </a:r>
          </a:p>
          <a:p>
            <a:pPr eaLnBrk="1" hangingPunct="1">
              <a:lnSpc>
                <a:spcPct val="90000"/>
              </a:lnSpc>
              <a:defRPr/>
            </a:pPr>
            <a:r>
              <a:rPr lang="en-US" altLang="en-US" sz="2400" i="1">
                <a:latin typeface="Comic Sans MS" panose="030F0702030302020204" pitchFamily="66" charset="0"/>
              </a:rPr>
              <a:t>The Good Shepherd is one who stands as Yahweh’s associate.</a:t>
            </a:r>
          </a:p>
          <a:p>
            <a:pPr eaLnBrk="1" hangingPunct="1">
              <a:lnSpc>
                <a:spcPct val="90000"/>
              </a:lnSpc>
              <a:defRPr/>
            </a:pPr>
            <a:r>
              <a:rPr lang="en-US" altLang="en-US" sz="2400" i="1">
                <a:latin typeface="Comic Sans MS" panose="030F0702030302020204" pitchFamily="66" charset="0"/>
              </a:rPr>
              <a:t>The sword of execution is called forth, and the Good Shepherd is struck down, scattering the flock.</a:t>
            </a:r>
          </a:p>
          <a:p>
            <a:pPr eaLnBrk="1" hangingPunct="1">
              <a:lnSpc>
                <a:spcPct val="90000"/>
              </a:lnSpc>
              <a:defRPr/>
            </a:pPr>
            <a:r>
              <a:rPr lang="en-US" altLang="en-US" sz="2400" i="1">
                <a:latin typeface="Comic Sans MS" panose="030F0702030302020204" pitchFamily="66" charset="0"/>
              </a:rPr>
              <a:t>Most of the flock will perish, though a third will survive by passing through the fires of purification and refinement.</a:t>
            </a:r>
          </a:p>
          <a:p>
            <a:pPr eaLnBrk="1" hangingPunct="1">
              <a:lnSpc>
                <a:spcPct val="90000"/>
              </a:lnSpc>
              <a:defRPr/>
            </a:pPr>
            <a:r>
              <a:rPr lang="en-US" altLang="en-US" sz="2400" i="1">
                <a:latin typeface="Comic Sans MS" panose="030F0702030302020204" pitchFamily="66" charset="0"/>
              </a:rPr>
              <a:t>In the end, this remnant would become the covenant people of God. (The words “you are my people” and “I am your God” is the basic covenant formulary.)</a:t>
            </a:r>
          </a:p>
        </p:txBody>
      </p:sp>
    </p:spTree>
    <p:extLst>
      <p:ext uri="{BB962C8B-B14F-4D97-AF65-F5344CB8AC3E}">
        <p14:creationId xmlns:p14="http://schemas.microsoft.com/office/powerpoint/2010/main" val="1392705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 calcmode="lin" valueType="num">
                                      <p:cBhvr>
                                        <p:cTn id="7" dur="500" fill="hold"/>
                                        <p:tgtEl>
                                          <p:spTgt spid="1955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55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95587">
                                            <p:txEl>
                                              <p:pRg st="1" end="1"/>
                                            </p:txEl>
                                          </p:spTgt>
                                        </p:tgtEl>
                                        <p:attrNameLst>
                                          <p:attrName>style.visibility</p:attrName>
                                        </p:attrNameLst>
                                      </p:cBhvr>
                                      <p:to>
                                        <p:strVal val="visible"/>
                                      </p:to>
                                    </p:set>
                                    <p:anim calcmode="lin" valueType="num">
                                      <p:cBhvr>
                                        <p:cTn id="13" dur="500" fill="hold"/>
                                        <p:tgtEl>
                                          <p:spTgt spid="19558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9558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9558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95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95587">
                                            <p:txEl>
                                              <p:pRg st="2" end="2"/>
                                            </p:txEl>
                                          </p:spTgt>
                                        </p:tgtEl>
                                        <p:attrNameLst>
                                          <p:attrName>style.visibility</p:attrName>
                                        </p:attrNameLst>
                                      </p:cBhvr>
                                      <p:to>
                                        <p:strVal val="visible"/>
                                      </p:to>
                                    </p:set>
                                    <p:anim calcmode="lin" valueType="num">
                                      <p:cBhvr>
                                        <p:cTn id="21" dur="500" fill="hold"/>
                                        <p:tgtEl>
                                          <p:spTgt spid="19558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9558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9558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95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95587">
                                            <p:txEl>
                                              <p:pRg st="3" end="3"/>
                                            </p:txEl>
                                          </p:spTgt>
                                        </p:tgtEl>
                                        <p:attrNameLst>
                                          <p:attrName>style.visibility</p:attrName>
                                        </p:attrNameLst>
                                      </p:cBhvr>
                                      <p:to>
                                        <p:strVal val="visible"/>
                                      </p:to>
                                    </p:set>
                                    <p:anim calcmode="lin" valueType="num">
                                      <p:cBhvr>
                                        <p:cTn id="29" dur="500" fill="hold"/>
                                        <p:tgtEl>
                                          <p:spTgt spid="19558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9558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9558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95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195587">
                                            <p:txEl>
                                              <p:pRg st="4" end="4"/>
                                            </p:txEl>
                                          </p:spTgt>
                                        </p:tgtEl>
                                        <p:attrNameLst>
                                          <p:attrName>style.visibility</p:attrName>
                                        </p:attrNameLst>
                                      </p:cBhvr>
                                      <p:to>
                                        <p:strVal val="visible"/>
                                      </p:to>
                                    </p:set>
                                    <p:anim calcmode="lin" valueType="num">
                                      <p:cBhvr>
                                        <p:cTn id="37" dur="500" fill="hold"/>
                                        <p:tgtEl>
                                          <p:spTgt spid="19558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9558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9558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955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AEE0BD4-6D4E-4193-A0F3-3B01F168B2B2}" type="slidenum">
              <a:rPr lang="en-US" altLang="en-US"/>
              <a:pPr>
                <a:defRPr/>
              </a:pPr>
              <a:t>162</a:t>
            </a:fld>
            <a:endParaRPr lang="en-US" altLang="en-US"/>
          </a:p>
        </p:txBody>
      </p:sp>
      <p:sp>
        <p:nvSpPr>
          <p:cNvPr id="196610" name="Rectangle 2"/>
          <p:cNvSpPr>
            <a:spLocks noGrp="1" noChangeArrowheads="1"/>
          </p:cNvSpPr>
          <p:nvPr>
            <p:ph type="title"/>
          </p:nvPr>
        </p:nvSpPr>
        <p:spPr>
          <a:xfrm>
            <a:off x="1676400" y="367013"/>
            <a:ext cx="8229600" cy="1143000"/>
          </a:xfrm>
        </p:spPr>
        <p:txBody>
          <a:bodyPr/>
          <a:lstStyle/>
          <a:p>
            <a:pPr eaLnBrk="1" hangingPunct="1">
              <a:defRPr/>
            </a:pPr>
            <a:r>
              <a:rPr lang="en-US" altLang="en-US" dirty="0">
                <a:solidFill>
                  <a:srgbClr val="00FFCC"/>
                </a:solidFill>
                <a:latin typeface="Harlow Solid Italic" pitchFamily="82" charset="0"/>
              </a:rPr>
              <a:t>War and Victory </a:t>
            </a:r>
            <a:r>
              <a:rPr lang="en-US" altLang="en-US" sz="2800" dirty="0">
                <a:solidFill>
                  <a:srgbClr val="00FFCC"/>
                </a:solidFill>
                <a:latin typeface="Arial Narrow" panose="020B0606020202030204" pitchFamily="34" charset="0"/>
              </a:rPr>
              <a:t>(14:1-15)</a:t>
            </a:r>
            <a:endParaRPr lang="en-US" altLang="en-US" sz="4000" dirty="0">
              <a:solidFill>
                <a:srgbClr val="00FFCC"/>
              </a:solidFill>
              <a:latin typeface="Harlow Solid Italic" pitchFamily="82" charset="0"/>
            </a:endParaRPr>
          </a:p>
        </p:txBody>
      </p:sp>
      <p:sp>
        <p:nvSpPr>
          <p:cNvPr id="196611" name="Rectangle 3"/>
          <p:cNvSpPr>
            <a:spLocks noGrp="1" noChangeArrowheads="1"/>
          </p:cNvSpPr>
          <p:nvPr>
            <p:ph type="body" idx="1"/>
          </p:nvPr>
        </p:nvSpPr>
        <p:spPr>
          <a:xfrm>
            <a:off x="1676400" y="1295400"/>
            <a:ext cx="8839200" cy="5410200"/>
          </a:xfrm>
        </p:spPr>
        <p:txBody>
          <a:bodyPr/>
          <a:lstStyle/>
          <a:p>
            <a:pPr eaLnBrk="1" hangingPunct="1">
              <a:lnSpc>
                <a:spcPct val="90000"/>
              </a:lnSpc>
              <a:buFont typeface="Wingdings" panose="05000000000000000000" pitchFamily="2" charset="2"/>
              <a:buNone/>
              <a:defRPr/>
            </a:pPr>
            <a:r>
              <a:rPr lang="en-US" altLang="en-US" sz="2800">
                <a:solidFill>
                  <a:srgbClr val="FFFF66"/>
                </a:solidFill>
                <a:latin typeface="Arial Rounded MT Bold" pitchFamily="34" charset="0"/>
              </a:rPr>
              <a:t>The battle  for Jerusalem is described as the “Day of Yahweh” in which all the nations will put the city to siege while committing all the atrocities of war (14:1-2).</a:t>
            </a:r>
          </a:p>
          <a:p>
            <a:pPr eaLnBrk="1" hangingPunct="1">
              <a:lnSpc>
                <a:spcPct val="90000"/>
              </a:lnSpc>
              <a:defRPr/>
            </a:pPr>
            <a:r>
              <a:rPr lang="en-US" altLang="en-US" sz="2400" i="1">
                <a:latin typeface="Comic Sans MS" panose="030F0702030302020204" pitchFamily="66" charset="0"/>
              </a:rPr>
              <a:t>Yahweh will himself intervene to save the city, appearing on the Mt. of Olives with the angelic armies (14:3, 5b).</a:t>
            </a:r>
          </a:p>
          <a:p>
            <a:pPr eaLnBrk="1" hangingPunct="1">
              <a:lnSpc>
                <a:spcPct val="90000"/>
              </a:lnSpc>
              <a:defRPr/>
            </a:pPr>
            <a:r>
              <a:rPr lang="en-US" altLang="en-US" sz="2400" i="1">
                <a:latin typeface="Comic Sans MS" panose="030F0702030302020204" pitchFamily="66" charset="0"/>
              </a:rPr>
              <a:t>In the midst of a great earthquake, life-giving water will flow from the Mediterranean to the Dead Sea (14:4-5a, 8).</a:t>
            </a:r>
          </a:p>
          <a:p>
            <a:pPr eaLnBrk="1" hangingPunct="1">
              <a:lnSpc>
                <a:spcPct val="90000"/>
              </a:lnSpc>
              <a:defRPr/>
            </a:pPr>
            <a:r>
              <a:rPr lang="en-US" altLang="en-US" sz="2400" i="1">
                <a:latin typeface="Comic Sans MS" panose="030F0702030302020204" pitchFamily="66" charset="0"/>
              </a:rPr>
              <a:t>Jerusalem will be secure forever, her enemies will be destroyed, the terrain and seasons will be affected, and Yahweh will reign as King over the whole world (14:6-15).</a:t>
            </a:r>
          </a:p>
        </p:txBody>
      </p:sp>
    </p:spTree>
    <p:extLst>
      <p:ext uri="{BB962C8B-B14F-4D97-AF65-F5344CB8AC3E}">
        <p14:creationId xmlns:p14="http://schemas.microsoft.com/office/powerpoint/2010/main" val="2839588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 calcmode="lin" valueType="num">
                                      <p:cBhvr>
                                        <p:cTn id="7" dur="500" fill="hold"/>
                                        <p:tgtEl>
                                          <p:spTgt spid="196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66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96611">
                                            <p:txEl>
                                              <p:pRg st="1" end="1"/>
                                            </p:txEl>
                                          </p:spTgt>
                                        </p:tgtEl>
                                        <p:attrNameLst>
                                          <p:attrName>style.visibility</p:attrName>
                                        </p:attrNameLst>
                                      </p:cBhvr>
                                      <p:to>
                                        <p:strVal val="visible"/>
                                      </p:to>
                                    </p:set>
                                    <p:anim calcmode="lin" valueType="num">
                                      <p:cBhvr>
                                        <p:cTn id="13" dur="500" fill="hold"/>
                                        <p:tgtEl>
                                          <p:spTgt spid="1966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966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966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96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96611">
                                            <p:txEl>
                                              <p:pRg st="2" end="2"/>
                                            </p:txEl>
                                          </p:spTgt>
                                        </p:tgtEl>
                                        <p:attrNameLst>
                                          <p:attrName>style.visibility</p:attrName>
                                        </p:attrNameLst>
                                      </p:cBhvr>
                                      <p:to>
                                        <p:strVal val="visible"/>
                                      </p:to>
                                    </p:set>
                                    <p:anim calcmode="lin" valueType="num">
                                      <p:cBhvr>
                                        <p:cTn id="21" dur="500" fill="hold"/>
                                        <p:tgtEl>
                                          <p:spTgt spid="1966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966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966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96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96611">
                                            <p:txEl>
                                              <p:pRg st="3" end="3"/>
                                            </p:txEl>
                                          </p:spTgt>
                                        </p:tgtEl>
                                        <p:attrNameLst>
                                          <p:attrName>style.visibility</p:attrName>
                                        </p:attrNameLst>
                                      </p:cBhvr>
                                      <p:to>
                                        <p:strVal val="visible"/>
                                      </p:to>
                                    </p:set>
                                    <p:anim calcmode="lin" valueType="num">
                                      <p:cBhvr>
                                        <p:cTn id="29" dur="500" fill="hold"/>
                                        <p:tgtEl>
                                          <p:spTgt spid="19661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9661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9661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966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4F556A8-9612-4713-91E5-332773C2F160}" type="slidenum">
              <a:rPr lang="en-US" altLang="en-US"/>
              <a:pPr>
                <a:defRPr/>
              </a:pPr>
              <a:t>163</a:t>
            </a:fld>
            <a:endParaRPr lang="en-US" altLang="en-US"/>
          </a:p>
        </p:txBody>
      </p:sp>
      <p:sp>
        <p:nvSpPr>
          <p:cNvPr id="197634" name="Rectangle 2"/>
          <p:cNvSpPr>
            <a:spLocks noGrp="1" noChangeArrowheads="1"/>
          </p:cNvSpPr>
          <p:nvPr>
            <p:ph type="title"/>
          </p:nvPr>
        </p:nvSpPr>
        <p:spPr>
          <a:xfrm>
            <a:off x="947817" y="954163"/>
            <a:ext cx="9404723" cy="1400530"/>
          </a:xfrm>
        </p:spPr>
        <p:txBody>
          <a:bodyPr/>
          <a:lstStyle/>
          <a:p>
            <a:pPr eaLnBrk="1" hangingPunct="1">
              <a:defRPr/>
            </a:pPr>
            <a:r>
              <a:rPr lang="en-US" altLang="en-US" sz="4000" dirty="0">
                <a:solidFill>
                  <a:srgbClr val="00FFCC"/>
                </a:solidFill>
                <a:latin typeface="Harlow Solid Italic" pitchFamily="82" charset="0"/>
              </a:rPr>
              <a:t>Judgment and Salvation of the Nations </a:t>
            </a:r>
            <a:r>
              <a:rPr lang="en-US" altLang="en-US" sz="2800" dirty="0">
                <a:solidFill>
                  <a:srgbClr val="00FFCC"/>
                </a:solidFill>
                <a:latin typeface="Arial Narrow" panose="020B0606020202030204" pitchFamily="34" charset="0"/>
              </a:rPr>
              <a:t>(14:16-21)</a:t>
            </a:r>
            <a:endParaRPr lang="en-US" altLang="en-US" sz="4000" dirty="0">
              <a:solidFill>
                <a:srgbClr val="00FFCC"/>
              </a:solidFill>
              <a:latin typeface="Harlow Solid Italic" pitchFamily="82" charset="0"/>
            </a:endParaRPr>
          </a:p>
        </p:txBody>
      </p:sp>
      <p:sp>
        <p:nvSpPr>
          <p:cNvPr id="19763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a:solidFill>
                  <a:srgbClr val="FFFF66"/>
                </a:solidFill>
                <a:latin typeface="Arial Rounded MT Bold" pitchFamily="34" charset="0"/>
              </a:rPr>
              <a:t>Survivors from the nations will be compelled to come to Jerusalem to worship Yahweh Tsabaoth, celebrating Succoth (14:16-19).</a:t>
            </a:r>
          </a:p>
          <a:p>
            <a:pPr eaLnBrk="1" hangingPunct="1">
              <a:defRPr/>
            </a:pPr>
            <a:r>
              <a:rPr lang="en-US" altLang="en-US" sz="2400" i="1">
                <a:latin typeface="Comic Sans MS" panose="030F0702030302020204" pitchFamily="66" charset="0"/>
              </a:rPr>
              <a:t>Every item in the city will be consecrated as holy.</a:t>
            </a:r>
          </a:p>
          <a:p>
            <a:pPr eaLnBrk="1" hangingPunct="1">
              <a:defRPr/>
            </a:pPr>
            <a:r>
              <a:rPr lang="en-US" altLang="en-US" sz="2400" i="1">
                <a:latin typeface="Comic Sans MS" panose="030F0702030302020204" pitchFamily="66" charset="0"/>
              </a:rPr>
              <a:t>No longer will there be any distinction between the holy and profane, for everything will be holy from the horses’ bells to the cooking pots.</a:t>
            </a:r>
          </a:p>
          <a:p>
            <a:pPr eaLnBrk="1" hangingPunct="1">
              <a:defRPr/>
            </a:pPr>
            <a:r>
              <a:rPr lang="en-US" altLang="en-US" sz="2400" i="1">
                <a:latin typeface="Comic Sans MS" panose="030F0702030302020204" pitchFamily="66" charset="0"/>
              </a:rPr>
              <a:t>Racketeers (Canaanites) will be banned from the temple.</a:t>
            </a:r>
          </a:p>
        </p:txBody>
      </p:sp>
    </p:spTree>
    <p:extLst>
      <p:ext uri="{BB962C8B-B14F-4D97-AF65-F5344CB8AC3E}">
        <p14:creationId xmlns:p14="http://schemas.microsoft.com/office/powerpoint/2010/main" val="2663455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 calcmode="lin" valueType="num">
                                      <p:cBhvr>
                                        <p:cTn id="7" dur="500" fill="hold"/>
                                        <p:tgtEl>
                                          <p:spTgt spid="1976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76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97635">
                                            <p:txEl>
                                              <p:pRg st="1" end="1"/>
                                            </p:txEl>
                                          </p:spTgt>
                                        </p:tgtEl>
                                        <p:attrNameLst>
                                          <p:attrName>style.visibility</p:attrName>
                                        </p:attrNameLst>
                                      </p:cBhvr>
                                      <p:to>
                                        <p:strVal val="visible"/>
                                      </p:to>
                                    </p:set>
                                    <p:anim calcmode="lin" valueType="num">
                                      <p:cBhvr>
                                        <p:cTn id="13" dur="500" fill="hold"/>
                                        <p:tgtEl>
                                          <p:spTgt spid="19763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9763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9763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97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97635">
                                            <p:txEl>
                                              <p:pRg st="2" end="2"/>
                                            </p:txEl>
                                          </p:spTgt>
                                        </p:tgtEl>
                                        <p:attrNameLst>
                                          <p:attrName>style.visibility</p:attrName>
                                        </p:attrNameLst>
                                      </p:cBhvr>
                                      <p:to>
                                        <p:strVal val="visible"/>
                                      </p:to>
                                    </p:set>
                                    <p:anim calcmode="lin" valueType="num">
                                      <p:cBhvr>
                                        <p:cTn id="21" dur="500" fill="hold"/>
                                        <p:tgtEl>
                                          <p:spTgt spid="19763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9763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9763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97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97635">
                                            <p:txEl>
                                              <p:pRg st="3" end="3"/>
                                            </p:txEl>
                                          </p:spTgt>
                                        </p:tgtEl>
                                        <p:attrNameLst>
                                          <p:attrName>style.visibility</p:attrName>
                                        </p:attrNameLst>
                                      </p:cBhvr>
                                      <p:to>
                                        <p:strVal val="visible"/>
                                      </p:to>
                                    </p:set>
                                    <p:anim calcmode="lin" valueType="num">
                                      <p:cBhvr>
                                        <p:cTn id="29" dur="500" fill="hold"/>
                                        <p:tgtEl>
                                          <p:spTgt spid="19763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9763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9763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976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78A6A8CC-E3DB-45EB-ACB8-5A249F0F0966}" type="slidenum">
              <a:rPr lang="en-US" altLang="en-US"/>
              <a:pPr>
                <a:defRPr/>
              </a:pPr>
              <a:t>164</a:t>
            </a:fld>
            <a:endParaRPr lang="en-US" altLang="en-US"/>
          </a:p>
        </p:txBody>
      </p:sp>
      <p:sp>
        <p:nvSpPr>
          <p:cNvPr id="329732" name="Rectangle 4"/>
          <p:cNvSpPr>
            <a:spLocks noGrp="1" noChangeArrowheads="1"/>
          </p:cNvSpPr>
          <p:nvPr>
            <p:ph type="title"/>
          </p:nvPr>
        </p:nvSpPr>
        <p:spPr/>
        <p:txBody>
          <a:bodyPr/>
          <a:lstStyle/>
          <a:p>
            <a:pPr eaLnBrk="1" hangingPunct="1">
              <a:defRPr/>
            </a:pPr>
            <a:r>
              <a:rPr lang="en-US" altLang="en-US" sz="4000" dirty="0"/>
              <a:t>Interpreting the Song of the Sword</a:t>
            </a:r>
          </a:p>
        </p:txBody>
      </p:sp>
      <p:sp>
        <p:nvSpPr>
          <p:cNvPr id="329733" name="Rectangle 5"/>
          <p:cNvSpPr>
            <a:spLocks noGrp="1" noChangeArrowheads="1"/>
          </p:cNvSpPr>
          <p:nvPr>
            <p:ph type="body" sz="half" idx="1"/>
          </p:nvPr>
        </p:nvSpPr>
        <p:spPr>
          <a:xfrm>
            <a:off x="1676400" y="1676400"/>
            <a:ext cx="4267200" cy="4953000"/>
          </a:xfrm>
          <a:solidFill>
            <a:srgbClr val="C00000"/>
          </a:soli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3600" dirty="0">
                <a:solidFill>
                  <a:srgbClr val="FFFF99"/>
                </a:solidFill>
                <a:latin typeface="+mn-lt"/>
              </a:rPr>
              <a:t>HISTORICAL</a:t>
            </a:r>
          </a:p>
          <a:p>
            <a:pPr eaLnBrk="1" hangingPunct="1">
              <a:buFont typeface="Wingdings" panose="05000000000000000000" pitchFamily="2" charset="2"/>
              <a:buNone/>
              <a:defRPr/>
            </a:pPr>
            <a:r>
              <a:rPr lang="en-US" altLang="en-US" sz="2800" b="1" i="1" dirty="0">
                <a:latin typeface="Century Gothic" panose="020B0502020202020204" pitchFamily="34" charset="0"/>
              </a:rPr>
              <a:t>	If the Song of the Sword is interpreted in the context of the OT, then the attack upon the shepherd is the downfall of the dynasty of David. The scattering of the flock is the exile.</a:t>
            </a:r>
          </a:p>
        </p:txBody>
      </p:sp>
      <p:sp>
        <p:nvSpPr>
          <p:cNvPr id="329734" name="Rectangle 6"/>
          <p:cNvSpPr>
            <a:spLocks noGrp="1" noChangeArrowheads="1"/>
          </p:cNvSpPr>
          <p:nvPr>
            <p:ph type="body" sz="half" idx="2"/>
          </p:nvPr>
        </p:nvSpPr>
        <p:spPr>
          <a:xfrm>
            <a:off x="6172200" y="1676400"/>
            <a:ext cx="4343400" cy="4953000"/>
          </a:xfrm>
          <a:solidFill>
            <a:srgbClr val="F60000"/>
          </a:soli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3600" dirty="0">
                <a:solidFill>
                  <a:srgbClr val="FFFF99"/>
                </a:solidFill>
              </a:rPr>
              <a:t>FUTURISTIC</a:t>
            </a:r>
          </a:p>
          <a:p>
            <a:pPr eaLnBrk="1" hangingPunct="1">
              <a:buFont typeface="Wingdings" panose="05000000000000000000" pitchFamily="2" charset="2"/>
              <a:buNone/>
              <a:defRPr/>
            </a:pPr>
            <a:r>
              <a:rPr lang="en-US" altLang="en-US" sz="2800" b="1" i="1" dirty="0">
                <a:latin typeface="Century Gothic" panose="020B0502020202020204" pitchFamily="34" charset="0"/>
              </a:rPr>
              <a:t>	If it is interpreted in the context of the NT, then the shepherd is Christ and the scattering is the flight of his disciples.</a:t>
            </a:r>
            <a:endParaRPr lang="en-US" altLang="en-US" b="1" dirty="0">
              <a:solidFill>
                <a:schemeClr val="accent1"/>
              </a:solidFill>
              <a:latin typeface="Berlin Sans FB Demi" pitchFamily="34" charset="0"/>
            </a:endParaRPr>
          </a:p>
        </p:txBody>
      </p:sp>
    </p:spTree>
    <p:extLst>
      <p:ext uri="{BB962C8B-B14F-4D97-AF65-F5344CB8AC3E}">
        <p14:creationId xmlns:p14="http://schemas.microsoft.com/office/powerpoint/2010/main" val="1460845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9733">
                                            <p:bg/>
                                          </p:spTgt>
                                        </p:tgtEl>
                                        <p:attrNameLst>
                                          <p:attrName>style.visibility</p:attrName>
                                        </p:attrNameLst>
                                      </p:cBhvr>
                                      <p:to>
                                        <p:strVal val="visible"/>
                                      </p:to>
                                    </p:set>
                                    <p:animEffect transition="in" filter="dissolve">
                                      <p:cBhvr>
                                        <p:cTn id="7" dur="500"/>
                                        <p:tgtEl>
                                          <p:spTgt spid="32973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9733">
                                            <p:txEl>
                                              <p:pRg st="0" end="0"/>
                                            </p:txEl>
                                          </p:spTgt>
                                        </p:tgtEl>
                                        <p:attrNameLst>
                                          <p:attrName>style.visibility</p:attrName>
                                        </p:attrNameLst>
                                      </p:cBhvr>
                                      <p:to>
                                        <p:strVal val="visible"/>
                                      </p:to>
                                    </p:set>
                                    <p:animEffect transition="in" filter="dissolve">
                                      <p:cBhvr>
                                        <p:cTn id="10" dur="500"/>
                                        <p:tgtEl>
                                          <p:spTgt spid="32973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29733">
                                            <p:txEl>
                                              <p:pRg st="1" end="1"/>
                                            </p:txEl>
                                          </p:spTgt>
                                        </p:tgtEl>
                                        <p:attrNameLst>
                                          <p:attrName>style.visibility</p:attrName>
                                        </p:attrNameLst>
                                      </p:cBhvr>
                                      <p:to>
                                        <p:strVal val="visible"/>
                                      </p:to>
                                    </p:set>
                                    <p:animEffect transition="in" filter="dissolve">
                                      <p:cBhvr>
                                        <p:cTn id="13" dur="500"/>
                                        <p:tgtEl>
                                          <p:spTgt spid="32973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29734">
                                            <p:bg/>
                                          </p:spTgt>
                                        </p:tgtEl>
                                        <p:attrNameLst>
                                          <p:attrName>style.visibility</p:attrName>
                                        </p:attrNameLst>
                                      </p:cBhvr>
                                      <p:to>
                                        <p:strVal val="visible"/>
                                      </p:to>
                                    </p:set>
                                    <p:animEffect transition="in" filter="dissolve">
                                      <p:cBhvr>
                                        <p:cTn id="18" dur="500"/>
                                        <p:tgtEl>
                                          <p:spTgt spid="329734">
                                            <p:bg/>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29734">
                                            <p:txEl>
                                              <p:pRg st="0" end="0"/>
                                            </p:txEl>
                                          </p:spTgt>
                                        </p:tgtEl>
                                        <p:attrNameLst>
                                          <p:attrName>style.visibility</p:attrName>
                                        </p:attrNameLst>
                                      </p:cBhvr>
                                      <p:to>
                                        <p:strVal val="visible"/>
                                      </p:to>
                                    </p:set>
                                    <p:animEffect transition="in" filter="dissolve">
                                      <p:cBhvr>
                                        <p:cTn id="21" dur="500"/>
                                        <p:tgtEl>
                                          <p:spTgt spid="329734">
                                            <p:txEl>
                                              <p:pRg st="0" end="0"/>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29734">
                                            <p:txEl>
                                              <p:pRg st="1" end="1"/>
                                            </p:txEl>
                                          </p:spTgt>
                                        </p:tgtEl>
                                        <p:attrNameLst>
                                          <p:attrName>style.visibility</p:attrName>
                                        </p:attrNameLst>
                                      </p:cBhvr>
                                      <p:to>
                                        <p:strVal val="visible"/>
                                      </p:to>
                                    </p:set>
                                    <p:animEffect transition="in" filter="dissolve">
                                      <p:cBhvr>
                                        <p:cTn id="24" dur="500"/>
                                        <p:tgtEl>
                                          <p:spTgt spid="3297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3" grpId="0" uiExpand="1" build="p" animBg="1"/>
      <p:bldP spid="329734" grpId="0" uiExpand="1" build="p"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E351FA4-1000-4FF4-909D-FD591D42BB03}" type="slidenum">
              <a:rPr lang="en-US" altLang="en-US"/>
              <a:pPr>
                <a:defRPr/>
              </a:pPr>
              <a:t>165</a:t>
            </a:fld>
            <a:endParaRPr lang="en-US" altLang="en-US"/>
          </a:p>
        </p:txBody>
      </p:sp>
      <p:sp>
        <p:nvSpPr>
          <p:cNvPr id="199682" name="Rectangle 2"/>
          <p:cNvSpPr>
            <a:spLocks noGrp="1" noChangeArrowheads="1"/>
          </p:cNvSpPr>
          <p:nvPr>
            <p:ph type="title"/>
          </p:nvPr>
        </p:nvSpPr>
        <p:spPr/>
        <p:txBody>
          <a:bodyPr/>
          <a:lstStyle/>
          <a:p>
            <a:pPr eaLnBrk="1" hangingPunct="1">
              <a:defRPr/>
            </a:pPr>
            <a:r>
              <a:rPr lang="en-US" altLang="en-US" sz="4000">
                <a:latin typeface="Berlin Sans FB Demi" pitchFamily="34" charset="0"/>
              </a:rPr>
              <a:t>Two NT Passages clearly quote from the 2</a:t>
            </a:r>
            <a:r>
              <a:rPr lang="en-US" altLang="en-US" sz="4000" baseline="30000">
                <a:latin typeface="Berlin Sans FB Demi" pitchFamily="34" charset="0"/>
              </a:rPr>
              <a:t>nd</a:t>
            </a:r>
            <a:r>
              <a:rPr lang="en-US" altLang="en-US" sz="4000">
                <a:latin typeface="Berlin Sans FB Demi" pitchFamily="34" charset="0"/>
              </a:rPr>
              <a:t> oracle</a:t>
            </a:r>
          </a:p>
        </p:txBody>
      </p:sp>
      <p:sp>
        <p:nvSpPr>
          <p:cNvPr id="199683"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sz="2800" b="1">
                <a:solidFill>
                  <a:schemeClr val="hlink"/>
                </a:solidFill>
                <a:latin typeface="Arial" panose="020B0604020202020204" pitchFamily="34" charset="0"/>
              </a:rPr>
              <a:t>The pierced one (12:10b)</a:t>
            </a:r>
          </a:p>
          <a:p>
            <a:pPr eaLnBrk="1" hangingPunct="1">
              <a:lnSpc>
                <a:spcPct val="80000"/>
              </a:lnSpc>
              <a:defRPr/>
            </a:pPr>
            <a:r>
              <a:rPr lang="en-US" altLang="en-US" sz="2400" i="1">
                <a:latin typeface="Arial Narrow" panose="020B0606020202030204" pitchFamily="34" charset="0"/>
              </a:rPr>
              <a:t>John’s Gospel links the pierced one to the soldier’s action of piercing Jesus’ side with the spear at his crucifixion (Jn. 19:33-37).</a:t>
            </a:r>
          </a:p>
          <a:p>
            <a:pPr eaLnBrk="1" hangingPunct="1">
              <a:lnSpc>
                <a:spcPct val="80000"/>
              </a:lnSpc>
              <a:defRPr/>
            </a:pPr>
            <a:r>
              <a:rPr lang="en-US" altLang="en-US" sz="2400" i="1">
                <a:latin typeface="Arial Narrow" panose="020B0606020202030204" pitchFamily="34" charset="0"/>
              </a:rPr>
              <a:t>In the Revelation, it is not only Israel who views the pierced messiah and mourns, but all the peoples of the earth (Rv. 1:7).</a:t>
            </a:r>
            <a:r>
              <a:rPr lang="en-US" altLang="en-US" sz="2800">
                <a:latin typeface="Arial" panose="020B0604020202020204" pitchFamily="34" charset="0"/>
              </a:rPr>
              <a:t> </a:t>
            </a:r>
          </a:p>
          <a:p>
            <a:pPr eaLnBrk="1" hangingPunct="1">
              <a:lnSpc>
                <a:spcPct val="80000"/>
              </a:lnSpc>
              <a:buFont typeface="Wingdings" panose="05000000000000000000" pitchFamily="2" charset="2"/>
              <a:buNone/>
              <a:defRPr/>
            </a:pPr>
            <a:r>
              <a:rPr lang="en-US" altLang="en-US" sz="2800" b="1">
                <a:solidFill>
                  <a:schemeClr val="hlink"/>
                </a:solidFill>
                <a:latin typeface="Arial" panose="020B0604020202020204" pitchFamily="34" charset="0"/>
              </a:rPr>
              <a:t>The shepherd who is struck down (13:7b)</a:t>
            </a:r>
          </a:p>
          <a:p>
            <a:pPr eaLnBrk="1" hangingPunct="1">
              <a:lnSpc>
                <a:spcPct val="80000"/>
              </a:lnSpc>
              <a:defRPr/>
            </a:pPr>
            <a:r>
              <a:rPr lang="en-US" altLang="en-US" sz="2400" i="1">
                <a:latin typeface="Arial Narrow" panose="020B0606020202030204" pitchFamily="34" charset="0"/>
              </a:rPr>
              <a:t>Jesus himself quoted the Song of the Sword with reference to his own death (Mt. 26:31//Mk. 14:27; cf. Jn. 10:11-12; 16:32a).</a:t>
            </a:r>
          </a:p>
          <a:p>
            <a:pPr eaLnBrk="1" hangingPunct="1">
              <a:lnSpc>
                <a:spcPct val="80000"/>
              </a:lnSpc>
              <a:defRPr/>
            </a:pPr>
            <a:r>
              <a:rPr lang="en-US" altLang="en-US" sz="2400" i="1">
                <a:latin typeface="Arial Narrow" panose="020B0606020202030204" pitchFamily="34" charset="0"/>
              </a:rPr>
              <a:t>The striking down of the flock might refer to the Jewish wars in the first and/or second Jewish revolts (60s AD and 130s AD), or if taken in a Christian sense, it might refer to persecutions in the apostolic era.</a:t>
            </a:r>
          </a:p>
        </p:txBody>
      </p:sp>
    </p:spTree>
    <p:extLst>
      <p:ext uri="{BB962C8B-B14F-4D97-AF65-F5344CB8AC3E}">
        <p14:creationId xmlns:p14="http://schemas.microsoft.com/office/powerpoint/2010/main" val="739659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 calcmode="lin" valueType="num">
                                      <p:cBhvr>
                                        <p:cTn id="7" dur="500" fill="hold"/>
                                        <p:tgtEl>
                                          <p:spTgt spid="1996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96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99683">
                                            <p:txEl>
                                              <p:pRg st="1" end="1"/>
                                            </p:txEl>
                                          </p:spTgt>
                                        </p:tgtEl>
                                        <p:attrNameLst>
                                          <p:attrName>style.visibility</p:attrName>
                                        </p:attrNameLst>
                                      </p:cBhvr>
                                      <p:to>
                                        <p:strVal val="visible"/>
                                      </p:to>
                                    </p:set>
                                    <p:anim calcmode="lin" valueType="num">
                                      <p:cBhvr>
                                        <p:cTn id="13" dur="500" fill="hold"/>
                                        <p:tgtEl>
                                          <p:spTgt spid="19968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9968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9968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99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99683">
                                            <p:txEl>
                                              <p:pRg st="2" end="2"/>
                                            </p:txEl>
                                          </p:spTgt>
                                        </p:tgtEl>
                                        <p:attrNameLst>
                                          <p:attrName>style.visibility</p:attrName>
                                        </p:attrNameLst>
                                      </p:cBhvr>
                                      <p:to>
                                        <p:strVal val="visible"/>
                                      </p:to>
                                    </p:set>
                                    <p:anim calcmode="lin" valueType="num">
                                      <p:cBhvr>
                                        <p:cTn id="21" dur="500" fill="hold"/>
                                        <p:tgtEl>
                                          <p:spTgt spid="19968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9968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9968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99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199683">
                                            <p:txEl>
                                              <p:pRg st="3" end="3"/>
                                            </p:txEl>
                                          </p:spTgt>
                                        </p:tgtEl>
                                        <p:attrNameLst>
                                          <p:attrName>style.visibility</p:attrName>
                                        </p:attrNameLst>
                                      </p:cBhvr>
                                      <p:to>
                                        <p:strVal val="visible"/>
                                      </p:to>
                                    </p:set>
                                    <p:anim calcmode="lin" valueType="num">
                                      <p:cBhvr>
                                        <p:cTn id="29" dur="500" fill="hold"/>
                                        <p:tgtEl>
                                          <p:spTgt spid="19968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9968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199683">
                                            <p:txEl>
                                              <p:pRg st="4" end="4"/>
                                            </p:txEl>
                                          </p:spTgt>
                                        </p:tgtEl>
                                        <p:attrNameLst>
                                          <p:attrName>style.visibility</p:attrName>
                                        </p:attrNameLst>
                                      </p:cBhvr>
                                      <p:to>
                                        <p:strVal val="visible"/>
                                      </p:to>
                                    </p:set>
                                    <p:anim calcmode="lin" valueType="num">
                                      <p:cBhvr>
                                        <p:cTn id="35" dur="500" fill="hold"/>
                                        <p:tgtEl>
                                          <p:spTgt spid="19968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9968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9968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996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199683">
                                            <p:txEl>
                                              <p:pRg st="5" end="5"/>
                                            </p:txEl>
                                          </p:spTgt>
                                        </p:tgtEl>
                                        <p:attrNameLst>
                                          <p:attrName>style.visibility</p:attrName>
                                        </p:attrNameLst>
                                      </p:cBhvr>
                                      <p:to>
                                        <p:strVal val="visible"/>
                                      </p:to>
                                    </p:set>
                                    <p:anim calcmode="lin" valueType="num">
                                      <p:cBhvr>
                                        <p:cTn id="43" dur="500" fill="hold"/>
                                        <p:tgtEl>
                                          <p:spTgt spid="19968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19968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19968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1996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Rectangle 2"/>
          <p:cNvSpPr>
            <a:spLocks noGrp="1" noChangeArrowheads="1"/>
          </p:cNvSpPr>
          <p:nvPr>
            <p:ph type="subTitle" idx="1"/>
          </p:nvPr>
        </p:nvSpPr>
        <p:spPr>
          <a:xfrm>
            <a:off x="3352800" y="5334000"/>
            <a:ext cx="5105400" cy="762000"/>
          </a:xfrm>
        </p:spPr>
        <p:txBody>
          <a:bodyPr/>
          <a:lstStyle/>
          <a:p>
            <a:pPr eaLnBrk="1" hangingPunct="1">
              <a:defRPr/>
            </a:pPr>
            <a:r>
              <a:rPr lang="en-US" altLang="en-US" sz="3600" i="1">
                <a:solidFill>
                  <a:schemeClr val="hlink"/>
                </a:solidFill>
                <a:latin typeface="Impact" panose="020B0806030902050204" pitchFamily="34" charset="0"/>
              </a:rPr>
              <a:t>Yahweh’s Messenger</a:t>
            </a:r>
          </a:p>
        </p:txBody>
      </p:sp>
      <p:sp>
        <p:nvSpPr>
          <p:cNvPr id="136195" name="WordArt 3"/>
          <p:cNvSpPr>
            <a:spLocks noChangeArrowheads="1" noChangeShapeType="1" noTextEdit="1"/>
          </p:cNvSpPr>
          <p:nvPr/>
        </p:nvSpPr>
        <p:spPr bwMode="auto">
          <a:xfrm>
            <a:off x="2971800" y="1524000"/>
            <a:ext cx="7696200" cy="441960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contourClr>
                <a:srgbClr val="707070"/>
              </a:contour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Malachi</a:t>
            </a:r>
          </a:p>
        </p:txBody>
      </p:sp>
    </p:spTree>
    <p:extLst>
      <p:ext uri="{BB962C8B-B14F-4D97-AF65-F5344CB8AC3E}">
        <p14:creationId xmlns:p14="http://schemas.microsoft.com/office/powerpoint/2010/main" val="118694254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BE1BAE6-E68B-45B9-A971-79D7D9B61ED1}" type="slidenum">
              <a:rPr lang="en-US" altLang="en-US"/>
              <a:pPr>
                <a:defRPr/>
              </a:pPr>
              <a:t>167</a:t>
            </a:fld>
            <a:endParaRPr lang="en-US" altLang="en-US"/>
          </a:p>
        </p:txBody>
      </p:sp>
      <p:sp>
        <p:nvSpPr>
          <p:cNvPr id="293890" name="Rectangle 2"/>
          <p:cNvSpPr>
            <a:spLocks noGrp="1" noChangeArrowheads="1"/>
          </p:cNvSpPr>
          <p:nvPr>
            <p:ph type="title"/>
          </p:nvPr>
        </p:nvSpPr>
        <p:spPr/>
        <p:txBody>
          <a:bodyPr/>
          <a:lstStyle/>
          <a:p>
            <a:pPr eaLnBrk="1" hangingPunct="1">
              <a:defRPr/>
            </a:pPr>
            <a:r>
              <a:rPr lang="en-US" altLang="en-US">
                <a:solidFill>
                  <a:schemeClr val="hlink"/>
                </a:solidFill>
                <a:latin typeface="Eras Bold ITC" pitchFamily="34" charset="0"/>
              </a:rPr>
              <a:t>The Date</a:t>
            </a:r>
          </a:p>
        </p:txBody>
      </p:sp>
      <p:sp>
        <p:nvSpPr>
          <p:cNvPr id="293891" name="Rectangle 3"/>
          <p:cNvSpPr>
            <a:spLocks noGrp="1" noChangeArrowheads="1"/>
          </p:cNvSpPr>
          <p:nvPr>
            <p:ph type="body" idx="1"/>
          </p:nvPr>
        </p:nvSpPr>
        <p:spPr>
          <a:xfrm>
            <a:off x="1981200" y="1600200"/>
            <a:ext cx="8229600" cy="4953000"/>
          </a:xfrm>
        </p:spPr>
        <p:txBody>
          <a:bodyPr/>
          <a:lstStyle/>
          <a:p>
            <a:pPr eaLnBrk="1" hangingPunct="1">
              <a:buFont typeface="Wingdings" panose="05000000000000000000" pitchFamily="2" charset="2"/>
              <a:buNone/>
              <a:defRPr/>
            </a:pPr>
            <a:r>
              <a:rPr lang="en-US" altLang="en-US" sz="2800" dirty="0">
                <a:solidFill>
                  <a:srgbClr val="FF9900"/>
                </a:solidFill>
                <a:latin typeface="Eras Demi ITC" pitchFamily="34" charset="0"/>
              </a:rPr>
              <a:t>Since the circumstances in Malachi seem so similar to the those described in Nehemiah, most interpreters place Malachi at about the same time.</a:t>
            </a:r>
          </a:p>
          <a:p>
            <a:pPr eaLnBrk="1" hangingPunct="1">
              <a:defRPr/>
            </a:pPr>
            <a:r>
              <a:rPr lang="en-US" altLang="en-US" sz="2800" i="1" dirty="0"/>
              <a:t>Malachi makes no references to Nehemiah’s reforms, so perhaps his ministry was slightly earlier than Nehemiah.</a:t>
            </a:r>
          </a:p>
          <a:p>
            <a:pPr eaLnBrk="1" hangingPunct="1">
              <a:defRPr/>
            </a:pPr>
            <a:r>
              <a:rPr lang="en-US" altLang="en-US" sz="2800" i="1" dirty="0"/>
              <a:t>If Nehemiah appeared in Jerusalem in about 445 BC, a general date of about 450 BC can be assigned to Malachi.</a:t>
            </a:r>
          </a:p>
        </p:txBody>
      </p:sp>
    </p:spTree>
    <p:extLst>
      <p:ext uri="{BB962C8B-B14F-4D97-AF65-F5344CB8AC3E}">
        <p14:creationId xmlns:p14="http://schemas.microsoft.com/office/powerpoint/2010/main" val="2268049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 calcmode="lin" valueType="num">
                                      <p:cBhvr>
                                        <p:cTn id="7" dur="500" fill="hold"/>
                                        <p:tgtEl>
                                          <p:spTgt spid="293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3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3891">
                                            <p:txEl>
                                              <p:pRg st="1" end="1"/>
                                            </p:txEl>
                                          </p:spTgt>
                                        </p:tgtEl>
                                        <p:attrNameLst>
                                          <p:attrName>style.visibility</p:attrName>
                                        </p:attrNameLst>
                                      </p:cBhvr>
                                      <p:to>
                                        <p:strVal val="visible"/>
                                      </p:to>
                                    </p:set>
                                    <p:anim calcmode="lin" valueType="num">
                                      <p:cBhvr additive="base">
                                        <p:cTn id="13" dur="500" fill="hold"/>
                                        <p:tgtEl>
                                          <p:spTgt spid="293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3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3891">
                                            <p:txEl>
                                              <p:pRg st="2" end="2"/>
                                            </p:txEl>
                                          </p:spTgt>
                                        </p:tgtEl>
                                        <p:attrNameLst>
                                          <p:attrName>style.visibility</p:attrName>
                                        </p:attrNameLst>
                                      </p:cBhvr>
                                      <p:to>
                                        <p:strVal val="visible"/>
                                      </p:to>
                                    </p:set>
                                    <p:anim calcmode="lin" valueType="num">
                                      <p:cBhvr additive="base">
                                        <p:cTn id="19" dur="500" fill="hold"/>
                                        <p:tgtEl>
                                          <p:spTgt spid="293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3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F495509-67DC-44DA-BE61-AAE6197BD883}" type="slidenum">
              <a:rPr lang="en-US" altLang="en-US"/>
              <a:pPr>
                <a:defRPr/>
              </a:pPr>
              <a:t>168</a:t>
            </a:fld>
            <a:endParaRPr lang="en-US" altLang="en-US"/>
          </a:p>
        </p:txBody>
      </p:sp>
      <p:sp>
        <p:nvSpPr>
          <p:cNvPr id="296962" name="Rectangle 2"/>
          <p:cNvSpPr>
            <a:spLocks noGrp="1" noChangeArrowheads="1"/>
          </p:cNvSpPr>
          <p:nvPr>
            <p:ph type="title"/>
          </p:nvPr>
        </p:nvSpPr>
        <p:spPr/>
        <p:txBody>
          <a:bodyPr/>
          <a:lstStyle/>
          <a:p>
            <a:pPr eaLnBrk="1" hangingPunct="1">
              <a:defRPr/>
            </a:pPr>
            <a:r>
              <a:rPr lang="en-US" altLang="en-US">
                <a:solidFill>
                  <a:schemeClr val="hlink"/>
                </a:solidFill>
                <a:latin typeface="Eras Bold ITC" pitchFamily="34" charset="0"/>
              </a:rPr>
              <a:t>Closing Prophetic Voice</a:t>
            </a:r>
          </a:p>
        </p:txBody>
      </p:sp>
      <p:sp>
        <p:nvSpPr>
          <p:cNvPr id="296963" name="Rectangle 3"/>
          <p:cNvSpPr>
            <a:spLocks noGrp="1" noChangeArrowheads="1"/>
          </p:cNvSpPr>
          <p:nvPr>
            <p:ph type="body" idx="1"/>
          </p:nvPr>
        </p:nvSpPr>
        <p:spPr>
          <a:xfrm>
            <a:off x="1981200" y="1600200"/>
            <a:ext cx="8229600" cy="5029200"/>
          </a:xfrm>
        </p:spPr>
        <p:txBody>
          <a:bodyPr>
            <a:normAutofit lnSpcReduction="10000"/>
          </a:bodyPr>
          <a:lstStyle/>
          <a:p>
            <a:pPr eaLnBrk="1" hangingPunct="1">
              <a:buFont typeface="Wingdings" panose="05000000000000000000" pitchFamily="2" charset="2"/>
              <a:buNone/>
              <a:defRPr/>
            </a:pPr>
            <a:r>
              <a:rPr lang="en-US" altLang="en-US" sz="2800" dirty="0">
                <a:solidFill>
                  <a:srgbClr val="FF9900"/>
                </a:solidFill>
                <a:latin typeface="Eras Demi ITC" pitchFamily="34" charset="0"/>
              </a:rPr>
              <a:t>While Malachi appears in the middle collection of the Hebrew Bible (</a:t>
            </a:r>
            <a:r>
              <a:rPr lang="en-US" altLang="en-US" sz="2800" i="1" dirty="0" err="1">
                <a:solidFill>
                  <a:srgbClr val="FF9900"/>
                </a:solidFill>
                <a:latin typeface="Eras Demi ITC" pitchFamily="34" charset="0"/>
              </a:rPr>
              <a:t>Nebiim</a:t>
            </a:r>
            <a:r>
              <a:rPr lang="en-US" altLang="en-US" sz="2800" dirty="0">
                <a:solidFill>
                  <a:srgbClr val="FF9900"/>
                </a:solidFill>
                <a:latin typeface="Eras Demi ITC" pitchFamily="34" charset="0"/>
              </a:rPr>
              <a:t>), it still has a closing function.</a:t>
            </a:r>
          </a:p>
          <a:p>
            <a:pPr eaLnBrk="1" hangingPunct="1">
              <a:defRPr/>
            </a:pPr>
            <a:r>
              <a:rPr lang="en-US" altLang="en-US" sz="2800" i="1" dirty="0"/>
              <a:t>Its closing passages are messianic (3:1ff; 4:5-6).</a:t>
            </a:r>
          </a:p>
          <a:p>
            <a:pPr eaLnBrk="1" hangingPunct="1">
              <a:defRPr/>
            </a:pPr>
            <a:r>
              <a:rPr lang="en-US" altLang="en-US" sz="2800" i="1" dirty="0"/>
              <a:t>Jewish theologians considered Malachi to be the last authentic prophetic voice (1 Maccabees 4:46; 9:27; 14:41).</a:t>
            </a:r>
          </a:p>
          <a:p>
            <a:pPr eaLnBrk="1" hangingPunct="1">
              <a:defRPr/>
            </a:pPr>
            <a:r>
              <a:rPr lang="en-US" altLang="en-US" sz="2800" i="1" dirty="0"/>
              <a:t>With this last voice, the prophets were now “sleeping” (2 Baruch 85:3; cf. Josephus in </a:t>
            </a:r>
            <a:r>
              <a:rPr lang="en-US" altLang="en-US" sz="2800" i="1" u="sng" dirty="0"/>
              <a:t>Against </a:t>
            </a:r>
            <a:r>
              <a:rPr lang="en-US" altLang="en-US" sz="2800" i="1" u="sng" dirty="0" err="1"/>
              <a:t>Apion</a:t>
            </a:r>
            <a:r>
              <a:rPr lang="en-US" altLang="en-US" sz="2800" i="1" dirty="0"/>
              <a:t> 1:8).</a:t>
            </a:r>
          </a:p>
        </p:txBody>
      </p:sp>
    </p:spTree>
    <p:extLst>
      <p:ext uri="{BB962C8B-B14F-4D97-AF65-F5344CB8AC3E}">
        <p14:creationId xmlns:p14="http://schemas.microsoft.com/office/powerpoint/2010/main" val="3182477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 calcmode="lin" valueType="num">
                                      <p:cBhvr>
                                        <p:cTn id="7" dur="500" fill="hold"/>
                                        <p:tgtEl>
                                          <p:spTgt spid="296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69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63">
                                            <p:txEl>
                                              <p:pRg st="1" end="1"/>
                                            </p:txEl>
                                          </p:spTgt>
                                        </p:tgtEl>
                                        <p:attrNameLst>
                                          <p:attrName>style.visibility</p:attrName>
                                        </p:attrNameLst>
                                      </p:cBhvr>
                                      <p:to>
                                        <p:strVal val="visible"/>
                                      </p:to>
                                    </p:set>
                                    <p:anim calcmode="lin" valueType="num">
                                      <p:cBhvr additive="base">
                                        <p:cTn id="13" dur="500" fill="hold"/>
                                        <p:tgtEl>
                                          <p:spTgt spid="296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6963">
                                            <p:txEl>
                                              <p:pRg st="2" end="2"/>
                                            </p:txEl>
                                          </p:spTgt>
                                        </p:tgtEl>
                                        <p:attrNameLst>
                                          <p:attrName>style.visibility</p:attrName>
                                        </p:attrNameLst>
                                      </p:cBhvr>
                                      <p:to>
                                        <p:strVal val="visible"/>
                                      </p:to>
                                    </p:set>
                                    <p:anim calcmode="lin" valueType="num">
                                      <p:cBhvr additive="base">
                                        <p:cTn id="19" dur="500" fill="hold"/>
                                        <p:tgtEl>
                                          <p:spTgt spid="296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6963">
                                            <p:txEl>
                                              <p:pRg st="3" end="3"/>
                                            </p:txEl>
                                          </p:spTgt>
                                        </p:tgtEl>
                                        <p:attrNameLst>
                                          <p:attrName>style.visibility</p:attrName>
                                        </p:attrNameLst>
                                      </p:cBhvr>
                                      <p:to>
                                        <p:strVal val="visible"/>
                                      </p:to>
                                    </p:set>
                                    <p:anim calcmode="lin" valueType="num">
                                      <p:cBhvr additive="base">
                                        <p:cTn id="25" dur="500" fill="hold"/>
                                        <p:tgtEl>
                                          <p:spTgt spid="296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FD375548-3044-4936-A6DC-195A9084D944}" type="slidenum">
              <a:rPr lang="en-US" altLang="en-US"/>
              <a:pPr>
                <a:defRPr/>
              </a:pPr>
              <a:t>169</a:t>
            </a:fld>
            <a:endParaRPr lang="en-US" altLang="en-US"/>
          </a:p>
        </p:txBody>
      </p:sp>
      <p:sp>
        <p:nvSpPr>
          <p:cNvPr id="299010" name="Rectangle 2"/>
          <p:cNvSpPr>
            <a:spLocks noGrp="1" noChangeArrowheads="1"/>
          </p:cNvSpPr>
          <p:nvPr>
            <p:ph type="title"/>
          </p:nvPr>
        </p:nvSpPr>
        <p:spPr>
          <a:solidFill>
            <a:srgbClr val="2A0000"/>
          </a:solidFill>
          <a:ln w="38100">
            <a:solidFill>
              <a:srgbClr val="800000"/>
            </a:solidFill>
            <a:miter lim="800000"/>
            <a:headEnd/>
            <a:tailEnd/>
          </a:ln>
        </p:spPr>
        <p:txBody>
          <a:bodyPr/>
          <a:lstStyle/>
          <a:p>
            <a:pPr algn="l" eaLnBrk="1" hangingPunct="1">
              <a:defRPr/>
            </a:pPr>
            <a:r>
              <a:rPr lang="en-US" altLang="en-US" sz="4000">
                <a:solidFill>
                  <a:srgbClr val="99FFCC"/>
                </a:solidFill>
                <a:latin typeface="Cooper Black" pitchFamily="18" charset="0"/>
              </a:rPr>
              <a:t>1	Dialogue About Election 	Love</a:t>
            </a:r>
            <a:r>
              <a:rPr lang="en-US" altLang="en-US" sz="2800">
                <a:solidFill>
                  <a:srgbClr val="99FFCC"/>
                </a:solidFill>
                <a:latin typeface="Arial" panose="020B0604020202020204" pitchFamily="34" charset="0"/>
              </a:rPr>
              <a:t> (1:2-5)</a:t>
            </a:r>
            <a:endParaRPr lang="en-US" altLang="en-US" sz="4000">
              <a:solidFill>
                <a:srgbClr val="99FFCC"/>
              </a:solidFill>
              <a:latin typeface="Cooper Black" pitchFamily="18" charset="0"/>
            </a:endParaRPr>
          </a:p>
        </p:txBody>
      </p:sp>
      <p:sp>
        <p:nvSpPr>
          <p:cNvPr id="143364" name="Rectangle 5"/>
          <p:cNvSpPr>
            <a:spLocks noGrp="1" noChangeArrowheads="1"/>
          </p:cNvSpPr>
          <p:nvPr>
            <p:ph type="body" sz="half" idx="1"/>
          </p:nvPr>
        </p:nvSpPr>
        <p:spPr>
          <a:xfrm>
            <a:off x="1828800" y="2057400"/>
            <a:ext cx="4038600" cy="1981200"/>
          </a:xfrm>
          <a:gradFill rotWithShape="1">
            <a:gsLst>
              <a:gs pos="0">
                <a:srgbClr val="FFFF99"/>
              </a:gs>
              <a:gs pos="100000">
                <a:srgbClr val="A9A965"/>
              </a:gs>
            </a:gsLst>
            <a:path path="shape">
              <a:fillToRect l="50000" t="50000" r="50000" b="50000"/>
            </a:path>
          </a:gradFill>
        </p:spPr>
        <p:txBody>
          <a:bodyPr/>
          <a:lstStyle/>
          <a:p>
            <a:pPr eaLnBrk="1" hangingPunct="1">
              <a:buFont typeface="Wingdings" panose="05000000000000000000" pitchFamily="2" charset="2"/>
              <a:buNone/>
            </a:pPr>
            <a:r>
              <a:rPr lang="en-US" altLang="en-US" sz="4400" b="1">
                <a:solidFill>
                  <a:srgbClr val="2A0000"/>
                </a:solidFill>
                <a:latin typeface="Freestyle Script" panose="030804020302050B0404" pitchFamily="66" charset="0"/>
              </a:rPr>
              <a:t>“I have loved you!”</a:t>
            </a:r>
          </a:p>
          <a:p>
            <a:pPr eaLnBrk="1" hangingPunct="1">
              <a:buFont typeface="Wingdings" panose="05000000000000000000" pitchFamily="2" charset="2"/>
              <a:buNone/>
            </a:pPr>
            <a:endParaRPr lang="en-US" altLang="en-US" sz="1000" b="1">
              <a:solidFill>
                <a:srgbClr val="2A0000"/>
              </a:solidFill>
              <a:latin typeface="Freestyle Script" panose="030804020302050B0404" pitchFamily="66" charset="0"/>
            </a:endParaRPr>
          </a:p>
          <a:p>
            <a:pPr eaLnBrk="1" hangingPunct="1">
              <a:buFont typeface="Wingdings" panose="05000000000000000000" pitchFamily="2" charset="2"/>
              <a:buNone/>
            </a:pPr>
            <a:r>
              <a:rPr lang="en-US" altLang="en-US" sz="4400" b="1">
                <a:solidFill>
                  <a:srgbClr val="2A0000"/>
                </a:solidFill>
                <a:latin typeface="Freestyle Script" panose="030804020302050B0404" pitchFamily="66" charset="0"/>
              </a:rPr>
              <a:t>“How have you loved us?”</a:t>
            </a:r>
          </a:p>
        </p:txBody>
      </p:sp>
      <p:sp>
        <p:nvSpPr>
          <p:cNvPr id="299014" name="Rectangle 6"/>
          <p:cNvSpPr>
            <a:spLocks noGrp="1" noChangeArrowheads="1"/>
          </p:cNvSpPr>
          <p:nvPr>
            <p:ph type="body" sz="half" idx="2"/>
          </p:nvPr>
        </p:nvSpPr>
        <p:spPr>
          <a:xfrm>
            <a:off x="6172200" y="1851206"/>
            <a:ext cx="4038600" cy="5029200"/>
          </a:xfrm>
        </p:spPr>
        <p:txBody>
          <a:bodyPr>
            <a:normAutofit fontScale="92500"/>
          </a:bodyPr>
          <a:lstStyle/>
          <a:p>
            <a:pPr eaLnBrk="1" hangingPunct="1">
              <a:defRPr/>
            </a:pPr>
            <a:r>
              <a:rPr lang="en-US" altLang="en-US" sz="2400" i="1" dirty="0"/>
              <a:t>Yahweh had chosen them out of his election-love </a:t>
            </a:r>
            <a:r>
              <a:rPr lang="en-US" altLang="en-US" sz="2400" dirty="0"/>
              <a:t>(</a:t>
            </a:r>
            <a:r>
              <a:rPr lang="en-US" altLang="en-US" sz="2400" dirty="0" err="1">
                <a:latin typeface="HebrewTh" pitchFamily="2" charset="0"/>
              </a:rPr>
              <a:t>bhaxA</a:t>
            </a:r>
            <a:r>
              <a:rPr lang="en-US" altLang="en-US" sz="2400" dirty="0"/>
              <a:t>)</a:t>
            </a:r>
            <a:r>
              <a:rPr lang="en-US" altLang="en-US" sz="2400" i="1" dirty="0"/>
              <a:t>, Jacob instead of Esau, that Israel might serve his divine purpose.</a:t>
            </a:r>
          </a:p>
          <a:p>
            <a:pPr eaLnBrk="1" hangingPunct="1">
              <a:defRPr/>
            </a:pPr>
            <a:r>
              <a:rPr lang="en-US" altLang="en-US" sz="2400" i="1" dirty="0"/>
              <a:t>The names Jacob and Esau should be understood corporately, not as individuals.</a:t>
            </a:r>
          </a:p>
          <a:p>
            <a:pPr eaLnBrk="1" hangingPunct="1">
              <a:defRPr/>
            </a:pPr>
            <a:r>
              <a:rPr lang="en-US" altLang="en-US" sz="2400" i="1" dirty="0"/>
              <a:t>Edom had not been allowed to rebuild, but Judah had been allowed to do so!</a:t>
            </a:r>
          </a:p>
        </p:txBody>
      </p:sp>
      <p:sp>
        <p:nvSpPr>
          <p:cNvPr id="299016" name="Text Box 8"/>
          <p:cNvSpPr txBox="1">
            <a:spLocks noChangeArrowheads="1"/>
          </p:cNvSpPr>
          <p:nvPr/>
        </p:nvSpPr>
        <p:spPr bwMode="auto">
          <a:xfrm>
            <a:off x="2286000" y="4114801"/>
            <a:ext cx="3657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20000"/>
              </a:spcBef>
              <a:buClr>
                <a:schemeClr val="hlink"/>
              </a:buClr>
              <a:buSzPct val="80000"/>
              <a:buFont typeface="Wingdings" panose="05000000000000000000" pitchFamily="2" charset="2"/>
              <a:buNone/>
              <a:defRPr/>
            </a:pPr>
            <a:r>
              <a:rPr lang="en-US" altLang="en-US" sz="2800" b="1">
                <a:solidFill>
                  <a:schemeClr val="hlink"/>
                </a:solidFill>
                <a:effectLst>
                  <a:outerShdw blurRad="38100" dist="38100" dir="2700000" algn="tl">
                    <a:srgbClr val="000000"/>
                  </a:outerShdw>
                </a:effectLst>
                <a:latin typeface="Comic Sans MS" panose="030F0702030302020204" pitchFamily="66" charset="0"/>
              </a:rPr>
              <a:t>By implication, the covenant required reciprocal love and faithfulness.</a:t>
            </a:r>
            <a:endParaRPr lang="en-US" altLang="en-US" sz="2800">
              <a:solidFill>
                <a:schemeClr val="hlink"/>
              </a:solidFill>
              <a:latin typeface="Comic Sans MS" panose="030F0702030302020204" pitchFamily="66" charset="0"/>
            </a:endParaRPr>
          </a:p>
        </p:txBody>
      </p:sp>
    </p:spTree>
    <p:extLst>
      <p:ext uri="{BB962C8B-B14F-4D97-AF65-F5344CB8AC3E}">
        <p14:creationId xmlns:p14="http://schemas.microsoft.com/office/powerpoint/2010/main" val="999324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99016">
                                            <p:txEl>
                                              <p:pRg st="0" end="0"/>
                                            </p:txEl>
                                          </p:spTgt>
                                        </p:tgtEl>
                                        <p:attrNameLst>
                                          <p:attrName>style.visibility</p:attrName>
                                        </p:attrNameLst>
                                      </p:cBhvr>
                                      <p:to>
                                        <p:strVal val="visible"/>
                                      </p:to>
                                    </p:set>
                                    <p:anim calcmode="lin" valueType="num">
                                      <p:cBhvr>
                                        <p:cTn id="7" dur="500" fill="hold"/>
                                        <p:tgtEl>
                                          <p:spTgt spid="2990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90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9014">
                                            <p:txEl>
                                              <p:pRg st="0" end="0"/>
                                            </p:txEl>
                                          </p:spTgt>
                                        </p:tgtEl>
                                        <p:attrNameLst>
                                          <p:attrName>style.visibility</p:attrName>
                                        </p:attrNameLst>
                                      </p:cBhvr>
                                      <p:to>
                                        <p:strVal val="visible"/>
                                      </p:to>
                                    </p:set>
                                    <p:anim calcmode="lin" valueType="num">
                                      <p:cBhvr additive="base">
                                        <p:cTn id="13" dur="500" fill="hold"/>
                                        <p:tgtEl>
                                          <p:spTgt spid="2990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90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9014">
                                            <p:txEl>
                                              <p:pRg st="1" end="1"/>
                                            </p:txEl>
                                          </p:spTgt>
                                        </p:tgtEl>
                                        <p:attrNameLst>
                                          <p:attrName>style.visibility</p:attrName>
                                        </p:attrNameLst>
                                      </p:cBhvr>
                                      <p:to>
                                        <p:strVal val="visible"/>
                                      </p:to>
                                    </p:set>
                                    <p:anim calcmode="lin" valueType="num">
                                      <p:cBhvr additive="base">
                                        <p:cTn id="19" dur="500" fill="hold"/>
                                        <p:tgtEl>
                                          <p:spTgt spid="2990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90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9014">
                                            <p:txEl>
                                              <p:pRg st="2" end="2"/>
                                            </p:txEl>
                                          </p:spTgt>
                                        </p:tgtEl>
                                        <p:attrNameLst>
                                          <p:attrName>style.visibility</p:attrName>
                                        </p:attrNameLst>
                                      </p:cBhvr>
                                      <p:to>
                                        <p:strVal val="visible"/>
                                      </p:to>
                                    </p:set>
                                    <p:anim calcmode="lin" valueType="num">
                                      <p:cBhvr additive="base">
                                        <p:cTn id="25" dur="500" fill="hold"/>
                                        <p:tgtEl>
                                          <p:spTgt spid="2990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90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22F9AED-661F-41A4-B282-68C8C8C4407A}" type="slidenum">
              <a:rPr lang="en-US" altLang="en-US"/>
              <a:pPr>
                <a:defRPr/>
              </a:pPr>
              <a:t>17</a:t>
            </a:fld>
            <a:endParaRPr lang="en-US" altLang="en-US"/>
          </a:p>
        </p:txBody>
      </p:sp>
      <p:sp>
        <p:nvSpPr>
          <p:cNvPr id="198658" name="Rectangle 2"/>
          <p:cNvSpPr>
            <a:spLocks noGrp="1" noChangeArrowheads="1"/>
          </p:cNvSpPr>
          <p:nvPr>
            <p:ph type="title"/>
          </p:nvPr>
        </p:nvSpPr>
        <p:spPr/>
        <p:txBody>
          <a:bodyPr/>
          <a:lstStyle/>
          <a:p>
            <a:pPr eaLnBrk="1" hangingPunct="1">
              <a:defRPr/>
            </a:pPr>
            <a:r>
              <a:rPr lang="en-US" altLang="en-US">
                <a:solidFill>
                  <a:srgbClr val="FFFF66"/>
                </a:solidFill>
                <a:latin typeface="Eras Bold ITC" pitchFamily="34" charset="0"/>
              </a:rPr>
              <a:t>The Registration List cont.--</a:t>
            </a:r>
          </a:p>
        </p:txBody>
      </p:sp>
      <p:sp>
        <p:nvSpPr>
          <p:cNvPr id="198659" name="Rectangle 3"/>
          <p:cNvSpPr>
            <a:spLocks noGrp="1" noChangeArrowheads="1"/>
          </p:cNvSpPr>
          <p:nvPr>
            <p:ph type="body" idx="1"/>
          </p:nvPr>
        </p:nvSpPr>
        <p:spPr>
          <a:xfrm>
            <a:off x="1981200" y="1676400"/>
            <a:ext cx="8229600" cy="4572000"/>
          </a:xfrm>
        </p:spPr>
        <p:txBody>
          <a:bodyPr>
            <a:normAutofit fontScale="92500" lnSpcReduction="10000"/>
          </a:bodyPr>
          <a:lstStyle/>
          <a:p>
            <a:pPr eaLnBrk="1" hangingPunct="1">
              <a:lnSpc>
                <a:spcPct val="90000"/>
              </a:lnSpc>
              <a:buFont typeface="Wingdings" panose="05000000000000000000" pitchFamily="2" charset="2"/>
              <a:buNone/>
              <a:defRPr/>
            </a:pPr>
            <a:r>
              <a:rPr lang="en-US" altLang="en-US" sz="2800" u="sng" dirty="0">
                <a:solidFill>
                  <a:srgbClr val="FF9900"/>
                </a:solidFill>
              </a:rPr>
              <a:t>The Pure Israelites:</a:t>
            </a:r>
          </a:p>
          <a:p>
            <a:pPr eaLnBrk="1" hangingPunct="1">
              <a:lnSpc>
                <a:spcPct val="90000"/>
              </a:lnSpc>
              <a:defRPr/>
            </a:pPr>
            <a:r>
              <a:rPr lang="en-US" altLang="en-US" sz="2400" i="1" dirty="0">
                <a:latin typeface="Arial Narrow" panose="020B0606020202030204" pitchFamily="34" charset="0"/>
              </a:rPr>
              <a:t>Those with verifiable genealogies (2:3-20)</a:t>
            </a:r>
          </a:p>
          <a:p>
            <a:pPr eaLnBrk="1" hangingPunct="1">
              <a:lnSpc>
                <a:spcPct val="90000"/>
              </a:lnSpc>
              <a:defRPr/>
            </a:pPr>
            <a:r>
              <a:rPr lang="en-US" altLang="en-US" sz="2400" i="1" dirty="0">
                <a:latin typeface="Arial Narrow" panose="020B0606020202030204" pitchFamily="34" charset="0"/>
              </a:rPr>
              <a:t>Those with clear ancestral roots in an Israelite town (2:21-35)</a:t>
            </a:r>
          </a:p>
          <a:p>
            <a:pPr eaLnBrk="1" hangingPunct="1">
              <a:lnSpc>
                <a:spcPct val="90000"/>
              </a:lnSpc>
              <a:defRPr/>
            </a:pPr>
            <a:r>
              <a:rPr lang="en-US" altLang="en-US" sz="2400" i="1" dirty="0">
                <a:latin typeface="Arial Narrow" panose="020B0606020202030204" pitchFamily="34" charset="0"/>
              </a:rPr>
              <a:t>Those with a clear connection to the first temple (i.e., priests, Levites, singers, gatekeepers or temple servants, 2:36-58).</a:t>
            </a:r>
          </a:p>
          <a:p>
            <a:pPr eaLnBrk="1" hangingPunct="1">
              <a:lnSpc>
                <a:spcPct val="90000"/>
              </a:lnSpc>
              <a:buFont typeface="Wingdings" panose="05000000000000000000" pitchFamily="2" charset="2"/>
              <a:buNone/>
              <a:defRPr/>
            </a:pPr>
            <a:r>
              <a:rPr lang="en-US" altLang="en-US" sz="2800" u="sng" dirty="0">
                <a:solidFill>
                  <a:srgbClr val="FF9900"/>
                </a:solidFill>
              </a:rPr>
              <a:t>Those With Unclear Status:</a:t>
            </a:r>
            <a:r>
              <a:rPr lang="en-US" altLang="en-US" sz="2800" dirty="0">
                <a:solidFill>
                  <a:srgbClr val="FF9900"/>
                </a:solidFill>
              </a:rPr>
              <a:t> These claimants were not excluded outright, but they were given probationary acceptance until their claim could be validated by the use of </a:t>
            </a:r>
            <a:r>
              <a:rPr lang="en-US" altLang="en-US" sz="2800" dirty="0" err="1">
                <a:solidFill>
                  <a:srgbClr val="FF9900"/>
                </a:solidFill>
              </a:rPr>
              <a:t>Urim</a:t>
            </a:r>
            <a:r>
              <a:rPr lang="en-US" altLang="en-US" sz="2800" dirty="0">
                <a:solidFill>
                  <a:srgbClr val="FF9900"/>
                </a:solidFill>
              </a:rPr>
              <a:t> and </a:t>
            </a:r>
            <a:r>
              <a:rPr lang="en-US" altLang="en-US" sz="2800" dirty="0" err="1">
                <a:solidFill>
                  <a:srgbClr val="FF9900"/>
                </a:solidFill>
              </a:rPr>
              <a:t>Thummim</a:t>
            </a:r>
            <a:r>
              <a:rPr lang="en-US" altLang="en-US" sz="2800" dirty="0">
                <a:solidFill>
                  <a:srgbClr val="FF9900"/>
                </a:solidFill>
              </a:rPr>
              <a:t>.</a:t>
            </a:r>
          </a:p>
          <a:p>
            <a:pPr eaLnBrk="1" hangingPunct="1">
              <a:lnSpc>
                <a:spcPct val="90000"/>
              </a:lnSpc>
              <a:defRPr/>
            </a:pPr>
            <a:r>
              <a:rPr lang="en-US" altLang="en-US" sz="2400" i="1" dirty="0">
                <a:latin typeface="Arial Narrow" panose="020B0606020202030204" pitchFamily="34" charset="0"/>
              </a:rPr>
              <a:t>Those with unsubstantiated genealogical claims (2:59-60)</a:t>
            </a:r>
          </a:p>
          <a:p>
            <a:pPr eaLnBrk="1" hangingPunct="1">
              <a:lnSpc>
                <a:spcPct val="90000"/>
              </a:lnSpc>
              <a:defRPr/>
            </a:pPr>
            <a:r>
              <a:rPr lang="en-US" altLang="en-US" sz="2400" i="1" dirty="0">
                <a:latin typeface="Arial Narrow" panose="020B0606020202030204" pitchFamily="34" charset="0"/>
              </a:rPr>
              <a:t>Those with </a:t>
            </a:r>
            <a:r>
              <a:rPr lang="en-US" altLang="en-US" sz="2400" i="1" dirty="0" err="1">
                <a:latin typeface="Arial Narrow" panose="020B0606020202030204" pitchFamily="34" charset="0"/>
              </a:rPr>
              <a:t>unvalidated</a:t>
            </a:r>
            <a:r>
              <a:rPr lang="en-US" altLang="en-US" sz="2400" i="1" dirty="0">
                <a:latin typeface="Arial Narrow" panose="020B0606020202030204" pitchFamily="34" charset="0"/>
              </a:rPr>
              <a:t> claims of priesthood (2:61-63)</a:t>
            </a:r>
          </a:p>
        </p:txBody>
      </p:sp>
    </p:spTree>
    <p:extLst>
      <p:ext uri="{BB962C8B-B14F-4D97-AF65-F5344CB8AC3E}">
        <p14:creationId xmlns:p14="http://schemas.microsoft.com/office/powerpoint/2010/main" val="2049923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8659">
                                            <p:txEl>
                                              <p:pRg st="1" end="1"/>
                                            </p:txEl>
                                          </p:spTgt>
                                        </p:tgtEl>
                                        <p:attrNameLst>
                                          <p:attrName>style.visibility</p:attrName>
                                        </p:attrNameLst>
                                      </p:cBhvr>
                                      <p:to>
                                        <p:strVal val="visible"/>
                                      </p:to>
                                    </p:set>
                                    <p:anim calcmode="lin" valueType="num">
                                      <p:cBhvr additive="base">
                                        <p:cTn id="11"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86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8659">
                                            <p:txEl>
                                              <p:pRg st="2" end="2"/>
                                            </p:txEl>
                                          </p:spTgt>
                                        </p:tgtEl>
                                        <p:attrNameLst>
                                          <p:attrName>style.visibility</p:attrName>
                                        </p:attrNameLst>
                                      </p:cBhvr>
                                      <p:to>
                                        <p:strVal val="visible"/>
                                      </p:to>
                                    </p:set>
                                    <p:anim calcmode="lin" valueType="num">
                                      <p:cBhvr additive="base">
                                        <p:cTn id="15"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86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8659">
                                            <p:txEl>
                                              <p:pRg st="3" end="3"/>
                                            </p:txEl>
                                          </p:spTgt>
                                        </p:tgtEl>
                                        <p:attrNameLst>
                                          <p:attrName>style.visibility</p:attrName>
                                        </p:attrNameLst>
                                      </p:cBhvr>
                                      <p:to>
                                        <p:strVal val="visible"/>
                                      </p:to>
                                    </p:set>
                                    <p:anim calcmode="lin" valueType="num">
                                      <p:cBhvr additive="base">
                                        <p:cTn id="19"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8659">
                                            <p:txEl>
                                              <p:pRg st="4" end="4"/>
                                            </p:txEl>
                                          </p:spTgt>
                                        </p:tgtEl>
                                        <p:attrNameLst>
                                          <p:attrName>style.visibility</p:attrName>
                                        </p:attrNameLst>
                                      </p:cBhvr>
                                      <p:to>
                                        <p:strVal val="visible"/>
                                      </p:to>
                                    </p:set>
                                    <p:anim calcmode="lin" valueType="num">
                                      <p:cBhvr additive="base">
                                        <p:cTn id="25" dur="5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865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8659">
                                            <p:txEl>
                                              <p:pRg st="5" end="5"/>
                                            </p:txEl>
                                          </p:spTgt>
                                        </p:tgtEl>
                                        <p:attrNameLst>
                                          <p:attrName>style.visibility</p:attrName>
                                        </p:attrNameLst>
                                      </p:cBhvr>
                                      <p:to>
                                        <p:strVal val="visible"/>
                                      </p:to>
                                    </p:set>
                                    <p:anim calcmode="lin" valueType="num">
                                      <p:cBhvr additive="base">
                                        <p:cTn id="29" dur="500" fill="hold"/>
                                        <p:tgtEl>
                                          <p:spTgt spid="1986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865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8659">
                                            <p:txEl>
                                              <p:pRg st="6" end="6"/>
                                            </p:txEl>
                                          </p:spTgt>
                                        </p:tgtEl>
                                        <p:attrNameLst>
                                          <p:attrName>style.visibility</p:attrName>
                                        </p:attrNameLst>
                                      </p:cBhvr>
                                      <p:to>
                                        <p:strVal val="visible"/>
                                      </p:to>
                                    </p:set>
                                    <p:anim calcmode="lin" valueType="num">
                                      <p:cBhvr additive="base">
                                        <p:cTn id="33" dur="500" fill="hold"/>
                                        <p:tgtEl>
                                          <p:spTgt spid="19865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86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1597CE0E-28FA-4ACC-82EF-583C95449F12}" type="slidenum">
              <a:rPr lang="en-US" altLang="en-US"/>
              <a:pPr>
                <a:defRPr/>
              </a:pPr>
              <a:t>170</a:t>
            </a:fld>
            <a:endParaRPr lang="en-US" altLang="en-US"/>
          </a:p>
        </p:txBody>
      </p:sp>
      <p:sp>
        <p:nvSpPr>
          <p:cNvPr id="300034" name="Rectangle 2"/>
          <p:cNvSpPr>
            <a:spLocks noGrp="1" noChangeArrowheads="1"/>
          </p:cNvSpPr>
          <p:nvPr>
            <p:ph type="title"/>
          </p:nvPr>
        </p:nvSpPr>
        <p:spPr>
          <a:solidFill>
            <a:srgbClr val="2A0000"/>
          </a:solidFill>
          <a:ln w="38100">
            <a:solidFill>
              <a:srgbClr val="800000"/>
            </a:solidFill>
            <a:miter lim="800000"/>
            <a:headEnd/>
            <a:tailEnd/>
          </a:ln>
        </p:spPr>
        <p:txBody>
          <a:bodyPr/>
          <a:lstStyle/>
          <a:p>
            <a:pPr algn="l" eaLnBrk="1" hangingPunct="1">
              <a:defRPr/>
            </a:pPr>
            <a:r>
              <a:rPr lang="en-US" altLang="en-US" sz="4000">
                <a:solidFill>
                  <a:srgbClr val="99FFCC"/>
                </a:solidFill>
                <a:latin typeface="Cooper Black" pitchFamily="18" charset="0"/>
              </a:rPr>
              <a:t>2	Dialogue About Honorable 	Sacrifices </a:t>
            </a:r>
            <a:r>
              <a:rPr lang="en-US" altLang="en-US" sz="2800">
                <a:solidFill>
                  <a:srgbClr val="99FFCC"/>
                </a:solidFill>
                <a:latin typeface="Arial" panose="020B0604020202020204" pitchFamily="34" charset="0"/>
              </a:rPr>
              <a:t>(1:6—2:9)</a:t>
            </a:r>
            <a:endParaRPr lang="en-US" altLang="en-US" sz="4000">
              <a:solidFill>
                <a:srgbClr val="99FFCC"/>
              </a:solidFill>
              <a:latin typeface="Cooper Black" pitchFamily="18" charset="0"/>
            </a:endParaRPr>
          </a:p>
        </p:txBody>
      </p:sp>
      <p:sp>
        <p:nvSpPr>
          <p:cNvPr id="146436" name="Rectangle 4"/>
          <p:cNvSpPr>
            <a:spLocks noGrp="1" noChangeArrowheads="1"/>
          </p:cNvSpPr>
          <p:nvPr>
            <p:ph type="body" sz="half" idx="1"/>
          </p:nvPr>
        </p:nvSpPr>
        <p:spPr>
          <a:xfrm>
            <a:off x="1828800" y="1914828"/>
            <a:ext cx="4191000" cy="4800600"/>
          </a:xfrm>
          <a:gradFill rotWithShape="1">
            <a:gsLst>
              <a:gs pos="0">
                <a:srgbClr val="FFFF99"/>
              </a:gs>
              <a:gs pos="100000">
                <a:srgbClr val="A8A865"/>
              </a:gs>
            </a:gsLst>
            <a:path path="shape">
              <a:fillToRect l="50000" t="50000" r="50000" b="50000"/>
            </a:path>
          </a:gradFill>
        </p:spPr>
        <p:txBody>
          <a:bodyPr/>
          <a:lstStyle/>
          <a:p>
            <a:pPr eaLnBrk="1" hangingPunct="1">
              <a:lnSpc>
                <a:spcPct val="80000"/>
              </a:lnSpc>
              <a:buFont typeface="Wingdings" panose="05000000000000000000" pitchFamily="2" charset="2"/>
              <a:buNone/>
            </a:pPr>
            <a:r>
              <a:rPr lang="en-US" altLang="en-US" sz="4400" b="1">
                <a:solidFill>
                  <a:srgbClr val="2A0000"/>
                </a:solidFill>
                <a:latin typeface="Freestyle Script" panose="030804020302050B0404" pitchFamily="66" charset="0"/>
              </a:rPr>
              <a:t>“If I am a father, where is the honor due me? If I am a master, where is the respect due me? It is you, O priests, who despise my name!”</a:t>
            </a:r>
          </a:p>
          <a:p>
            <a:pPr eaLnBrk="1" hangingPunct="1">
              <a:lnSpc>
                <a:spcPct val="80000"/>
              </a:lnSpc>
              <a:buFont typeface="Wingdings" panose="05000000000000000000" pitchFamily="2" charset="2"/>
              <a:buNone/>
            </a:pPr>
            <a:endParaRPr lang="en-US" altLang="en-US" sz="1000" b="1">
              <a:solidFill>
                <a:srgbClr val="2A0000"/>
              </a:solidFill>
              <a:latin typeface="Freestyle Script" panose="030804020302050B0404" pitchFamily="66" charset="0"/>
            </a:endParaRPr>
          </a:p>
          <a:p>
            <a:pPr eaLnBrk="1" hangingPunct="1">
              <a:lnSpc>
                <a:spcPct val="80000"/>
              </a:lnSpc>
              <a:buFont typeface="Wingdings" panose="05000000000000000000" pitchFamily="2" charset="2"/>
              <a:buNone/>
            </a:pPr>
            <a:r>
              <a:rPr lang="en-US" altLang="en-US" sz="4400" b="1">
                <a:solidFill>
                  <a:srgbClr val="2A0000"/>
                </a:solidFill>
                <a:latin typeface="Freestyle Script" panose="030804020302050B0404" pitchFamily="66" charset="0"/>
              </a:rPr>
              <a:t>“How have we despised your name?”</a:t>
            </a:r>
          </a:p>
        </p:txBody>
      </p:sp>
      <p:sp>
        <p:nvSpPr>
          <p:cNvPr id="300037" name="Rectangle 5"/>
          <p:cNvSpPr>
            <a:spLocks noGrp="1" noChangeArrowheads="1"/>
          </p:cNvSpPr>
          <p:nvPr>
            <p:ph type="body" sz="half" idx="2"/>
          </p:nvPr>
        </p:nvSpPr>
        <p:spPr>
          <a:xfrm>
            <a:off x="6172200" y="1828800"/>
            <a:ext cx="4038600" cy="4495800"/>
          </a:xfrm>
        </p:spPr>
        <p:txBody>
          <a:bodyPr>
            <a:normAutofit fontScale="92500"/>
          </a:bodyPr>
          <a:lstStyle/>
          <a:p>
            <a:pPr eaLnBrk="1" hangingPunct="1">
              <a:defRPr/>
            </a:pPr>
            <a:r>
              <a:rPr lang="en-US" altLang="en-US" sz="2400" i="1" dirty="0"/>
              <a:t>Contempt for Yahweh was apparent in the offering of ritually unclean sacrifices.</a:t>
            </a:r>
          </a:p>
          <a:p>
            <a:pPr eaLnBrk="1" hangingPunct="1">
              <a:defRPr/>
            </a:pPr>
            <a:r>
              <a:rPr lang="en-US" altLang="en-US" sz="2400" i="1" dirty="0"/>
              <a:t>The people were treating God with less honor than they would even the secular governor!</a:t>
            </a:r>
          </a:p>
          <a:p>
            <a:pPr eaLnBrk="1" hangingPunct="1">
              <a:defRPr/>
            </a:pPr>
            <a:r>
              <a:rPr lang="en-US" altLang="en-US" sz="2400" i="1" dirty="0"/>
              <a:t>Better to close the temple doors and not even light the altar fires!</a:t>
            </a:r>
          </a:p>
        </p:txBody>
      </p:sp>
    </p:spTree>
    <p:extLst>
      <p:ext uri="{BB962C8B-B14F-4D97-AF65-F5344CB8AC3E}">
        <p14:creationId xmlns:p14="http://schemas.microsoft.com/office/powerpoint/2010/main" val="379675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0037">
                                            <p:txEl>
                                              <p:pRg st="0" end="0"/>
                                            </p:txEl>
                                          </p:spTgt>
                                        </p:tgtEl>
                                        <p:attrNameLst>
                                          <p:attrName>style.visibility</p:attrName>
                                        </p:attrNameLst>
                                      </p:cBhvr>
                                      <p:to>
                                        <p:strVal val="visible"/>
                                      </p:to>
                                    </p:set>
                                    <p:anim calcmode="lin" valueType="num">
                                      <p:cBhvr additive="base">
                                        <p:cTn id="7" dur="500" fill="hold"/>
                                        <p:tgtEl>
                                          <p:spTgt spid="3000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00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0037">
                                            <p:txEl>
                                              <p:pRg st="1" end="1"/>
                                            </p:txEl>
                                          </p:spTgt>
                                        </p:tgtEl>
                                        <p:attrNameLst>
                                          <p:attrName>style.visibility</p:attrName>
                                        </p:attrNameLst>
                                      </p:cBhvr>
                                      <p:to>
                                        <p:strVal val="visible"/>
                                      </p:to>
                                    </p:set>
                                    <p:anim calcmode="lin" valueType="num">
                                      <p:cBhvr additive="base">
                                        <p:cTn id="13" dur="500" fill="hold"/>
                                        <p:tgtEl>
                                          <p:spTgt spid="30003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00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0037">
                                            <p:txEl>
                                              <p:pRg st="2" end="2"/>
                                            </p:txEl>
                                          </p:spTgt>
                                        </p:tgtEl>
                                        <p:attrNameLst>
                                          <p:attrName>style.visibility</p:attrName>
                                        </p:attrNameLst>
                                      </p:cBhvr>
                                      <p:to>
                                        <p:strVal val="visible"/>
                                      </p:to>
                                    </p:set>
                                    <p:anim calcmode="lin" valueType="num">
                                      <p:cBhvr additive="base">
                                        <p:cTn id="19" dur="500" fill="hold"/>
                                        <p:tgtEl>
                                          <p:spTgt spid="30003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003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CF0EEB2-81FE-4864-B9FA-FF16BCC422C6}" type="slidenum">
              <a:rPr lang="en-US" altLang="en-US"/>
              <a:pPr>
                <a:defRPr/>
              </a:pPr>
              <a:t>171</a:t>
            </a:fld>
            <a:endParaRPr lang="en-US" altLang="en-US"/>
          </a:p>
        </p:txBody>
      </p:sp>
      <p:sp>
        <p:nvSpPr>
          <p:cNvPr id="313346" name="Rectangle 2"/>
          <p:cNvSpPr>
            <a:spLocks noGrp="1" noChangeArrowheads="1"/>
          </p:cNvSpPr>
          <p:nvPr>
            <p:ph type="title"/>
          </p:nvPr>
        </p:nvSpPr>
        <p:spPr/>
        <p:txBody>
          <a:bodyPr/>
          <a:lstStyle/>
          <a:p>
            <a:pPr eaLnBrk="1" hangingPunct="1">
              <a:defRPr/>
            </a:pPr>
            <a:r>
              <a:rPr lang="en-US" altLang="en-US" sz="4000">
                <a:latin typeface="MARKETPRO" pitchFamily="2" charset="2"/>
              </a:rPr>
              <a:t>Contempt for God`s Universal Purpose</a:t>
            </a:r>
          </a:p>
        </p:txBody>
      </p:sp>
      <p:sp>
        <p:nvSpPr>
          <p:cNvPr id="313347" name="Rectangle 3"/>
          <p:cNvSpPr>
            <a:spLocks noGrp="1" noChangeArrowheads="1"/>
          </p:cNvSpPr>
          <p:nvPr>
            <p:ph type="body" idx="1"/>
          </p:nvPr>
        </p:nvSpPr>
        <p:spPr>
          <a:xfrm>
            <a:off x="1895887" y="1853248"/>
            <a:ext cx="8305800" cy="4953000"/>
          </a:xfrm>
        </p:spPr>
        <p:txBody>
          <a:bodyPr/>
          <a:lstStyle/>
          <a:p>
            <a:pPr eaLnBrk="1" hangingPunct="1">
              <a:lnSpc>
                <a:spcPct val="90000"/>
              </a:lnSpc>
              <a:buFont typeface="Wingdings" panose="05000000000000000000" pitchFamily="2" charset="2"/>
              <a:buNone/>
              <a:defRPr/>
            </a:pPr>
            <a:r>
              <a:rPr lang="en-US" altLang="en-US" sz="2800" dirty="0">
                <a:solidFill>
                  <a:srgbClr val="FFFF99"/>
                </a:solidFill>
                <a:latin typeface="Berlin Sans FB" pitchFamily="34" charset="0"/>
              </a:rPr>
              <a:t>“I am a great King,” says Yahweh </a:t>
            </a:r>
            <a:r>
              <a:rPr lang="en-US" altLang="en-US" sz="2800" dirty="0" err="1">
                <a:solidFill>
                  <a:srgbClr val="FFFF99"/>
                </a:solidFill>
                <a:latin typeface="Berlin Sans FB" pitchFamily="34" charset="0"/>
              </a:rPr>
              <a:t>Sabaoth</a:t>
            </a:r>
            <a:r>
              <a:rPr lang="en-US" altLang="en-US" sz="2800" dirty="0">
                <a:solidFill>
                  <a:srgbClr val="FFFF99"/>
                </a:solidFill>
                <a:latin typeface="Berlin Sans FB" pitchFamily="34" charset="0"/>
              </a:rPr>
              <a:t>, “and my name is to be feared among the nations!”</a:t>
            </a:r>
          </a:p>
          <a:p>
            <a:pPr eaLnBrk="1" hangingPunct="1">
              <a:lnSpc>
                <a:spcPct val="90000"/>
              </a:lnSpc>
              <a:defRPr/>
            </a:pPr>
            <a:r>
              <a:rPr lang="en-US" altLang="en-US" sz="2400" i="1" dirty="0">
                <a:latin typeface="Comic Sans MS" panose="030F0702030302020204" pitchFamily="66" charset="0"/>
              </a:rPr>
              <a:t>By insulting Yahweh’s kingship in bringing diseased or crippled animals, they also were demeaning God’s greater purpose that his name should be honored among the nations (cf. Hg. 2:6-9; </a:t>
            </a:r>
            <a:r>
              <a:rPr lang="en-US" altLang="en-US" sz="2400" i="1" dirty="0" err="1">
                <a:latin typeface="Comic Sans MS" panose="030F0702030302020204" pitchFamily="66" charset="0"/>
              </a:rPr>
              <a:t>Zec</a:t>
            </a:r>
            <a:r>
              <a:rPr lang="en-US" altLang="en-US" sz="2400" i="1" dirty="0">
                <a:latin typeface="Comic Sans MS" panose="030F0702030302020204" pitchFamily="66" charset="0"/>
              </a:rPr>
              <a:t>. 2:11; 8:20-23; 14:16).</a:t>
            </a:r>
          </a:p>
          <a:p>
            <a:pPr eaLnBrk="1" hangingPunct="1">
              <a:lnSpc>
                <a:spcPct val="90000"/>
              </a:lnSpc>
              <a:defRPr/>
            </a:pPr>
            <a:r>
              <a:rPr lang="en-US" altLang="en-US" sz="2400" i="1" dirty="0">
                <a:latin typeface="Comic Sans MS" panose="030F0702030302020204" pitchFamily="66" charset="0"/>
              </a:rPr>
              <a:t>God’s warning was that the offal of the sacrifices (which were unclean and were to be burned outside the camp) would be smeared on the priest’s faces, rendering them unclean!</a:t>
            </a:r>
          </a:p>
        </p:txBody>
      </p:sp>
    </p:spTree>
    <p:extLst>
      <p:ext uri="{BB962C8B-B14F-4D97-AF65-F5344CB8AC3E}">
        <p14:creationId xmlns:p14="http://schemas.microsoft.com/office/powerpoint/2010/main" val="4112333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 calcmode="lin" valueType="num">
                                      <p:cBhvr>
                                        <p:cTn id="7" dur="500" fill="hold"/>
                                        <p:tgtEl>
                                          <p:spTgt spid="3133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33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13347">
                                            <p:txEl>
                                              <p:pRg st="1" end="1"/>
                                            </p:txEl>
                                          </p:spTgt>
                                        </p:tgtEl>
                                        <p:attrNameLst>
                                          <p:attrName>style.visibility</p:attrName>
                                        </p:attrNameLst>
                                      </p:cBhvr>
                                      <p:to>
                                        <p:strVal val="visible"/>
                                      </p:to>
                                    </p:set>
                                    <p:anim calcmode="lin" valueType="num">
                                      <p:cBhvr>
                                        <p:cTn id="13" dur="500" fill="hold"/>
                                        <p:tgtEl>
                                          <p:spTgt spid="31334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1334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1334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13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13347">
                                            <p:txEl>
                                              <p:pRg st="2" end="2"/>
                                            </p:txEl>
                                          </p:spTgt>
                                        </p:tgtEl>
                                        <p:attrNameLst>
                                          <p:attrName>style.visibility</p:attrName>
                                        </p:attrNameLst>
                                      </p:cBhvr>
                                      <p:to>
                                        <p:strVal val="visible"/>
                                      </p:to>
                                    </p:set>
                                    <p:anim calcmode="lin" valueType="num">
                                      <p:cBhvr>
                                        <p:cTn id="21" dur="500" fill="hold"/>
                                        <p:tgtEl>
                                          <p:spTgt spid="31334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1334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1334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133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A1C05360-D1D6-4196-A5AA-056FA1BC5351}" type="slidenum">
              <a:rPr lang="en-US" altLang="en-US"/>
              <a:pPr>
                <a:defRPr/>
              </a:pPr>
              <a:t>172</a:t>
            </a:fld>
            <a:endParaRPr lang="en-US" altLang="en-US"/>
          </a:p>
        </p:txBody>
      </p:sp>
      <p:sp>
        <p:nvSpPr>
          <p:cNvPr id="301058" name="Rectangle 2"/>
          <p:cNvSpPr>
            <a:spLocks noGrp="1" noChangeArrowheads="1"/>
          </p:cNvSpPr>
          <p:nvPr>
            <p:ph type="title"/>
          </p:nvPr>
        </p:nvSpPr>
        <p:spPr>
          <a:xfrm>
            <a:off x="646111" y="305238"/>
            <a:ext cx="9404723" cy="1400530"/>
          </a:xfrm>
          <a:solidFill>
            <a:srgbClr val="2A0000"/>
          </a:solidFill>
          <a:ln w="38100">
            <a:solidFill>
              <a:srgbClr val="800000"/>
            </a:solidFill>
            <a:miter lim="800000"/>
            <a:headEnd/>
            <a:tailEnd/>
          </a:ln>
        </p:spPr>
        <p:txBody>
          <a:bodyPr/>
          <a:lstStyle/>
          <a:p>
            <a:pPr algn="l" eaLnBrk="1" hangingPunct="1">
              <a:defRPr/>
            </a:pPr>
            <a:r>
              <a:rPr lang="en-US" altLang="en-US" sz="4000">
                <a:solidFill>
                  <a:srgbClr val="99FFCC"/>
                </a:solidFill>
                <a:latin typeface="Cooper Black" pitchFamily="18" charset="0"/>
              </a:rPr>
              <a:t>3	Warning About Broken 	Marriage Covenants</a:t>
            </a:r>
            <a:r>
              <a:rPr lang="en-US" altLang="en-US" sz="2800">
                <a:solidFill>
                  <a:srgbClr val="99FFCC"/>
                </a:solidFill>
                <a:latin typeface="Arial" panose="020B0604020202020204" pitchFamily="34" charset="0"/>
              </a:rPr>
              <a:t> (2:10-16)</a:t>
            </a:r>
            <a:endParaRPr lang="en-US" altLang="en-US" sz="4000">
              <a:solidFill>
                <a:srgbClr val="99FFCC"/>
              </a:solidFill>
              <a:latin typeface="Cooper Black" pitchFamily="18" charset="0"/>
            </a:endParaRPr>
          </a:p>
        </p:txBody>
      </p:sp>
      <p:sp>
        <p:nvSpPr>
          <p:cNvPr id="148484" name="Rectangle 4"/>
          <p:cNvSpPr>
            <a:spLocks noGrp="1" noChangeArrowheads="1"/>
          </p:cNvSpPr>
          <p:nvPr>
            <p:ph type="body" sz="half" idx="1"/>
          </p:nvPr>
        </p:nvSpPr>
        <p:spPr>
          <a:xfrm>
            <a:off x="1752600" y="1743632"/>
            <a:ext cx="4114800" cy="5105400"/>
          </a:xfrm>
          <a:gradFill rotWithShape="1">
            <a:gsLst>
              <a:gs pos="0">
                <a:srgbClr val="FFFF99"/>
              </a:gs>
              <a:gs pos="100000">
                <a:srgbClr val="A8A865"/>
              </a:gs>
            </a:gsLst>
            <a:path path="shape">
              <a:fillToRect l="50000" t="50000" r="50000" b="50000"/>
            </a:path>
          </a:gradFill>
        </p:spPr>
        <p:txBody>
          <a:bodyPr/>
          <a:lstStyle/>
          <a:p>
            <a:pPr eaLnBrk="1" hangingPunct="1">
              <a:lnSpc>
                <a:spcPct val="80000"/>
              </a:lnSpc>
              <a:buFont typeface="Wingdings" panose="05000000000000000000" pitchFamily="2" charset="2"/>
              <a:buNone/>
            </a:pPr>
            <a:r>
              <a:rPr lang="en-US" altLang="en-US" sz="4400" b="1" dirty="0">
                <a:solidFill>
                  <a:srgbClr val="2A0000"/>
                </a:solidFill>
                <a:latin typeface="Freestyle Script" panose="030804020302050B0404" pitchFamily="66" charset="0"/>
              </a:rPr>
              <a:t>“Have we not one father? Did not one God create us? Why do we profane the covenant by breaking faith with one another?”</a:t>
            </a:r>
          </a:p>
          <a:p>
            <a:pPr eaLnBrk="1" hangingPunct="1">
              <a:lnSpc>
                <a:spcPct val="80000"/>
              </a:lnSpc>
              <a:buFont typeface="Wingdings" panose="05000000000000000000" pitchFamily="2" charset="2"/>
              <a:buNone/>
            </a:pPr>
            <a:r>
              <a:rPr lang="en-US" altLang="en-US" sz="4400" b="1" dirty="0">
                <a:solidFill>
                  <a:srgbClr val="2A0000"/>
                </a:solidFill>
                <a:latin typeface="Freestyle Script" panose="030804020302050B0404" pitchFamily="66" charset="0"/>
              </a:rPr>
              <a:t>Yahweh no longer pays attention… You ask, “Why?”</a:t>
            </a:r>
          </a:p>
        </p:txBody>
      </p:sp>
      <p:sp>
        <p:nvSpPr>
          <p:cNvPr id="301061" name="Rectangle 5"/>
          <p:cNvSpPr>
            <a:spLocks noGrp="1" noChangeArrowheads="1"/>
          </p:cNvSpPr>
          <p:nvPr>
            <p:ph type="body" sz="half" idx="2"/>
          </p:nvPr>
        </p:nvSpPr>
        <p:spPr>
          <a:xfrm>
            <a:off x="6172200" y="1927407"/>
            <a:ext cx="4038600" cy="4953000"/>
          </a:xfrm>
        </p:spPr>
        <p:txBody>
          <a:bodyPr>
            <a:normAutofit fontScale="92500"/>
          </a:bodyPr>
          <a:lstStyle/>
          <a:p>
            <a:pPr eaLnBrk="1" hangingPunct="1">
              <a:lnSpc>
                <a:spcPct val="90000"/>
              </a:lnSpc>
              <a:defRPr/>
            </a:pPr>
            <a:r>
              <a:rPr lang="en-US" altLang="en-US" sz="2400" i="1" dirty="0"/>
              <a:t>It is unclear whether the term “father” refers to God, Abraham or Jacob.</a:t>
            </a:r>
          </a:p>
          <a:p>
            <a:pPr eaLnBrk="1" hangingPunct="1">
              <a:lnSpc>
                <a:spcPct val="90000"/>
              </a:lnSpc>
              <a:defRPr/>
            </a:pPr>
            <a:r>
              <a:rPr lang="en-US" altLang="en-US" sz="2400" i="1" dirty="0"/>
              <a:t>Regardless, the problem of broken marriages and mixed marriages was rampant (cf. Ezr. 9-10; Ne. 13:23-24).</a:t>
            </a:r>
          </a:p>
          <a:p>
            <a:pPr eaLnBrk="1" hangingPunct="1">
              <a:lnSpc>
                <a:spcPct val="90000"/>
              </a:lnSpc>
              <a:defRPr/>
            </a:pPr>
            <a:r>
              <a:rPr lang="en-US" altLang="en-US" sz="2400" i="1" dirty="0"/>
              <a:t>Yahweh himself was the faithful witness of the marriage covenant—and he hates divorce, since divorce is a kind of covenant unfaithfulness!</a:t>
            </a:r>
            <a:r>
              <a:rPr lang="en-US" altLang="en-US" sz="2400" dirty="0"/>
              <a:t> </a:t>
            </a:r>
          </a:p>
        </p:txBody>
      </p:sp>
    </p:spTree>
    <p:extLst>
      <p:ext uri="{BB962C8B-B14F-4D97-AF65-F5344CB8AC3E}">
        <p14:creationId xmlns:p14="http://schemas.microsoft.com/office/powerpoint/2010/main" val="3522958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1061">
                                            <p:txEl>
                                              <p:pRg st="0" end="0"/>
                                            </p:txEl>
                                          </p:spTgt>
                                        </p:tgtEl>
                                        <p:attrNameLst>
                                          <p:attrName>style.visibility</p:attrName>
                                        </p:attrNameLst>
                                      </p:cBhvr>
                                      <p:to>
                                        <p:strVal val="visible"/>
                                      </p:to>
                                    </p:set>
                                    <p:anim calcmode="lin" valueType="num">
                                      <p:cBhvr additive="base">
                                        <p:cTn id="7" dur="500" fill="hold"/>
                                        <p:tgtEl>
                                          <p:spTgt spid="3010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10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1061">
                                            <p:txEl>
                                              <p:pRg st="1" end="1"/>
                                            </p:txEl>
                                          </p:spTgt>
                                        </p:tgtEl>
                                        <p:attrNameLst>
                                          <p:attrName>style.visibility</p:attrName>
                                        </p:attrNameLst>
                                      </p:cBhvr>
                                      <p:to>
                                        <p:strVal val="visible"/>
                                      </p:to>
                                    </p:set>
                                    <p:anim calcmode="lin" valueType="num">
                                      <p:cBhvr additive="base">
                                        <p:cTn id="13" dur="500" fill="hold"/>
                                        <p:tgtEl>
                                          <p:spTgt spid="3010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10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1061">
                                            <p:txEl>
                                              <p:pRg st="2" end="2"/>
                                            </p:txEl>
                                          </p:spTgt>
                                        </p:tgtEl>
                                        <p:attrNameLst>
                                          <p:attrName>style.visibility</p:attrName>
                                        </p:attrNameLst>
                                      </p:cBhvr>
                                      <p:to>
                                        <p:strVal val="visible"/>
                                      </p:to>
                                    </p:set>
                                    <p:anim calcmode="lin" valueType="num">
                                      <p:cBhvr additive="base">
                                        <p:cTn id="19" dur="500" fill="hold"/>
                                        <p:tgtEl>
                                          <p:spTgt spid="30106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10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b="1" dirty="0">
                <a:solidFill>
                  <a:srgbClr val="FFC000"/>
                </a:solidFill>
              </a:rPr>
              <a:t>Discussion:</a:t>
            </a:r>
          </a:p>
        </p:txBody>
      </p:sp>
      <p:sp>
        <p:nvSpPr>
          <p:cNvPr id="177155" name="Rectangle 3"/>
          <p:cNvSpPr>
            <a:spLocks noGrp="1" noChangeArrowheads="1"/>
          </p:cNvSpPr>
          <p:nvPr>
            <p:ph type="body" idx="1"/>
          </p:nvPr>
        </p:nvSpPr>
        <p:spPr/>
        <p:txBody>
          <a:bodyPr>
            <a:normAutofit/>
          </a:bodyPr>
          <a:lstStyle/>
          <a:p>
            <a:pPr marL="457200" indent="-457200" eaLnBrk="1" hangingPunct="1">
              <a:buFont typeface="+mj-lt"/>
              <a:buAutoNum type="arabicPeriod"/>
              <a:defRPr/>
            </a:pPr>
            <a:endParaRPr lang="en-US" altLang="en-US" b="1" i="1" dirty="0">
              <a:solidFill>
                <a:srgbClr val="CC0000"/>
              </a:solidFill>
              <a:effectLst>
                <a:outerShdw blurRad="38100" dist="38100" dir="2700000" algn="tl">
                  <a:srgbClr val="000000"/>
                </a:outerShdw>
              </a:effectLst>
              <a:latin typeface="Book Antiqua" panose="02040602050305030304" pitchFamily="18" charset="0"/>
            </a:endParaRPr>
          </a:p>
          <a:p>
            <a:pPr marL="514350" indent="-514350">
              <a:buFont typeface="+mj-lt"/>
              <a:buAutoNum type="arabicPeriod"/>
              <a:defRPr/>
            </a:pPr>
            <a:r>
              <a:rPr lang="en-US" altLang="en-US" sz="2800" b="1" i="1" dirty="0">
                <a:latin typeface="Book Antiqua" panose="02040602050305030304" pitchFamily="18" charset="0"/>
              </a:rPr>
              <a:t>Do the warnings of Malachi about sacrifices and priests have anything to say to modern Christians or modern church leaders?</a:t>
            </a:r>
          </a:p>
          <a:p>
            <a:pPr marL="514350" indent="-514350">
              <a:buFont typeface="+mj-lt"/>
              <a:buAutoNum type="arabicPeriod"/>
              <a:defRPr/>
            </a:pPr>
            <a:endParaRPr lang="en-US" altLang="en-US" sz="2800" b="1" i="1" dirty="0">
              <a:latin typeface="Book Antiqua" panose="02040602050305030304" pitchFamily="18" charset="0"/>
            </a:endParaRPr>
          </a:p>
          <a:p>
            <a:pPr marL="514350" indent="-514350">
              <a:buFont typeface="+mj-lt"/>
              <a:buAutoNum type="arabicPeriod"/>
              <a:defRPr/>
            </a:pPr>
            <a:r>
              <a:rPr lang="en-US" altLang="en-US" sz="2800" b="1" i="1" dirty="0">
                <a:latin typeface="Book Antiqua" panose="02040602050305030304" pitchFamily="18" charset="0"/>
              </a:rPr>
              <a:t>What about Yahweh’s assessment that divorce is a type of covenant unfaithfulness?</a:t>
            </a:r>
          </a:p>
        </p:txBody>
      </p:sp>
    </p:spTree>
    <p:extLst>
      <p:ext uri="{BB962C8B-B14F-4D97-AF65-F5344CB8AC3E}">
        <p14:creationId xmlns:p14="http://schemas.microsoft.com/office/powerpoint/2010/main" val="2078763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 calcmode="lin" valueType="num">
                                      <p:cBhvr additive="base">
                                        <p:cTn id="7"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7155">
                                            <p:txEl>
                                              <p:pRg st="3" end="3"/>
                                            </p:txEl>
                                          </p:spTgt>
                                        </p:tgtEl>
                                        <p:attrNameLst>
                                          <p:attrName>style.visibility</p:attrName>
                                        </p:attrNameLst>
                                      </p:cBhvr>
                                      <p:to>
                                        <p:strVal val="visible"/>
                                      </p:to>
                                    </p:set>
                                    <p:anim calcmode="lin" valueType="num">
                                      <p:cBhvr additive="base">
                                        <p:cTn id="13"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3413FEB6-57B7-47A2-BBC9-A0A8D46E3AE4}" type="slidenum">
              <a:rPr lang="en-US" altLang="en-US"/>
              <a:pPr>
                <a:defRPr/>
              </a:pPr>
              <a:t>174</a:t>
            </a:fld>
            <a:endParaRPr lang="en-US" altLang="en-US"/>
          </a:p>
        </p:txBody>
      </p:sp>
      <p:sp>
        <p:nvSpPr>
          <p:cNvPr id="302082" name="Rectangle 2"/>
          <p:cNvSpPr>
            <a:spLocks noGrp="1" noChangeArrowheads="1"/>
          </p:cNvSpPr>
          <p:nvPr>
            <p:ph type="title"/>
          </p:nvPr>
        </p:nvSpPr>
        <p:spPr>
          <a:solidFill>
            <a:srgbClr val="2A0000"/>
          </a:solidFill>
          <a:ln w="38100">
            <a:solidFill>
              <a:srgbClr val="800000"/>
            </a:solidFill>
            <a:miter lim="800000"/>
            <a:headEnd/>
            <a:tailEnd/>
          </a:ln>
        </p:spPr>
        <p:txBody>
          <a:bodyPr/>
          <a:lstStyle/>
          <a:p>
            <a:pPr algn="l" eaLnBrk="1" hangingPunct="1">
              <a:defRPr/>
            </a:pPr>
            <a:r>
              <a:rPr lang="en-US" altLang="en-US" sz="4000">
                <a:solidFill>
                  <a:srgbClr val="99FFCC"/>
                </a:solidFill>
                <a:latin typeface="Cooper Black" pitchFamily="18" charset="0"/>
              </a:rPr>
              <a:t>4	Dialogue About Justice 	</a:t>
            </a:r>
            <a:r>
              <a:rPr lang="en-US" altLang="en-US" sz="2800">
                <a:solidFill>
                  <a:srgbClr val="99FFCC"/>
                </a:solidFill>
                <a:latin typeface="Arial" panose="020B0604020202020204" pitchFamily="34" charset="0"/>
              </a:rPr>
              <a:t>(2:17—3:5)</a:t>
            </a:r>
            <a:endParaRPr lang="en-US" altLang="en-US" sz="4000">
              <a:solidFill>
                <a:srgbClr val="99FFCC"/>
              </a:solidFill>
              <a:latin typeface="Cooper Black" pitchFamily="18" charset="0"/>
            </a:endParaRPr>
          </a:p>
        </p:txBody>
      </p:sp>
      <p:sp>
        <p:nvSpPr>
          <p:cNvPr id="150532" name="Rectangle 4"/>
          <p:cNvSpPr>
            <a:spLocks noGrp="1" noChangeArrowheads="1"/>
          </p:cNvSpPr>
          <p:nvPr>
            <p:ph type="body" sz="half" idx="1"/>
          </p:nvPr>
        </p:nvSpPr>
        <p:spPr>
          <a:xfrm>
            <a:off x="1905000" y="1914828"/>
            <a:ext cx="4114800" cy="2514600"/>
          </a:xfrm>
          <a:gradFill rotWithShape="1">
            <a:gsLst>
              <a:gs pos="0">
                <a:srgbClr val="FFFF99"/>
              </a:gs>
              <a:gs pos="100000">
                <a:srgbClr val="A8A865"/>
              </a:gs>
            </a:gsLst>
            <a:path path="shape">
              <a:fillToRect l="50000" t="50000" r="50000" b="50000"/>
            </a:path>
          </a:gradFill>
        </p:spPr>
        <p:txBody>
          <a:bodyPr/>
          <a:lstStyle/>
          <a:p>
            <a:pPr eaLnBrk="1" hangingPunct="1">
              <a:lnSpc>
                <a:spcPct val="80000"/>
              </a:lnSpc>
              <a:buFont typeface="Wingdings" panose="05000000000000000000" pitchFamily="2" charset="2"/>
              <a:buNone/>
            </a:pPr>
            <a:r>
              <a:rPr lang="en-US" altLang="en-US" sz="4400" b="1">
                <a:solidFill>
                  <a:srgbClr val="2A0000"/>
                </a:solidFill>
                <a:latin typeface="Freestyle Script" panose="030804020302050B0404" pitchFamily="66" charset="0"/>
              </a:rPr>
              <a:t>“You have wearied Yahweh with your words.”</a:t>
            </a:r>
          </a:p>
          <a:p>
            <a:pPr eaLnBrk="1" hangingPunct="1">
              <a:lnSpc>
                <a:spcPct val="80000"/>
              </a:lnSpc>
              <a:buFont typeface="Wingdings" panose="05000000000000000000" pitchFamily="2" charset="2"/>
              <a:buNone/>
            </a:pPr>
            <a:r>
              <a:rPr lang="en-US" altLang="en-US" sz="4400" b="1">
                <a:solidFill>
                  <a:srgbClr val="2A0000"/>
                </a:solidFill>
                <a:latin typeface="Freestyle Script" panose="030804020302050B0404" pitchFamily="66" charset="0"/>
              </a:rPr>
              <a:t>“How have we wearied him?”</a:t>
            </a:r>
          </a:p>
        </p:txBody>
      </p:sp>
      <p:sp>
        <p:nvSpPr>
          <p:cNvPr id="302085" name="Rectangle 5"/>
          <p:cNvSpPr>
            <a:spLocks noGrp="1" noChangeArrowheads="1"/>
          </p:cNvSpPr>
          <p:nvPr>
            <p:ph type="body" sz="half" idx="2"/>
          </p:nvPr>
        </p:nvSpPr>
        <p:spPr>
          <a:xfrm>
            <a:off x="6172200" y="1994643"/>
            <a:ext cx="4038600" cy="4953000"/>
          </a:xfrm>
        </p:spPr>
        <p:txBody>
          <a:bodyPr>
            <a:normAutofit fontScale="92500" lnSpcReduction="10000"/>
          </a:bodyPr>
          <a:lstStyle/>
          <a:p>
            <a:pPr eaLnBrk="1" hangingPunct="1">
              <a:lnSpc>
                <a:spcPct val="90000"/>
              </a:lnSpc>
              <a:defRPr/>
            </a:pPr>
            <a:r>
              <a:rPr lang="en-US" altLang="en-US" sz="2400" i="1" dirty="0"/>
              <a:t>The problem was that those who lived for evil seemed to be prosperous, causing others to become cynical toward God.</a:t>
            </a:r>
          </a:p>
          <a:p>
            <a:pPr eaLnBrk="1" hangingPunct="1">
              <a:lnSpc>
                <a:spcPct val="90000"/>
              </a:lnSpc>
              <a:defRPr/>
            </a:pPr>
            <a:r>
              <a:rPr lang="en-US" altLang="en-US" sz="2400" i="1" dirty="0"/>
              <a:t>This cynicism was exacerbated by the fact that the promised glory had not returned to the 2</a:t>
            </a:r>
            <a:r>
              <a:rPr lang="en-US" altLang="en-US" sz="2400" i="1" baseline="30000" dirty="0"/>
              <a:t>nd</a:t>
            </a:r>
            <a:r>
              <a:rPr lang="en-US" altLang="en-US" sz="2400" i="1" dirty="0"/>
              <a:t> temple.</a:t>
            </a:r>
          </a:p>
          <a:p>
            <a:pPr eaLnBrk="1" hangingPunct="1">
              <a:lnSpc>
                <a:spcPct val="90000"/>
              </a:lnSpc>
              <a:defRPr/>
            </a:pPr>
            <a:r>
              <a:rPr lang="en-US" altLang="en-US" sz="2400" i="1" dirty="0"/>
              <a:t>In the end, Yahweh would come—but would they be ready for him, for he would come to judge?</a:t>
            </a:r>
          </a:p>
        </p:txBody>
      </p:sp>
    </p:spTree>
    <p:extLst>
      <p:ext uri="{BB962C8B-B14F-4D97-AF65-F5344CB8AC3E}">
        <p14:creationId xmlns:p14="http://schemas.microsoft.com/office/powerpoint/2010/main" val="904144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2085">
                                            <p:txEl>
                                              <p:pRg st="0" end="0"/>
                                            </p:txEl>
                                          </p:spTgt>
                                        </p:tgtEl>
                                        <p:attrNameLst>
                                          <p:attrName>style.visibility</p:attrName>
                                        </p:attrNameLst>
                                      </p:cBhvr>
                                      <p:to>
                                        <p:strVal val="visible"/>
                                      </p:to>
                                    </p:set>
                                    <p:anim calcmode="lin" valueType="num">
                                      <p:cBhvr additive="base">
                                        <p:cTn id="7" dur="500" fill="hold"/>
                                        <p:tgtEl>
                                          <p:spTgt spid="3020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20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2085">
                                            <p:txEl>
                                              <p:pRg st="1" end="1"/>
                                            </p:txEl>
                                          </p:spTgt>
                                        </p:tgtEl>
                                        <p:attrNameLst>
                                          <p:attrName>style.visibility</p:attrName>
                                        </p:attrNameLst>
                                      </p:cBhvr>
                                      <p:to>
                                        <p:strVal val="visible"/>
                                      </p:to>
                                    </p:set>
                                    <p:anim calcmode="lin" valueType="num">
                                      <p:cBhvr additive="base">
                                        <p:cTn id="13" dur="500" fill="hold"/>
                                        <p:tgtEl>
                                          <p:spTgt spid="3020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20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2085">
                                            <p:txEl>
                                              <p:pRg st="2" end="2"/>
                                            </p:txEl>
                                          </p:spTgt>
                                        </p:tgtEl>
                                        <p:attrNameLst>
                                          <p:attrName>style.visibility</p:attrName>
                                        </p:attrNameLst>
                                      </p:cBhvr>
                                      <p:to>
                                        <p:strVal val="visible"/>
                                      </p:to>
                                    </p:set>
                                    <p:anim calcmode="lin" valueType="num">
                                      <p:cBhvr additive="base">
                                        <p:cTn id="19" dur="500" fill="hold"/>
                                        <p:tgtEl>
                                          <p:spTgt spid="3020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208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2697215-0DD7-4248-99EE-25221253CA36}" type="slidenum">
              <a:rPr lang="en-US" altLang="en-US"/>
              <a:pPr>
                <a:defRPr/>
              </a:pPr>
              <a:t>175</a:t>
            </a:fld>
            <a:endParaRPr lang="en-US" altLang="en-US"/>
          </a:p>
        </p:txBody>
      </p:sp>
      <p:sp>
        <p:nvSpPr>
          <p:cNvPr id="316418" name="Rectangle 2"/>
          <p:cNvSpPr>
            <a:spLocks noGrp="1" noChangeArrowheads="1"/>
          </p:cNvSpPr>
          <p:nvPr>
            <p:ph type="title"/>
          </p:nvPr>
        </p:nvSpPr>
        <p:spPr/>
        <p:txBody>
          <a:bodyPr/>
          <a:lstStyle/>
          <a:p>
            <a:pPr eaLnBrk="1" hangingPunct="1">
              <a:defRPr/>
            </a:pPr>
            <a:r>
              <a:rPr lang="en-US" altLang="en-US">
                <a:latin typeface="MARKETPRO" pitchFamily="2" charset="2"/>
              </a:rPr>
              <a:t>The Forerunner</a:t>
            </a:r>
          </a:p>
        </p:txBody>
      </p:sp>
      <p:sp>
        <p:nvSpPr>
          <p:cNvPr id="316419" name="Rectangle 3"/>
          <p:cNvSpPr>
            <a:spLocks noGrp="1" noChangeArrowheads="1"/>
          </p:cNvSpPr>
          <p:nvPr>
            <p:ph type="body" idx="1"/>
          </p:nvPr>
        </p:nvSpPr>
        <p:spPr>
          <a:xfrm>
            <a:off x="1905000" y="1600200"/>
            <a:ext cx="8305800" cy="4953000"/>
          </a:xfrm>
        </p:spPr>
        <p:txBody>
          <a:bodyPr/>
          <a:lstStyle/>
          <a:p>
            <a:pPr eaLnBrk="1" hangingPunct="1">
              <a:buFont typeface="Wingdings" panose="05000000000000000000" pitchFamily="2" charset="2"/>
              <a:buNone/>
              <a:defRPr/>
            </a:pPr>
            <a:r>
              <a:rPr lang="en-US" altLang="en-US" sz="2800" dirty="0">
                <a:solidFill>
                  <a:srgbClr val="FFFF99"/>
                </a:solidFill>
                <a:latin typeface="Berlin Sans FB" pitchFamily="34" charset="0"/>
              </a:rPr>
              <a:t>Before the coming of the Day of Yahweh, a forerunner would be sent to announce the coming of the Lord to the temple.</a:t>
            </a:r>
          </a:p>
          <a:p>
            <a:pPr eaLnBrk="1" hangingPunct="1">
              <a:defRPr/>
            </a:pPr>
            <a:r>
              <a:rPr lang="en-US" altLang="en-US" sz="2400" i="1" dirty="0">
                <a:latin typeface="Comic Sans MS" panose="030F0702030302020204" pitchFamily="66" charset="0"/>
              </a:rPr>
              <a:t>The title “messenger of the covenant” probably refers to the one who would come to establish the new covenant promised by Jeremiah (cf. </a:t>
            </a:r>
            <a:r>
              <a:rPr lang="en-US" altLang="en-US" sz="2400" i="1" dirty="0" err="1">
                <a:latin typeface="Comic Sans MS" panose="030F0702030302020204" pitchFamily="66" charset="0"/>
              </a:rPr>
              <a:t>Je</a:t>
            </a:r>
            <a:r>
              <a:rPr lang="en-US" altLang="en-US" sz="2400" i="1" dirty="0">
                <a:latin typeface="Comic Sans MS" panose="030F0702030302020204" pitchFamily="66" charset="0"/>
              </a:rPr>
              <a:t>. 31:31-34).</a:t>
            </a:r>
          </a:p>
          <a:p>
            <a:pPr eaLnBrk="1" hangingPunct="1">
              <a:defRPr/>
            </a:pPr>
            <a:r>
              <a:rPr lang="en-US" altLang="en-US" sz="2400" i="1" dirty="0">
                <a:latin typeface="Comic Sans MS" panose="030F0702030302020204" pitchFamily="66" charset="0"/>
              </a:rPr>
              <a:t>The promise that Yahweh would come to the 2</a:t>
            </a:r>
            <a:r>
              <a:rPr lang="en-US" altLang="en-US" sz="2400" i="1" baseline="30000" dirty="0">
                <a:latin typeface="Comic Sans MS" panose="030F0702030302020204" pitchFamily="66" charset="0"/>
              </a:rPr>
              <a:t>nd</a:t>
            </a:r>
            <a:r>
              <a:rPr lang="en-US" altLang="en-US" sz="2400" i="1" dirty="0">
                <a:latin typeface="Comic Sans MS" panose="030F0702030302020204" pitchFamily="66" charset="0"/>
              </a:rPr>
              <a:t> temple was still firm.</a:t>
            </a:r>
          </a:p>
          <a:p>
            <a:pPr eaLnBrk="1" hangingPunct="1">
              <a:defRPr/>
            </a:pPr>
            <a:r>
              <a:rPr lang="en-US" altLang="en-US" sz="2400" i="1" dirty="0">
                <a:latin typeface="Comic Sans MS" panose="030F0702030302020204" pitchFamily="66" charset="0"/>
              </a:rPr>
              <a:t>However, the question of final justice must be associated with the Lord’s coming, not some intermediate resolution.</a:t>
            </a:r>
          </a:p>
        </p:txBody>
      </p:sp>
    </p:spTree>
    <p:extLst>
      <p:ext uri="{BB962C8B-B14F-4D97-AF65-F5344CB8AC3E}">
        <p14:creationId xmlns:p14="http://schemas.microsoft.com/office/powerpoint/2010/main" val="1109955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 calcmode="lin" valueType="num">
                                      <p:cBhvr>
                                        <p:cTn id="7" dur="500" fill="hold"/>
                                        <p:tgtEl>
                                          <p:spTgt spid="3164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64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16419">
                                            <p:txEl>
                                              <p:pRg st="1" end="1"/>
                                            </p:txEl>
                                          </p:spTgt>
                                        </p:tgtEl>
                                        <p:attrNameLst>
                                          <p:attrName>style.visibility</p:attrName>
                                        </p:attrNameLst>
                                      </p:cBhvr>
                                      <p:to>
                                        <p:strVal val="visible"/>
                                      </p:to>
                                    </p:set>
                                    <p:anim calcmode="lin" valueType="num">
                                      <p:cBhvr>
                                        <p:cTn id="13" dur="500" fill="hold"/>
                                        <p:tgtEl>
                                          <p:spTgt spid="31641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1641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1641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16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16419">
                                            <p:txEl>
                                              <p:pRg st="2" end="2"/>
                                            </p:txEl>
                                          </p:spTgt>
                                        </p:tgtEl>
                                        <p:attrNameLst>
                                          <p:attrName>style.visibility</p:attrName>
                                        </p:attrNameLst>
                                      </p:cBhvr>
                                      <p:to>
                                        <p:strVal val="visible"/>
                                      </p:to>
                                    </p:set>
                                    <p:anim calcmode="lin" valueType="num">
                                      <p:cBhvr>
                                        <p:cTn id="21" dur="500" fill="hold"/>
                                        <p:tgtEl>
                                          <p:spTgt spid="31641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1641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1641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16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316419">
                                            <p:txEl>
                                              <p:pRg st="3" end="3"/>
                                            </p:txEl>
                                          </p:spTgt>
                                        </p:tgtEl>
                                        <p:attrNameLst>
                                          <p:attrName>style.visibility</p:attrName>
                                        </p:attrNameLst>
                                      </p:cBhvr>
                                      <p:to>
                                        <p:strVal val="visible"/>
                                      </p:to>
                                    </p:set>
                                    <p:anim calcmode="lin" valueType="num">
                                      <p:cBhvr>
                                        <p:cTn id="29" dur="500" fill="hold"/>
                                        <p:tgtEl>
                                          <p:spTgt spid="31641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1641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1641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164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89D5C44D-0FFC-4790-9298-3ED4B9E0886D}" type="slidenum">
              <a:rPr lang="en-US" altLang="en-US"/>
              <a:pPr>
                <a:defRPr/>
              </a:pPr>
              <a:t>176</a:t>
            </a:fld>
            <a:endParaRPr lang="en-US" altLang="en-US"/>
          </a:p>
        </p:txBody>
      </p:sp>
      <p:sp>
        <p:nvSpPr>
          <p:cNvPr id="303106" name="Rectangle 2"/>
          <p:cNvSpPr>
            <a:spLocks noGrp="1" noChangeArrowheads="1"/>
          </p:cNvSpPr>
          <p:nvPr>
            <p:ph type="title"/>
          </p:nvPr>
        </p:nvSpPr>
        <p:spPr>
          <a:solidFill>
            <a:srgbClr val="2A0000"/>
          </a:solidFill>
          <a:ln w="38100">
            <a:solidFill>
              <a:srgbClr val="800000"/>
            </a:solidFill>
            <a:miter lim="800000"/>
            <a:headEnd/>
            <a:tailEnd/>
          </a:ln>
        </p:spPr>
        <p:txBody>
          <a:bodyPr/>
          <a:lstStyle/>
          <a:p>
            <a:pPr algn="l" eaLnBrk="1" hangingPunct="1">
              <a:defRPr/>
            </a:pPr>
            <a:r>
              <a:rPr lang="en-US" altLang="en-US" sz="4000">
                <a:solidFill>
                  <a:srgbClr val="99FFCC"/>
                </a:solidFill>
                <a:latin typeface="Cooper Black" pitchFamily="18" charset="0"/>
              </a:rPr>
              <a:t>5	Dialogue About Tithing 	</a:t>
            </a:r>
            <a:r>
              <a:rPr lang="en-US" altLang="en-US" sz="2800">
                <a:solidFill>
                  <a:srgbClr val="99FFCC"/>
                </a:solidFill>
                <a:latin typeface="Arial" panose="020B0604020202020204" pitchFamily="34" charset="0"/>
              </a:rPr>
              <a:t>(3:6-12)</a:t>
            </a:r>
            <a:endParaRPr lang="en-US" altLang="en-US" sz="4000">
              <a:solidFill>
                <a:srgbClr val="99FFCC"/>
              </a:solidFill>
              <a:latin typeface="Cooper Black" pitchFamily="18" charset="0"/>
            </a:endParaRPr>
          </a:p>
        </p:txBody>
      </p:sp>
      <p:sp>
        <p:nvSpPr>
          <p:cNvPr id="152580" name="Rectangle 4"/>
          <p:cNvSpPr>
            <a:spLocks noGrp="1" noChangeArrowheads="1"/>
          </p:cNvSpPr>
          <p:nvPr>
            <p:ph type="body" sz="half" idx="1"/>
          </p:nvPr>
        </p:nvSpPr>
        <p:spPr>
          <a:xfrm>
            <a:off x="1981200" y="1924657"/>
            <a:ext cx="4038600" cy="1981200"/>
          </a:xfrm>
          <a:gradFill rotWithShape="1">
            <a:gsLst>
              <a:gs pos="0">
                <a:srgbClr val="FFFF99"/>
              </a:gs>
              <a:gs pos="100000">
                <a:srgbClr val="A9A965"/>
              </a:gs>
            </a:gsLst>
            <a:path path="shape">
              <a:fillToRect l="50000" t="50000" r="50000" b="50000"/>
            </a:path>
          </a:gradFill>
        </p:spPr>
        <p:txBody>
          <a:bodyPr/>
          <a:lstStyle/>
          <a:p>
            <a:pPr eaLnBrk="1" hangingPunct="1">
              <a:lnSpc>
                <a:spcPct val="80000"/>
              </a:lnSpc>
              <a:buFont typeface="Wingdings" panose="05000000000000000000" pitchFamily="2" charset="2"/>
              <a:buNone/>
            </a:pPr>
            <a:r>
              <a:rPr lang="en-US" altLang="en-US" sz="4400" b="1">
                <a:solidFill>
                  <a:srgbClr val="2A0000"/>
                </a:solidFill>
                <a:latin typeface="Freestyle Script" panose="030804020302050B0404" pitchFamily="66" charset="0"/>
              </a:rPr>
              <a:t>“Will a man rob God? Yet you rob me!”</a:t>
            </a:r>
          </a:p>
          <a:p>
            <a:pPr eaLnBrk="1" hangingPunct="1">
              <a:lnSpc>
                <a:spcPct val="80000"/>
              </a:lnSpc>
              <a:buFont typeface="Wingdings" panose="05000000000000000000" pitchFamily="2" charset="2"/>
              <a:buNone/>
            </a:pPr>
            <a:r>
              <a:rPr lang="en-US" altLang="en-US" sz="4400" b="1">
                <a:solidFill>
                  <a:srgbClr val="2A0000"/>
                </a:solidFill>
                <a:latin typeface="Freestyle Script" panose="030804020302050B0404" pitchFamily="66" charset="0"/>
              </a:rPr>
              <a:t>“How do we rob you?”</a:t>
            </a:r>
          </a:p>
        </p:txBody>
      </p:sp>
      <p:sp>
        <p:nvSpPr>
          <p:cNvPr id="303109" name="Rectangle 5"/>
          <p:cNvSpPr>
            <a:spLocks noGrp="1" noChangeArrowheads="1"/>
          </p:cNvSpPr>
          <p:nvPr>
            <p:ph type="body" sz="half" idx="2"/>
          </p:nvPr>
        </p:nvSpPr>
        <p:spPr>
          <a:xfrm>
            <a:off x="6172200" y="1994642"/>
            <a:ext cx="4038600" cy="4876800"/>
          </a:xfrm>
        </p:spPr>
        <p:txBody>
          <a:bodyPr>
            <a:normAutofit fontScale="92500"/>
          </a:bodyPr>
          <a:lstStyle/>
          <a:p>
            <a:pPr eaLnBrk="1" hangingPunct="1">
              <a:lnSpc>
                <a:spcPct val="90000"/>
              </a:lnSpc>
              <a:defRPr/>
            </a:pPr>
            <a:r>
              <a:rPr lang="en-US" altLang="en-US" sz="2400" i="1" dirty="0"/>
              <a:t>The only reason the remnant was not destroyed was because of Yahweh’s faithfulness.</a:t>
            </a:r>
          </a:p>
          <a:p>
            <a:pPr eaLnBrk="1" hangingPunct="1">
              <a:lnSpc>
                <a:spcPct val="90000"/>
              </a:lnSpc>
              <a:defRPr/>
            </a:pPr>
            <a:r>
              <a:rPr lang="en-US" altLang="en-US" sz="2400" i="1" dirty="0"/>
              <a:t>Malachi’s message was the same as Zechariah’s —”return to God, and he will return to you” (cf. </a:t>
            </a:r>
            <a:r>
              <a:rPr lang="en-US" altLang="en-US" sz="2400" i="1" dirty="0" err="1"/>
              <a:t>Zec</a:t>
            </a:r>
            <a:r>
              <a:rPr lang="en-US" altLang="en-US" sz="2400" i="1" dirty="0"/>
              <a:t>. 1:3).</a:t>
            </a:r>
          </a:p>
          <a:p>
            <a:pPr eaLnBrk="1" hangingPunct="1">
              <a:lnSpc>
                <a:spcPct val="90000"/>
              </a:lnSpc>
              <a:defRPr/>
            </a:pPr>
            <a:r>
              <a:rPr lang="en-US" altLang="en-US" sz="2400" i="1" dirty="0"/>
              <a:t>In returning, they must be faithful in their tithes and offerings if they expected God to give them temporal blessing.</a:t>
            </a:r>
          </a:p>
        </p:txBody>
      </p:sp>
    </p:spTree>
    <p:extLst>
      <p:ext uri="{BB962C8B-B14F-4D97-AF65-F5344CB8AC3E}">
        <p14:creationId xmlns:p14="http://schemas.microsoft.com/office/powerpoint/2010/main" val="215821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3109">
                                            <p:txEl>
                                              <p:pRg st="0" end="0"/>
                                            </p:txEl>
                                          </p:spTgt>
                                        </p:tgtEl>
                                        <p:attrNameLst>
                                          <p:attrName>style.visibility</p:attrName>
                                        </p:attrNameLst>
                                      </p:cBhvr>
                                      <p:to>
                                        <p:strVal val="visible"/>
                                      </p:to>
                                    </p:set>
                                    <p:anim calcmode="lin" valueType="num">
                                      <p:cBhvr additive="base">
                                        <p:cTn id="7" dur="500" fill="hold"/>
                                        <p:tgtEl>
                                          <p:spTgt spid="3031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31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3109">
                                            <p:txEl>
                                              <p:pRg st="1" end="1"/>
                                            </p:txEl>
                                          </p:spTgt>
                                        </p:tgtEl>
                                        <p:attrNameLst>
                                          <p:attrName>style.visibility</p:attrName>
                                        </p:attrNameLst>
                                      </p:cBhvr>
                                      <p:to>
                                        <p:strVal val="visible"/>
                                      </p:to>
                                    </p:set>
                                    <p:anim calcmode="lin" valueType="num">
                                      <p:cBhvr additive="base">
                                        <p:cTn id="13" dur="500" fill="hold"/>
                                        <p:tgtEl>
                                          <p:spTgt spid="3031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31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3109">
                                            <p:txEl>
                                              <p:pRg st="2" end="2"/>
                                            </p:txEl>
                                          </p:spTgt>
                                        </p:tgtEl>
                                        <p:attrNameLst>
                                          <p:attrName>style.visibility</p:attrName>
                                        </p:attrNameLst>
                                      </p:cBhvr>
                                      <p:to>
                                        <p:strVal val="visible"/>
                                      </p:to>
                                    </p:set>
                                    <p:anim calcmode="lin" valueType="num">
                                      <p:cBhvr additive="base">
                                        <p:cTn id="19" dur="500" fill="hold"/>
                                        <p:tgtEl>
                                          <p:spTgt spid="30310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310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9800924B-7F08-49FD-9217-61176E20245F}" type="slidenum">
              <a:rPr lang="en-US" altLang="en-US"/>
              <a:pPr>
                <a:defRPr/>
              </a:pPr>
              <a:t>177</a:t>
            </a:fld>
            <a:endParaRPr lang="en-US" altLang="en-US"/>
          </a:p>
        </p:txBody>
      </p:sp>
      <p:sp>
        <p:nvSpPr>
          <p:cNvPr id="317442" name="Rectangle 2"/>
          <p:cNvSpPr>
            <a:spLocks noGrp="1" noChangeArrowheads="1"/>
          </p:cNvSpPr>
          <p:nvPr>
            <p:ph type="title"/>
          </p:nvPr>
        </p:nvSpPr>
        <p:spPr>
          <a:xfrm>
            <a:off x="1524000" y="0"/>
            <a:ext cx="9144000" cy="1417638"/>
          </a:xfrm>
        </p:spPr>
        <p:txBody>
          <a:bodyPr/>
          <a:lstStyle/>
          <a:p>
            <a:pPr eaLnBrk="1" hangingPunct="1">
              <a:defRPr/>
            </a:pPr>
            <a:r>
              <a:rPr lang="en-US" altLang="en-US" sz="4000">
                <a:latin typeface="MARKETPRO" pitchFamily="2" charset="2"/>
              </a:rPr>
              <a:t>The Agrarian Tithing Cycle</a:t>
            </a:r>
            <a:br>
              <a:rPr lang="en-US" altLang="en-US" sz="4000">
                <a:latin typeface="MARKETPRO" pitchFamily="2" charset="2"/>
              </a:rPr>
            </a:br>
            <a:r>
              <a:rPr lang="en-US" altLang="en-US" sz="3600">
                <a:latin typeface="HebrewTh" pitchFamily="2" charset="0"/>
              </a:rPr>
              <a:t>rWef3m0aha</a:t>
            </a:r>
            <a:r>
              <a:rPr lang="en-US" altLang="en-US" sz="2800">
                <a:latin typeface="Arial" panose="020B0604020202020204" pitchFamily="34" charset="0"/>
              </a:rPr>
              <a:t> (= the tithe, the tenth)</a:t>
            </a:r>
            <a:endParaRPr lang="en-US" altLang="en-US" sz="4000">
              <a:latin typeface="MARKETPRO" pitchFamily="2" charset="2"/>
            </a:endParaRPr>
          </a:p>
        </p:txBody>
      </p:sp>
      <p:sp>
        <p:nvSpPr>
          <p:cNvPr id="317444" name="Rectangle 4"/>
          <p:cNvSpPr>
            <a:spLocks noGrp="1" noChangeArrowheads="1"/>
          </p:cNvSpPr>
          <p:nvPr>
            <p:ph type="body" sz="half" idx="1"/>
          </p:nvPr>
        </p:nvSpPr>
        <p:spPr>
          <a:xfrm>
            <a:off x="1600200" y="1600200"/>
            <a:ext cx="2971800" cy="4800600"/>
          </a:xfrm>
          <a:gradFill rotWithShape="1">
            <a:gsLst>
              <a:gs pos="0">
                <a:srgbClr val="FFCCFF">
                  <a:gamma/>
                  <a:shade val="65882"/>
                  <a:invGamma/>
                </a:srgbClr>
              </a:gs>
              <a:gs pos="50000">
                <a:srgbClr val="FFCCFF"/>
              </a:gs>
              <a:gs pos="100000">
                <a:srgbClr val="FFCCFF">
                  <a:gamma/>
                  <a:shade val="65882"/>
                  <a:invGamma/>
                </a:srgbClr>
              </a:gs>
            </a:gsLst>
            <a:lin ang="5400000" scaled="1"/>
          </a:gradFill>
          <a:ln w="12700">
            <a:solidFill>
              <a:schemeClr val="tx1"/>
            </a:solidFill>
            <a:miter lim="800000"/>
            <a:headEnd/>
            <a:tailEnd/>
          </a:ln>
        </p:spPr>
        <p:txBody>
          <a:bodyPr>
            <a:normAutofit/>
          </a:bodyPr>
          <a:lstStyle/>
          <a:p>
            <a:pPr eaLnBrk="1" hangingPunct="1">
              <a:lnSpc>
                <a:spcPct val="90000"/>
              </a:lnSpc>
              <a:buFont typeface="Wingdings" panose="05000000000000000000" pitchFamily="2" charset="2"/>
              <a:buNone/>
              <a:defRPr/>
            </a:pPr>
            <a:r>
              <a:rPr lang="en-US" altLang="en-US" sz="3600">
                <a:solidFill>
                  <a:srgbClr val="800000"/>
                </a:solidFill>
                <a:latin typeface="Agency FB" pitchFamily="2" charset="0"/>
              </a:rPr>
              <a:t>YEAR 1</a:t>
            </a:r>
          </a:p>
          <a:p>
            <a:pPr eaLnBrk="1" hangingPunct="1">
              <a:lnSpc>
                <a:spcPct val="90000"/>
              </a:lnSpc>
              <a:buFont typeface="Wingdings" panose="05000000000000000000" pitchFamily="2" charset="2"/>
              <a:buNone/>
              <a:defRPr/>
            </a:pPr>
            <a:r>
              <a:rPr lang="en-US" altLang="en-US" sz="3600">
                <a:solidFill>
                  <a:srgbClr val="800000"/>
                </a:solidFill>
                <a:latin typeface="Agency FB" pitchFamily="2" charset="0"/>
              </a:rPr>
              <a:t>Celebration Tithe</a:t>
            </a:r>
          </a:p>
          <a:p>
            <a:pPr eaLnBrk="1" hangingPunct="1">
              <a:lnSpc>
                <a:spcPct val="90000"/>
              </a:lnSpc>
              <a:buFont typeface="Wingdings" panose="05000000000000000000" pitchFamily="2" charset="2"/>
              <a:buNone/>
              <a:defRPr/>
            </a:pPr>
            <a:r>
              <a:rPr lang="en-US" altLang="en-US" sz="2400">
                <a:solidFill>
                  <a:srgbClr val="800000"/>
                </a:solidFill>
                <a:latin typeface="Agency FB" pitchFamily="2" charset="0"/>
              </a:rPr>
              <a:t>Dt. 12:5b-19; 14:22-27</a:t>
            </a:r>
          </a:p>
          <a:p>
            <a:pPr eaLnBrk="1" hangingPunct="1">
              <a:lnSpc>
                <a:spcPct val="90000"/>
              </a:lnSpc>
              <a:buClr>
                <a:schemeClr val="accent2"/>
              </a:buClr>
              <a:defRPr/>
            </a:pPr>
            <a:r>
              <a:rPr lang="en-US" altLang="en-US" sz="2400" i="1">
                <a:solidFill>
                  <a:srgbClr val="2A0000"/>
                </a:solidFill>
                <a:latin typeface="Arial Narrow" panose="020B0606020202030204" pitchFamily="34" charset="0"/>
              </a:rPr>
              <a:t>Levites, aliens, orphans &amp; widows were invited to share the bounty of the Israelite families.</a:t>
            </a:r>
          </a:p>
          <a:p>
            <a:pPr eaLnBrk="1" hangingPunct="1">
              <a:lnSpc>
                <a:spcPct val="90000"/>
              </a:lnSpc>
              <a:buClr>
                <a:schemeClr val="accent2"/>
              </a:buClr>
              <a:defRPr/>
            </a:pPr>
            <a:r>
              <a:rPr lang="en-US" altLang="en-US" sz="2400" i="1">
                <a:solidFill>
                  <a:srgbClr val="2A0000"/>
                </a:solidFill>
                <a:latin typeface="Arial Narrow" panose="020B0606020202030204" pitchFamily="34" charset="0"/>
              </a:rPr>
              <a:t>Celebration was held at the pilgrim festivals.</a:t>
            </a:r>
          </a:p>
        </p:txBody>
      </p:sp>
      <p:sp>
        <p:nvSpPr>
          <p:cNvPr id="317445" name="Rectangle 5"/>
          <p:cNvSpPr>
            <a:spLocks noGrp="1" noChangeArrowheads="1"/>
          </p:cNvSpPr>
          <p:nvPr>
            <p:ph type="body" sz="half" idx="2"/>
          </p:nvPr>
        </p:nvSpPr>
        <p:spPr>
          <a:xfrm>
            <a:off x="4648200" y="1600200"/>
            <a:ext cx="2971800" cy="4800600"/>
          </a:xfrm>
          <a:gradFill rotWithShape="1">
            <a:gsLst>
              <a:gs pos="0">
                <a:srgbClr val="FFCCFF">
                  <a:gamma/>
                  <a:shade val="66275"/>
                  <a:invGamma/>
                </a:srgbClr>
              </a:gs>
              <a:gs pos="50000">
                <a:srgbClr val="FFCCFF"/>
              </a:gs>
              <a:gs pos="100000">
                <a:srgbClr val="FFCCFF">
                  <a:gamma/>
                  <a:shade val="66275"/>
                  <a:invGamma/>
                </a:srgbClr>
              </a:gs>
            </a:gsLst>
            <a:lin ang="5400000" scaled="1"/>
          </a:gradFill>
          <a:ln w="12700">
            <a:solidFill>
              <a:schemeClr val="tx1"/>
            </a:solidFill>
            <a:miter lim="800000"/>
            <a:headEnd/>
            <a:tailEnd/>
          </a:ln>
        </p:spPr>
        <p:txBody>
          <a:bodyPr>
            <a:normAutofit/>
          </a:bodyPr>
          <a:lstStyle/>
          <a:p>
            <a:pPr eaLnBrk="1" hangingPunct="1">
              <a:lnSpc>
                <a:spcPct val="90000"/>
              </a:lnSpc>
              <a:buFont typeface="Wingdings" panose="05000000000000000000" pitchFamily="2" charset="2"/>
              <a:buNone/>
              <a:defRPr/>
            </a:pPr>
            <a:r>
              <a:rPr lang="en-US" altLang="en-US" sz="3600">
                <a:solidFill>
                  <a:srgbClr val="800000"/>
                </a:solidFill>
                <a:latin typeface="Agency FB" pitchFamily="2" charset="0"/>
              </a:rPr>
              <a:t>YEAR 2</a:t>
            </a:r>
          </a:p>
          <a:p>
            <a:pPr eaLnBrk="1" hangingPunct="1">
              <a:lnSpc>
                <a:spcPct val="90000"/>
              </a:lnSpc>
              <a:buFont typeface="Wingdings" panose="05000000000000000000" pitchFamily="2" charset="2"/>
              <a:buNone/>
              <a:defRPr/>
            </a:pPr>
            <a:r>
              <a:rPr lang="en-US" altLang="en-US" sz="3600">
                <a:solidFill>
                  <a:srgbClr val="800000"/>
                </a:solidFill>
                <a:latin typeface="Agency FB" pitchFamily="2" charset="0"/>
              </a:rPr>
              <a:t>Celebration Tithe</a:t>
            </a:r>
          </a:p>
          <a:p>
            <a:pPr eaLnBrk="1" hangingPunct="1">
              <a:lnSpc>
                <a:spcPct val="90000"/>
              </a:lnSpc>
              <a:buFont typeface="Wingdings" panose="05000000000000000000" pitchFamily="2" charset="2"/>
              <a:buNone/>
              <a:defRPr/>
            </a:pPr>
            <a:r>
              <a:rPr lang="en-US" altLang="en-US" sz="2400">
                <a:solidFill>
                  <a:srgbClr val="800000"/>
                </a:solidFill>
                <a:latin typeface="Agency FB" pitchFamily="2" charset="0"/>
              </a:rPr>
              <a:t>Dt. 12:5b-19; 14:22-27</a:t>
            </a:r>
          </a:p>
          <a:p>
            <a:pPr eaLnBrk="1" hangingPunct="1">
              <a:lnSpc>
                <a:spcPct val="90000"/>
              </a:lnSpc>
              <a:buClr>
                <a:schemeClr val="accent2"/>
              </a:buClr>
              <a:defRPr/>
            </a:pPr>
            <a:r>
              <a:rPr lang="en-US" altLang="en-US" sz="2400" i="1">
                <a:solidFill>
                  <a:srgbClr val="2A0000"/>
                </a:solidFill>
                <a:latin typeface="Arial Narrow" panose="020B0606020202030204" pitchFamily="34" charset="0"/>
              </a:rPr>
              <a:t>Levites, aliens, orphans &amp; widows were invited to share the bounty of the Israelite families.</a:t>
            </a:r>
          </a:p>
          <a:p>
            <a:pPr eaLnBrk="1" hangingPunct="1">
              <a:lnSpc>
                <a:spcPct val="90000"/>
              </a:lnSpc>
              <a:buClr>
                <a:schemeClr val="accent2"/>
              </a:buClr>
              <a:defRPr/>
            </a:pPr>
            <a:r>
              <a:rPr lang="en-US" altLang="en-US" sz="2400" i="1">
                <a:solidFill>
                  <a:srgbClr val="2A0000"/>
                </a:solidFill>
                <a:latin typeface="Arial Narrow" panose="020B0606020202030204" pitchFamily="34" charset="0"/>
              </a:rPr>
              <a:t>Celebration was held at the pilgrim festivals.</a:t>
            </a:r>
          </a:p>
        </p:txBody>
      </p:sp>
      <p:sp>
        <p:nvSpPr>
          <p:cNvPr id="317446" name="Rectangle 6"/>
          <p:cNvSpPr>
            <a:spLocks noChangeArrowheads="1"/>
          </p:cNvSpPr>
          <p:nvPr/>
        </p:nvSpPr>
        <p:spPr bwMode="auto">
          <a:xfrm>
            <a:off x="7696200" y="1600200"/>
            <a:ext cx="2971800" cy="4800600"/>
          </a:xfrm>
          <a:prstGeom prst="rect">
            <a:avLst/>
          </a:prstGeom>
          <a:gradFill rotWithShape="1">
            <a:gsLst>
              <a:gs pos="0">
                <a:srgbClr val="FFCC99">
                  <a:gamma/>
                  <a:shade val="66275"/>
                  <a:invGamma/>
                </a:srgbClr>
              </a:gs>
              <a:gs pos="50000">
                <a:srgbClr val="FFCC99"/>
              </a:gs>
              <a:gs pos="100000">
                <a:srgbClr val="FFCC99">
                  <a:gamma/>
                  <a:shade val="6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lnSpc>
                <a:spcPct val="90000"/>
              </a:lnSpc>
              <a:buFont typeface="Wingdings" panose="05000000000000000000" pitchFamily="2" charset="2"/>
              <a:buNone/>
              <a:defRPr/>
            </a:pPr>
            <a:r>
              <a:rPr lang="en-US" altLang="en-US" sz="3600" dirty="0">
                <a:solidFill>
                  <a:srgbClr val="800000"/>
                </a:solidFill>
                <a:effectLst/>
                <a:latin typeface="Agency FB" pitchFamily="2" charset="0"/>
              </a:rPr>
              <a:t>YEAR 3</a:t>
            </a:r>
          </a:p>
          <a:p>
            <a:pPr eaLnBrk="1" hangingPunct="1">
              <a:lnSpc>
                <a:spcPct val="90000"/>
              </a:lnSpc>
              <a:buFont typeface="Wingdings" panose="05000000000000000000" pitchFamily="2" charset="2"/>
              <a:buNone/>
              <a:defRPr/>
            </a:pPr>
            <a:r>
              <a:rPr lang="en-US" altLang="en-US" sz="3600" dirty="0">
                <a:solidFill>
                  <a:srgbClr val="800000"/>
                </a:solidFill>
                <a:effectLst/>
                <a:latin typeface="Agency FB" pitchFamily="2" charset="0"/>
              </a:rPr>
              <a:t>Charitable Tithe</a:t>
            </a:r>
          </a:p>
          <a:p>
            <a:pPr eaLnBrk="1" hangingPunct="1">
              <a:lnSpc>
                <a:spcPct val="90000"/>
              </a:lnSpc>
              <a:buFont typeface="Wingdings" panose="05000000000000000000" pitchFamily="2" charset="2"/>
              <a:buNone/>
              <a:defRPr/>
            </a:pPr>
            <a:r>
              <a:rPr lang="en-US" altLang="en-US" sz="2400" dirty="0">
                <a:solidFill>
                  <a:srgbClr val="800000"/>
                </a:solidFill>
                <a:effectLst/>
                <a:latin typeface="Agency FB" pitchFamily="2" charset="0"/>
              </a:rPr>
              <a:t>Lv. 27:26-34; Dt. 14:28-29; 26:12-15</a:t>
            </a:r>
          </a:p>
          <a:p>
            <a:pPr eaLnBrk="1" hangingPunct="1">
              <a:lnSpc>
                <a:spcPct val="90000"/>
              </a:lnSpc>
              <a:buClr>
                <a:schemeClr val="accent2"/>
              </a:buClr>
              <a:defRPr/>
            </a:pPr>
            <a:r>
              <a:rPr lang="en-US" altLang="en-US" sz="2400" i="1" dirty="0">
                <a:solidFill>
                  <a:srgbClr val="2A0000"/>
                </a:solidFill>
                <a:effectLst/>
                <a:latin typeface="Arial Narrow" panose="020B0606020202030204" pitchFamily="34" charset="0"/>
              </a:rPr>
              <a:t>The tithe was given outright to the Levites, aliens, orphans &amp; widows.</a:t>
            </a:r>
          </a:p>
          <a:p>
            <a:pPr eaLnBrk="1" hangingPunct="1">
              <a:lnSpc>
                <a:spcPct val="90000"/>
              </a:lnSpc>
              <a:buClr>
                <a:schemeClr val="accent2"/>
              </a:buClr>
              <a:defRPr/>
            </a:pPr>
            <a:r>
              <a:rPr lang="en-US" altLang="en-US" sz="2400" i="1" dirty="0">
                <a:solidFill>
                  <a:srgbClr val="2A0000"/>
                </a:solidFill>
                <a:effectLst/>
                <a:latin typeface="Arial Narrow" panose="020B0606020202030204" pitchFamily="34" charset="0"/>
              </a:rPr>
              <a:t>The tithe was collected in a town storehouse.</a:t>
            </a:r>
          </a:p>
        </p:txBody>
      </p:sp>
    </p:spTree>
    <p:extLst>
      <p:ext uri="{BB962C8B-B14F-4D97-AF65-F5344CB8AC3E}">
        <p14:creationId xmlns:p14="http://schemas.microsoft.com/office/powerpoint/2010/main" val="470782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44">
                                            <p:bg/>
                                          </p:spTgt>
                                        </p:tgtEl>
                                        <p:attrNameLst>
                                          <p:attrName>style.visibility</p:attrName>
                                        </p:attrNameLst>
                                      </p:cBhvr>
                                      <p:to>
                                        <p:strVal val="visible"/>
                                      </p:to>
                                    </p:set>
                                    <p:animEffect transition="in" filter="dissolve">
                                      <p:cBhvr>
                                        <p:cTn id="7" dur="500"/>
                                        <p:tgtEl>
                                          <p:spTgt spid="317444">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7444">
                                            <p:txEl>
                                              <p:pRg st="0" end="0"/>
                                            </p:txEl>
                                          </p:spTgt>
                                        </p:tgtEl>
                                        <p:attrNameLst>
                                          <p:attrName>style.visibility</p:attrName>
                                        </p:attrNameLst>
                                      </p:cBhvr>
                                      <p:to>
                                        <p:strVal val="visible"/>
                                      </p:to>
                                    </p:set>
                                    <p:animEffect transition="in" filter="dissolve">
                                      <p:cBhvr>
                                        <p:cTn id="10" dur="500"/>
                                        <p:tgtEl>
                                          <p:spTgt spid="317444">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7444">
                                            <p:txEl>
                                              <p:pRg st="1" end="1"/>
                                            </p:txEl>
                                          </p:spTgt>
                                        </p:tgtEl>
                                        <p:attrNameLst>
                                          <p:attrName>style.visibility</p:attrName>
                                        </p:attrNameLst>
                                      </p:cBhvr>
                                      <p:to>
                                        <p:strVal val="visible"/>
                                      </p:to>
                                    </p:set>
                                    <p:animEffect transition="in" filter="dissolve">
                                      <p:cBhvr>
                                        <p:cTn id="13" dur="500"/>
                                        <p:tgtEl>
                                          <p:spTgt spid="317444">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7444">
                                            <p:txEl>
                                              <p:pRg st="2" end="2"/>
                                            </p:txEl>
                                          </p:spTgt>
                                        </p:tgtEl>
                                        <p:attrNameLst>
                                          <p:attrName>style.visibility</p:attrName>
                                        </p:attrNameLst>
                                      </p:cBhvr>
                                      <p:to>
                                        <p:strVal val="visible"/>
                                      </p:to>
                                    </p:set>
                                    <p:animEffect transition="in" filter="dissolve">
                                      <p:cBhvr>
                                        <p:cTn id="16" dur="500"/>
                                        <p:tgtEl>
                                          <p:spTgt spid="317444">
                                            <p:txEl>
                                              <p:pRg st="2" end="2"/>
                                            </p:txEl>
                                          </p:spTgt>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17445">
                                            <p:bg/>
                                          </p:spTgt>
                                        </p:tgtEl>
                                        <p:attrNameLst>
                                          <p:attrName>style.visibility</p:attrName>
                                        </p:attrNameLst>
                                      </p:cBhvr>
                                      <p:to>
                                        <p:strVal val="visible"/>
                                      </p:to>
                                    </p:set>
                                    <p:animEffect transition="in" filter="dissolve">
                                      <p:cBhvr>
                                        <p:cTn id="20" dur="500"/>
                                        <p:tgtEl>
                                          <p:spTgt spid="317445">
                                            <p:bg/>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17445">
                                            <p:txEl>
                                              <p:pRg st="0" end="0"/>
                                            </p:txEl>
                                          </p:spTgt>
                                        </p:tgtEl>
                                        <p:attrNameLst>
                                          <p:attrName>style.visibility</p:attrName>
                                        </p:attrNameLst>
                                      </p:cBhvr>
                                      <p:to>
                                        <p:strVal val="visible"/>
                                      </p:to>
                                    </p:set>
                                    <p:animEffect transition="in" filter="dissolve">
                                      <p:cBhvr>
                                        <p:cTn id="23" dur="500"/>
                                        <p:tgtEl>
                                          <p:spTgt spid="317445">
                                            <p:txEl>
                                              <p:pRg st="0" end="0"/>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17445">
                                            <p:txEl>
                                              <p:pRg st="1" end="1"/>
                                            </p:txEl>
                                          </p:spTgt>
                                        </p:tgtEl>
                                        <p:attrNameLst>
                                          <p:attrName>style.visibility</p:attrName>
                                        </p:attrNameLst>
                                      </p:cBhvr>
                                      <p:to>
                                        <p:strVal val="visible"/>
                                      </p:to>
                                    </p:set>
                                    <p:animEffect transition="in" filter="dissolve">
                                      <p:cBhvr>
                                        <p:cTn id="26" dur="500"/>
                                        <p:tgtEl>
                                          <p:spTgt spid="317445">
                                            <p:txEl>
                                              <p:pRg st="1" end="1"/>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17445">
                                            <p:txEl>
                                              <p:pRg st="2" end="2"/>
                                            </p:txEl>
                                          </p:spTgt>
                                        </p:tgtEl>
                                        <p:attrNameLst>
                                          <p:attrName>style.visibility</p:attrName>
                                        </p:attrNameLst>
                                      </p:cBhvr>
                                      <p:to>
                                        <p:strVal val="visible"/>
                                      </p:to>
                                    </p:set>
                                    <p:animEffect transition="in" filter="dissolve">
                                      <p:cBhvr>
                                        <p:cTn id="29" dur="500"/>
                                        <p:tgtEl>
                                          <p:spTgt spid="317445">
                                            <p:txEl>
                                              <p:pRg st="2" end="2"/>
                                            </p:txEl>
                                          </p:spTgt>
                                        </p:tgtEl>
                                      </p:cBhvr>
                                    </p:animEffect>
                                  </p:childTnLst>
                                </p:cTn>
                              </p:par>
                            </p:childTnLst>
                          </p:cTn>
                        </p:par>
                        <p:par>
                          <p:cTn id="30" fill="hold" nodeType="afterGroup">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317446">
                                            <p:bg/>
                                          </p:spTgt>
                                        </p:tgtEl>
                                        <p:attrNameLst>
                                          <p:attrName>style.visibility</p:attrName>
                                        </p:attrNameLst>
                                      </p:cBhvr>
                                      <p:to>
                                        <p:strVal val="visible"/>
                                      </p:to>
                                    </p:set>
                                    <p:animEffect transition="in" filter="dissolve">
                                      <p:cBhvr>
                                        <p:cTn id="33" dur="500"/>
                                        <p:tgtEl>
                                          <p:spTgt spid="317446">
                                            <p:bg/>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17446">
                                            <p:txEl>
                                              <p:pRg st="0" end="0"/>
                                            </p:txEl>
                                          </p:spTgt>
                                        </p:tgtEl>
                                        <p:attrNameLst>
                                          <p:attrName>style.visibility</p:attrName>
                                        </p:attrNameLst>
                                      </p:cBhvr>
                                      <p:to>
                                        <p:strVal val="visible"/>
                                      </p:to>
                                    </p:set>
                                    <p:animEffect transition="in" filter="dissolve">
                                      <p:cBhvr>
                                        <p:cTn id="36" dur="500"/>
                                        <p:tgtEl>
                                          <p:spTgt spid="317446">
                                            <p:txEl>
                                              <p:pRg st="0" end="0"/>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317446">
                                            <p:txEl>
                                              <p:pRg st="1" end="1"/>
                                            </p:txEl>
                                          </p:spTgt>
                                        </p:tgtEl>
                                        <p:attrNameLst>
                                          <p:attrName>style.visibility</p:attrName>
                                        </p:attrNameLst>
                                      </p:cBhvr>
                                      <p:to>
                                        <p:strVal val="visible"/>
                                      </p:to>
                                    </p:set>
                                    <p:animEffect transition="in" filter="dissolve">
                                      <p:cBhvr>
                                        <p:cTn id="39" dur="500"/>
                                        <p:tgtEl>
                                          <p:spTgt spid="317446">
                                            <p:txEl>
                                              <p:pRg st="1" end="1"/>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317446">
                                            <p:txEl>
                                              <p:pRg st="2" end="2"/>
                                            </p:txEl>
                                          </p:spTgt>
                                        </p:tgtEl>
                                        <p:attrNameLst>
                                          <p:attrName>style.visibility</p:attrName>
                                        </p:attrNameLst>
                                      </p:cBhvr>
                                      <p:to>
                                        <p:strVal val="visible"/>
                                      </p:to>
                                    </p:set>
                                    <p:animEffect transition="in" filter="dissolve">
                                      <p:cBhvr>
                                        <p:cTn id="42" dur="500"/>
                                        <p:tgtEl>
                                          <p:spTgt spid="317446">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17444">
                                            <p:txEl>
                                              <p:pRg st="3" end="3"/>
                                            </p:txEl>
                                          </p:spTgt>
                                        </p:tgtEl>
                                        <p:attrNameLst>
                                          <p:attrName>style.visibility</p:attrName>
                                        </p:attrNameLst>
                                      </p:cBhvr>
                                      <p:to>
                                        <p:strVal val="visible"/>
                                      </p:to>
                                    </p:set>
                                    <p:anim calcmode="lin" valueType="num">
                                      <p:cBhvr additive="base">
                                        <p:cTn id="47" dur="500" fill="hold"/>
                                        <p:tgtEl>
                                          <p:spTgt spid="31744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174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17444">
                                            <p:txEl>
                                              <p:pRg st="4" end="4"/>
                                            </p:txEl>
                                          </p:spTgt>
                                        </p:tgtEl>
                                        <p:attrNameLst>
                                          <p:attrName>style.visibility</p:attrName>
                                        </p:attrNameLst>
                                      </p:cBhvr>
                                      <p:to>
                                        <p:strVal val="visible"/>
                                      </p:to>
                                    </p:set>
                                    <p:anim calcmode="lin" valueType="num">
                                      <p:cBhvr additive="base">
                                        <p:cTn id="53" dur="500" fill="hold"/>
                                        <p:tgtEl>
                                          <p:spTgt spid="317444">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174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317445">
                                            <p:txEl>
                                              <p:pRg st="3" end="3"/>
                                            </p:txEl>
                                          </p:spTgt>
                                        </p:tgtEl>
                                        <p:attrNameLst>
                                          <p:attrName>style.visibility</p:attrName>
                                        </p:attrNameLst>
                                      </p:cBhvr>
                                      <p:to>
                                        <p:strVal val="visible"/>
                                      </p:to>
                                    </p:set>
                                    <p:anim calcmode="lin" valueType="num">
                                      <p:cBhvr additive="base">
                                        <p:cTn id="59" dur="500" fill="hold"/>
                                        <p:tgtEl>
                                          <p:spTgt spid="317445">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174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17445">
                                            <p:txEl>
                                              <p:pRg st="4" end="4"/>
                                            </p:txEl>
                                          </p:spTgt>
                                        </p:tgtEl>
                                        <p:attrNameLst>
                                          <p:attrName>style.visibility</p:attrName>
                                        </p:attrNameLst>
                                      </p:cBhvr>
                                      <p:to>
                                        <p:strVal val="visible"/>
                                      </p:to>
                                    </p:set>
                                    <p:anim calcmode="lin" valueType="num">
                                      <p:cBhvr additive="base">
                                        <p:cTn id="65" dur="500" fill="hold"/>
                                        <p:tgtEl>
                                          <p:spTgt spid="317445">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174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317446">
                                            <p:txEl>
                                              <p:pRg st="3" end="3"/>
                                            </p:txEl>
                                          </p:spTgt>
                                        </p:tgtEl>
                                        <p:attrNameLst>
                                          <p:attrName>style.visibility</p:attrName>
                                        </p:attrNameLst>
                                      </p:cBhvr>
                                      <p:to>
                                        <p:strVal val="visible"/>
                                      </p:to>
                                    </p:set>
                                    <p:anim calcmode="lin" valueType="num">
                                      <p:cBhvr additive="base">
                                        <p:cTn id="71" dur="500" fill="hold"/>
                                        <p:tgtEl>
                                          <p:spTgt spid="317446">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174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317446">
                                            <p:txEl>
                                              <p:pRg st="4" end="4"/>
                                            </p:txEl>
                                          </p:spTgt>
                                        </p:tgtEl>
                                        <p:attrNameLst>
                                          <p:attrName>style.visibility</p:attrName>
                                        </p:attrNameLst>
                                      </p:cBhvr>
                                      <p:to>
                                        <p:strVal val="visible"/>
                                      </p:to>
                                    </p:set>
                                    <p:anim calcmode="lin" valueType="num">
                                      <p:cBhvr additive="base">
                                        <p:cTn id="77" dur="500" fill="hold"/>
                                        <p:tgtEl>
                                          <p:spTgt spid="317446">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174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4" grpId="0" uiExpand="1" build="p" animBg="1"/>
      <p:bldP spid="317445" grpId="0" uiExpand="1" build="p" animBg="1"/>
      <p:bldP spid="317446" grpId="0" uiExpand="1" build="allAtOnce" animBg="1"/>
    </p:bld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b="1" dirty="0">
                <a:solidFill>
                  <a:srgbClr val="FFC000"/>
                </a:solidFill>
              </a:rPr>
              <a:t>Discussion:</a:t>
            </a:r>
          </a:p>
        </p:txBody>
      </p:sp>
      <p:sp>
        <p:nvSpPr>
          <p:cNvPr id="177155" name="Rectangle 3"/>
          <p:cNvSpPr>
            <a:spLocks noGrp="1" noChangeArrowheads="1"/>
          </p:cNvSpPr>
          <p:nvPr>
            <p:ph type="body" idx="1"/>
          </p:nvPr>
        </p:nvSpPr>
        <p:spPr/>
        <p:txBody>
          <a:bodyPr>
            <a:normAutofit/>
          </a:bodyPr>
          <a:lstStyle/>
          <a:p>
            <a:pPr marL="457200" indent="-457200" eaLnBrk="1" hangingPunct="1">
              <a:buFont typeface="+mj-lt"/>
              <a:buAutoNum type="arabicPeriod"/>
              <a:defRPr/>
            </a:pPr>
            <a:endParaRPr lang="en-US" altLang="en-US" b="1" i="1" dirty="0">
              <a:solidFill>
                <a:srgbClr val="CC0000"/>
              </a:solidFill>
              <a:effectLst>
                <a:outerShdw blurRad="38100" dist="38100" dir="2700000" algn="tl">
                  <a:srgbClr val="000000"/>
                </a:outerShdw>
              </a:effectLst>
              <a:latin typeface="Book Antiqua" panose="02040602050305030304" pitchFamily="18" charset="0"/>
            </a:endParaRPr>
          </a:p>
          <a:p>
            <a:pPr marL="514350" indent="-514350">
              <a:buFont typeface="+mj-lt"/>
              <a:buAutoNum type="arabicPeriod"/>
              <a:defRPr/>
            </a:pPr>
            <a:r>
              <a:rPr lang="en-US" altLang="en-US" sz="2800" b="1" i="1" dirty="0">
                <a:latin typeface="Book Antiqua" panose="02040602050305030304" pitchFamily="18" charset="0"/>
              </a:rPr>
              <a:t>What might this dialogue about tithing have to say to modern Christians?</a:t>
            </a:r>
          </a:p>
          <a:p>
            <a:pPr marL="514350" indent="-514350">
              <a:buFont typeface="+mj-lt"/>
              <a:buAutoNum type="arabicPeriod"/>
              <a:defRPr/>
            </a:pPr>
            <a:r>
              <a:rPr lang="en-US" altLang="en-US" sz="2800" b="1" i="1" dirty="0">
                <a:latin typeface="Book Antiqua" panose="02040602050305030304" pitchFamily="18" charset="0"/>
              </a:rPr>
              <a:t>Can this passage in Malachi be used by Christians to support mandatory tithing?</a:t>
            </a:r>
          </a:p>
          <a:p>
            <a:pPr marL="514350" indent="-514350">
              <a:buFont typeface="+mj-lt"/>
              <a:buAutoNum type="arabicPeriod"/>
              <a:defRPr/>
            </a:pPr>
            <a:r>
              <a:rPr lang="en-US" altLang="en-US" sz="2800" b="1" i="1" dirty="0">
                <a:latin typeface="Book Antiqua" panose="02040602050305030304" pitchFamily="18" charset="0"/>
              </a:rPr>
              <a:t>Should the social component of tithing somehow have a Christian counterpart?</a:t>
            </a:r>
          </a:p>
        </p:txBody>
      </p:sp>
    </p:spTree>
    <p:extLst>
      <p:ext uri="{BB962C8B-B14F-4D97-AF65-F5344CB8AC3E}">
        <p14:creationId xmlns:p14="http://schemas.microsoft.com/office/powerpoint/2010/main" val="2561042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 calcmode="lin" valueType="num">
                                      <p:cBhvr additive="base">
                                        <p:cTn id="7"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7155">
                                            <p:txEl>
                                              <p:pRg st="2" end="2"/>
                                            </p:txEl>
                                          </p:spTgt>
                                        </p:tgtEl>
                                        <p:attrNameLst>
                                          <p:attrName>style.visibility</p:attrName>
                                        </p:attrNameLst>
                                      </p:cBhvr>
                                      <p:to>
                                        <p:strVal val="visible"/>
                                      </p:to>
                                    </p:set>
                                    <p:anim calcmode="lin" valueType="num">
                                      <p:cBhvr additive="base">
                                        <p:cTn id="13" dur="5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7155">
                                            <p:txEl>
                                              <p:pRg st="3" end="3"/>
                                            </p:txEl>
                                          </p:spTgt>
                                        </p:tgtEl>
                                        <p:attrNameLst>
                                          <p:attrName>style.visibility</p:attrName>
                                        </p:attrNameLst>
                                      </p:cBhvr>
                                      <p:to>
                                        <p:strVal val="visible"/>
                                      </p:to>
                                    </p:set>
                                    <p:anim calcmode="lin" valueType="num">
                                      <p:cBhvr additive="base">
                                        <p:cTn id="19"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C73AA653-D6A3-4C78-BBB8-D4482F70AD3E}" type="slidenum">
              <a:rPr lang="en-US" altLang="en-US"/>
              <a:pPr>
                <a:defRPr/>
              </a:pPr>
              <a:t>179</a:t>
            </a:fld>
            <a:endParaRPr lang="en-US" altLang="en-US"/>
          </a:p>
        </p:txBody>
      </p:sp>
      <p:sp>
        <p:nvSpPr>
          <p:cNvPr id="304130" name="Rectangle 2"/>
          <p:cNvSpPr>
            <a:spLocks noGrp="1" noChangeArrowheads="1"/>
          </p:cNvSpPr>
          <p:nvPr>
            <p:ph type="title"/>
          </p:nvPr>
        </p:nvSpPr>
        <p:spPr>
          <a:solidFill>
            <a:srgbClr val="2A0000"/>
          </a:solidFill>
          <a:ln w="38100">
            <a:solidFill>
              <a:srgbClr val="800000"/>
            </a:solidFill>
            <a:miter lim="800000"/>
            <a:headEnd/>
            <a:tailEnd/>
          </a:ln>
        </p:spPr>
        <p:txBody>
          <a:bodyPr/>
          <a:lstStyle/>
          <a:p>
            <a:pPr algn="l" eaLnBrk="1" hangingPunct="1">
              <a:defRPr/>
            </a:pPr>
            <a:r>
              <a:rPr lang="en-US" altLang="en-US" sz="4000">
                <a:solidFill>
                  <a:srgbClr val="99FFCC"/>
                </a:solidFill>
                <a:latin typeface="Cooper Black" pitchFamily="18" charset="0"/>
              </a:rPr>
              <a:t>6	Dialogue About the Fear of 	God</a:t>
            </a:r>
            <a:r>
              <a:rPr lang="en-US" altLang="en-US" sz="2800">
                <a:solidFill>
                  <a:srgbClr val="99FFCC"/>
                </a:solidFill>
                <a:latin typeface="Arial" panose="020B0604020202020204" pitchFamily="34" charset="0"/>
              </a:rPr>
              <a:t> (3:13—4:3)</a:t>
            </a:r>
            <a:endParaRPr lang="en-US" altLang="en-US" sz="4000">
              <a:solidFill>
                <a:srgbClr val="99FFCC"/>
              </a:solidFill>
              <a:latin typeface="Cooper Black" pitchFamily="18" charset="0"/>
            </a:endParaRPr>
          </a:p>
        </p:txBody>
      </p:sp>
      <p:sp>
        <p:nvSpPr>
          <p:cNvPr id="155652" name="Rectangle 4"/>
          <p:cNvSpPr>
            <a:spLocks noGrp="1" noChangeArrowheads="1"/>
          </p:cNvSpPr>
          <p:nvPr>
            <p:ph type="body" sz="half" idx="1"/>
          </p:nvPr>
        </p:nvSpPr>
        <p:spPr>
          <a:xfrm>
            <a:off x="1828800" y="1909908"/>
            <a:ext cx="4038600" cy="2438400"/>
          </a:xfrm>
          <a:solidFill>
            <a:srgbClr val="FFFF99"/>
          </a:solidFill>
        </p:spPr>
        <p:txBody>
          <a:bodyPr/>
          <a:lstStyle/>
          <a:p>
            <a:pPr eaLnBrk="1" hangingPunct="1">
              <a:lnSpc>
                <a:spcPct val="80000"/>
              </a:lnSpc>
              <a:buFont typeface="Wingdings" panose="05000000000000000000" pitchFamily="2" charset="2"/>
              <a:buNone/>
            </a:pPr>
            <a:r>
              <a:rPr lang="en-US" altLang="en-US" sz="4400" b="1">
                <a:solidFill>
                  <a:srgbClr val="2A0000"/>
                </a:solidFill>
                <a:latin typeface="Freestyle Script" panose="030804020302050B0404" pitchFamily="66" charset="0"/>
              </a:rPr>
              <a:t>“You have said harsh things against me!”</a:t>
            </a:r>
          </a:p>
          <a:p>
            <a:pPr eaLnBrk="1" hangingPunct="1">
              <a:lnSpc>
                <a:spcPct val="80000"/>
              </a:lnSpc>
              <a:buFont typeface="Wingdings" panose="05000000000000000000" pitchFamily="2" charset="2"/>
              <a:buNone/>
            </a:pPr>
            <a:r>
              <a:rPr lang="en-US" altLang="en-US" sz="4400" b="1">
                <a:solidFill>
                  <a:srgbClr val="2A0000"/>
                </a:solidFill>
                <a:latin typeface="Freestyle Script" panose="030804020302050B0404" pitchFamily="66" charset="0"/>
              </a:rPr>
              <a:t>“What have we said against you?”</a:t>
            </a:r>
          </a:p>
        </p:txBody>
      </p:sp>
      <p:sp>
        <p:nvSpPr>
          <p:cNvPr id="304133" name="Rectangle 5"/>
          <p:cNvSpPr>
            <a:spLocks noGrp="1" noChangeArrowheads="1"/>
          </p:cNvSpPr>
          <p:nvPr>
            <p:ph type="body" sz="half" idx="2"/>
          </p:nvPr>
        </p:nvSpPr>
        <p:spPr>
          <a:xfrm>
            <a:off x="5956199" y="2052778"/>
            <a:ext cx="4396341" cy="4200245"/>
          </a:xfrm>
        </p:spPr>
        <p:txBody>
          <a:bodyPr>
            <a:normAutofit lnSpcReduction="10000"/>
          </a:bodyPr>
          <a:lstStyle/>
          <a:p>
            <a:pPr eaLnBrk="1" hangingPunct="1">
              <a:defRPr/>
            </a:pPr>
            <a:r>
              <a:rPr lang="en-US" altLang="en-US" sz="2400" i="1" dirty="0"/>
              <a:t>The complaint of the people was that it was useless to serve God, especially since evildoers seemed to prosper.</a:t>
            </a:r>
          </a:p>
          <a:p>
            <a:pPr eaLnBrk="1" hangingPunct="1">
              <a:defRPr/>
            </a:pPr>
            <a:r>
              <a:rPr lang="en-US" altLang="en-US" sz="2400" i="1" dirty="0"/>
              <a:t>Again, their question was about temporal justice in history.</a:t>
            </a:r>
          </a:p>
          <a:p>
            <a:pPr eaLnBrk="1" hangingPunct="1">
              <a:defRPr/>
            </a:pPr>
            <a:r>
              <a:rPr lang="en-US" altLang="en-US" sz="2400" i="1" dirty="0"/>
              <a:t>Those who maintained their faith promised to fear the Lord.</a:t>
            </a:r>
          </a:p>
        </p:txBody>
      </p:sp>
      <p:sp>
        <p:nvSpPr>
          <p:cNvPr id="304134" name="Text Box 6"/>
          <p:cNvSpPr txBox="1">
            <a:spLocks noChangeArrowheads="1"/>
          </p:cNvSpPr>
          <p:nvPr/>
        </p:nvSpPr>
        <p:spPr bwMode="auto">
          <a:xfrm>
            <a:off x="1799304" y="4385184"/>
            <a:ext cx="4114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spcBef>
                <a:spcPct val="50000"/>
              </a:spcBef>
            </a:pPr>
            <a:r>
              <a:rPr lang="en-US" altLang="en-US" sz="2400" b="1" dirty="0">
                <a:solidFill>
                  <a:schemeClr val="hlink"/>
                </a:solidFill>
                <a:latin typeface="Comic Sans MS" panose="030F0702030302020204" pitchFamily="66" charset="0"/>
              </a:rPr>
              <a:t>The heavenly “scroll of remembrance” was a surety that when judgment fell in the end, those who had been faithful would be spared.</a:t>
            </a:r>
          </a:p>
        </p:txBody>
      </p:sp>
    </p:spTree>
    <p:extLst>
      <p:ext uri="{BB962C8B-B14F-4D97-AF65-F5344CB8AC3E}">
        <p14:creationId xmlns:p14="http://schemas.microsoft.com/office/powerpoint/2010/main" val="140878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4133">
                                            <p:txEl>
                                              <p:pRg st="0" end="0"/>
                                            </p:txEl>
                                          </p:spTgt>
                                        </p:tgtEl>
                                        <p:attrNameLst>
                                          <p:attrName>style.visibility</p:attrName>
                                        </p:attrNameLst>
                                      </p:cBhvr>
                                      <p:to>
                                        <p:strVal val="visible"/>
                                      </p:to>
                                    </p:set>
                                    <p:anim calcmode="lin" valueType="num">
                                      <p:cBhvr additive="base">
                                        <p:cTn id="7" dur="500" fill="hold"/>
                                        <p:tgtEl>
                                          <p:spTgt spid="3041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41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4133">
                                            <p:txEl>
                                              <p:pRg st="1" end="1"/>
                                            </p:txEl>
                                          </p:spTgt>
                                        </p:tgtEl>
                                        <p:attrNameLst>
                                          <p:attrName>style.visibility</p:attrName>
                                        </p:attrNameLst>
                                      </p:cBhvr>
                                      <p:to>
                                        <p:strVal val="visible"/>
                                      </p:to>
                                    </p:set>
                                    <p:anim calcmode="lin" valueType="num">
                                      <p:cBhvr additive="base">
                                        <p:cTn id="13" dur="500" fill="hold"/>
                                        <p:tgtEl>
                                          <p:spTgt spid="3041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41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4133">
                                            <p:txEl>
                                              <p:pRg st="2" end="2"/>
                                            </p:txEl>
                                          </p:spTgt>
                                        </p:tgtEl>
                                        <p:attrNameLst>
                                          <p:attrName>style.visibility</p:attrName>
                                        </p:attrNameLst>
                                      </p:cBhvr>
                                      <p:to>
                                        <p:strVal val="visible"/>
                                      </p:to>
                                    </p:set>
                                    <p:anim calcmode="lin" valueType="num">
                                      <p:cBhvr additive="base">
                                        <p:cTn id="19" dur="500" fill="hold"/>
                                        <p:tgtEl>
                                          <p:spTgt spid="30413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41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04134">
                                            <p:txEl>
                                              <p:pRg st="0" end="0"/>
                                            </p:txEl>
                                          </p:spTgt>
                                        </p:tgtEl>
                                        <p:attrNameLst>
                                          <p:attrName>style.visibility</p:attrName>
                                        </p:attrNameLst>
                                      </p:cBhvr>
                                      <p:to>
                                        <p:strVal val="visible"/>
                                      </p:to>
                                    </p:set>
                                    <p:anim calcmode="lin" valueType="num">
                                      <p:cBhvr>
                                        <p:cTn id="25" dur="500" fill="hold"/>
                                        <p:tgtEl>
                                          <p:spTgt spid="30413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0413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EAF17384-B866-43C2-9526-63A7E546CEEE}" type="slidenum">
              <a:rPr lang="en-US" altLang="en-US"/>
              <a:pPr>
                <a:defRPr/>
              </a:pPr>
              <a:t>18</a:t>
            </a:fld>
            <a:endParaRPr lang="en-US" altLang="en-US"/>
          </a:p>
        </p:txBody>
      </p:sp>
      <p:sp>
        <p:nvSpPr>
          <p:cNvPr id="328706" name="Rectangle 2"/>
          <p:cNvSpPr>
            <a:spLocks noGrp="1" noChangeArrowheads="1"/>
          </p:cNvSpPr>
          <p:nvPr>
            <p:ph type="title"/>
          </p:nvPr>
        </p:nvSpPr>
        <p:spPr>
          <a:xfrm>
            <a:off x="824753" y="932328"/>
            <a:ext cx="4737847" cy="1506071"/>
          </a:xfrm>
        </p:spPr>
        <p:txBody>
          <a:bodyPr/>
          <a:lstStyle/>
          <a:p>
            <a:pPr eaLnBrk="1" hangingPunct="1">
              <a:defRPr/>
            </a:pPr>
            <a:r>
              <a:rPr lang="en-US" altLang="en-US" dirty="0">
                <a:solidFill>
                  <a:srgbClr val="FFC000"/>
                </a:solidFill>
                <a:latin typeface="Times New Roman" panose="02020603050405020304" pitchFamily="18" charset="0"/>
              </a:rPr>
              <a:t>Gifts for the Temple</a:t>
            </a:r>
          </a:p>
        </p:txBody>
      </p:sp>
      <p:pic>
        <p:nvPicPr>
          <p:cNvPr id="73732" name="Picture 6" descr="AchaemenidCoin[1]"/>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a:xfrm>
            <a:off x="1752600" y="2514600"/>
            <a:ext cx="39624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8713" name="Rectangle 9"/>
          <p:cNvSpPr>
            <a:spLocks noGrp="1" noChangeArrowheads="1"/>
          </p:cNvSpPr>
          <p:nvPr>
            <p:ph type="body" sz="half" idx="3"/>
          </p:nvPr>
        </p:nvSpPr>
        <p:spPr>
          <a:xfrm>
            <a:off x="5715000" y="228600"/>
            <a:ext cx="4724400" cy="6400800"/>
          </a:xfrm>
        </p:spPr>
        <p:txBody>
          <a:bodyPr>
            <a:normAutofit lnSpcReduction="10000"/>
          </a:bodyPr>
          <a:lstStyle/>
          <a:p>
            <a:pPr eaLnBrk="1" hangingPunct="1">
              <a:buFont typeface="Wingdings" panose="05000000000000000000" pitchFamily="2" charset="2"/>
              <a:buNone/>
              <a:defRPr/>
            </a:pPr>
            <a:r>
              <a:rPr lang="en-US" altLang="en-US" sz="2400" i="1">
                <a:solidFill>
                  <a:srgbClr val="FFFF99"/>
                </a:solidFill>
                <a:latin typeface="Arial" panose="020B0604020202020204" pitchFamily="34" charset="0"/>
              </a:rPr>
              <a:t>The gifts for the temple (2:69) were offered in both coins (Persian Darics), weights (minas) and garments.</a:t>
            </a:r>
          </a:p>
          <a:p>
            <a:pPr eaLnBrk="1" hangingPunct="1">
              <a:buFont typeface="Wingdings" panose="05000000000000000000" pitchFamily="2" charset="2"/>
              <a:buNone/>
              <a:defRPr/>
            </a:pPr>
            <a:r>
              <a:rPr lang="en-US" altLang="en-US" sz="2400" i="1">
                <a:solidFill>
                  <a:srgbClr val="FFFF99"/>
                </a:solidFill>
                <a:latin typeface="Arial" panose="020B0604020202020204" pitchFamily="34" charset="0"/>
              </a:rPr>
              <a:t>This is the earliest biblical reference to coinage, which became a medium of exchange beginning in about the mid-6</a:t>
            </a:r>
            <a:r>
              <a:rPr lang="en-US" altLang="en-US" sz="2400" i="1" baseline="30000">
                <a:solidFill>
                  <a:srgbClr val="FFFF99"/>
                </a:solidFill>
                <a:latin typeface="Arial" panose="020B0604020202020204" pitchFamily="34" charset="0"/>
              </a:rPr>
              <a:t>th</a:t>
            </a:r>
            <a:r>
              <a:rPr lang="en-US" altLang="en-US" sz="2400" i="1">
                <a:solidFill>
                  <a:srgbClr val="FFFF99"/>
                </a:solidFill>
                <a:latin typeface="Arial" panose="020B0604020202020204" pitchFamily="34" charset="0"/>
              </a:rPr>
              <a:t> century BC by King Croesus of Sardis, Asia Minor. The Persians learned about coinage and adopted the practice during the spread of their empire into Asia Minor, which is why some of the returning exiles paid their gifts in coins.</a:t>
            </a:r>
          </a:p>
        </p:txBody>
      </p:sp>
      <p:sp>
        <p:nvSpPr>
          <p:cNvPr id="73734" name="Text Box 10"/>
          <p:cNvSpPr txBox="1">
            <a:spLocks noChangeArrowheads="1"/>
          </p:cNvSpPr>
          <p:nvPr/>
        </p:nvSpPr>
        <p:spPr bwMode="auto">
          <a:xfrm>
            <a:off x="1905000" y="44640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b="1">
                <a:latin typeface="Arial" panose="020B0604020202020204" pitchFamily="34" charset="0"/>
              </a:rPr>
              <a:t>Golden Daric introduced in Persia by Darius I (522-486 BC)</a:t>
            </a:r>
          </a:p>
        </p:txBody>
      </p:sp>
    </p:spTree>
    <p:extLst>
      <p:ext uri="{BB962C8B-B14F-4D97-AF65-F5344CB8AC3E}">
        <p14:creationId xmlns:p14="http://schemas.microsoft.com/office/powerpoint/2010/main" val="36246943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1752600" y="152400"/>
            <a:ext cx="8686800" cy="1447800"/>
          </a:xfrm>
        </p:spPr>
        <p:txBody>
          <a:bodyPr/>
          <a:lstStyle/>
          <a:p>
            <a:pPr eaLnBrk="1" hangingPunct="1">
              <a:defRPr/>
            </a:pPr>
            <a:r>
              <a:rPr lang="en-US" altLang="en-US" sz="3200" i="1"/>
              <a:t>“the sun of righteousness will arise with healing in its wings”</a:t>
            </a:r>
            <a:br>
              <a:rPr lang="en-US" altLang="en-US" sz="3200"/>
            </a:br>
            <a:r>
              <a:rPr lang="en-US" altLang="en-US" sz="3200" b="1"/>
              <a:t>(the winged sun-disk, symbol of royalty)</a:t>
            </a:r>
          </a:p>
        </p:txBody>
      </p:sp>
      <p:pic>
        <p:nvPicPr>
          <p:cNvPr id="156675" name="Picture 7" descr="bar089a01"/>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5943601" y="1752600"/>
            <a:ext cx="2320925"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6676" name="Text Box 8"/>
          <p:cNvSpPr txBox="1">
            <a:spLocks noChangeArrowheads="1"/>
          </p:cNvSpPr>
          <p:nvPr/>
        </p:nvSpPr>
        <p:spPr bwMode="auto">
          <a:xfrm>
            <a:off x="8534400" y="1676401"/>
            <a:ext cx="19812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000" b="1" i="1"/>
              <a:t>l’melekh</a:t>
            </a:r>
            <a:r>
              <a:rPr lang="en-US" altLang="en-US" sz="2000" b="1"/>
              <a:t> jar handles from the period of Hezekiah bear the inscription “belonging to the king.” This symbol was used in Israel, Mesopotamia,Phoenicia and Egypt.</a:t>
            </a:r>
            <a:endParaRPr lang="en-US" altLang="en-US" sz="2000" b="1" i="1"/>
          </a:p>
        </p:txBody>
      </p:sp>
      <p:sp>
        <p:nvSpPr>
          <p:cNvPr id="156677" name="Text Box 9"/>
          <p:cNvSpPr txBox="1">
            <a:spLocks noChangeArrowheads="1"/>
          </p:cNvSpPr>
          <p:nvPr/>
        </p:nvSpPr>
        <p:spPr bwMode="auto">
          <a:xfrm>
            <a:off x="1676400" y="5562601"/>
            <a:ext cx="655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2400">
                <a:latin typeface="Arial Narrow" panose="020B0606020202030204" pitchFamily="34" charset="0"/>
              </a:rPr>
              <a:t>To date, more than 1200 of these winged sun-disk symbols on jar handles have been excavated.</a:t>
            </a:r>
          </a:p>
        </p:txBody>
      </p:sp>
      <p:pic>
        <p:nvPicPr>
          <p:cNvPr id="156678" name="Picture 10" descr="AIS22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752600"/>
            <a:ext cx="396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84110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6CFB832-7095-46CE-8219-FB311BCE8F58}" type="slidenum">
              <a:rPr lang="en-US" altLang="en-US"/>
              <a:pPr>
                <a:defRPr/>
              </a:pPr>
              <a:t>181</a:t>
            </a:fld>
            <a:endParaRPr lang="en-US" altLang="en-US"/>
          </a:p>
        </p:txBody>
      </p:sp>
      <p:sp>
        <p:nvSpPr>
          <p:cNvPr id="305154" name="Rectangle 2"/>
          <p:cNvSpPr>
            <a:spLocks noGrp="1" noChangeArrowheads="1"/>
          </p:cNvSpPr>
          <p:nvPr>
            <p:ph type="title"/>
          </p:nvPr>
        </p:nvSpPr>
        <p:spPr>
          <a:solidFill>
            <a:srgbClr val="2A0000"/>
          </a:solidFill>
          <a:ln w="38100">
            <a:solidFill>
              <a:srgbClr val="800000"/>
            </a:solidFill>
            <a:miter lim="800000"/>
            <a:headEnd/>
            <a:tailEnd/>
          </a:ln>
        </p:spPr>
        <p:txBody>
          <a:bodyPr/>
          <a:lstStyle/>
          <a:p>
            <a:pPr algn="l" eaLnBrk="1" hangingPunct="1">
              <a:defRPr/>
            </a:pPr>
            <a:r>
              <a:rPr lang="en-US" altLang="en-US">
                <a:solidFill>
                  <a:srgbClr val="99FFCC"/>
                </a:solidFill>
                <a:latin typeface="Cooper Black" pitchFamily="18" charset="0"/>
              </a:rPr>
              <a:t>Conclusion</a:t>
            </a:r>
            <a:r>
              <a:rPr lang="en-US" altLang="en-US" sz="2800">
                <a:solidFill>
                  <a:srgbClr val="99FFCC"/>
                </a:solidFill>
                <a:latin typeface="Arial" panose="020B0604020202020204" pitchFamily="34" charset="0"/>
              </a:rPr>
              <a:t> (4:4-6)</a:t>
            </a:r>
            <a:endParaRPr lang="en-US" altLang="en-US">
              <a:solidFill>
                <a:srgbClr val="99FFCC"/>
              </a:solidFill>
              <a:latin typeface="Cooper Black" pitchFamily="18" charset="0"/>
            </a:endParaRPr>
          </a:p>
        </p:txBody>
      </p:sp>
      <p:sp>
        <p:nvSpPr>
          <p:cNvPr id="305155" name="Rectangle 3"/>
          <p:cNvSpPr>
            <a:spLocks noGrp="1" noChangeArrowheads="1"/>
          </p:cNvSpPr>
          <p:nvPr>
            <p:ph type="body" idx="1"/>
          </p:nvPr>
        </p:nvSpPr>
        <p:spPr>
          <a:xfrm>
            <a:off x="1869140" y="1853248"/>
            <a:ext cx="9103659" cy="4818529"/>
          </a:xfrm>
        </p:spPr>
        <p:txBody>
          <a:bodyPr/>
          <a:lstStyle/>
          <a:p>
            <a:pPr eaLnBrk="1" hangingPunct="1">
              <a:buFont typeface="Wingdings" panose="05000000000000000000" pitchFamily="2" charset="2"/>
              <a:buNone/>
              <a:defRPr/>
            </a:pPr>
            <a:r>
              <a:rPr lang="en-US" altLang="en-US" sz="2800" b="1" dirty="0">
                <a:solidFill>
                  <a:schemeClr val="hlink"/>
                </a:solidFill>
              </a:rPr>
              <a:t>Malachi closes by anticipating the coming messianic kingdom and Elijah the prophet as the advance messenger.</a:t>
            </a:r>
          </a:p>
          <a:p>
            <a:pPr eaLnBrk="1" hangingPunct="1">
              <a:defRPr/>
            </a:pPr>
            <a:r>
              <a:rPr lang="en-US" altLang="en-US" sz="2800" i="1" dirty="0"/>
              <a:t>An angel announced that John the Baptist would come in the “spirit and power of Elijah” (Lk. 1:17), and Jesus indicated that John fulfilled this prediction by Malachi (Mt. 11:13-14; 17:10-13).</a:t>
            </a:r>
          </a:p>
          <a:p>
            <a:pPr eaLnBrk="1" hangingPunct="1">
              <a:defRPr/>
            </a:pPr>
            <a:r>
              <a:rPr lang="en-US" altLang="en-US" sz="2800" i="1" dirty="0"/>
              <a:t>John himself may not have understood his role (Jn. 1:21, 25).</a:t>
            </a:r>
          </a:p>
        </p:txBody>
      </p:sp>
    </p:spTree>
    <p:extLst>
      <p:ext uri="{BB962C8B-B14F-4D97-AF65-F5344CB8AC3E}">
        <p14:creationId xmlns:p14="http://schemas.microsoft.com/office/powerpoint/2010/main" val="1746238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anim calcmode="lin" valueType="num">
                                      <p:cBhvr>
                                        <p:cTn id="7" dur="500" fill="hold"/>
                                        <p:tgtEl>
                                          <p:spTgt spid="3051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51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5155">
                                            <p:txEl>
                                              <p:pRg st="1" end="1"/>
                                            </p:txEl>
                                          </p:spTgt>
                                        </p:tgtEl>
                                        <p:attrNameLst>
                                          <p:attrName>style.visibility</p:attrName>
                                        </p:attrNameLst>
                                      </p:cBhvr>
                                      <p:to>
                                        <p:strVal val="visible"/>
                                      </p:to>
                                    </p:set>
                                    <p:anim calcmode="lin" valueType="num">
                                      <p:cBhvr additive="base">
                                        <p:cTn id="13" dur="500" fill="hold"/>
                                        <p:tgtEl>
                                          <p:spTgt spid="305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5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5155">
                                            <p:txEl>
                                              <p:pRg st="2" end="2"/>
                                            </p:txEl>
                                          </p:spTgt>
                                        </p:tgtEl>
                                        <p:attrNameLst>
                                          <p:attrName>style.visibility</p:attrName>
                                        </p:attrNameLst>
                                      </p:cBhvr>
                                      <p:to>
                                        <p:strVal val="visible"/>
                                      </p:to>
                                    </p:set>
                                    <p:anim calcmode="lin" valueType="num">
                                      <p:cBhvr additive="base">
                                        <p:cTn id="19" dur="500" fill="hold"/>
                                        <p:tgtEl>
                                          <p:spTgt spid="305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5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B13E6307-82FF-4F9E-8C35-70E085F45CFE}" type="slidenum">
              <a:rPr lang="en-US" altLang="en-US"/>
              <a:pPr>
                <a:defRPr/>
              </a:pPr>
              <a:t>182</a:t>
            </a:fld>
            <a:endParaRPr lang="en-US" altLang="en-US"/>
          </a:p>
        </p:txBody>
      </p:sp>
      <p:sp>
        <p:nvSpPr>
          <p:cNvPr id="337922" name="Rectangle 2"/>
          <p:cNvSpPr>
            <a:spLocks noGrp="1" noChangeArrowheads="1"/>
          </p:cNvSpPr>
          <p:nvPr>
            <p:ph type="title"/>
          </p:nvPr>
        </p:nvSpPr>
        <p:spPr>
          <a:xfrm>
            <a:off x="1752600" y="228600"/>
            <a:ext cx="8686800" cy="1295400"/>
          </a:xfrm>
        </p:spPr>
        <p:txBody>
          <a:bodyPr/>
          <a:lstStyle/>
          <a:p>
            <a:pPr algn="l" eaLnBrk="1" hangingPunct="1">
              <a:defRPr/>
            </a:pPr>
            <a:r>
              <a:rPr lang="en-US" altLang="en-US" sz="5400" dirty="0">
                <a:solidFill>
                  <a:schemeClr val="hlink"/>
                </a:solidFill>
                <a:latin typeface="Mistral" panose="03090702030407020403" pitchFamily="66" charset="0"/>
              </a:rPr>
              <a:t>Return of Yahweh to the Second Temple</a:t>
            </a:r>
            <a:br>
              <a:rPr lang="en-US" altLang="en-US" sz="5400" dirty="0">
                <a:latin typeface="Mistral" panose="03090702030407020403" pitchFamily="66" charset="0"/>
              </a:rPr>
            </a:br>
            <a:r>
              <a:rPr lang="en-US" altLang="en-US" sz="2800" dirty="0">
                <a:solidFill>
                  <a:srgbClr val="FFC000"/>
                </a:solidFill>
              </a:rPr>
              <a:t> PROMISE   					    POSTPONEMENT</a:t>
            </a:r>
            <a:endParaRPr lang="en-US" altLang="en-US" sz="5400" dirty="0">
              <a:solidFill>
                <a:srgbClr val="FFC000"/>
              </a:solidFill>
            </a:endParaRPr>
          </a:p>
        </p:txBody>
      </p:sp>
      <p:sp>
        <p:nvSpPr>
          <p:cNvPr id="337923" name="Rectangle 3"/>
          <p:cNvSpPr>
            <a:spLocks noGrp="1" noChangeArrowheads="1"/>
          </p:cNvSpPr>
          <p:nvPr>
            <p:ph type="body" sz="half" idx="1"/>
          </p:nvPr>
        </p:nvSpPr>
        <p:spPr>
          <a:xfrm>
            <a:off x="1828800" y="1600200"/>
            <a:ext cx="4191000" cy="4724400"/>
          </a:xfrm>
          <a:solidFill>
            <a:srgbClr val="006666"/>
          </a:solidFill>
          <a:ln w="28575">
            <a:solidFill>
              <a:schemeClr val="tx1"/>
            </a:solidFill>
            <a:miter lim="800000"/>
            <a:headEnd/>
            <a:tailEnd/>
          </a:ln>
        </p:spPr>
        <p:txBody>
          <a:bodyPr/>
          <a:lstStyle/>
          <a:p>
            <a:pPr eaLnBrk="1" hangingPunct="1">
              <a:lnSpc>
                <a:spcPct val="90000"/>
              </a:lnSpc>
              <a:buFont typeface="Wingdings" panose="05000000000000000000" pitchFamily="2" charset="2"/>
              <a:buNone/>
              <a:defRPr/>
            </a:pPr>
            <a:r>
              <a:rPr lang="en-US" altLang="en-US" sz="2800">
                <a:solidFill>
                  <a:srgbClr val="FF962D"/>
                </a:solidFill>
                <a:latin typeface="Eras Demi ITC" pitchFamily="34" charset="0"/>
              </a:rPr>
              <a:t>HAGGAI &amp; ZECHARIAH</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“’…I will fill this house with glory,’ says Yahweh Tsabaoth. ‘The glory of this present house will be greater than the glory of the former house…” (Hg. 2:7b, 9a)</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“…Yahweh will again comfort Zion and choose Jerusalem.” (Zec. 1:17b)</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“This is what Yahweh says: ‘I will return to Zion and dwell in Jerusalem.’” (Zec. 8:3)</a:t>
            </a:r>
          </a:p>
        </p:txBody>
      </p:sp>
      <p:sp>
        <p:nvSpPr>
          <p:cNvPr id="337924" name="Rectangle 4"/>
          <p:cNvSpPr>
            <a:spLocks noGrp="1" noChangeArrowheads="1"/>
          </p:cNvSpPr>
          <p:nvPr>
            <p:ph type="body" sz="half" idx="2"/>
          </p:nvPr>
        </p:nvSpPr>
        <p:spPr>
          <a:xfrm>
            <a:off x="6248400" y="1600200"/>
            <a:ext cx="4191000" cy="4724400"/>
          </a:xfrm>
          <a:solidFill>
            <a:srgbClr val="CC9900"/>
          </a:solidFill>
          <a:ln w="28575">
            <a:solidFill>
              <a:schemeClr val="tx1"/>
            </a:solidFill>
            <a:miter lim="800000"/>
            <a:headEnd/>
            <a:tailEnd/>
          </a:ln>
        </p:spPr>
        <p:txBody>
          <a:bodyPr/>
          <a:lstStyle/>
          <a:p>
            <a:pPr eaLnBrk="1" hangingPunct="1">
              <a:lnSpc>
                <a:spcPct val="90000"/>
              </a:lnSpc>
              <a:buFont typeface="Wingdings" panose="05000000000000000000" pitchFamily="2" charset="2"/>
              <a:buNone/>
              <a:defRPr/>
            </a:pPr>
            <a:r>
              <a:rPr lang="en-US" altLang="en-US" sz="2800">
                <a:solidFill>
                  <a:srgbClr val="9A0000"/>
                </a:solidFill>
                <a:latin typeface="Eras Demi ITC" pitchFamily="34" charset="0"/>
              </a:rPr>
              <a:t>MALACHI</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“’See, I will send my messenger, who will prepare the way before me. </a:t>
            </a:r>
            <a:r>
              <a:rPr lang="en-US" altLang="en-US" sz="2400" i="1" u="sng">
                <a:latin typeface="Arial Narrow" panose="020B0606020202030204" pitchFamily="34" charset="0"/>
              </a:rPr>
              <a:t>Then</a:t>
            </a:r>
            <a:r>
              <a:rPr lang="en-US" altLang="en-US" sz="2400" i="1">
                <a:latin typeface="Arial Narrow" panose="020B0606020202030204" pitchFamily="34" charset="0"/>
              </a:rPr>
              <a:t> suddenly the Lord you are seeking will come to his temple…” (Mal. 3:1a)</a:t>
            </a:r>
          </a:p>
          <a:p>
            <a:pPr eaLnBrk="1" hangingPunct="1">
              <a:lnSpc>
                <a:spcPct val="90000"/>
              </a:lnSpc>
              <a:buFont typeface="Wingdings" panose="05000000000000000000" pitchFamily="2" charset="2"/>
              <a:buNone/>
              <a:defRPr/>
            </a:pPr>
            <a:r>
              <a:rPr lang="en-US" altLang="en-US" sz="2400" i="1">
                <a:latin typeface="Arial Narrow" panose="020B0606020202030204" pitchFamily="34" charset="0"/>
              </a:rPr>
              <a:t>“See, I will send you Elijah the prophet before that great and dreadful day of the L</a:t>
            </a:r>
            <a:r>
              <a:rPr lang="en-US" altLang="en-US" sz="2000" i="1">
                <a:latin typeface="Arial Narrow" panose="020B0606020202030204" pitchFamily="34" charset="0"/>
              </a:rPr>
              <a:t>ORD</a:t>
            </a:r>
            <a:r>
              <a:rPr lang="en-US" altLang="en-US" sz="2400" i="1">
                <a:latin typeface="Arial Narrow" panose="020B0606020202030204" pitchFamily="34" charset="0"/>
              </a:rPr>
              <a:t> comes.” (Mal. 4:5)</a:t>
            </a:r>
          </a:p>
        </p:txBody>
      </p:sp>
    </p:spTree>
    <p:extLst>
      <p:ext uri="{BB962C8B-B14F-4D97-AF65-F5344CB8AC3E}">
        <p14:creationId xmlns:p14="http://schemas.microsoft.com/office/powerpoint/2010/main" val="1604499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7923">
                                            <p:bg/>
                                          </p:spTgt>
                                        </p:tgtEl>
                                        <p:attrNameLst>
                                          <p:attrName>style.visibility</p:attrName>
                                        </p:attrNameLst>
                                      </p:cBhvr>
                                      <p:to>
                                        <p:strVal val="visible"/>
                                      </p:to>
                                    </p:set>
                                    <p:animEffect transition="in" filter="randombar(horizontal)">
                                      <p:cBhvr>
                                        <p:cTn id="7" dur="500"/>
                                        <p:tgtEl>
                                          <p:spTgt spid="33792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37923">
                                            <p:txEl>
                                              <p:pRg st="0" end="0"/>
                                            </p:txEl>
                                          </p:spTgt>
                                        </p:tgtEl>
                                        <p:attrNameLst>
                                          <p:attrName>style.visibility</p:attrName>
                                        </p:attrNameLst>
                                      </p:cBhvr>
                                      <p:to>
                                        <p:strVal val="visible"/>
                                      </p:to>
                                    </p:set>
                                    <p:animEffect transition="in" filter="randombar(horizontal)">
                                      <p:cBhvr>
                                        <p:cTn id="10" dur="500"/>
                                        <p:tgtEl>
                                          <p:spTgt spid="33792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37923">
                                            <p:txEl>
                                              <p:pRg st="1" end="1"/>
                                            </p:txEl>
                                          </p:spTgt>
                                        </p:tgtEl>
                                        <p:attrNameLst>
                                          <p:attrName>style.visibility</p:attrName>
                                        </p:attrNameLst>
                                      </p:cBhvr>
                                      <p:to>
                                        <p:strVal val="visible"/>
                                      </p:to>
                                    </p:set>
                                    <p:animEffect transition="in" filter="randombar(horizontal)">
                                      <p:cBhvr>
                                        <p:cTn id="15" dur="500"/>
                                        <p:tgtEl>
                                          <p:spTgt spid="33792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37923">
                                            <p:txEl>
                                              <p:pRg st="2" end="2"/>
                                            </p:txEl>
                                          </p:spTgt>
                                        </p:tgtEl>
                                        <p:attrNameLst>
                                          <p:attrName>style.visibility</p:attrName>
                                        </p:attrNameLst>
                                      </p:cBhvr>
                                      <p:to>
                                        <p:strVal val="visible"/>
                                      </p:to>
                                    </p:set>
                                    <p:animEffect transition="in" filter="randombar(horizontal)">
                                      <p:cBhvr>
                                        <p:cTn id="20" dur="500"/>
                                        <p:tgtEl>
                                          <p:spTgt spid="33792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37923">
                                            <p:txEl>
                                              <p:pRg st="3" end="3"/>
                                            </p:txEl>
                                          </p:spTgt>
                                        </p:tgtEl>
                                        <p:attrNameLst>
                                          <p:attrName>style.visibility</p:attrName>
                                        </p:attrNameLst>
                                      </p:cBhvr>
                                      <p:to>
                                        <p:strVal val="visible"/>
                                      </p:to>
                                    </p:set>
                                    <p:animEffect transition="in" filter="randombar(horizontal)">
                                      <p:cBhvr>
                                        <p:cTn id="25" dur="500"/>
                                        <p:tgtEl>
                                          <p:spTgt spid="33792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37924">
                                            <p:bg/>
                                          </p:spTgt>
                                        </p:tgtEl>
                                        <p:attrNameLst>
                                          <p:attrName>style.visibility</p:attrName>
                                        </p:attrNameLst>
                                      </p:cBhvr>
                                      <p:to>
                                        <p:strVal val="visible"/>
                                      </p:to>
                                    </p:set>
                                    <p:animEffect transition="in" filter="randombar(horizontal)">
                                      <p:cBhvr>
                                        <p:cTn id="30" dur="500"/>
                                        <p:tgtEl>
                                          <p:spTgt spid="337924">
                                            <p:bg/>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37924">
                                            <p:txEl>
                                              <p:pRg st="0" end="0"/>
                                            </p:txEl>
                                          </p:spTgt>
                                        </p:tgtEl>
                                        <p:attrNameLst>
                                          <p:attrName>style.visibility</p:attrName>
                                        </p:attrNameLst>
                                      </p:cBhvr>
                                      <p:to>
                                        <p:strVal val="visible"/>
                                      </p:to>
                                    </p:set>
                                    <p:animEffect transition="in" filter="randombar(horizontal)">
                                      <p:cBhvr>
                                        <p:cTn id="33" dur="500"/>
                                        <p:tgtEl>
                                          <p:spTgt spid="337924">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37924">
                                            <p:txEl>
                                              <p:pRg st="1" end="1"/>
                                            </p:txEl>
                                          </p:spTgt>
                                        </p:tgtEl>
                                        <p:attrNameLst>
                                          <p:attrName>style.visibility</p:attrName>
                                        </p:attrNameLst>
                                      </p:cBhvr>
                                      <p:to>
                                        <p:strVal val="visible"/>
                                      </p:to>
                                    </p:set>
                                    <p:animEffect transition="in" filter="randombar(horizontal)">
                                      <p:cBhvr>
                                        <p:cTn id="38" dur="500"/>
                                        <p:tgtEl>
                                          <p:spTgt spid="337924">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37924">
                                            <p:txEl>
                                              <p:pRg st="2" end="2"/>
                                            </p:txEl>
                                          </p:spTgt>
                                        </p:tgtEl>
                                        <p:attrNameLst>
                                          <p:attrName>style.visibility</p:attrName>
                                        </p:attrNameLst>
                                      </p:cBhvr>
                                      <p:to>
                                        <p:strVal val="visible"/>
                                      </p:to>
                                    </p:set>
                                    <p:animEffect transition="in" filter="randombar(horizontal)">
                                      <p:cBhvr>
                                        <p:cTn id="43" dur="500"/>
                                        <p:tgtEl>
                                          <p:spTgt spid="3379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animBg="1"/>
      <p:bldP spid="337924" grpId="0" build="p"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BEA3C23C-9CFD-4BD2-9565-D08B4B418104}" type="slidenum">
              <a:rPr lang="en-US" altLang="en-US"/>
              <a:pPr>
                <a:defRPr/>
              </a:pPr>
              <a:t>183</a:t>
            </a:fld>
            <a:endParaRPr lang="en-US" altLang="en-US"/>
          </a:p>
        </p:txBody>
      </p:sp>
      <p:sp>
        <p:nvSpPr>
          <p:cNvPr id="323586" name="Rectangle 2"/>
          <p:cNvSpPr>
            <a:spLocks noGrp="1" noChangeArrowheads="1"/>
          </p:cNvSpPr>
          <p:nvPr>
            <p:ph type="title"/>
          </p:nvPr>
        </p:nvSpPr>
        <p:spPr/>
        <p:txBody>
          <a:bodyPr/>
          <a:lstStyle/>
          <a:p>
            <a:pPr eaLnBrk="1" hangingPunct="1">
              <a:defRPr/>
            </a:pPr>
            <a:r>
              <a:rPr lang="en-US" altLang="en-US" sz="4000">
                <a:solidFill>
                  <a:srgbClr val="00FFFF"/>
                </a:solidFill>
              </a:rPr>
              <a:t>At the close of the Old Testament…</a:t>
            </a:r>
          </a:p>
        </p:txBody>
      </p:sp>
      <p:sp>
        <p:nvSpPr>
          <p:cNvPr id="323587" name="Rectangle 3"/>
          <p:cNvSpPr>
            <a:spLocks noGrp="1" noChangeArrowheads="1"/>
          </p:cNvSpPr>
          <p:nvPr>
            <p:ph type="body" sz="half" idx="1"/>
          </p:nvPr>
        </p:nvSpPr>
        <p:spPr>
          <a:xfrm>
            <a:off x="1981200" y="1447800"/>
            <a:ext cx="4038600" cy="2209800"/>
          </a:xfrm>
        </p:spPr>
        <p:txBody>
          <a:bodyPr>
            <a:normAutofit lnSpcReduction="10000"/>
          </a:bodyPr>
          <a:lstStyle/>
          <a:p>
            <a:pPr eaLnBrk="1" hangingPunct="1">
              <a:lnSpc>
                <a:spcPct val="90000"/>
              </a:lnSpc>
              <a:buFont typeface="Wingdings" panose="05000000000000000000" pitchFamily="2" charset="2"/>
              <a:buNone/>
              <a:defRPr/>
            </a:pPr>
            <a:r>
              <a:rPr lang="en-US" altLang="en-US" sz="2800" dirty="0">
                <a:solidFill>
                  <a:schemeClr val="hlink"/>
                </a:solidFill>
              </a:rPr>
              <a:t>What had happened…</a:t>
            </a:r>
          </a:p>
          <a:p>
            <a:pPr eaLnBrk="1" hangingPunct="1">
              <a:lnSpc>
                <a:spcPct val="90000"/>
              </a:lnSpc>
              <a:defRPr/>
            </a:pPr>
            <a:r>
              <a:rPr lang="en-US" altLang="en-US" sz="2400" i="1" dirty="0">
                <a:latin typeface="Arial" panose="020B0604020202020204" pitchFamily="34" charset="0"/>
              </a:rPr>
              <a:t>Temple rebuilt</a:t>
            </a:r>
          </a:p>
          <a:p>
            <a:pPr eaLnBrk="1" hangingPunct="1">
              <a:lnSpc>
                <a:spcPct val="90000"/>
              </a:lnSpc>
              <a:defRPr/>
            </a:pPr>
            <a:r>
              <a:rPr lang="en-US" altLang="en-US" sz="2400" i="1" dirty="0">
                <a:latin typeface="Arial" panose="020B0604020202020204" pitchFamily="34" charset="0"/>
              </a:rPr>
              <a:t>Priesthood installed</a:t>
            </a:r>
          </a:p>
          <a:p>
            <a:pPr eaLnBrk="1" hangingPunct="1">
              <a:lnSpc>
                <a:spcPct val="90000"/>
              </a:lnSpc>
              <a:defRPr/>
            </a:pPr>
            <a:r>
              <a:rPr lang="en-US" altLang="en-US" sz="2400" i="1" dirty="0">
                <a:latin typeface="Arial" panose="020B0604020202020204" pitchFamily="34" charset="0"/>
              </a:rPr>
              <a:t>Temple sacrifice resumed</a:t>
            </a:r>
          </a:p>
        </p:txBody>
      </p:sp>
      <p:sp>
        <p:nvSpPr>
          <p:cNvPr id="323588" name="Rectangle 4"/>
          <p:cNvSpPr>
            <a:spLocks noGrp="1" noChangeArrowheads="1"/>
          </p:cNvSpPr>
          <p:nvPr>
            <p:ph type="body" sz="half" idx="2"/>
          </p:nvPr>
        </p:nvSpPr>
        <p:spPr>
          <a:xfrm>
            <a:off x="6172200" y="1371600"/>
            <a:ext cx="4191000" cy="5181600"/>
          </a:xfrm>
          <a:solidFill>
            <a:srgbClr val="000066"/>
          </a:solidFill>
          <a:ln w="38100">
            <a:solidFill>
              <a:schemeClr val="tx1"/>
            </a:solidFill>
            <a:miter lim="800000"/>
            <a:headEnd/>
            <a:tailEnd/>
          </a:ln>
        </p:spPr>
        <p:txBody>
          <a:bodyPr>
            <a:normAutofit lnSpcReduction="10000"/>
          </a:bodyPr>
          <a:lstStyle/>
          <a:p>
            <a:pPr eaLnBrk="1" hangingPunct="1">
              <a:lnSpc>
                <a:spcPct val="90000"/>
              </a:lnSpc>
              <a:buFont typeface="Wingdings" panose="05000000000000000000" pitchFamily="2" charset="2"/>
              <a:buNone/>
              <a:defRPr/>
            </a:pPr>
            <a:r>
              <a:rPr lang="en-US" altLang="en-US" sz="2800" dirty="0">
                <a:solidFill>
                  <a:schemeClr val="hlink"/>
                </a:solidFill>
              </a:rPr>
              <a:t>What had not happened yet…</a:t>
            </a:r>
          </a:p>
          <a:p>
            <a:pPr eaLnBrk="1" hangingPunct="1">
              <a:lnSpc>
                <a:spcPct val="90000"/>
              </a:lnSpc>
              <a:defRPr/>
            </a:pPr>
            <a:r>
              <a:rPr lang="en-US" altLang="en-US" sz="2400" i="1" dirty="0">
                <a:latin typeface="Arial" panose="020B0604020202020204" pitchFamily="34" charset="0"/>
              </a:rPr>
              <a:t>No new Davidic king</a:t>
            </a:r>
          </a:p>
          <a:p>
            <a:pPr eaLnBrk="1" hangingPunct="1">
              <a:lnSpc>
                <a:spcPct val="90000"/>
              </a:lnSpc>
              <a:defRPr/>
            </a:pPr>
            <a:r>
              <a:rPr lang="en-US" altLang="en-US" sz="2400" i="1" dirty="0">
                <a:latin typeface="Arial" panose="020B0604020202020204" pitchFamily="34" charset="0"/>
              </a:rPr>
              <a:t>No new covenant established</a:t>
            </a:r>
          </a:p>
          <a:p>
            <a:pPr eaLnBrk="1" hangingPunct="1">
              <a:lnSpc>
                <a:spcPct val="90000"/>
              </a:lnSpc>
              <a:defRPr/>
            </a:pPr>
            <a:r>
              <a:rPr lang="en-US" altLang="en-US" sz="2400" i="1" dirty="0">
                <a:latin typeface="Arial" panose="020B0604020202020204" pitchFamily="34" charset="0"/>
              </a:rPr>
              <a:t>No reunion with the northern tribes</a:t>
            </a:r>
          </a:p>
          <a:p>
            <a:pPr eaLnBrk="1" hangingPunct="1">
              <a:lnSpc>
                <a:spcPct val="90000"/>
              </a:lnSpc>
              <a:defRPr/>
            </a:pPr>
            <a:r>
              <a:rPr lang="en-US" altLang="en-US" sz="2400" i="1" dirty="0">
                <a:latin typeface="Arial" panose="020B0604020202020204" pitchFamily="34" charset="0"/>
              </a:rPr>
              <a:t>No establishment of Mt. Zion as a place of international worship</a:t>
            </a:r>
          </a:p>
          <a:p>
            <a:pPr eaLnBrk="1" hangingPunct="1">
              <a:lnSpc>
                <a:spcPct val="90000"/>
              </a:lnSpc>
              <a:defRPr/>
            </a:pPr>
            <a:r>
              <a:rPr lang="en-US" altLang="en-US" sz="2400" i="1" dirty="0">
                <a:latin typeface="Arial" panose="020B0604020202020204" pitchFamily="34" charset="0"/>
              </a:rPr>
              <a:t>No outpouring of the Spirit</a:t>
            </a:r>
          </a:p>
          <a:p>
            <a:pPr eaLnBrk="1" hangingPunct="1">
              <a:lnSpc>
                <a:spcPct val="90000"/>
              </a:lnSpc>
              <a:defRPr/>
            </a:pPr>
            <a:r>
              <a:rPr lang="en-US" altLang="en-US" sz="2400" i="1" dirty="0">
                <a:latin typeface="Arial" panose="020B0604020202020204" pitchFamily="34" charset="0"/>
              </a:rPr>
              <a:t>No return of Yahweh’s glory</a:t>
            </a:r>
          </a:p>
        </p:txBody>
      </p:sp>
    </p:spTree>
    <p:extLst>
      <p:ext uri="{BB962C8B-B14F-4D97-AF65-F5344CB8AC3E}">
        <p14:creationId xmlns:p14="http://schemas.microsoft.com/office/powerpoint/2010/main" val="96182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 calcmode="lin" valueType="num">
                                      <p:cBhvr>
                                        <p:cTn id="7" dur="500" fill="hold"/>
                                        <p:tgtEl>
                                          <p:spTgt spid="3235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35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3587">
                                            <p:txEl>
                                              <p:pRg st="1" end="1"/>
                                            </p:txEl>
                                          </p:spTgt>
                                        </p:tgtEl>
                                        <p:attrNameLst>
                                          <p:attrName>style.visibility</p:attrName>
                                        </p:attrNameLst>
                                      </p:cBhvr>
                                      <p:to>
                                        <p:strVal val="visible"/>
                                      </p:to>
                                    </p:set>
                                    <p:anim calcmode="lin" valueType="num">
                                      <p:cBhvr additive="base">
                                        <p:cTn id="13" dur="500" fill="hold"/>
                                        <p:tgtEl>
                                          <p:spTgt spid="323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3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3587">
                                            <p:txEl>
                                              <p:pRg st="2" end="2"/>
                                            </p:txEl>
                                          </p:spTgt>
                                        </p:tgtEl>
                                        <p:attrNameLst>
                                          <p:attrName>style.visibility</p:attrName>
                                        </p:attrNameLst>
                                      </p:cBhvr>
                                      <p:to>
                                        <p:strVal val="visible"/>
                                      </p:to>
                                    </p:set>
                                    <p:anim calcmode="lin" valueType="num">
                                      <p:cBhvr additive="base">
                                        <p:cTn id="19" dur="500" fill="hold"/>
                                        <p:tgtEl>
                                          <p:spTgt spid="323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3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3587">
                                            <p:txEl>
                                              <p:pRg st="3" end="3"/>
                                            </p:txEl>
                                          </p:spTgt>
                                        </p:tgtEl>
                                        <p:attrNameLst>
                                          <p:attrName>style.visibility</p:attrName>
                                        </p:attrNameLst>
                                      </p:cBhvr>
                                      <p:to>
                                        <p:strVal val="visible"/>
                                      </p:to>
                                    </p:set>
                                    <p:anim calcmode="lin" valueType="num">
                                      <p:cBhvr additive="base">
                                        <p:cTn id="25" dur="500" fill="hold"/>
                                        <p:tgtEl>
                                          <p:spTgt spid="323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3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23588">
                                            <p:bg/>
                                          </p:spTgt>
                                        </p:tgtEl>
                                        <p:attrNameLst>
                                          <p:attrName>style.visibility</p:attrName>
                                        </p:attrNameLst>
                                      </p:cBhvr>
                                      <p:to>
                                        <p:strVal val="visible"/>
                                      </p:to>
                                    </p:set>
                                    <p:anim calcmode="lin" valueType="num">
                                      <p:cBhvr>
                                        <p:cTn id="31" dur="500" fill="hold"/>
                                        <p:tgtEl>
                                          <p:spTgt spid="323588">
                                            <p:bg/>
                                          </p:spTgt>
                                        </p:tgtEl>
                                        <p:attrNameLst>
                                          <p:attrName>ppt_w</p:attrName>
                                        </p:attrNameLst>
                                      </p:cBhvr>
                                      <p:tavLst>
                                        <p:tav tm="0">
                                          <p:val>
                                            <p:fltVal val="0"/>
                                          </p:val>
                                        </p:tav>
                                        <p:tav tm="100000">
                                          <p:val>
                                            <p:strVal val="#ppt_w"/>
                                          </p:val>
                                        </p:tav>
                                      </p:tavLst>
                                    </p:anim>
                                    <p:anim calcmode="lin" valueType="num">
                                      <p:cBhvr>
                                        <p:cTn id="32" dur="500" fill="hold"/>
                                        <p:tgtEl>
                                          <p:spTgt spid="323588">
                                            <p:bg/>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23588">
                                            <p:txEl>
                                              <p:pRg st="0" end="0"/>
                                            </p:txEl>
                                          </p:spTgt>
                                        </p:tgtEl>
                                        <p:attrNameLst>
                                          <p:attrName>style.visibility</p:attrName>
                                        </p:attrNameLst>
                                      </p:cBhvr>
                                      <p:to>
                                        <p:strVal val="visible"/>
                                      </p:to>
                                    </p:set>
                                    <p:anim calcmode="lin" valueType="num">
                                      <p:cBhvr>
                                        <p:cTn id="35" dur="500" fill="hold"/>
                                        <p:tgtEl>
                                          <p:spTgt spid="32358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2358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23588">
                                            <p:txEl>
                                              <p:pRg st="1" end="1"/>
                                            </p:txEl>
                                          </p:spTgt>
                                        </p:tgtEl>
                                        <p:attrNameLst>
                                          <p:attrName>style.visibility</p:attrName>
                                        </p:attrNameLst>
                                      </p:cBhvr>
                                      <p:to>
                                        <p:strVal val="visible"/>
                                      </p:to>
                                    </p:set>
                                    <p:anim calcmode="lin" valueType="num">
                                      <p:cBhvr>
                                        <p:cTn id="41" dur="500" fill="hold"/>
                                        <p:tgtEl>
                                          <p:spTgt spid="323588">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32358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23588">
                                            <p:txEl>
                                              <p:pRg st="2" end="2"/>
                                            </p:txEl>
                                          </p:spTgt>
                                        </p:tgtEl>
                                        <p:attrNameLst>
                                          <p:attrName>style.visibility</p:attrName>
                                        </p:attrNameLst>
                                      </p:cBhvr>
                                      <p:to>
                                        <p:strVal val="visible"/>
                                      </p:to>
                                    </p:set>
                                    <p:anim calcmode="lin" valueType="num">
                                      <p:cBhvr>
                                        <p:cTn id="47" dur="500" fill="hold"/>
                                        <p:tgtEl>
                                          <p:spTgt spid="323588">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32358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323588">
                                            <p:txEl>
                                              <p:pRg st="3" end="3"/>
                                            </p:txEl>
                                          </p:spTgt>
                                        </p:tgtEl>
                                        <p:attrNameLst>
                                          <p:attrName>style.visibility</p:attrName>
                                        </p:attrNameLst>
                                      </p:cBhvr>
                                      <p:to>
                                        <p:strVal val="visible"/>
                                      </p:to>
                                    </p:set>
                                    <p:anim calcmode="lin" valueType="num">
                                      <p:cBhvr>
                                        <p:cTn id="53" dur="500" fill="hold"/>
                                        <p:tgtEl>
                                          <p:spTgt spid="323588">
                                            <p:txEl>
                                              <p:pRg st="3" end="3"/>
                                            </p:txEl>
                                          </p:spTgt>
                                        </p:tgtEl>
                                        <p:attrNameLst>
                                          <p:attrName>ppt_w</p:attrName>
                                        </p:attrNameLst>
                                      </p:cBhvr>
                                      <p:tavLst>
                                        <p:tav tm="0">
                                          <p:val>
                                            <p:fltVal val="0"/>
                                          </p:val>
                                        </p:tav>
                                        <p:tav tm="100000">
                                          <p:val>
                                            <p:strVal val="#ppt_w"/>
                                          </p:val>
                                        </p:tav>
                                      </p:tavLst>
                                    </p:anim>
                                    <p:anim calcmode="lin" valueType="num">
                                      <p:cBhvr>
                                        <p:cTn id="54" dur="500" fill="hold"/>
                                        <p:tgtEl>
                                          <p:spTgt spid="32358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323588">
                                            <p:txEl>
                                              <p:pRg st="4" end="4"/>
                                            </p:txEl>
                                          </p:spTgt>
                                        </p:tgtEl>
                                        <p:attrNameLst>
                                          <p:attrName>style.visibility</p:attrName>
                                        </p:attrNameLst>
                                      </p:cBhvr>
                                      <p:to>
                                        <p:strVal val="visible"/>
                                      </p:to>
                                    </p:set>
                                    <p:anim calcmode="lin" valueType="num">
                                      <p:cBhvr>
                                        <p:cTn id="59" dur="500" fill="hold"/>
                                        <p:tgtEl>
                                          <p:spTgt spid="323588">
                                            <p:txEl>
                                              <p:pRg st="4" end="4"/>
                                            </p:txEl>
                                          </p:spTgt>
                                        </p:tgtEl>
                                        <p:attrNameLst>
                                          <p:attrName>ppt_w</p:attrName>
                                        </p:attrNameLst>
                                      </p:cBhvr>
                                      <p:tavLst>
                                        <p:tav tm="0">
                                          <p:val>
                                            <p:fltVal val="0"/>
                                          </p:val>
                                        </p:tav>
                                        <p:tav tm="100000">
                                          <p:val>
                                            <p:strVal val="#ppt_w"/>
                                          </p:val>
                                        </p:tav>
                                      </p:tavLst>
                                    </p:anim>
                                    <p:anim calcmode="lin" valueType="num">
                                      <p:cBhvr>
                                        <p:cTn id="60" dur="500" fill="hold"/>
                                        <p:tgtEl>
                                          <p:spTgt spid="32358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323588">
                                            <p:txEl>
                                              <p:pRg st="5" end="5"/>
                                            </p:txEl>
                                          </p:spTgt>
                                        </p:tgtEl>
                                        <p:attrNameLst>
                                          <p:attrName>style.visibility</p:attrName>
                                        </p:attrNameLst>
                                      </p:cBhvr>
                                      <p:to>
                                        <p:strVal val="visible"/>
                                      </p:to>
                                    </p:set>
                                    <p:anim calcmode="lin" valueType="num">
                                      <p:cBhvr>
                                        <p:cTn id="65" dur="500" fill="hold"/>
                                        <p:tgtEl>
                                          <p:spTgt spid="323588">
                                            <p:txEl>
                                              <p:pRg st="5" end="5"/>
                                            </p:txEl>
                                          </p:spTgt>
                                        </p:tgtEl>
                                        <p:attrNameLst>
                                          <p:attrName>ppt_w</p:attrName>
                                        </p:attrNameLst>
                                      </p:cBhvr>
                                      <p:tavLst>
                                        <p:tav tm="0">
                                          <p:val>
                                            <p:fltVal val="0"/>
                                          </p:val>
                                        </p:tav>
                                        <p:tav tm="100000">
                                          <p:val>
                                            <p:strVal val="#ppt_w"/>
                                          </p:val>
                                        </p:tav>
                                      </p:tavLst>
                                    </p:anim>
                                    <p:anim calcmode="lin" valueType="num">
                                      <p:cBhvr>
                                        <p:cTn id="66" dur="500" fill="hold"/>
                                        <p:tgtEl>
                                          <p:spTgt spid="323588">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323588">
                                            <p:txEl>
                                              <p:pRg st="6" end="6"/>
                                            </p:txEl>
                                          </p:spTgt>
                                        </p:tgtEl>
                                        <p:attrNameLst>
                                          <p:attrName>style.visibility</p:attrName>
                                        </p:attrNameLst>
                                      </p:cBhvr>
                                      <p:to>
                                        <p:strVal val="visible"/>
                                      </p:to>
                                    </p:set>
                                    <p:anim calcmode="lin" valueType="num">
                                      <p:cBhvr>
                                        <p:cTn id="71" dur="500" fill="hold"/>
                                        <p:tgtEl>
                                          <p:spTgt spid="323588">
                                            <p:txEl>
                                              <p:pRg st="6" end="6"/>
                                            </p:txEl>
                                          </p:spTgt>
                                        </p:tgtEl>
                                        <p:attrNameLst>
                                          <p:attrName>ppt_w</p:attrName>
                                        </p:attrNameLst>
                                      </p:cBhvr>
                                      <p:tavLst>
                                        <p:tav tm="0">
                                          <p:val>
                                            <p:fltVal val="0"/>
                                          </p:val>
                                        </p:tav>
                                        <p:tav tm="100000">
                                          <p:val>
                                            <p:strVal val="#ppt_w"/>
                                          </p:val>
                                        </p:tav>
                                      </p:tavLst>
                                    </p:anim>
                                    <p:anim calcmode="lin" valueType="num">
                                      <p:cBhvr>
                                        <p:cTn id="72" dur="500" fill="hold"/>
                                        <p:tgtEl>
                                          <p:spTgt spid="323588">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8" grpId="0" build="p" animBg="1"/>
    </p:bld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3200400" y="1676400"/>
            <a:ext cx="7467600" cy="327660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contourClr>
                <a:srgbClr val="707070"/>
              </a:contour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BETWEEN THE TESTAMENTS</a:t>
            </a:r>
          </a:p>
        </p:txBody>
      </p:sp>
      <p:pic>
        <p:nvPicPr>
          <p:cNvPr id="3075" name="Picture 6" descr="DSS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86400" y="40386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7"/>
          <p:cNvSpPr txBox="1">
            <a:spLocks noChangeArrowheads="1"/>
          </p:cNvSpPr>
          <p:nvPr/>
        </p:nvSpPr>
        <p:spPr bwMode="auto">
          <a:xfrm>
            <a:off x="5486400" y="53784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1600"/>
              <a:t>DSS Commentary on Habakkuk</a:t>
            </a:r>
          </a:p>
        </p:txBody>
      </p:sp>
    </p:spTree>
    <p:extLst>
      <p:ext uri="{BB962C8B-B14F-4D97-AF65-F5344CB8AC3E}">
        <p14:creationId xmlns:p14="http://schemas.microsoft.com/office/powerpoint/2010/main" val="1205606810"/>
      </p:ext>
    </p:extLst>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DD03AC1-61A1-4524-A669-7491D5AC87C3}" type="slidenum">
              <a:rPr lang="en-US" altLang="en-US"/>
              <a:pPr>
                <a:defRPr/>
              </a:pPr>
              <a:t>185</a:t>
            </a:fld>
            <a:endParaRPr lang="en-US" altLang="en-US"/>
          </a:p>
        </p:txBody>
      </p:sp>
      <p:sp>
        <p:nvSpPr>
          <p:cNvPr id="18434" name="Rectangle 2"/>
          <p:cNvSpPr>
            <a:spLocks noGrp="1" noChangeArrowheads="1"/>
          </p:cNvSpPr>
          <p:nvPr>
            <p:ph type="title"/>
          </p:nvPr>
        </p:nvSpPr>
        <p:spPr/>
        <p:txBody>
          <a:bodyPr/>
          <a:lstStyle/>
          <a:p>
            <a:pPr eaLnBrk="1" hangingPunct="1">
              <a:defRPr/>
            </a:pPr>
            <a:r>
              <a:rPr lang="en-US" altLang="en-US" b="1" dirty="0">
                <a:solidFill>
                  <a:srgbClr val="00FFFF"/>
                </a:solidFill>
              </a:rPr>
              <a:t>The Silent Years</a:t>
            </a:r>
          </a:p>
        </p:txBody>
      </p:sp>
      <p:sp>
        <p:nvSpPr>
          <p:cNvPr id="18435" name="Rectangle 3"/>
          <p:cNvSpPr>
            <a:spLocks noGrp="1" noChangeArrowheads="1"/>
          </p:cNvSpPr>
          <p:nvPr>
            <p:ph type="body" idx="1"/>
          </p:nvPr>
        </p:nvSpPr>
        <p:spPr>
          <a:xfrm>
            <a:off x="1981199" y="1981200"/>
            <a:ext cx="9209539" cy="4508090"/>
          </a:xfrm>
        </p:spPr>
        <p:txBody>
          <a:bodyPr>
            <a:normAutofit/>
          </a:bodyPr>
          <a:lstStyle/>
          <a:p>
            <a:pPr eaLnBrk="1" hangingPunct="1">
              <a:lnSpc>
                <a:spcPct val="90000"/>
              </a:lnSpc>
              <a:buFont typeface="Wingdings" panose="05000000000000000000" pitchFamily="2" charset="2"/>
              <a:buNone/>
              <a:defRPr/>
            </a:pPr>
            <a:r>
              <a:rPr lang="en-US" altLang="en-US" sz="2800" b="1" dirty="0">
                <a:solidFill>
                  <a:schemeClr val="hlink"/>
                </a:solidFill>
              </a:rPr>
              <a:t>The term “silent years” refers to the period between the Old and New Testaments.</a:t>
            </a:r>
          </a:p>
          <a:p>
            <a:pPr eaLnBrk="1" hangingPunct="1">
              <a:lnSpc>
                <a:spcPct val="90000"/>
              </a:lnSpc>
              <a:defRPr/>
            </a:pPr>
            <a:r>
              <a:rPr lang="en-US" altLang="en-US" sz="2400" i="1" dirty="0"/>
              <a:t>It derives from the idea that after the last of the writing prophets (Malachi), no inspired prophetic voice was forthcoming (Josephus) until the ministry of John.</a:t>
            </a:r>
          </a:p>
          <a:p>
            <a:pPr eaLnBrk="1" hangingPunct="1">
              <a:lnSpc>
                <a:spcPct val="90000"/>
              </a:lnSpc>
              <a:defRPr/>
            </a:pPr>
            <a:r>
              <a:rPr lang="en-US" altLang="en-US" sz="2400" i="1" dirty="0"/>
              <a:t>The expression “silent years” can be seriously misleading, however, in that it might suggest that nothing of importance happened in the four centuries between Malachi and the birth of Christ.</a:t>
            </a:r>
          </a:p>
          <a:p>
            <a:pPr eaLnBrk="1" hangingPunct="1">
              <a:lnSpc>
                <a:spcPct val="90000"/>
              </a:lnSpc>
              <a:defRPr/>
            </a:pPr>
            <a:r>
              <a:rPr lang="en-US" altLang="en-US" sz="2400" i="1" dirty="0"/>
              <a:t>Most Christians have only a vague knowledge of what happened in this period.</a:t>
            </a:r>
          </a:p>
        </p:txBody>
      </p:sp>
    </p:spTree>
    <p:extLst>
      <p:ext uri="{BB962C8B-B14F-4D97-AF65-F5344CB8AC3E}">
        <p14:creationId xmlns:p14="http://schemas.microsoft.com/office/powerpoint/2010/main" val="392519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p:cTn id="13" dur="500" fill="hold"/>
                                        <p:tgtEl>
                                          <p:spTgt spid="1843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843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843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 calcmode="lin" valueType="num">
                                      <p:cBhvr>
                                        <p:cTn id="21" dur="500" fill="hold"/>
                                        <p:tgtEl>
                                          <p:spTgt spid="1843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843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843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8435">
                                            <p:txEl>
                                              <p:pRg st="3" end="3"/>
                                            </p:txEl>
                                          </p:spTgt>
                                        </p:tgtEl>
                                        <p:attrNameLst>
                                          <p:attrName>style.visibility</p:attrName>
                                        </p:attrNameLst>
                                      </p:cBhvr>
                                      <p:to>
                                        <p:strVal val="visible"/>
                                      </p:to>
                                    </p:set>
                                    <p:anim calcmode="lin" valueType="num">
                                      <p:cBhvr>
                                        <p:cTn id="29" dur="500" fill="hold"/>
                                        <p:tgtEl>
                                          <p:spTgt spid="1843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843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843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963DF7B-26D2-4B26-A620-2A4C4319800F}" type="slidenum">
              <a:rPr lang="en-US" altLang="en-US"/>
              <a:pPr>
                <a:defRPr/>
              </a:pPr>
              <a:t>186</a:t>
            </a:fld>
            <a:endParaRPr lang="en-US" altLang="en-US"/>
          </a:p>
        </p:txBody>
      </p:sp>
      <p:sp>
        <p:nvSpPr>
          <p:cNvPr id="6147" name="WordArt 4"/>
          <p:cNvSpPr>
            <a:spLocks noChangeArrowheads="1" noChangeShapeType="1" noTextEdit="1"/>
          </p:cNvSpPr>
          <p:nvPr/>
        </p:nvSpPr>
        <p:spPr bwMode="auto">
          <a:xfrm>
            <a:off x="4038600" y="1752600"/>
            <a:ext cx="4724400" cy="297180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contourClr>
                <a:srgbClr val="707070"/>
              </a:contour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History</a:t>
            </a:r>
          </a:p>
        </p:txBody>
      </p:sp>
    </p:spTree>
    <p:extLst>
      <p:ext uri="{BB962C8B-B14F-4D97-AF65-F5344CB8AC3E}">
        <p14:creationId xmlns:p14="http://schemas.microsoft.com/office/powerpoint/2010/main" val="52159896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709613"/>
            <a:ext cx="9144000" cy="990600"/>
          </a:xfrm>
        </p:spPr>
        <p:txBody>
          <a:bodyPr/>
          <a:lstStyle/>
          <a:p>
            <a:pPr eaLnBrk="1" hangingPunct="1">
              <a:defRPr/>
            </a:pPr>
            <a:r>
              <a:rPr lang="en-US" altLang="en-US" dirty="0">
                <a:solidFill>
                  <a:srgbClr val="00FFFF"/>
                </a:solidFill>
              </a:rPr>
              <a:t>The Historical Periods for the Jews</a:t>
            </a:r>
          </a:p>
        </p:txBody>
      </p:sp>
      <p:sp>
        <p:nvSpPr>
          <p:cNvPr id="21508" name="Rectangle 4"/>
          <p:cNvSpPr>
            <a:spLocks noChangeArrowheads="1"/>
          </p:cNvSpPr>
          <p:nvPr/>
        </p:nvSpPr>
        <p:spPr bwMode="auto">
          <a:xfrm>
            <a:off x="1524000" y="1981200"/>
            <a:ext cx="31242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7172" name="Line 5"/>
          <p:cNvSpPr>
            <a:spLocks noChangeShapeType="1"/>
          </p:cNvSpPr>
          <p:nvPr/>
        </p:nvSpPr>
        <p:spPr bwMode="auto">
          <a:xfrm>
            <a:off x="1676400" y="3733800"/>
            <a:ext cx="8839200" cy="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6"/>
          <p:cNvSpPr>
            <a:spLocks noChangeShapeType="1"/>
          </p:cNvSpPr>
          <p:nvPr/>
        </p:nvSpPr>
        <p:spPr bwMode="auto">
          <a:xfrm>
            <a:off x="1905000" y="3581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7"/>
          <p:cNvSpPr>
            <a:spLocks noChangeShapeType="1"/>
          </p:cNvSpPr>
          <p:nvPr/>
        </p:nvSpPr>
        <p:spPr bwMode="auto">
          <a:xfrm>
            <a:off x="3581400" y="3581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8"/>
          <p:cNvSpPr>
            <a:spLocks noChangeShapeType="1"/>
          </p:cNvSpPr>
          <p:nvPr/>
        </p:nvSpPr>
        <p:spPr bwMode="auto">
          <a:xfrm>
            <a:off x="5257800" y="3581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9"/>
          <p:cNvSpPr>
            <a:spLocks noChangeShapeType="1"/>
          </p:cNvSpPr>
          <p:nvPr/>
        </p:nvSpPr>
        <p:spPr bwMode="auto">
          <a:xfrm>
            <a:off x="6934200" y="3581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10"/>
          <p:cNvSpPr>
            <a:spLocks noChangeShapeType="1"/>
          </p:cNvSpPr>
          <p:nvPr/>
        </p:nvSpPr>
        <p:spPr bwMode="auto">
          <a:xfrm>
            <a:off x="8610600" y="3581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1"/>
          <p:cNvSpPr>
            <a:spLocks noChangeShapeType="1"/>
          </p:cNvSpPr>
          <p:nvPr/>
        </p:nvSpPr>
        <p:spPr bwMode="auto">
          <a:xfrm>
            <a:off x="10287000" y="3581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Text Box 12"/>
          <p:cNvSpPr txBox="1">
            <a:spLocks noChangeArrowheads="1"/>
          </p:cNvSpPr>
          <p:nvPr/>
        </p:nvSpPr>
        <p:spPr bwMode="auto">
          <a:xfrm>
            <a:off x="1524000" y="3886201"/>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dirty="0"/>
              <a:t> 500	                  400	                300	              200	            100	 	           </a:t>
            </a:r>
            <a:r>
              <a:rPr lang="en-US" altLang="en-US" sz="1000" dirty="0"/>
              <a:t> </a:t>
            </a:r>
            <a:r>
              <a:rPr lang="en-US" altLang="en-US" dirty="0"/>
              <a:t>0</a:t>
            </a:r>
          </a:p>
        </p:txBody>
      </p:sp>
      <p:sp>
        <p:nvSpPr>
          <p:cNvPr id="21517" name="Text Box 13"/>
          <p:cNvSpPr txBox="1">
            <a:spLocks noChangeArrowheads="1"/>
          </p:cNvSpPr>
          <p:nvPr/>
        </p:nvSpPr>
        <p:spPr bwMode="auto">
          <a:xfrm>
            <a:off x="1524000" y="2133600"/>
            <a:ext cx="31242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2000">
                <a:latin typeface="Arial Narrow" panose="020B0606020202030204" pitchFamily="34" charset="0"/>
              </a:rPr>
              <a:t>Persian (Archaemenid) Empire</a:t>
            </a:r>
          </a:p>
          <a:p>
            <a:pPr algn="ctr">
              <a:spcBef>
                <a:spcPct val="50000"/>
              </a:spcBef>
            </a:pPr>
            <a:r>
              <a:rPr lang="en-US" altLang="en-US" sz="1600"/>
              <a:t>539-331 BC</a:t>
            </a:r>
          </a:p>
        </p:txBody>
      </p:sp>
      <p:sp>
        <p:nvSpPr>
          <p:cNvPr id="21518" name="Rectangle 14"/>
          <p:cNvSpPr>
            <a:spLocks noChangeArrowheads="1"/>
          </p:cNvSpPr>
          <p:nvPr/>
        </p:nvSpPr>
        <p:spPr bwMode="auto">
          <a:xfrm>
            <a:off x="4648200" y="1981200"/>
            <a:ext cx="3048000" cy="1295400"/>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7182" name="Text Box 15"/>
          <p:cNvSpPr txBox="1">
            <a:spLocks noChangeArrowheads="1"/>
          </p:cNvSpPr>
          <p:nvPr/>
        </p:nvSpPr>
        <p:spPr bwMode="auto">
          <a:xfrm>
            <a:off x="4648200" y="2209801"/>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endParaRPr lang="en-US" altLang="en-US"/>
          </a:p>
        </p:txBody>
      </p:sp>
      <p:sp>
        <p:nvSpPr>
          <p:cNvPr id="21520" name="Text Box 16"/>
          <p:cNvSpPr txBox="1">
            <a:spLocks noChangeArrowheads="1"/>
          </p:cNvSpPr>
          <p:nvPr/>
        </p:nvSpPr>
        <p:spPr bwMode="auto">
          <a:xfrm>
            <a:off x="4648200" y="2133600"/>
            <a:ext cx="30480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2000">
                <a:latin typeface="Arial Narrow" panose="020B0606020202030204" pitchFamily="34" charset="0"/>
              </a:rPr>
              <a:t>Grecian (Hellenistic) Empire</a:t>
            </a:r>
          </a:p>
          <a:p>
            <a:pPr algn="ctr">
              <a:spcBef>
                <a:spcPct val="50000"/>
              </a:spcBef>
            </a:pPr>
            <a:r>
              <a:rPr lang="en-US" altLang="en-US" sz="1600"/>
              <a:t>331-164 BC</a:t>
            </a:r>
          </a:p>
        </p:txBody>
      </p:sp>
      <p:sp>
        <p:nvSpPr>
          <p:cNvPr id="21521" name="Line 17"/>
          <p:cNvSpPr>
            <a:spLocks noChangeShapeType="1"/>
          </p:cNvSpPr>
          <p:nvPr/>
        </p:nvSpPr>
        <p:spPr bwMode="auto">
          <a:xfrm>
            <a:off x="4648200" y="37338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2" name="Text Box 18"/>
          <p:cNvSpPr txBox="1">
            <a:spLocks noChangeArrowheads="1"/>
          </p:cNvSpPr>
          <p:nvPr/>
        </p:nvSpPr>
        <p:spPr bwMode="auto">
          <a:xfrm>
            <a:off x="3581400" y="4495800"/>
            <a:ext cx="2209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a:solidFill>
                  <a:srgbClr val="FFFF99"/>
                </a:solidFill>
                <a:latin typeface="Arial Narrow" panose="020B0606020202030204" pitchFamily="34" charset="0"/>
              </a:rPr>
              <a:t>331</a:t>
            </a:r>
          </a:p>
          <a:p>
            <a:pPr algn="ctr">
              <a:spcBef>
                <a:spcPct val="50000"/>
              </a:spcBef>
            </a:pPr>
            <a:r>
              <a:rPr lang="en-US" altLang="en-US">
                <a:solidFill>
                  <a:srgbClr val="FFFF99"/>
                </a:solidFill>
                <a:latin typeface="Arial Narrow" panose="020B0606020202030204" pitchFamily="34" charset="0"/>
              </a:rPr>
              <a:t>Alexander the Great defeats Darius III</a:t>
            </a:r>
          </a:p>
        </p:txBody>
      </p:sp>
      <p:sp>
        <p:nvSpPr>
          <p:cNvPr id="21523" name="Line 19"/>
          <p:cNvSpPr>
            <a:spLocks noChangeShapeType="1"/>
          </p:cNvSpPr>
          <p:nvPr/>
        </p:nvSpPr>
        <p:spPr bwMode="auto">
          <a:xfrm>
            <a:off x="2743200" y="37338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4" name="Text Box 20"/>
          <p:cNvSpPr txBox="1">
            <a:spLocks noChangeArrowheads="1"/>
          </p:cNvSpPr>
          <p:nvPr/>
        </p:nvSpPr>
        <p:spPr bwMode="auto">
          <a:xfrm>
            <a:off x="1905000" y="5181600"/>
            <a:ext cx="1752600"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50000"/>
              </a:lnSpc>
              <a:spcBef>
                <a:spcPct val="50000"/>
              </a:spcBef>
            </a:pPr>
            <a:endParaRPr lang="en-US" altLang="en-US">
              <a:solidFill>
                <a:srgbClr val="FFFF99"/>
              </a:solidFill>
              <a:latin typeface="Arial Narrow" panose="020B0606020202030204" pitchFamily="34" charset="0"/>
            </a:endParaRPr>
          </a:p>
          <a:p>
            <a:pPr algn="ctr">
              <a:spcBef>
                <a:spcPct val="50000"/>
              </a:spcBef>
            </a:pPr>
            <a:r>
              <a:rPr lang="en-US" altLang="en-US">
                <a:solidFill>
                  <a:srgbClr val="FFFF99"/>
                </a:solidFill>
                <a:latin typeface="Arial Narrow" panose="020B0606020202030204" pitchFamily="34" charset="0"/>
              </a:rPr>
              <a:t>450?</a:t>
            </a:r>
          </a:p>
          <a:p>
            <a:pPr algn="ctr">
              <a:spcBef>
                <a:spcPct val="50000"/>
              </a:spcBef>
            </a:pPr>
            <a:r>
              <a:rPr lang="en-US" altLang="en-US">
                <a:solidFill>
                  <a:srgbClr val="FFFF99"/>
                </a:solidFill>
                <a:latin typeface="Arial Narrow" panose="020B0606020202030204" pitchFamily="34" charset="0"/>
              </a:rPr>
              <a:t>Malachi</a:t>
            </a:r>
          </a:p>
        </p:txBody>
      </p:sp>
      <p:sp>
        <p:nvSpPr>
          <p:cNvPr id="21525" name="Line 21"/>
          <p:cNvSpPr>
            <a:spLocks noChangeShapeType="1"/>
          </p:cNvSpPr>
          <p:nvPr/>
        </p:nvSpPr>
        <p:spPr bwMode="auto">
          <a:xfrm>
            <a:off x="7543800" y="37338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6" name="Text Box 22"/>
          <p:cNvSpPr txBox="1">
            <a:spLocks noChangeArrowheads="1"/>
          </p:cNvSpPr>
          <p:nvPr/>
        </p:nvSpPr>
        <p:spPr bwMode="auto">
          <a:xfrm>
            <a:off x="6400800" y="5486401"/>
            <a:ext cx="2286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a:solidFill>
                  <a:srgbClr val="FFFF99"/>
                </a:solidFill>
                <a:latin typeface="Arial Narrow" panose="020B0606020202030204" pitchFamily="34" charset="0"/>
              </a:rPr>
              <a:t>168</a:t>
            </a:r>
          </a:p>
          <a:p>
            <a:pPr algn="ctr">
              <a:spcBef>
                <a:spcPct val="50000"/>
              </a:spcBef>
            </a:pPr>
            <a:r>
              <a:rPr lang="en-US" altLang="en-US">
                <a:solidFill>
                  <a:srgbClr val="FFFF99"/>
                </a:solidFill>
                <a:latin typeface="Arial Narrow" panose="020B0606020202030204" pitchFamily="34" charset="0"/>
              </a:rPr>
              <a:t>Maccabean Revolt</a:t>
            </a:r>
          </a:p>
        </p:txBody>
      </p:sp>
      <p:sp>
        <p:nvSpPr>
          <p:cNvPr id="21527" name="Rectangle 23"/>
          <p:cNvSpPr>
            <a:spLocks noChangeArrowheads="1"/>
          </p:cNvSpPr>
          <p:nvPr/>
        </p:nvSpPr>
        <p:spPr bwMode="auto">
          <a:xfrm>
            <a:off x="7696200" y="1981200"/>
            <a:ext cx="1676400" cy="12954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21529" name="Text Box 25"/>
          <p:cNvSpPr txBox="1">
            <a:spLocks noChangeArrowheads="1"/>
          </p:cNvSpPr>
          <p:nvPr/>
        </p:nvSpPr>
        <p:spPr bwMode="auto">
          <a:xfrm>
            <a:off x="7696200" y="2117725"/>
            <a:ext cx="16764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2000">
                <a:latin typeface="Arial Narrow" panose="020B0606020202030204" pitchFamily="34" charset="0"/>
              </a:rPr>
              <a:t>Hasmoneans</a:t>
            </a:r>
          </a:p>
          <a:p>
            <a:pPr algn="ctr">
              <a:spcBef>
                <a:spcPct val="50000"/>
              </a:spcBef>
            </a:pPr>
            <a:r>
              <a:rPr lang="en-US" altLang="en-US" sz="1600"/>
              <a:t>164-63 BC</a:t>
            </a:r>
          </a:p>
        </p:txBody>
      </p:sp>
      <p:sp>
        <p:nvSpPr>
          <p:cNvPr id="21530" name="Line 26"/>
          <p:cNvSpPr>
            <a:spLocks noChangeShapeType="1"/>
          </p:cNvSpPr>
          <p:nvPr/>
        </p:nvSpPr>
        <p:spPr bwMode="auto">
          <a:xfrm>
            <a:off x="9372600" y="37338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1" name="Text Box 27"/>
          <p:cNvSpPr txBox="1">
            <a:spLocks noChangeArrowheads="1"/>
          </p:cNvSpPr>
          <p:nvPr/>
        </p:nvSpPr>
        <p:spPr bwMode="auto">
          <a:xfrm>
            <a:off x="8382000" y="45720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a:solidFill>
                  <a:srgbClr val="FFFF99"/>
                </a:solidFill>
                <a:latin typeface="Arial Narrow" panose="020B0606020202030204" pitchFamily="34" charset="0"/>
              </a:rPr>
              <a:t>63</a:t>
            </a:r>
          </a:p>
          <a:p>
            <a:pPr algn="ctr">
              <a:spcBef>
                <a:spcPct val="50000"/>
              </a:spcBef>
            </a:pPr>
            <a:r>
              <a:rPr lang="en-US" altLang="en-US">
                <a:solidFill>
                  <a:srgbClr val="FFFF99"/>
                </a:solidFill>
                <a:latin typeface="Arial Narrow" panose="020B0606020202030204" pitchFamily="34" charset="0"/>
              </a:rPr>
              <a:t>Pompey takes Palestine for Rome</a:t>
            </a:r>
          </a:p>
        </p:txBody>
      </p:sp>
      <p:sp>
        <p:nvSpPr>
          <p:cNvPr id="21532" name="Rectangle 28"/>
          <p:cNvSpPr>
            <a:spLocks noChangeArrowheads="1"/>
          </p:cNvSpPr>
          <p:nvPr/>
        </p:nvSpPr>
        <p:spPr bwMode="auto">
          <a:xfrm>
            <a:off x="9372600" y="1981200"/>
            <a:ext cx="1295400" cy="1295400"/>
          </a:xfrm>
          <a:prstGeom prst="rect">
            <a:avLst/>
          </a:prstGeom>
          <a:solidFill>
            <a:srgbClr val="66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21533" name="Text Box 29"/>
          <p:cNvSpPr txBox="1">
            <a:spLocks noChangeArrowheads="1"/>
          </p:cNvSpPr>
          <p:nvPr/>
        </p:nvSpPr>
        <p:spPr bwMode="auto">
          <a:xfrm>
            <a:off x="9372600" y="2133600"/>
            <a:ext cx="12954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2000">
                <a:latin typeface="Arial Narrow" panose="020B0606020202030204" pitchFamily="34" charset="0"/>
              </a:rPr>
              <a:t>Romans</a:t>
            </a:r>
          </a:p>
          <a:p>
            <a:pPr algn="ctr">
              <a:spcBef>
                <a:spcPct val="50000"/>
              </a:spcBef>
            </a:pPr>
            <a:r>
              <a:rPr lang="en-US" altLang="en-US" sz="1600"/>
              <a:t>63 BC</a:t>
            </a:r>
          </a:p>
        </p:txBody>
      </p:sp>
      <p:sp>
        <p:nvSpPr>
          <p:cNvPr id="21534" name="Line 30"/>
          <p:cNvSpPr>
            <a:spLocks noChangeShapeType="1"/>
          </p:cNvSpPr>
          <p:nvPr/>
        </p:nvSpPr>
        <p:spPr bwMode="auto">
          <a:xfrm>
            <a:off x="10210800" y="37338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5" name="Text Box 31"/>
          <p:cNvSpPr txBox="1">
            <a:spLocks noChangeArrowheads="1"/>
          </p:cNvSpPr>
          <p:nvPr/>
        </p:nvSpPr>
        <p:spPr bwMode="auto">
          <a:xfrm>
            <a:off x="9677400" y="5651500"/>
            <a:ext cx="1066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a:solidFill>
                  <a:srgbClr val="FFFF99"/>
                </a:solidFill>
                <a:latin typeface="Arial Narrow" panose="020B0606020202030204" pitchFamily="34" charset="0"/>
              </a:rPr>
              <a:t>4</a:t>
            </a:r>
          </a:p>
          <a:p>
            <a:pPr algn="ctr">
              <a:spcBef>
                <a:spcPct val="50000"/>
              </a:spcBef>
            </a:pPr>
            <a:r>
              <a:rPr lang="en-US" altLang="en-US">
                <a:solidFill>
                  <a:srgbClr val="FFFF99"/>
                </a:solidFill>
                <a:latin typeface="Arial Narrow" panose="020B0606020202030204" pitchFamily="34" charset="0"/>
              </a:rPr>
              <a:t>Birth of Christ</a:t>
            </a:r>
          </a:p>
        </p:txBody>
      </p:sp>
      <p:sp>
        <p:nvSpPr>
          <p:cNvPr id="21536" name="Line 32"/>
          <p:cNvSpPr>
            <a:spLocks noChangeShapeType="1"/>
          </p:cNvSpPr>
          <p:nvPr/>
        </p:nvSpPr>
        <p:spPr bwMode="auto">
          <a:xfrm>
            <a:off x="10363200" y="2743200"/>
            <a:ext cx="228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95889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1000"/>
                                        <p:tgtEl>
                                          <p:spTgt spid="21508"/>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21517">
                                            <p:txEl>
                                              <p:pRg st="0" end="0"/>
                                            </p:txEl>
                                          </p:spTgt>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21517">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21523"/>
                                        </p:tgtEl>
                                        <p:attrNameLst>
                                          <p:attrName>style.visibility</p:attrName>
                                        </p:attrNameLst>
                                      </p:cBhvr>
                                      <p:to>
                                        <p:strVal val="visible"/>
                                      </p:to>
                                    </p:set>
                                    <p:animEffect transition="in" filter="wipe(up)">
                                      <p:cBhvr>
                                        <p:cTn id="18" dur="1000"/>
                                        <p:tgtEl>
                                          <p:spTgt spid="21523"/>
                                        </p:tgtEl>
                                      </p:cBhvr>
                                    </p:animEffect>
                                  </p:childTnLst>
                                </p:cTn>
                              </p:par>
                            </p:childTnLst>
                          </p:cTn>
                        </p:par>
                        <p:par>
                          <p:cTn id="19" fill="hold" nodeType="afterGroup">
                            <p:stCondLst>
                              <p:cond delay="1000"/>
                            </p:stCondLst>
                            <p:childTnLst>
                              <p:par>
                                <p:cTn id="20" presetID="1" presetClass="entr" presetSubtype="0" fill="hold" nodeType="afterEffect">
                                  <p:stCondLst>
                                    <p:cond delay="0"/>
                                  </p:stCondLst>
                                  <p:childTnLst>
                                    <p:set>
                                      <p:cBhvr>
                                        <p:cTn id="21" dur="1" fill="hold">
                                          <p:stCondLst>
                                            <p:cond delay="0"/>
                                          </p:stCondLst>
                                        </p:cTn>
                                        <p:tgtEl>
                                          <p:spTgt spid="21524">
                                            <p:txEl>
                                              <p:pRg st="1" end="1"/>
                                            </p:txEl>
                                          </p:spTgt>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nodeType="afterEffect">
                                  <p:stCondLst>
                                    <p:cond delay="0"/>
                                  </p:stCondLst>
                                  <p:childTnLst>
                                    <p:set>
                                      <p:cBhvr>
                                        <p:cTn id="24" dur="1" fill="hold">
                                          <p:stCondLst>
                                            <p:cond delay="0"/>
                                          </p:stCondLst>
                                        </p:cTn>
                                        <p:tgtEl>
                                          <p:spTgt spid="21524">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21521"/>
                                        </p:tgtEl>
                                        <p:attrNameLst>
                                          <p:attrName>style.visibility</p:attrName>
                                        </p:attrNameLst>
                                      </p:cBhvr>
                                      <p:to>
                                        <p:strVal val="visible"/>
                                      </p:to>
                                    </p:set>
                                    <p:animEffect transition="in" filter="wipe(up)">
                                      <p:cBhvr>
                                        <p:cTn id="29" dur="1000"/>
                                        <p:tgtEl>
                                          <p:spTgt spid="21521"/>
                                        </p:tgtEl>
                                      </p:cBhvr>
                                    </p:animEffect>
                                  </p:childTnLst>
                                </p:cTn>
                              </p:par>
                            </p:childTnLst>
                          </p:cTn>
                        </p:par>
                        <p:par>
                          <p:cTn id="30" fill="hold" nodeType="afterGroup">
                            <p:stCondLst>
                              <p:cond delay="1000"/>
                            </p:stCondLst>
                            <p:childTnLst>
                              <p:par>
                                <p:cTn id="31" presetID="1" presetClass="entr" presetSubtype="0" fill="hold" nodeType="afterEffect">
                                  <p:stCondLst>
                                    <p:cond delay="0"/>
                                  </p:stCondLst>
                                  <p:childTnLst>
                                    <p:set>
                                      <p:cBhvr>
                                        <p:cTn id="32" dur="1" fill="hold">
                                          <p:stCondLst>
                                            <p:cond delay="0"/>
                                          </p:stCondLst>
                                        </p:cTn>
                                        <p:tgtEl>
                                          <p:spTgt spid="21522">
                                            <p:txEl>
                                              <p:pRg st="0" end="0"/>
                                            </p:txEl>
                                          </p:spTgt>
                                        </p:tgtEl>
                                        <p:attrNameLst>
                                          <p:attrName>style.visibility</p:attrName>
                                        </p:attrNameLst>
                                      </p:cBhvr>
                                      <p:to>
                                        <p:strVal val="visible"/>
                                      </p:to>
                                    </p:set>
                                  </p:childTnLst>
                                </p:cTn>
                              </p:par>
                            </p:childTnLst>
                          </p:cTn>
                        </p:par>
                        <p:par>
                          <p:cTn id="33" fill="hold" nodeType="afterGroup">
                            <p:stCondLst>
                              <p:cond delay="1000"/>
                            </p:stCondLst>
                            <p:childTnLst>
                              <p:par>
                                <p:cTn id="34" presetID="1" presetClass="entr" presetSubtype="0" fill="hold" nodeType="afterEffect">
                                  <p:stCondLst>
                                    <p:cond delay="0"/>
                                  </p:stCondLst>
                                  <p:childTnLst>
                                    <p:set>
                                      <p:cBhvr>
                                        <p:cTn id="35" dur="1" fill="hold">
                                          <p:stCondLst>
                                            <p:cond delay="0"/>
                                          </p:stCondLst>
                                        </p:cTn>
                                        <p:tgtEl>
                                          <p:spTgt spid="21522">
                                            <p:txEl>
                                              <p:pRg st="1" end="1"/>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1518"/>
                                        </p:tgtEl>
                                        <p:attrNameLst>
                                          <p:attrName>style.visibility</p:attrName>
                                        </p:attrNameLst>
                                      </p:cBhvr>
                                      <p:to>
                                        <p:strVal val="visible"/>
                                      </p:to>
                                    </p:set>
                                    <p:animEffect transition="in" filter="wipe(left)">
                                      <p:cBhvr>
                                        <p:cTn id="40" dur="1000"/>
                                        <p:tgtEl>
                                          <p:spTgt spid="21518"/>
                                        </p:tgtEl>
                                      </p:cBhvr>
                                    </p:animEffect>
                                  </p:childTnLst>
                                </p:cTn>
                              </p:par>
                            </p:childTnLst>
                          </p:cTn>
                        </p:par>
                        <p:par>
                          <p:cTn id="41" fill="hold" nodeType="afterGroup">
                            <p:stCondLst>
                              <p:cond delay="1000"/>
                            </p:stCondLst>
                            <p:childTnLst>
                              <p:par>
                                <p:cTn id="42" presetID="1" presetClass="entr" presetSubtype="0" fill="hold" nodeType="afterEffect">
                                  <p:stCondLst>
                                    <p:cond delay="0"/>
                                  </p:stCondLst>
                                  <p:childTnLst>
                                    <p:set>
                                      <p:cBhvr>
                                        <p:cTn id="43" dur="1" fill="hold">
                                          <p:stCondLst>
                                            <p:cond delay="0"/>
                                          </p:stCondLst>
                                        </p:cTn>
                                        <p:tgtEl>
                                          <p:spTgt spid="21520">
                                            <p:txEl>
                                              <p:pRg st="0" end="0"/>
                                            </p:txEl>
                                          </p:spTgt>
                                        </p:tgtEl>
                                        <p:attrNameLst>
                                          <p:attrName>style.visibility</p:attrName>
                                        </p:attrNameLst>
                                      </p:cBhvr>
                                      <p:to>
                                        <p:strVal val="visible"/>
                                      </p:to>
                                    </p:set>
                                  </p:childTnLst>
                                </p:cTn>
                              </p:par>
                            </p:childTnLst>
                          </p:cTn>
                        </p:par>
                        <p:par>
                          <p:cTn id="44" fill="hold" nodeType="afterGroup">
                            <p:stCondLst>
                              <p:cond delay="1000"/>
                            </p:stCondLst>
                            <p:childTnLst>
                              <p:par>
                                <p:cTn id="45" presetID="1" presetClass="entr" presetSubtype="0" fill="hold" nodeType="afterEffect">
                                  <p:stCondLst>
                                    <p:cond delay="0"/>
                                  </p:stCondLst>
                                  <p:childTnLst>
                                    <p:set>
                                      <p:cBhvr>
                                        <p:cTn id="46" dur="1" fill="hold">
                                          <p:stCondLst>
                                            <p:cond delay="0"/>
                                          </p:stCondLst>
                                        </p:cTn>
                                        <p:tgtEl>
                                          <p:spTgt spid="21520">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21525"/>
                                        </p:tgtEl>
                                        <p:attrNameLst>
                                          <p:attrName>style.visibility</p:attrName>
                                        </p:attrNameLst>
                                      </p:cBhvr>
                                      <p:to>
                                        <p:strVal val="visible"/>
                                      </p:to>
                                    </p:set>
                                    <p:animEffect transition="in" filter="wipe(up)">
                                      <p:cBhvr>
                                        <p:cTn id="51" dur="1000"/>
                                        <p:tgtEl>
                                          <p:spTgt spid="21525"/>
                                        </p:tgtEl>
                                      </p:cBhvr>
                                    </p:animEffect>
                                  </p:childTnLst>
                                </p:cTn>
                              </p:par>
                            </p:childTnLst>
                          </p:cTn>
                        </p:par>
                        <p:par>
                          <p:cTn id="52" fill="hold" nodeType="afterGroup">
                            <p:stCondLst>
                              <p:cond delay="1000"/>
                            </p:stCondLst>
                            <p:childTnLst>
                              <p:par>
                                <p:cTn id="53" presetID="1" presetClass="entr" presetSubtype="0" fill="hold" nodeType="afterEffect">
                                  <p:stCondLst>
                                    <p:cond delay="0"/>
                                  </p:stCondLst>
                                  <p:childTnLst>
                                    <p:set>
                                      <p:cBhvr>
                                        <p:cTn id="54" dur="1" fill="hold">
                                          <p:stCondLst>
                                            <p:cond delay="0"/>
                                          </p:stCondLst>
                                        </p:cTn>
                                        <p:tgtEl>
                                          <p:spTgt spid="21526">
                                            <p:txEl>
                                              <p:pRg st="0" end="0"/>
                                            </p:txEl>
                                          </p:spTgt>
                                        </p:tgtEl>
                                        <p:attrNameLst>
                                          <p:attrName>style.visibility</p:attrName>
                                        </p:attrNameLst>
                                      </p:cBhvr>
                                      <p:to>
                                        <p:strVal val="visible"/>
                                      </p:to>
                                    </p:set>
                                  </p:childTnLst>
                                </p:cTn>
                              </p:par>
                            </p:childTnLst>
                          </p:cTn>
                        </p:par>
                        <p:par>
                          <p:cTn id="55" fill="hold" nodeType="afterGroup">
                            <p:stCondLst>
                              <p:cond delay="1000"/>
                            </p:stCondLst>
                            <p:childTnLst>
                              <p:par>
                                <p:cTn id="56" presetID="1" presetClass="entr" presetSubtype="0" fill="hold" nodeType="afterEffect">
                                  <p:stCondLst>
                                    <p:cond delay="0"/>
                                  </p:stCondLst>
                                  <p:childTnLst>
                                    <p:set>
                                      <p:cBhvr>
                                        <p:cTn id="57" dur="1" fill="hold">
                                          <p:stCondLst>
                                            <p:cond delay="0"/>
                                          </p:stCondLst>
                                        </p:cTn>
                                        <p:tgtEl>
                                          <p:spTgt spid="21526">
                                            <p:txEl>
                                              <p:pRg st="1" end="1"/>
                                            </p:txEl>
                                          </p:spTgt>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27"/>
                                        </p:tgtEl>
                                        <p:attrNameLst>
                                          <p:attrName>style.visibility</p:attrName>
                                        </p:attrNameLst>
                                      </p:cBhvr>
                                      <p:to>
                                        <p:strVal val="visible"/>
                                      </p:to>
                                    </p:set>
                                    <p:animEffect transition="in" filter="wipe(left)">
                                      <p:cBhvr>
                                        <p:cTn id="62" dur="1000"/>
                                        <p:tgtEl>
                                          <p:spTgt spid="21527"/>
                                        </p:tgtEl>
                                      </p:cBhvr>
                                    </p:animEffect>
                                  </p:childTnLst>
                                </p:cTn>
                              </p:par>
                            </p:childTnLst>
                          </p:cTn>
                        </p:par>
                        <p:par>
                          <p:cTn id="63" fill="hold" nodeType="afterGroup">
                            <p:stCondLst>
                              <p:cond delay="1000"/>
                            </p:stCondLst>
                            <p:childTnLst>
                              <p:par>
                                <p:cTn id="64" presetID="1" presetClass="entr" presetSubtype="0" fill="hold" nodeType="afterEffect">
                                  <p:stCondLst>
                                    <p:cond delay="0"/>
                                  </p:stCondLst>
                                  <p:childTnLst>
                                    <p:set>
                                      <p:cBhvr>
                                        <p:cTn id="65" dur="1" fill="hold">
                                          <p:stCondLst>
                                            <p:cond delay="0"/>
                                          </p:stCondLst>
                                        </p:cTn>
                                        <p:tgtEl>
                                          <p:spTgt spid="21529">
                                            <p:txEl>
                                              <p:pRg st="0" end="0"/>
                                            </p:txEl>
                                          </p:spTgt>
                                        </p:tgtEl>
                                        <p:attrNameLst>
                                          <p:attrName>style.visibility</p:attrName>
                                        </p:attrNameLst>
                                      </p:cBhvr>
                                      <p:to>
                                        <p:strVal val="visible"/>
                                      </p:to>
                                    </p:set>
                                  </p:childTnLst>
                                </p:cTn>
                              </p:par>
                            </p:childTnLst>
                          </p:cTn>
                        </p:par>
                        <p:par>
                          <p:cTn id="66" fill="hold" nodeType="afterGroup">
                            <p:stCondLst>
                              <p:cond delay="1000"/>
                            </p:stCondLst>
                            <p:childTnLst>
                              <p:par>
                                <p:cTn id="67" presetID="1" presetClass="entr" presetSubtype="0" fill="hold" nodeType="afterEffect">
                                  <p:stCondLst>
                                    <p:cond delay="0"/>
                                  </p:stCondLst>
                                  <p:childTnLst>
                                    <p:set>
                                      <p:cBhvr>
                                        <p:cTn id="68" dur="1" fill="hold">
                                          <p:stCondLst>
                                            <p:cond delay="0"/>
                                          </p:stCondLst>
                                        </p:cTn>
                                        <p:tgtEl>
                                          <p:spTgt spid="21529">
                                            <p:txEl>
                                              <p:pRg st="1" end="1"/>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nodeType="clickEffect">
                                  <p:stCondLst>
                                    <p:cond delay="0"/>
                                  </p:stCondLst>
                                  <p:childTnLst>
                                    <p:set>
                                      <p:cBhvr>
                                        <p:cTn id="72" dur="1" fill="hold">
                                          <p:stCondLst>
                                            <p:cond delay="0"/>
                                          </p:stCondLst>
                                        </p:cTn>
                                        <p:tgtEl>
                                          <p:spTgt spid="21530"/>
                                        </p:tgtEl>
                                        <p:attrNameLst>
                                          <p:attrName>style.visibility</p:attrName>
                                        </p:attrNameLst>
                                      </p:cBhvr>
                                      <p:to>
                                        <p:strVal val="visible"/>
                                      </p:to>
                                    </p:set>
                                    <p:animEffect transition="in" filter="wipe(up)">
                                      <p:cBhvr>
                                        <p:cTn id="73" dur="1000"/>
                                        <p:tgtEl>
                                          <p:spTgt spid="21530"/>
                                        </p:tgtEl>
                                      </p:cBhvr>
                                    </p:animEffect>
                                  </p:childTnLst>
                                </p:cTn>
                              </p:par>
                            </p:childTnLst>
                          </p:cTn>
                        </p:par>
                        <p:par>
                          <p:cTn id="74" fill="hold" nodeType="afterGroup">
                            <p:stCondLst>
                              <p:cond delay="1000"/>
                            </p:stCondLst>
                            <p:childTnLst>
                              <p:par>
                                <p:cTn id="75" presetID="1" presetClass="entr" presetSubtype="0" fill="hold" nodeType="afterEffect">
                                  <p:stCondLst>
                                    <p:cond delay="0"/>
                                  </p:stCondLst>
                                  <p:childTnLst>
                                    <p:set>
                                      <p:cBhvr>
                                        <p:cTn id="76" dur="1" fill="hold">
                                          <p:stCondLst>
                                            <p:cond delay="0"/>
                                          </p:stCondLst>
                                        </p:cTn>
                                        <p:tgtEl>
                                          <p:spTgt spid="21531">
                                            <p:txEl>
                                              <p:pRg st="0" end="0"/>
                                            </p:txEl>
                                          </p:spTgt>
                                        </p:tgtEl>
                                        <p:attrNameLst>
                                          <p:attrName>style.visibility</p:attrName>
                                        </p:attrNameLst>
                                      </p:cBhvr>
                                      <p:to>
                                        <p:strVal val="visible"/>
                                      </p:to>
                                    </p:set>
                                  </p:childTnLst>
                                </p:cTn>
                              </p:par>
                            </p:childTnLst>
                          </p:cTn>
                        </p:par>
                        <p:par>
                          <p:cTn id="77" fill="hold" nodeType="afterGroup">
                            <p:stCondLst>
                              <p:cond delay="1000"/>
                            </p:stCondLst>
                            <p:childTnLst>
                              <p:par>
                                <p:cTn id="78" presetID="1" presetClass="entr" presetSubtype="0" fill="hold" nodeType="afterEffect">
                                  <p:stCondLst>
                                    <p:cond delay="0"/>
                                  </p:stCondLst>
                                  <p:childTnLst>
                                    <p:set>
                                      <p:cBhvr>
                                        <p:cTn id="79" dur="1" fill="hold">
                                          <p:stCondLst>
                                            <p:cond delay="0"/>
                                          </p:stCondLst>
                                        </p:cTn>
                                        <p:tgtEl>
                                          <p:spTgt spid="21531">
                                            <p:txEl>
                                              <p:pRg st="1" end="1"/>
                                            </p:txEl>
                                          </p:spTgt>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21532"/>
                                        </p:tgtEl>
                                        <p:attrNameLst>
                                          <p:attrName>style.visibility</p:attrName>
                                        </p:attrNameLst>
                                      </p:cBhvr>
                                      <p:to>
                                        <p:strVal val="visible"/>
                                      </p:to>
                                    </p:set>
                                    <p:animEffect transition="in" filter="wipe(left)">
                                      <p:cBhvr>
                                        <p:cTn id="84" dur="1000"/>
                                        <p:tgtEl>
                                          <p:spTgt spid="21532"/>
                                        </p:tgtEl>
                                      </p:cBhvr>
                                    </p:animEffect>
                                  </p:childTnLst>
                                </p:cTn>
                              </p:par>
                            </p:childTnLst>
                          </p:cTn>
                        </p:par>
                        <p:par>
                          <p:cTn id="85" fill="hold" nodeType="afterGroup">
                            <p:stCondLst>
                              <p:cond delay="1000"/>
                            </p:stCondLst>
                            <p:childTnLst>
                              <p:par>
                                <p:cTn id="86" presetID="1" presetClass="entr" presetSubtype="0" fill="hold" nodeType="afterEffect">
                                  <p:stCondLst>
                                    <p:cond delay="0"/>
                                  </p:stCondLst>
                                  <p:childTnLst>
                                    <p:set>
                                      <p:cBhvr>
                                        <p:cTn id="87" dur="1" fill="hold">
                                          <p:stCondLst>
                                            <p:cond delay="0"/>
                                          </p:stCondLst>
                                        </p:cTn>
                                        <p:tgtEl>
                                          <p:spTgt spid="21533">
                                            <p:txEl>
                                              <p:pRg st="0" end="0"/>
                                            </p:txEl>
                                          </p:spTgt>
                                        </p:tgtEl>
                                        <p:attrNameLst>
                                          <p:attrName>style.visibility</p:attrName>
                                        </p:attrNameLst>
                                      </p:cBhvr>
                                      <p:to>
                                        <p:strVal val="visible"/>
                                      </p:to>
                                    </p:set>
                                  </p:childTnLst>
                                </p:cTn>
                              </p:par>
                            </p:childTnLst>
                          </p:cTn>
                        </p:par>
                        <p:par>
                          <p:cTn id="88" fill="hold" nodeType="afterGroup">
                            <p:stCondLst>
                              <p:cond delay="1000"/>
                            </p:stCondLst>
                            <p:childTnLst>
                              <p:par>
                                <p:cTn id="89" presetID="1" presetClass="entr" presetSubtype="0" fill="hold" nodeType="afterEffect">
                                  <p:stCondLst>
                                    <p:cond delay="0"/>
                                  </p:stCondLst>
                                  <p:childTnLst>
                                    <p:set>
                                      <p:cBhvr>
                                        <p:cTn id="90" dur="1" fill="hold">
                                          <p:stCondLst>
                                            <p:cond delay="0"/>
                                          </p:stCondLst>
                                        </p:cTn>
                                        <p:tgtEl>
                                          <p:spTgt spid="21533">
                                            <p:txEl>
                                              <p:pRg st="1" end="1"/>
                                            </p:txEl>
                                          </p:spTgt>
                                        </p:tgtEl>
                                        <p:attrNameLst>
                                          <p:attrName>style.visibility</p:attrName>
                                        </p:attrNameLst>
                                      </p:cBhvr>
                                      <p:to>
                                        <p:strVal val="visible"/>
                                      </p:to>
                                    </p:set>
                                  </p:childTnLst>
                                </p:cTn>
                              </p:par>
                              <p:par>
                                <p:cTn id="91" presetID="22" presetClass="entr" presetSubtype="8" fill="hold" nodeType="withEffect">
                                  <p:stCondLst>
                                    <p:cond delay="0"/>
                                  </p:stCondLst>
                                  <p:childTnLst>
                                    <p:set>
                                      <p:cBhvr>
                                        <p:cTn id="92" dur="1" fill="hold">
                                          <p:stCondLst>
                                            <p:cond delay="0"/>
                                          </p:stCondLst>
                                        </p:cTn>
                                        <p:tgtEl>
                                          <p:spTgt spid="21536"/>
                                        </p:tgtEl>
                                        <p:attrNameLst>
                                          <p:attrName>style.visibility</p:attrName>
                                        </p:attrNameLst>
                                      </p:cBhvr>
                                      <p:to>
                                        <p:strVal val="visible"/>
                                      </p:to>
                                    </p:set>
                                    <p:animEffect transition="in" filter="wipe(left)">
                                      <p:cBhvr>
                                        <p:cTn id="93" dur="500"/>
                                        <p:tgtEl>
                                          <p:spTgt spid="2153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1" fill="hold" nodeType="clickEffect">
                                  <p:stCondLst>
                                    <p:cond delay="0"/>
                                  </p:stCondLst>
                                  <p:childTnLst>
                                    <p:set>
                                      <p:cBhvr>
                                        <p:cTn id="97" dur="1" fill="hold">
                                          <p:stCondLst>
                                            <p:cond delay="0"/>
                                          </p:stCondLst>
                                        </p:cTn>
                                        <p:tgtEl>
                                          <p:spTgt spid="21534"/>
                                        </p:tgtEl>
                                        <p:attrNameLst>
                                          <p:attrName>style.visibility</p:attrName>
                                        </p:attrNameLst>
                                      </p:cBhvr>
                                      <p:to>
                                        <p:strVal val="visible"/>
                                      </p:to>
                                    </p:set>
                                    <p:animEffect transition="in" filter="wipe(up)">
                                      <p:cBhvr>
                                        <p:cTn id="98" dur="1000"/>
                                        <p:tgtEl>
                                          <p:spTgt spid="21534"/>
                                        </p:tgtEl>
                                      </p:cBhvr>
                                    </p:animEffect>
                                  </p:childTnLst>
                                </p:cTn>
                              </p:par>
                            </p:childTnLst>
                          </p:cTn>
                        </p:par>
                        <p:par>
                          <p:cTn id="99" fill="hold" nodeType="afterGroup">
                            <p:stCondLst>
                              <p:cond delay="1000"/>
                            </p:stCondLst>
                            <p:childTnLst>
                              <p:par>
                                <p:cTn id="100" presetID="1" presetClass="entr" presetSubtype="0" fill="hold" nodeType="afterEffect">
                                  <p:stCondLst>
                                    <p:cond delay="0"/>
                                  </p:stCondLst>
                                  <p:childTnLst>
                                    <p:set>
                                      <p:cBhvr>
                                        <p:cTn id="101" dur="1" fill="hold">
                                          <p:stCondLst>
                                            <p:cond delay="0"/>
                                          </p:stCondLst>
                                        </p:cTn>
                                        <p:tgtEl>
                                          <p:spTgt spid="21535">
                                            <p:txEl>
                                              <p:pRg st="0" end="0"/>
                                            </p:txEl>
                                          </p:spTgt>
                                        </p:tgtEl>
                                        <p:attrNameLst>
                                          <p:attrName>style.visibility</p:attrName>
                                        </p:attrNameLst>
                                      </p:cBhvr>
                                      <p:to>
                                        <p:strVal val="visible"/>
                                      </p:to>
                                    </p:set>
                                  </p:childTnLst>
                                </p:cTn>
                              </p:par>
                            </p:childTnLst>
                          </p:cTn>
                        </p:par>
                        <p:par>
                          <p:cTn id="102" fill="hold" nodeType="afterGroup">
                            <p:stCondLst>
                              <p:cond delay="1000"/>
                            </p:stCondLst>
                            <p:childTnLst>
                              <p:par>
                                <p:cTn id="103" presetID="1" presetClass="entr" presetSubtype="0" fill="hold" nodeType="afterEffect">
                                  <p:stCondLst>
                                    <p:cond delay="0"/>
                                  </p:stCondLst>
                                  <p:childTnLst>
                                    <p:set>
                                      <p:cBhvr>
                                        <p:cTn id="104" dur="1" fill="hold">
                                          <p:stCondLst>
                                            <p:cond delay="0"/>
                                          </p:stCondLst>
                                        </p:cTn>
                                        <p:tgtEl>
                                          <p:spTgt spid="215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A7E230C-FC44-4B4C-8AF0-85EABB39C5CD}" type="slidenum">
              <a:rPr lang="en-US" altLang="en-US"/>
              <a:pPr>
                <a:defRPr/>
              </a:pPr>
              <a:t>188</a:t>
            </a:fld>
            <a:endParaRPr lang="en-US" altLang="en-US"/>
          </a:p>
        </p:txBody>
      </p:sp>
      <p:sp>
        <p:nvSpPr>
          <p:cNvPr id="22530" name="Rectangle 2"/>
          <p:cNvSpPr>
            <a:spLocks noGrp="1" noChangeArrowheads="1"/>
          </p:cNvSpPr>
          <p:nvPr>
            <p:ph type="title"/>
          </p:nvPr>
        </p:nvSpPr>
        <p:spPr/>
        <p:txBody>
          <a:bodyPr/>
          <a:lstStyle/>
          <a:p>
            <a:pPr eaLnBrk="1" hangingPunct="1">
              <a:defRPr/>
            </a:pPr>
            <a:r>
              <a:rPr lang="en-US" altLang="en-US" b="1" dirty="0">
                <a:solidFill>
                  <a:srgbClr val="00FFFF"/>
                </a:solidFill>
              </a:rPr>
              <a:t>The Diaspora</a:t>
            </a:r>
          </a:p>
        </p:txBody>
      </p:sp>
      <p:sp>
        <p:nvSpPr>
          <p:cNvPr id="22531" name="Rectangle 3"/>
          <p:cNvSpPr>
            <a:spLocks noGrp="1" noChangeArrowheads="1"/>
          </p:cNvSpPr>
          <p:nvPr>
            <p:ph type="body" idx="1"/>
          </p:nvPr>
        </p:nvSpPr>
        <p:spPr>
          <a:xfrm>
            <a:off x="1981200" y="1600200"/>
            <a:ext cx="8229600" cy="5029200"/>
          </a:xfrm>
        </p:spPr>
        <p:txBody>
          <a:bodyPr/>
          <a:lstStyle/>
          <a:p>
            <a:pPr eaLnBrk="1" hangingPunct="1">
              <a:lnSpc>
                <a:spcPct val="90000"/>
              </a:lnSpc>
              <a:buFont typeface="Wingdings" panose="05000000000000000000" pitchFamily="2" charset="2"/>
              <a:buNone/>
              <a:defRPr/>
            </a:pPr>
            <a:r>
              <a:rPr lang="en-US" altLang="en-US" sz="2800" b="1">
                <a:solidFill>
                  <a:schemeClr val="hlink"/>
                </a:solidFill>
              </a:rPr>
              <a:t>Following the exile and return, the Jews existed in three geographically separated communities (though there is evidence of communication between them).</a:t>
            </a:r>
          </a:p>
          <a:p>
            <a:pPr eaLnBrk="1" hangingPunct="1">
              <a:lnSpc>
                <a:spcPct val="90000"/>
              </a:lnSpc>
              <a:defRPr/>
            </a:pPr>
            <a:r>
              <a:rPr lang="en-US" altLang="en-US" sz="2400" i="1" u="sng">
                <a:solidFill>
                  <a:srgbClr val="FFFF99"/>
                </a:solidFill>
              </a:rPr>
              <a:t>EGYPT:</a:t>
            </a:r>
            <a:r>
              <a:rPr lang="en-US" altLang="en-US" sz="2400" i="1"/>
              <a:t> Refugees from the Babylonian invasion established a community in Egypt (cf. Je. 42-44).</a:t>
            </a:r>
          </a:p>
          <a:p>
            <a:pPr eaLnBrk="1" hangingPunct="1">
              <a:lnSpc>
                <a:spcPct val="90000"/>
              </a:lnSpc>
              <a:defRPr/>
            </a:pPr>
            <a:r>
              <a:rPr lang="en-US" altLang="en-US" sz="2400" i="1" u="sng">
                <a:solidFill>
                  <a:srgbClr val="FFFF99"/>
                </a:solidFill>
              </a:rPr>
              <a:t>BABYLON:</a:t>
            </a:r>
            <a:r>
              <a:rPr lang="en-US" altLang="en-US" sz="2400" i="1"/>
              <a:t> Many Jews in Babylon did not return to Judah but remained in the new communities they established in Mesopotamia (cf. Esther, Tobit).</a:t>
            </a:r>
          </a:p>
          <a:p>
            <a:pPr eaLnBrk="1" hangingPunct="1">
              <a:lnSpc>
                <a:spcPct val="90000"/>
              </a:lnSpc>
              <a:defRPr/>
            </a:pPr>
            <a:r>
              <a:rPr lang="en-US" altLang="en-US" sz="2400" i="1" u="sng">
                <a:solidFill>
                  <a:srgbClr val="FFFF99"/>
                </a:solidFill>
              </a:rPr>
              <a:t>JUDAH:</a:t>
            </a:r>
            <a:r>
              <a:rPr lang="en-US" altLang="en-US" sz="2400" i="1"/>
              <a:t> Those who returned to Jerusalem established themselves around the 2</a:t>
            </a:r>
            <a:r>
              <a:rPr lang="en-US" altLang="en-US" sz="2400" i="1" baseline="30000"/>
              <a:t>nd</a:t>
            </a:r>
            <a:r>
              <a:rPr lang="en-US" altLang="en-US" sz="2400" i="1"/>
              <a:t> temple (cf. Ezra, Nehemiah, 1 Esdras).</a:t>
            </a:r>
          </a:p>
        </p:txBody>
      </p:sp>
    </p:spTree>
    <p:extLst>
      <p:ext uri="{BB962C8B-B14F-4D97-AF65-F5344CB8AC3E}">
        <p14:creationId xmlns:p14="http://schemas.microsoft.com/office/powerpoint/2010/main" val="3890104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p:cTn id="13" dur="500" fill="hold"/>
                                        <p:tgtEl>
                                          <p:spTgt spid="2253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253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253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 calcmode="lin" valueType="num">
                                      <p:cBhvr>
                                        <p:cTn id="21" dur="500" fill="hold"/>
                                        <p:tgtEl>
                                          <p:spTgt spid="2253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253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253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22531">
                                            <p:txEl>
                                              <p:pRg st="3" end="3"/>
                                            </p:txEl>
                                          </p:spTgt>
                                        </p:tgtEl>
                                        <p:attrNameLst>
                                          <p:attrName>style.visibility</p:attrName>
                                        </p:attrNameLst>
                                      </p:cBhvr>
                                      <p:to>
                                        <p:strVal val="visible"/>
                                      </p:to>
                                    </p:set>
                                    <p:anim calcmode="lin" valueType="num">
                                      <p:cBhvr>
                                        <p:cTn id="29" dur="500" fill="hold"/>
                                        <p:tgtEl>
                                          <p:spTgt spid="2253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253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253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AAF67A7-DC4A-4E62-9023-48D55453991C}" type="slidenum">
              <a:rPr lang="en-US" altLang="en-US"/>
              <a:pPr>
                <a:defRPr/>
              </a:pPr>
              <a:t>189</a:t>
            </a:fld>
            <a:endParaRPr lang="en-US" altLang="en-US"/>
          </a:p>
        </p:txBody>
      </p:sp>
      <p:sp>
        <p:nvSpPr>
          <p:cNvPr id="24578" name="Rectangle 2"/>
          <p:cNvSpPr>
            <a:spLocks noGrp="1" noChangeArrowheads="1"/>
          </p:cNvSpPr>
          <p:nvPr>
            <p:ph type="title"/>
          </p:nvPr>
        </p:nvSpPr>
        <p:spPr/>
        <p:txBody>
          <a:bodyPr/>
          <a:lstStyle/>
          <a:p>
            <a:pPr eaLnBrk="1" hangingPunct="1">
              <a:defRPr/>
            </a:pPr>
            <a:r>
              <a:rPr lang="en-US" altLang="en-US" sz="4000" b="1" dirty="0">
                <a:solidFill>
                  <a:srgbClr val="00FFFF"/>
                </a:solidFill>
              </a:rPr>
              <a:t>Key Historical Events in the Persian Period</a:t>
            </a:r>
          </a:p>
        </p:txBody>
      </p:sp>
      <p:sp>
        <p:nvSpPr>
          <p:cNvPr id="24579" name="Rectangle 3"/>
          <p:cNvSpPr>
            <a:spLocks noGrp="1" noChangeArrowheads="1"/>
          </p:cNvSpPr>
          <p:nvPr>
            <p:ph type="body" idx="1"/>
          </p:nvPr>
        </p:nvSpPr>
        <p:spPr>
          <a:xfrm>
            <a:off x="1981200" y="1981200"/>
            <a:ext cx="8458200" cy="4648200"/>
          </a:xfrm>
        </p:spPr>
        <p:txBody>
          <a:bodyPr>
            <a:normAutofit fontScale="92500"/>
          </a:bodyPr>
          <a:lstStyle/>
          <a:p>
            <a:pPr eaLnBrk="1" hangingPunct="1">
              <a:lnSpc>
                <a:spcPct val="90000"/>
              </a:lnSpc>
              <a:buFont typeface="Wingdings" panose="05000000000000000000" pitchFamily="2" charset="2"/>
              <a:buNone/>
              <a:defRPr/>
            </a:pPr>
            <a:r>
              <a:rPr lang="en-US" altLang="en-US" sz="2800" b="1" dirty="0">
                <a:solidFill>
                  <a:schemeClr val="hlink"/>
                </a:solidFill>
              </a:rPr>
              <a:t>Our knowledge of the Jews during the Persian Period after the close of the Old Testament is limited.</a:t>
            </a:r>
          </a:p>
          <a:p>
            <a:pPr eaLnBrk="1" hangingPunct="1">
              <a:lnSpc>
                <a:spcPct val="90000"/>
              </a:lnSpc>
              <a:defRPr/>
            </a:pPr>
            <a:r>
              <a:rPr lang="en-US" altLang="en-US" sz="2400" i="1" dirty="0"/>
              <a:t>In 419, the so-called Passover Letter was sent to the Jewish community at Elephantine, Egypt ordering the Jews there to observe the Feast of Unleavened Bread.</a:t>
            </a:r>
          </a:p>
          <a:p>
            <a:pPr eaLnBrk="1" hangingPunct="1">
              <a:lnSpc>
                <a:spcPct val="90000"/>
              </a:lnSpc>
              <a:defRPr/>
            </a:pPr>
            <a:r>
              <a:rPr lang="en-US" altLang="en-US" sz="2400" i="1" dirty="0"/>
              <a:t>The Samaritans became a distinct branch of Yahweh worshippers similar to but not the same as Judaism, building a rival temple on Mt. Gerizim (5</a:t>
            </a:r>
            <a:r>
              <a:rPr lang="en-US" altLang="en-US" sz="2400" i="1" baseline="30000" dirty="0"/>
              <a:t>th</a:t>
            </a:r>
            <a:r>
              <a:rPr lang="en-US" altLang="en-US" sz="2400" i="1" dirty="0"/>
              <a:t> century BC).</a:t>
            </a:r>
          </a:p>
          <a:p>
            <a:pPr eaLnBrk="1" hangingPunct="1">
              <a:lnSpc>
                <a:spcPct val="90000"/>
              </a:lnSpc>
              <a:defRPr/>
            </a:pPr>
            <a:r>
              <a:rPr lang="en-US" altLang="en-US" sz="2400" i="1" dirty="0"/>
              <a:t>Aramaic, which was the language of the Jews’ immediate neighbors, gradually was adopted by the Jews (though Hebrew was maintained for religious discourse).</a:t>
            </a:r>
          </a:p>
        </p:txBody>
      </p:sp>
    </p:spTree>
    <p:extLst>
      <p:ext uri="{BB962C8B-B14F-4D97-AF65-F5344CB8AC3E}">
        <p14:creationId xmlns:p14="http://schemas.microsoft.com/office/powerpoint/2010/main" val="329183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p:cTn id="13" dur="500" fill="hold"/>
                                        <p:tgtEl>
                                          <p:spTgt spid="2457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457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457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 calcmode="lin" valueType="num">
                                      <p:cBhvr>
                                        <p:cTn id="21" dur="500" fill="hold"/>
                                        <p:tgtEl>
                                          <p:spTgt spid="2457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457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457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24579">
                                            <p:txEl>
                                              <p:pRg st="3" end="3"/>
                                            </p:txEl>
                                          </p:spTgt>
                                        </p:tgtEl>
                                        <p:attrNameLst>
                                          <p:attrName>style.visibility</p:attrName>
                                        </p:attrNameLst>
                                      </p:cBhvr>
                                      <p:to>
                                        <p:strVal val="visible"/>
                                      </p:to>
                                    </p:set>
                                    <p:anim calcmode="lin" valueType="num">
                                      <p:cBhvr>
                                        <p:cTn id="29" dur="500" fill="hold"/>
                                        <p:tgtEl>
                                          <p:spTgt spid="2457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457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457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46482A0-20A7-43D6-BDF1-9A3C67D6ACD9}" type="slidenum">
              <a:rPr lang="en-US" altLang="en-US"/>
              <a:pPr>
                <a:defRPr/>
              </a:pPr>
              <a:t>19</a:t>
            </a:fld>
            <a:endParaRPr lang="en-US" altLang="en-US"/>
          </a:p>
        </p:txBody>
      </p:sp>
      <p:sp>
        <p:nvSpPr>
          <p:cNvPr id="200707" name="Rectangle 3"/>
          <p:cNvSpPr>
            <a:spLocks noGrp="1" noChangeArrowheads="1"/>
          </p:cNvSpPr>
          <p:nvPr>
            <p:ph type="body" idx="1"/>
          </p:nvPr>
        </p:nvSpPr>
        <p:spPr>
          <a:xfrm>
            <a:off x="770965" y="3636386"/>
            <a:ext cx="10650070" cy="2872095"/>
          </a:xfrm>
        </p:spPr>
        <p:txBody>
          <a:bodyPr/>
          <a:lstStyle/>
          <a:p>
            <a:pPr eaLnBrk="1" hangingPunct="1">
              <a:buFont typeface="Wingdings" panose="05000000000000000000" pitchFamily="2" charset="2"/>
              <a:buNone/>
              <a:defRPr/>
            </a:pPr>
            <a:r>
              <a:rPr lang="en-US" altLang="en-US" sz="2800" b="1" dirty="0">
                <a:solidFill>
                  <a:srgbClr val="FF9900"/>
                </a:solidFill>
                <a:latin typeface="Arial" panose="020B0604020202020204" pitchFamily="34" charset="0"/>
              </a:rPr>
              <a:t>In all, about 50,000 people returned from Babylon to Jerusalem</a:t>
            </a:r>
            <a:r>
              <a:rPr lang="en-US" altLang="en-US" b="1" dirty="0">
                <a:solidFill>
                  <a:srgbClr val="FF9900"/>
                </a:solidFill>
                <a:latin typeface="Arial" panose="020B0604020202020204" pitchFamily="34" charset="0"/>
              </a:rPr>
              <a:t> </a:t>
            </a:r>
            <a:r>
              <a:rPr lang="en-US" altLang="en-US" sz="2400" b="1" dirty="0">
                <a:solidFill>
                  <a:srgbClr val="FF9900"/>
                </a:solidFill>
                <a:latin typeface="Arial" panose="020B0604020202020204" pitchFamily="34" charset="0"/>
              </a:rPr>
              <a:t>(2:64-65).</a:t>
            </a:r>
            <a:endParaRPr lang="en-US" altLang="en-US" sz="2800" b="1" dirty="0">
              <a:solidFill>
                <a:srgbClr val="FF9900"/>
              </a:solidFill>
            </a:endParaRPr>
          </a:p>
          <a:p>
            <a:pPr eaLnBrk="1" hangingPunct="1">
              <a:defRPr/>
            </a:pPr>
            <a:r>
              <a:rPr lang="en-US" altLang="en-US" sz="2400" i="1" dirty="0">
                <a:latin typeface="Arial Narrow" panose="020B0606020202030204" pitchFamily="34" charset="0"/>
              </a:rPr>
              <a:t>The numerical tally in Ezra differs from the one in Nehemiah 7:8-65. Presumably, these discrepancies are due to scribal transmission errors.</a:t>
            </a:r>
          </a:p>
          <a:p>
            <a:pPr eaLnBrk="1" hangingPunct="1">
              <a:defRPr/>
            </a:pPr>
            <a:r>
              <a:rPr lang="en-US" altLang="en-US" sz="2400" i="1" dirty="0">
                <a:latin typeface="Arial Narrow" panose="020B0606020202030204" pitchFamily="34" charset="0"/>
              </a:rPr>
              <a:t>The wealthy (and since slaves numbered about one out of every six, many families apparently were wealthy indeed!) gave substantial gifts for the rebuilding project (2:68-69).</a:t>
            </a:r>
          </a:p>
        </p:txBody>
      </p:sp>
      <p:sp>
        <p:nvSpPr>
          <p:cNvPr id="75780" name="AutoShape 4"/>
          <p:cNvSpPr>
            <a:spLocks noChangeArrowheads="1"/>
          </p:cNvSpPr>
          <p:nvPr/>
        </p:nvSpPr>
        <p:spPr bwMode="auto">
          <a:xfrm>
            <a:off x="1687060" y="421393"/>
            <a:ext cx="8295140" cy="3017717"/>
          </a:xfrm>
          <a:prstGeom prst="roundRect">
            <a:avLst>
              <a:gd name="adj" fmla="val 16667"/>
            </a:avLst>
          </a:prstGeom>
          <a:solidFill>
            <a:schemeClr val="accent2">
              <a:lumMod val="40000"/>
              <a:lumOff val="60000"/>
            </a:schemeClr>
          </a:solidFill>
          <a:ln w="9525">
            <a:solidFill>
              <a:schemeClr val="tx1"/>
            </a:solidFill>
            <a:round/>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75781" name="Text Box 5"/>
          <p:cNvSpPr txBox="1">
            <a:spLocks noChangeArrowheads="1"/>
          </p:cNvSpPr>
          <p:nvPr/>
        </p:nvSpPr>
        <p:spPr bwMode="auto">
          <a:xfrm>
            <a:off x="2024630" y="576034"/>
            <a:ext cx="76200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400" b="1" i="1" dirty="0">
                <a:solidFill>
                  <a:schemeClr val="bg1"/>
                </a:solidFill>
                <a:latin typeface="Wide Latin" pitchFamily="18" charset="0"/>
              </a:rPr>
              <a:t>	“</a:t>
            </a:r>
            <a:r>
              <a:rPr lang="en-US" altLang="en-US" sz="2800" b="1" i="1" dirty="0">
                <a:solidFill>
                  <a:schemeClr val="bg1"/>
                </a:solidFill>
                <a:latin typeface="Berlin Sans FB Demi" pitchFamily="34" charset="0"/>
              </a:rPr>
              <a:t>When the L</a:t>
            </a:r>
            <a:r>
              <a:rPr lang="en-US" altLang="en-US" sz="2400" b="1" i="1" dirty="0">
                <a:solidFill>
                  <a:schemeClr val="bg1"/>
                </a:solidFill>
                <a:latin typeface="Berlin Sans FB Demi" pitchFamily="34" charset="0"/>
              </a:rPr>
              <a:t>ORD </a:t>
            </a:r>
            <a:r>
              <a:rPr lang="en-US" altLang="en-US" sz="2800" b="1" i="1" dirty="0">
                <a:solidFill>
                  <a:schemeClr val="bg1"/>
                </a:solidFill>
                <a:latin typeface="Berlin Sans FB Demi" pitchFamily="34" charset="0"/>
              </a:rPr>
              <a:t>brought back those who returned to Zion, we were like those who dream. Then our mouth was filled with laughter, and our tongues with shouts of joy.”</a:t>
            </a:r>
          </a:p>
          <a:p>
            <a:pPr algn="r" eaLnBrk="1" hangingPunct="1">
              <a:spcBef>
                <a:spcPct val="50000"/>
              </a:spcBef>
            </a:pPr>
            <a:r>
              <a:rPr lang="en-US" altLang="en-US" sz="2000" dirty="0">
                <a:solidFill>
                  <a:schemeClr val="bg1"/>
                </a:solidFill>
                <a:latin typeface="Arial" panose="020B0604020202020204" pitchFamily="34" charset="0"/>
              </a:rPr>
              <a:t>Psalm 126:1-2a</a:t>
            </a:r>
          </a:p>
        </p:txBody>
      </p:sp>
    </p:spTree>
    <p:extLst>
      <p:ext uri="{BB962C8B-B14F-4D97-AF65-F5344CB8AC3E}">
        <p14:creationId xmlns:p14="http://schemas.microsoft.com/office/powerpoint/2010/main" val="2738785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0707">
                                            <p:txEl>
                                              <p:pRg st="1" end="1"/>
                                            </p:txEl>
                                          </p:spTgt>
                                        </p:tgtEl>
                                        <p:attrNameLst>
                                          <p:attrName>style.visibility</p:attrName>
                                        </p:attrNameLst>
                                      </p:cBhvr>
                                      <p:to>
                                        <p:strVal val="visible"/>
                                      </p:to>
                                    </p:set>
                                    <p:anim calcmode="lin" valueType="num">
                                      <p:cBhvr additive="base">
                                        <p:cTn id="7" dur="500" fill="hold"/>
                                        <p:tgtEl>
                                          <p:spTgt spid="2007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0707">
                                            <p:txEl>
                                              <p:pRg st="2" end="2"/>
                                            </p:txEl>
                                          </p:spTgt>
                                        </p:tgtEl>
                                        <p:attrNameLst>
                                          <p:attrName>style.visibility</p:attrName>
                                        </p:attrNameLst>
                                      </p:cBhvr>
                                      <p:to>
                                        <p:strVal val="visible"/>
                                      </p:to>
                                    </p:set>
                                    <p:anim calcmode="lin" valueType="num">
                                      <p:cBhvr additive="base">
                                        <p:cTn id="13" dur="500" fill="hold"/>
                                        <p:tgtEl>
                                          <p:spTgt spid="2007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7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0034D9C-A6AA-403D-AFBA-104A64DD5B60}" type="slidenum">
              <a:rPr lang="en-US" altLang="en-US"/>
              <a:pPr>
                <a:defRPr/>
              </a:pPr>
              <a:t>190</a:t>
            </a:fld>
            <a:endParaRPr lang="en-US" altLang="en-US"/>
          </a:p>
        </p:txBody>
      </p:sp>
      <p:sp>
        <p:nvSpPr>
          <p:cNvPr id="26627" name="Rectangle 3"/>
          <p:cNvSpPr>
            <a:spLocks noGrp="1" noChangeArrowheads="1"/>
          </p:cNvSpPr>
          <p:nvPr>
            <p:ph type="body" idx="1"/>
          </p:nvPr>
        </p:nvSpPr>
        <p:spPr>
          <a:xfrm>
            <a:off x="1676400" y="5181600"/>
            <a:ext cx="8839200" cy="1600200"/>
          </a:xfrm>
        </p:spPr>
        <p:txBody>
          <a:bodyPr>
            <a:normAutofit fontScale="92500"/>
          </a:bodyPr>
          <a:lstStyle/>
          <a:p>
            <a:pPr eaLnBrk="1" hangingPunct="1">
              <a:buFont typeface="Wingdings" panose="05000000000000000000" pitchFamily="2" charset="2"/>
              <a:buNone/>
              <a:defRPr/>
            </a:pPr>
            <a:r>
              <a:rPr lang="en-US" altLang="en-US" sz="2400" dirty="0"/>
              <a:t>Archaeological excavations at Mt. Gerizim have not yet uncovered remains of the original Gerizim temple, but inscriptions in Aramaic as well as a bell of gold (appropriate for a priest, cf. Ex. 28:33-35) testify to its presence.</a:t>
            </a:r>
          </a:p>
        </p:txBody>
      </p:sp>
      <p:pic>
        <p:nvPicPr>
          <p:cNvPr id="13316" name="Picture 4" descr="OrientalInstitute 00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
            <a:ext cx="6934200"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OrientalInstitute 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02600" y="609600"/>
            <a:ext cx="2336800" cy="3505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27918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3D5DAE1-B9AF-48A8-89B2-F315D0C9364D}" type="slidenum">
              <a:rPr lang="en-US" altLang="en-US"/>
              <a:pPr>
                <a:defRPr/>
              </a:pPr>
              <a:t>191</a:t>
            </a:fld>
            <a:endParaRPr lang="en-US" altLang="en-US"/>
          </a:p>
        </p:txBody>
      </p:sp>
      <p:sp>
        <p:nvSpPr>
          <p:cNvPr id="27650" name="Rectangle 2"/>
          <p:cNvSpPr>
            <a:spLocks noGrp="1" noChangeArrowheads="1"/>
          </p:cNvSpPr>
          <p:nvPr>
            <p:ph type="title"/>
          </p:nvPr>
        </p:nvSpPr>
        <p:spPr/>
        <p:txBody>
          <a:bodyPr/>
          <a:lstStyle/>
          <a:p>
            <a:pPr eaLnBrk="1" hangingPunct="1">
              <a:defRPr/>
            </a:pPr>
            <a:r>
              <a:rPr lang="en-US" altLang="en-US" sz="4000" b="1" dirty="0">
                <a:solidFill>
                  <a:srgbClr val="00FFFF"/>
                </a:solidFill>
              </a:rPr>
              <a:t>Key Historical Events in the Grecian Period</a:t>
            </a:r>
          </a:p>
        </p:txBody>
      </p:sp>
      <p:sp>
        <p:nvSpPr>
          <p:cNvPr id="27651"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US" altLang="en-US" sz="2800" b="1">
                <a:solidFill>
                  <a:schemeClr val="hlink"/>
                </a:solidFill>
              </a:rPr>
              <a:t>The Hellenistic Period began when Alexander the Great conquered Darius III of Persia in 331 BC (cf. Da. 8:1-7):</a:t>
            </a:r>
          </a:p>
          <a:p>
            <a:pPr eaLnBrk="1" hangingPunct="1">
              <a:lnSpc>
                <a:spcPct val="90000"/>
              </a:lnSpc>
              <a:defRPr/>
            </a:pPr>
            <a:r>
              <a:rPr lang="en-US" altLang="en-US" sz="2400" i="1">
                <a:solidFill>
                  <a:schemeClr val="tx2"/>
                </a:solidFill>
              </a:rPr>
              <a:t>When Alexander died at the age of 33, his empire fragmented among his generals (cf. Da. 8:8).</a:t>
            </a:r>
          </a:p>
          <a:p>
            <a:pPr eaLnBrk="1" hangingPunct="1">
              <a:lnSpc>
                <a:spcPct val="90000"/>
              </a:lnSpc>
              <a:defRPr/>
            </a:pPr>
            <a:r>
              <a:rPr lang="en-US" altLang="en-US" sz="2400" i="1">
                <a:solidFill>
                  <a:schemeClr val="tx2"/>
                </a:solidFill>
              </a:rPr>
              <a:t>Of these, Ptolemy seized control of Egypt and made Alexandria his capital.</a:t>
            </a:r>
          </a:p>
          <a:p>
            <a:pPr eaLnBrk="1" hangingPunct="1">
              <a:lnSpc>
                <a:spcPct val="90000"/>
              </a:lnSpc>
              <a:defRPr/>
            </a:pPr>
            <a:r>
              <a:rPr lang="en-US" altLang="en-US" sz="2400" i="1">
                <a:solidFill>
                  <a:schemeClr val="tx2"/>
                </a:solidFill>
              </a:rPr>
              <a:t>Seleucus seized Babylon, extending his power westward into Syria.</a:t>
            </a:r>
          </a:p>
          <a:p>
            <a:pPr eaLnBrk="1" hangingPunct="1">
              <a:lnSpc>
                <a:spcPct val="90000"/>
              </a:lnSpc>
              <a:defRPr/>
            </a:pPr>
            <a:r>
              <a:rPr lang="en-US" altLang="en-US" sz="2400" i="1">
                <a:solidFill>
                  <a:schemeClr val="tx2"/>
                </a:solidFill>
              </a:rPr>
              <a:t>Both rivals coveted Palestine and Phoenicia.</a:t>
            </a:r>
          </a:p>
        </p:txBody>
      </p:sp>
    </p:spTree>
    <p:extLst>
      <p:ext uri="{BB962C8B-B14F-4D97-AF65-F5344CB8AC3E}">
        <p14:creationId xmlns:p14="http://schemas.microsoft.com/office/powerpoint/2010/main" val="3774210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p:cTn id="13" dur="500" fill="hold"/>
                                        <p:tgtEl>
                                          <p:spTgt spid="2765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765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765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 calcmode="lin" valueType="num">
                                      <p:cBhvr>
                                        <p:cTn id="21" dur="500" fill="hold"/>
                                        <p:tgtEl>
                                          <p:spTgt spid="2765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65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65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27651">
                                            <p:txEl>
                                              <p:pRg st="3" end="3"/>
                                            </p:txEl>
                                          </p:spTgt>
                                        </p:tgtEl>
                                        <p:attrNameLst>
                                          <p:attrName>style.visibility</p:attrName>
                                        </p:attrNameLst>
                                      </p:cBhvr>
                                      <p:to>
                                        <p:strVal val="visible"/>
                                      </p:to>
                                    </p:set>
                                    <p:anim calcmode="lin" valueType="num">
                                      <p:cBhvr>
                                        <p:cTn id="29" dur="500" fill="hold"/>
                                        <p:tgtEl>
                                          <p:spTgt spid="2765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765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765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27651">
                                            <p:txEl>
                                              <p:pRg st="4" end="4"/>
                                            </p:txEl>
                                          </p:spTgt>
                                        </p:tgtEl>
                                        <p:attrNameLst>
                                          <p:attrName>style.visibility</p:attrName>
                                        </p:attrNameLst>
                                      </p:cBhvr>
                                      <p:to>
                                        <p:strVal val="visible"/>
                                      </p:to>
                                    </p:set>
                                    <p:anim calcmode="lin" valueType="num">
                                      <p:cBhvr>
                                        <p:cTn id="37" dur="500" fill="hold"/>
                                        <p:tgtEl>
                                          <p:spTgt spid="2765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765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765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0A2E773-8F9F-498A-B0DE-686554B22D7B}" type="slidenum">
              <a:rPr lang="en-US" altLang="en-US"/>
              <a:pPr>
                <a:defRPr/>
              </a:pPr>
              <a:t>192</a:t>
            </a:fld>
            <a:endParaRPr lang="en-US" altLang="en-US"/>
          </a:p>
        </p:txBody>
      </p:sp>
      <p:pic>
        <p:nvPicPr>
          <p:cNvPr id="15363" name="Picture 10" descr="PtolemaicEmpir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46039"/>
            <a:ext cx="9144000" cy="67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1"/>
          <p:cNvSpPr>
            <a:spLocks noChangeArrowheads="1"/>
          </p:cNvSpPr>
          <p:nvPr/>
        </p:nvSpPr>
        <p:spPr bwMode="auto">
          <a:xfrm>
            <a:off x="1676400" y="4572000"/>
            <a:ext cx="1828800" cy="16002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5365" name="Text Box 12"/>
          <p:cNvSpPr txBox="1">
            <a:spLocks noChangeArrowheads="1"/>
          </p:cNvSpPr>
          <p:nvPr/>
        </p:nvSpPr>
        <p:spPr bwMode="auto">
          <a:xfrm>
            <a:off x="1676400" y="4648201"/>
            <a:ext cx="1752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2400">
                <a:latin typeface="Impact" panose="020B0806030902050204" pitchFamily="34" charset="0"/>
              </a:rPr>
              <a:t>BREAKUP OF ALEXANDER’S EMPIRE</a:t>
            </a:r>
          </a:p>
        </p:txBody>
      </p:sp>
      <p:sp>
        <p:nvSpPr>
          <p:cNvPr id="15366" name="Text Box 13"/>
          <p:cNvSpPr txBox="1">
            <a:spLocks noChangeArrowheads="1"/>
          </p:cNvSpPr>
          <p:nvPr/>
        </p:nvSpPr>
        <p:spPr bwMode="auto">
          <a:xfrm rot="1329981">
            <a:off x="3886200" y="4495801"/>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b="1"/>
              <a:t>The Ptolemaic Empire</a:t>
            </a:r>
          </a:p>
        </p:txBody>
      </p:sp>
      <p:sp>
        <p:nvSpPr>
          <p:cNvPr id="15367" name="Text Box 14"/>
          <p:cNvSpPr txBox="1">
            <a:spLocks noChangeArrowheads="1"/>
          </p:cNvSpPr>
          <p:nvPr/>
        </p:nvSpPr>
        <p:spPr bwMode="auto">
          <a:xfrm>
            <a:off x="7848600" y="2971801"/>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b="1"/>
              <a:t>The Seleucid Empire</a:t>
            </a:r>
          </a:p>
        </p:txBody>
      </p:sp>
    </p:spTree>
    <p:extLst>
      <p:ext uri="{BB962C8B-B14F-4D97-AF65-F5344CB8AC3E}">
        <p14:creationId xmlns:p14="http://schemas.microsoft.com/office/powerpoint/2010/main" val="292373292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0E51D59-CC6D-4436-9CD6-DCBB5F87D5F7}" type="slidenum">
              <a:rPr lang="en-US" altLang="en-US"/>
              <a:pPr>
                <a:defRPr/>
              </a:pPr>
              <a:t>193</a:t>
            </a:fld>
            <a:endParaRPr lang="en-US" altLang="en-US"/>
          </a:p>
        </p:txBody>
      </p:sp>
      <p:sp>
        <p:nvSpPr>
          <p:cNvPr id="31746" name="Rectangle 2"/>
          <p:cNvSpPr>
            <a:spLocks noGrp="1" noChangeArrowheads="1"/>
          </p:cNvSpPr>
          <p:nvPr>
            <p:ph type="title"/>
          </p:nvPr>
        </p:nvSpPr>
        <p:spPr/>
        <p:txBody>
          <a:bodyPr/>
          <a:lstStyle/>
          <a:p>
            <a:pPr eaLnBrk="1" hangingPunct="1">
              <a:defRPr/>
            </a:pPr>
            <a:r>
              <a:rPr lang="en-US" altLang="en-US" sz="4000" b="1" dirty="0">
                <a:solidFill>
                  <a:srgbClr val="00FFFF"/>
                </a:solidFill>
              </a:rPr>
              <a:t>Grecian Period cont.--</a:t>
            </a:r>
          </a:p>
        </p:txBody>
      </p:sp>
      <p:sp>
        <p:nvSpPr>
          <p:cNvPr id="31747" name="Rectangle 3"/>
          <p:cNvSpPr>
            <a:spLocks noGrp="1" noChangeArrowheads="1"/>
          </p:cNvSpPr>
          <p:nvPr>
            <p:ph type="body" idx="1"/>
          </p:nvPr>
        </p:nvSpPr>
        <p:spPr>
          <a:xfrm>
            <a:off x="1981200" y="1524000"/>
            <a:ext cx="8229600" cy="5029200"/>
          </a:xfrm>
        </p:spPr>
        <p:txBody>
          <a:bodyPr>
            <a:normAutofit lnSpcReduction="10000"/>
          </a:bodyPr>
          <a:lstStyle/>
          <a:p>
            <a:pPr eaLnBrk="1" hangingPunct="1">
              <a:lnSpc>
                <a:spcPct val="90000"/>
              </a:lnSpc>
              <a:buFont typeface="Wingdings" panose="05000000000000000000" pitchFamily="2" charset="2"/>
              <a:buNone/>
              <a:defRPr/>
            </a:pPr>
            <a:r>
              <a:rPr lang="en-US" altLang="en-US" sz="2800" b="1" dirty="0">
                <a:solidFill>
                  <a:schemeClr val="hlink"/>
                </a:solidFill>
              </a:rPr>
              <a:t>Hellenism spread rapidly, and Greek became the primary language of the civilized world.</a:t>
            </a:r>
          </a:p>
          <a:p>
            <a:pPr eaLnBrk="1" hangingPunct="1">
              <a:lnSpc>
                <a:spcPct val="90000"/>
              </a:lnSpc>
              <a:defRPr/>
            </a:pPr>
            <a:r>
              <a:rPr lang="en-US" altLang="en-US" sz="2400" i="1" dirty="0"/>
              <a:t>Little is known of the Jews in Palestine during the first century of the Hellenistic Period other than that they were under the jurisdiction of Ptolemy of Egypt.</a:t>
            </a:r>
          </a:p>
          <a:p>
            <a:pPr eaLnBrk="1" hangingPunct="1">
              <a:lnSpc>
                <a:spcPct val="90000"/>
              </a:lnSpc>
              <a:defRPr/>
            </a:pPr>
            <a:r>
              <a:rPr lang="en-US" altLang="en-US" sz="2400" i="1" dirty="0"/>
              <a:t>The population of Jews in Egypt, however, increased sharply due to migration and prisoners of war.</a:t>
            </a:r>
          </a:p>
          <a:p>
            <a:pPr eaLnBrk="1" hangingPunct="1">
              <a:lnSpc>
                <a:spcPct val="90000"/>
              </a:lnSpc>
              <a:defRPr/>
            </a:pPr>
            <a:r>
              <a:rPr lang="en-US" altLang="en-US" sz="2400" i="1" dirty="0"/>
              <a:t>The Jews in Egypt quickly adopted Greek as their language and by the close of the 3</a:t>
            </a:r>
            <a:r>
              <a:rPr lang="en-US" altLang="en-US" sz="2400" i="1" baseline="30000" dirty="0"/>
              <a:t>rd</a:t>
            </a:r>
            <a:r>
              <a:rPr lang="en-US" altLang="en-US" sz="2400" i="1" dirty="0"/>
              <a:t> century BC had translated their Scriptures into Greek (the Septuagint).</a:t>
            </a:r>
          </a:p>
          <a:p>
            <a:pPr eaLnBrk="1" hangingPunct="1">
              <a:lnSpc>
                <a:spcPct val="90000"/>
              </a:lnSpc>
              <a:defRPr/>
            </a:pPr>
            <a:r>
              <a:rPr lang="en-US" altLang="en-US" sz="2400" i="1" dirty="0"/>
              <a:t>Eventually, the Seleucids gained control of Palestine by the early 2</a:t>
            </a:r>
            <a:r>
              <a:rPr lang="en-US" altLang="en-US" sz="2400" i="1" baseline="30000" dirty="0"/>
              <a:t>nd</a:t>
            </a:r>
            <a:r>
              <a:rPr lang="en-US" altLang="en-US" sz="2400" i="1" dirty="0"/>
              <a:t> century BC.</a:t>
            </a:r>
          </a:p>
        </p:txBody>
      </p:sp>
    </p:spTree>
    <p:extLst>
      <p:ext uri="{BB962C8B-B14F-4D97-AF65-F5344CB8AC3E}">
        <p14:creationId xmlns:p14="http://schemas.microsoft.com/office/powerpoint/2010/main" val="1283155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p:cTn id="13" dur="500" fill="hold"/>
                                        <p:tgtEl>
                                          <p:spTgt spid="3174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174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174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p:cTn id="21" dur="500" fill="hold"/>
                                        <p:tgtEl>
                                          <p:spTgt spid="3174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174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174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31747">
                                            <p:txEl>
                                              <p:pRg st="3" end="3"/>
                                            </p:txEl>
                                          </p:spTgt>
                                        </p:tgtEl>
                                        <p:attrNameLst>
                                          <p:attrName>style.visibility</p:attrName>
                                        </p:attrNameLst>
                                      </p:cBhvr>
                                      <p:to>
                                        <p:strVal val="visible"/>
                                      </p:to>
                                    </p:set>
                                    <p:anim calcmode="lin" valueType="num">
                                      <p:cBhvr>
                                        <p:cTn id="29" dur="500" fill="hold"/>
                                        <p:tgtEl>
                                          <p:spTgt spid="3174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174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174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31747">
                                            <p:txEl>
                                              <p:pRg st="4" end="4"/>
                                            </p:txEl>
                                          </p:spTgt>
                                        </p:tgtEl>
                                        <p:attrNameLst>
                                          <p:attrName>style.visibility</p:attrName>
                                        </p:attrNameLst>
                                      </p:cBhvr>
                                      <p:to>
                                        <p:strVal val="visible"/>
                                      </p:to>
                                    </p:set>
                                    <p:anim calcmode="lin" valueType="num">
                                      <p:cBhvr>
                                        <p:cTn id="37" dur="500" fill="hold"/>
                                        <p:tgtEl>
                                          <p:spTgt spid="3174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174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174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62CDCF6-128A-4838-BC9A-E68F9B7A47AF}" type="slidenum">
              <a:rPr lang="en-US" altLang="en-US"/>
              <a:pPr>
                <a:defRPr/>
              </a:pPr>
              <a:t>194</a:t>
            </a:fld>
            <a:endParaRPr lang="en-US" altLang="en-US"/>
          </a:p>
        </p:txBody>
      </p:sp>
      <p:sp>
        <p:nvSpPr>
          <p:cNvPr id="32770" name="Rectangle 2"/>
          <p:cNvSpPr>
            <a:spLocks noGrp="1" noChangeArrowheads="1"/>
          </p:cNvSpPr>
          <p:nvPr>
            <p:ph type="title"/>
          </p:nvPr>
        </p:nvSpPr>
        <p:spPr>
          <a:xfrm>
            <a:off x="609600" y="295729"/>
            <a:ext cx="8229600" cy="1066800"/>
          </a:xfrm>
        </p:spPr>
        <p:txBody>
          <a:bodyPr/>
          <a:lstStyle/>
          <a:p>
            <a:pPr eaLnBrk="1" hangingPunct="1">
              <a:defRPr/>
            </a:pPr>
            <a:r>
              <a:rPr lang="en-US" altLang="en-US" sz="4000" b="1" dirty="0">
                <a:solidFill>
                  <a:srgbClr val="00FFFF"/>
                </a:solidFill>
              </a:rPr>
              <a:t>The Maccabean Revolt</a:t>
            </a:r>
          </a:p>
        </p:txBody>
      </p:sp>
      <p:sp>
        <p:nvSpPr>
          <p:cNvPr id="32771" name="Rectangle 3"/>
          <p:cNvSpPr>
            <a:spLocks noGrp="1" noChangeArrowheads="1"/>
          </p:cNvSpPr>
          <p:nvPr>
            <p:ph type="body" idx="1"/>
          </p:nvPr>
        </p:nvSpPr>
        <p:spPr>
          <a:xfrm>
            <a:off x="1981200" y="1219200"/>
            <a:ext cx="8382000" cy="5486400"/>
          </a:xfrm>
        </p:spPr>
        <p:txBody>
          <a:bodyPr>
            <a:normAutofit lnSpcReduction="10000"/>
          </a:bodyPr>
          <a:lstStyle/>
          <a:p>
            <a:pPr eaLnBrk="1" hangingPunct="1">
              <a:lnSpc>
                <a:spcPct val="90000"/>
              </a:lnSpc>
              <a:buFont typeface="Wingdings" panose="05000000000000000000" pitchFamily="2" charset="2"/>
              <a:buNone/>
              <a:defRPr/>
            </a:pPr>
            <a:r>
              <a:rPr lang="en-US" altLang="en-US" sz="2800" b="1">
                <a:solidFill>
                  <a:schemeClr val="hlink"/>
                </a:solidFill>
              </a:rPr>
              <a:t>One particular Seleucid ruler, Antiochus IV Epiphanes, began a concentrated enforcement of Greek culture upon the Jews in Palestine and a suppression of the Jewish faith.</a:t>
            </a:r>
          </a:p>
          <a:p>
            <a:pPr eaLnBrk="1" hangingPunct="1">
              <a:lnSpc>
                <a:spcPct val="90000"/>
              </a:lnSpc>
              <a:defRPr/>
            </a:pPr>
            <a:r>
              <a:rPr lang="en-US" altLang="en-US" sz="2400" i="1">
                <a:solidFill>
                  <a:schemeClr val="tx2"/>
                </a:solidFill>
              </a:rPr>
              <a:t>In 168 BC he invaded Jerusalem.</a:t>
            </a:r>
          </a:p>
          <a:p>
            <a:pPr eaLnBrk="1" hangingPunct="1">
              <a:lnSpc>
                <a:spcPct val="90000"/>
              </a:lnSpc>
              <a:defRPr/>
            </a:pPr>
            <a:r>
              <a:rPr lang="en-US" altLang="en-US" sz="2400" i="1">
                <a:solidFill>
                  <a:schemeClr val="tx2"/>
                </a:solidFill>
              </a:rPr>
              <a:t>He forbade the practice of Judaism, burning Torah scrolls and forcing Jews to eat swine flesh.</a:t>
            </a:r>
          </a:p>
          <a:p>
            <a:pPr eaLnBrk="1" hangingPunct="1">
              <a:lnSpc>
                <a:spcPct val="90000"/>
              </a:lnSpc>
              <a:defRPr/>
            </a:pPr>
            <a:r>
              <a:rPr lang="en-US" altLang="en-US" sz="2400" i="1">
                <a:solidFill>
                  <a:schemeClr val="tx2"/>
                </a:solidFill>
              </a:rPr>
              <a:t>He erected a shrine to Zeus in the temple and offered swine flesh upon the altar, what Daniel would call “the abomination of desolation” (Da. 11:31; cf. 1 Maccabees 1:54).</a:t>
            </a:r>
          </a:p>
          <a:p>
            <a:pPr eaLnBrk="1" hangingPunct="1">
              <a:lnSpc>
                <a:spcPct val="90000"/>
              </a:lnSpc>
              <a:defRPr/>
            </a:pPr>
            <a:r>
              <a:rPr lang="en-US" altLang="en-US" sz="2400" i="1">
                <a:solidFill>
                  <a:schemeClr val="tx2"/>
                </a:solidFill>
              </a:rPr>
              <a:t>This outrage precipitated a successful Jewish revolt for independence led by the Jewish family of the Maccabees.</a:t>
            </a:r>
          </a:p>
        </p:txBody>
      </p:sp>
    </p:spTree>
    <p:extLst>
      <p:ext uri="{BB962C8B-B14F-4D97-AF65-F5344CB8AC3E}">
        <p14:creationId xmlns:p14="http://schemas.microsoft.com/office/powerpoint/2010/main" val="511838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p:cTn id="13" dur="500" fill="hold"/>
                                        <p:tgtEl>
                                          <p:spTgt spid="3277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277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277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 calcmode="lin" valueType="num">
                                      <p:cBhvr>
                                        <p:cTn id="21" dur="500" fill="hold"/>
                                        <p:tgtEl>
                                          <p:spTgt spid="327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27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27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32771">
                                            <p:txEl>
                                              <p:pRg st="3" end="3"/>
                                            </p:txEl>
                                          </p:spTgt>
                                        </p:tgtEl>
                                        <p:attrNameLst>
                                          <p:attrName>style.visibility</p:attrName>
                                        </p:attrNameLst>
                                      </p:cBhvr>
                                      <p:to>
                                        <p:strVal val="visible"/>
                                      </p:to>
                                    </p:set>
                                    <p:anim calcmode="lin" valueType="num">
                                      <p:cBhvr>
                                        <p:cTn id="29" dur="500" fill="hold"/>
                                        <p:tgtEl>
                                          <p:spTgt spid="3277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277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277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32771">
                                            <p:txEl>
                                              <p:pRg st="4" end="4"/>
                                            </p:txEl>
                                          </p:spTgt>
                                        </p:tgtEl>
                                        <p:attrNameLst>
                                          <p:attrName>style.visibility</p:attrName>
                                        </p:attrNameLst>
                                      </p:cBhvr>
                                      <p:to>
                                        <p:strVal val="visible"/>
                                      </p:to>
                                    </p:set>
                                    <p:anim calcmode="lin" valueType="num">
                                      <p:cBhvr>
                                        <p:cTn id="37" dur="500" fill="hold"/>
                                        <p:tgtEl>
                                          <p:spTgt spid="3277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277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277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8E87440-B60F-4BC6-8434-76CA9C16E375}" type="slidenum">
              <a:rPr lang="en-US" altLang="en-US"/>
              <a:pPr>
                <a:defRPr/>
              </a:pPr>
              <a:t>195</a:t>
            </a:fld>
            <a:endParaRPr lang="en-US" altLang="en-US"/>
          </a:p>
        </p:txBody>
      </p:sp>
      <p:sp>
        <p:nvSpPr>
          <p:cNvPr id="33794" name="Rectangle 2"/>
          <p:cNvSpPr>
            <a:spLocks noGrp="1" noChangeArrowheads="1"/>
          </p:cNvSpPr>
          <p:nvPr>
            <p:ph type="title"/>
          </p:nvPr>
        </p:nvSpPr>
        <p:spPr/>
        <p:txBody>
          <a:bodyPr/>
          <a:lstStyle/>
          <a:p>
            <a:pPr eaLnBrk="1" hangingPunct="1">
              <a:defRPr/>
            </a:pPr>
            <a:r>
              <a:rPr lang="en-US" altLang="en-US" sz="4000" b="1" dirty="0">
                <a:solidFill>
                  <a:srgbClr val="00FFFF"/>
                </a:solidFill>
              </a:rPr>
              <a:t>Key Historical Events in the Hasmonean Period</a:t>
            </a:r>
          </a:p>
        </p:txBody>
      </p:sp>
      <p:sp>
        <p:nvSpPr>
          <p:cNvPr id="33795" name="Rectangle 3"/>
          <p:cNvSpPr>
            <a:spLocks noGrp="1" noChangeArrowheads="1"/>
          </p:cNvSpPr>
          <p:nvPr>
            <p:ph type="body" idx="1"/>
          </p:nvPr>
        </p:nvSpPr>
        <p:spPr>
          <a:xfrm>
            <a:off x="1981200" y="1981200"/>
            <a:ext cx="8534400" cy="4648200"/>
          </a:xfrm>
        </p:spPr>
        <p:txBody>
          <a:bodyPr>
            <a:normAutofit fontScale="92500"/>
          </a:bodyPr>
          <a:lstStyle/>
          <a:p>
            <a:pPr eaLnBrk="1" hangingPunct="1">
              <a:buFont typeface="Wingdings" panose="05000000000000000000" pitchFamily="2" charset="2"/>
              <a:buNone/>
              <a:defRPr/>
            </a:pPr>
            <a:r>
              <a:rPr lang="en-US" altLang="en-US" sz="2800" b="1">
                <a:solidFill>
                  <a:schemeClr val="hlink"/>
                </a:solidFill>
              </a:rPr>
              <a:t>In later Jewish literature, the family name “Hasmon” came to be used of the descendants of the Maccabees.</a:t>
            </a:r>
          </a:p>
          <a:p>
            <a:pPr eaLnBrk="1" hangingPunct="1">
              <a:defRPr/>
            </a:pPr>
            <a:r>
              <a:rPr lang="en-US" altLang="en-US" sz="2400" i="1">
                <a:solidFill>
                  <a:schemeClr val="tx2"/>
                </a:solidFill>
              </a:rPr>
              <a:t>For the better part of a century the Hasmonean family experienced a period of independent rule over Judah.</a:t>
            </a:r>
          </a:p>
          <a:p>
            <a:pPr eaLnBrk="1" hangingPunct="1">
              <a:defRPr/>
            </a:pPr>
            <a:r>
              <a:rPr lang="en-US" altLang="en-US" sz="2400" i="1">
                <a:solidFill>
                  <a:schemeClr val="tx2"/>
                </a:solidFill>
              </a:rPr>
              <a:t>John Hyrcanus (ruled 134-104 BC) seized the Samaritan territory and destroyed their rival temple.</a:t>
            </a:r>
          </a:p>
          <a:p>
            <a:pPr eaLnBrk="1" hangingPunct="1">
              <a:defRPr/>
            </a:pPr>
            <a:r>
              <a:rPr lang="en-US" altLang="en-US" sz="2400" i="1">
                <a:solidFill>
                  <a:schemeClr val="tx2"/>
                </a:solidFill>
              </a:rPr>
              <a:t>A growing breach in Judaism began to emerge with two religious parties, the Pharisees and the Sadducees.</a:t>
            </a:r>
          </a:p>
          <a:p>
            <a:pPr eaLnBrk="1" hangingPunct="1">
              <a:defRPr/>
            </a:pPr>
            <a:r>
              <a:rPr lang="en-US" altLang="en-US" sz="2400" i="1">
                <a:solidFill>
                  <a:schemeClr val="tx2"/>
                </a:solidFill>
              </a:rPr>
              <a:t>Due to political turbulence in Judah, Rome determined to interfere, and in 63 BC Pompey conquered Jerusalem.</a:t>
            </a:r>
          </a:p>
        </p:txBody>
      </p:sp>
    </p:spTree>
    <p:extLst>
      <p:ext uri="{BB962C8B-B14F-4D97-AF65-F5344CB8AC3E}">
        <p14:creationId xmlns:p14="http://schemas.microsoft.com/office/powerpoint/2010/main" val="3973160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p:cTn id="13" dur="500" fill="hold"/>
                                        <p:tgtEl>
                                          <p:spTgt spid="3379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379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379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anim calcmode="lin" valueType="num">
                                      <p:cBhvr>
                                        <p:cTn id="21" dur="500" fill="hold"/>
                                        <p:tgtEl>
                                          <p:spTgt spid="3379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379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379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33795">
                                            <p:txEl>
                                              <p:pRg st="3" end="3"/>
                                            </p:txEl>
                                          </p:spTgt>
                                        </p:tgtEl>
                                        <p:attrNameLst>
                                          <p:attrName>style.visibility</p:attrName>
                                        </p:attrNameLst>
                                      </p:cBhvr>
                                      <p:to>
                                        <p:strVal val="visible"/>
                                      </p:to>
                                    </p:set>
                                    <p:anim calcmode="lin" valueType="num">
                                      <p:cBhvr>
                                        <p:cTn id="29" dur="500" fill="hold"/>
                                        <p:tgtEl>
                                          <p:spTgt spid="3379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379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379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33795">
                                            <p:txEl>
                                              <p:pRg st="4" end="4"/>
                                            </p:txEl>
                                          </p:spTgt>
                                        </p:tgtEl>
                                        <p:attrNameLst>
                                          <p:attrName>style.visibility</p:attrName>
                                        </p:attrNameLst>
                                      </p:cBhvr>
                                      <p:to>
                                        <p:strVal val="visible"/>
                                      </p:to>
                                    </p:set>
                                    <p:anim calcmode="lin" valueType="num">
                                      <p:cBhvr>
                                        <p:cTn id="37" dur="500" fill="hold"/>
                                        <p:tgtEl>
                                          <p:spTgt spid="3379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379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379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2B6D20F-0755-4BFA-BB9C-292246C9694E}" type="slidenum">
              <a:rPr lang="en-US" altLang="en-US"/>
              <a:pPr>
                <a:defRPr/>
              </a:pPr>
              <a:t>196</a:t>
            </a:fld>
            <a:endParaRPr lang="en-US" altLang="en-US"/>
          </a:p>
        </p:txBody>
      </p:sp>
      <p:sp>
        <p:nvSpPr>
          <p:cNvPr id="38914" name="Rectangle 2"/>
          <p:cNvSpPr>
            <a:spLocks noGrp="1" noChangeArrowheads="1"/>
          </p:cNvSpPr>
          <p:nvPr>
            <p:ph type="title"/>
          </p:nvPr>
        </p:nvSpPr>
        <p:spPr>
          <a:xfrm>
            <a:off x="1524000" y="76200"/>
            <a:ext cx="9144000" cy="1371600"/>
          </a:xfrm>
        </p:spPr>
        <p:txBody>
          <a:bodyPr/>
          <a:lstStyle/>
          <a:p>
            <a:pPr eaLnBrk="1" hangingPunct="1">
              <a:defRPr/>
            </a:pPr>
            <a:r>
              <a:rPr lang="en-US" altLang="en-US" sz="4000" b="1" dirty="0">
                <a:solidFill>
                  <a:srgbClr val="00FFFF"/>
                </a:solidFill>
              </a:rPr>
              <a:t>Key Events in the Roman Period</a:t>
            </a:r>
          </a:p>
        </p:txBody>
      </p:sp>
      <p:sp>
        <p:nvSpPr>
          <p:cNvPr id="38915" name="Rectangle 3"/>
          <p:cNvSpPr>
            <a:spLocks noGrp="1" noChangeArrowheads="1"/>
          </p:cNvSpPr>
          <p:nvPr>
            <p:ph type="body" idx="1"/>
          </p:nvPr>
        </p:nvSpPr>
        <p:spPr>
          <a:xfrm>
            <a:off x="1981200" y="1295400"/>
            <a:ext cx="8229600" cy="5562600"/>
          </a:xfrm>
        </p:spPr>
        <p:txBody>
          <a:bodyPr>
            <a:normAutofit fontScale="92500"/>
          </a:bodyPr>
          <a:lstStyle/>
          <a:p>
            <a:pPr eaLnBrk="1" hangingPunct="1">
              <a:lnSpc>
                <a:spcPct val="90000"/>
              </a:lnSpc>
              <a:buFont typeface="Wingdings" panose="05000000000000000000" pitchFamily="2" charset="2"/>
              <a:buNone/>
              <a:defRPr/>
            </a:pPr>
            <a:r>
              <a:rPr lang="en-US" altLang="en-US" sz="2800" b="1" dirty="0">
                <a:solidFill>
                  <a:schemeClr val="hlink"/>
                </a:solidFill>
              </a:rPr>
              <a:t>Herod the Great traveled to Rome, where he was appointed king in 40 BC by Anthony.</a:t>
            </a:r>
          </a:p>
          <a:p>
            <a:pPr eaLnBrk="1" hangingPunct="1">
              <a:lnSpc>
                <a:spcPct val="90000"/>
              </a:lnSpc>
              <a:defRPr/>
            </a:pPr>
            <a:r>
              <a:rPr lang="en-US" altLang="en-US" sz="2400" i="1" dirty="0">
                <a:solidFill>
                  <a:schemeClr val="tx2"/>
                </a:solidFill>
              </a:rPr>
              <a:t>It still remained for him to establish his kingship, since </a:t>
            </a:r>
            <a:r>
              <a:rPr lang="en-US" altLang="en-US" sz="2400" i="1" dirty="0" err="1">
                <a:solidFill>
                  <a:schemeClr val="tx2"/>
                </a:solidFill>
              </a:rPr>
              <a:t>Antigonus</a:t>
            </a:r>
            <a:r>
              <a:rPr lang="en-US" altLang="en-US" sz="2400" i="1" dirty="0">
                <a:solidFill>
                  <a:schemeClr val="tx2"/>
                </a:solidFill>
              </a:rPr>
              <a:t>, a Hasmonean, had taken control of Judah.</a:t>
            </a:r>
          </a:p>
          <a:p>
            <a:pPr eaLnBrk="1" hangingPunct="1">
              <a:lnSpc>
                <a:spcPct val="90000"/>
              </a:lnSpc>
              <a:defRPr/>
            </a:pPr>
            <a:r>
              <a:rPr lang="en-US" altLang="en-US" sz="2400" i="1" dirty="0">
                <a:solidFill>
                  <a:schemeClr val="tx2"/>
                </a:solidFill>
              </a:rPr>
              <a:t>Herod returned to Palestine, put Jerusalem to siege, and with Roman help emerged the victor.</a:t>
            </a:r>
          </a:p>
          <a:p>
            <a:pPr eaLnBrk="1" hangingPunct="1">
              <a:lnSpc>
                <a:spcPct val="90000"/>
              </a:lnSpc>
              <a:defRPr/>
            </a:pPr>
            <a:r>
              <a:rPr lang="en-US" altLang="en-US" sz="2400" i="1" dirty="0">
                <a:solidFill>
                  <a:schemeClr val="tx2"/>
                </a:solidFill>
              </a:rPr>
              <a:t>He ruled Palestine from 37-4 BC.</a:t>
            </a:r>
          </a:p>
          <a:p>
            <a:pPr eaLnBrk="1" hangingPunct="1">
              <a:lnSpc>
                <a:spcPct val="90000"/>
              </a:lnSpc>
              <a:defRPr/>
            </a:pPr>
            <a:r>
              <a:rPr lang="en-US" altLang="en-US" sz="2400" i="1" dirty="0">
                <a:solidFill>
                  <a:schemeClr val="tx2"/>
                </a:solidFill>
              </a:rPr>
              <a:t>Beginning in 20 BC, he rebuilt the temple mount in Jerusalem.</a:t>
            </a:r>
          </a:p>
          <a:p>
            <a:pPr eaLnBrk="1" hangingPunct="1">
              <a:lnSpc>
                <a:spcPct val="90000"/>
              </a:lnSpc>
              <a:defRPr/>
            </a:pPr>
            <a:r>
              <a:rPr lang="en-US" altLang="en-US" sz="2400" i="1" dirty="0">
                <a:solidFill>
                  <a:schemeClr val="tx2"/>
                </a:solidFill>
              </a:rPr>
              <a:t>He abolished the hereditary and life-time tenure of the Jerusalem High Priests, appointing priests as he saw fit.</a:t>
            </a:r>
          </a:p>
          <a:p>
            <a:pPr eaLnBrk="1" hangingPunct="1">
              <a:lnSpc>
                <a:spcPct val="90000"/>
              </a:lnSpc>
              <a:defRPr/>
            </a:pPr>
            <a:r>
              <a:rPr lang="en-US" altLang="en-US" sz="2400" i="1" dirty="0">
                <a:solidFill>
                  <a:schemeClr val="tx2"/>
                </a:solidFill>
              </a:rPr>
              <a:t>In addition to the temple, his extensive building projects included several fortresses as well as Caesarea </a:t>
            </a:r>
            <a:r>
              <a:rPr lang="en-US" altLang="en-US" sz="2400" i="1" dirty="0" err="1">
                <a:solidFill>
                  <a:schemeClr val="tx2"/>
                </a:solidFill>
              </a:rPr>
              <a:t>Maritima</a:t>
            </a:r>
            <a:r>
              <a:rPr lang="en-US" altLang="en-US" sz="2400" i="1" dirty="0">
                <a:solidFill>
                  <a:schemeClr val="tx2"/>
                </a:solidFill>
              </a:rPr>
              <a:t>, which would become the administrative capital.</a:t>
            </a:r>
          </a:p>
        </p:txBody>
      </p:sp>
    </p:spTree>
    <p:extLst>
      <p:ext uri="{BB962C8B-B14F-4D97-AF65-F5344CB8AC3E}">
        <p14:creationId xmlns:p14="http://schemas.microsoft.com/office/powerpoint/2010/main" val="822588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p:cTn id="13" dur="500" fill="hold"/>
                                        <p:tgtEl>
                                          <p:spTgt spid="3891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891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891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 calcmode="lin" valueType="num">
                                      <p:cBhvr>
                                        <p:cTn id="21" dur="500" fill="hold"/>
                                        <p:tgtEl>
                                          <p:spTgt spid="3891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891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891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38915">
                                            <p:txEl>
                                              <p:pRg st="3" end="3"/>
                                            </p:txEl>
                                          </p:spTgt>
                                        </p:tgtEl>
                                        <p:attrNameLst>
                                          <p:attrName>style.visibility</p:attrName>
                                        </p:attrNameLst>
                                      </p:cBhvr>
                                      <p:to>
                                        <p:strVal val="visible"/>
                                      </p:to>
                                    </p:set>
                                    <p:anim calcmode="lin" valueType="num">
                                      <p:cBhvr>
                                        <p:cTn id="29" dur="500" fill="hold"/>
                                        <p:tgtEl>
                                          <p:spTgt spid="3891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891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891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38915">
                                            <p:txEl>
                                              <p:pRg st="4" end="4"/>
                                            </p:txEl>
                                          </p:spTgt>
                                        </p:tgtEl>
                                        <p:attrNameLst>
                                          <p:attrName>style.visibility</p:attrName>
                                        </p:attrNameLst>
                                      </p:cBhvr>
                                      <p:to>
                                        <p:strVal val="visible"/>
                                      </p:to>
                                    </p:set>
                                    <p:anim calcmode="lin" valueType="num">
                                      <p:cBhvr>
                                        <p:cTn id="37" dur="500" fill="hold"/>
                                        <p:tgtEl>
                                          <p:spTgt spid="3891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891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891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38915">
                                            <p:txEl>
                                              <p:pRg st="5" end="5"/>
                                            </p:txEl>
                                          </p:spTgt>
                                        </p:tgtEl>
                                        <p:attrNameLst>
                                          <p:attrName>style.visibility</p:attrName>
                                        </p:attrNameLst>
                                      </p:cBhvr>
                                      <p:to>
                                        <p:strVal val="visible"/>
                                      </p:to>
                                    </p:set>
                                    <p:anim calcmode="lin" valueType="num">
                                      <p:cBhvr>
                                        <p:cTn id="45" dur="500" fill="hold"/>
                                        <p:tgtEl>
                                          <p:spTgt spid="3891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3891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3891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38915">
                                            <p:txEl>
                                              <p:pRg st="6" end="6"/>
                                            </p:txEl>
                                          </p:spTgt>
                                        </p:tgtEl>
                                        <p:attrNameLst>
                                          <p:attrName>style.visibility</p:attrName>
                                        </p:attrNameLst>
                                      </p:cBhvr>
                                      <p:to>
                                        <p:strVal val="visible"/>
                                      </p:to>
                                    </p:set>
                                    <p:anim calcmode="lin" valueType="num">
                                      <p:cBhvr>
                                        <p:cTn id="53" dur="500" fill="hold"/>
                                        <p:tgtEl>
                                          <p:spTgt spid="3891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3891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3891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389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5C813067-BCF1-4987-814F-75F264A6C0CF}" type="slidenum">
              <a:rPr lang="en-US" altLang="en-US"/>
              <a:pPr>
                <a:defRPr/>
              </a:pPr>
              <a:t>197</a:t>
            </a:fld>
            <a:endParaRPr lang="en-US" altLang="en-US"/>
          </a:p>
        </p:txBody>
      </p:sp>
      <p:sp>
        <p:nvSpPr>
          <p:cNvPr id="39940" name="Rectangle 4"/>
          <p:cNvSpPr>
            <a:spLocks noGrp="1" noChangeArrowheads="1"/>
          </p:cNvSpPr>
          <p:nvPr>
            <p:ph type="title"/>
          </p:nvPr>
        </p:nvSpPr>
        <p:spPr>
          <a:xfrm>
            <a:off x="1981200" y="6248400"/>
            <a:ext cx="8229600" cy="457200"/>
          </a:xfrm>
        </p:spPr>
        <p:txBody>
          <a:bodyPr/>
          <a:lstStyle/>
          <a:p>
            <a:pPr eaLnBrk="1" hangingPunct="1">
              <a:defRPr/>
            </a:pPr>
            <a:r>
              <a:rPr lang="en-US" altLang="en-US" sz="2400"/>
              <a:t>Herod’s Temple Mount enlargement</a:t>
            </a:r>
          </a:p>
        </p:txBody>
      </p:sp>
      <p:pic>
        <p:nvPicPr>
          <p:cNvPr id="22532" name="Picture 6" descr="JAS48"/>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24000" y="0"/>
            <a:ext cx="9144000" cy="6242050"/>
          </a:xfrm>
          <a:noFill/>
          <a:extLst>
            <a:ext uri="{909E8E84-426E-40DD-AFC4-6F175D3DCCD1}">
              <a14:hiddenFill xmlns:a14="http://schemas.microsoft.com/office/drawing/2010/main">
                <a:solidFill>
                  <a:srgbClr val="FFFFFF"/>
                </a:solidFill>
              </a14:hiddenFill>
            </a:ext>
          </a:extLst>
        </p:spPr>
      </p:pic>
      <p:sp>
        <p:nvSpPr>
          <p:cNvPr id="39946" name="Line 10"/>
          <p:cNvSpPr>
            <a:spLocks noChangeShapeType="1"/>
          </p:cNvSpPr>
          <p:nvPr/>
        </p:nvSpPr>
        <p:spPr bwMode="auto">
          <a:xfrm flipH="1" flipV="1">
            <a:off x="2286000" y="3200400"/>
            <a:ext cx="2895600" cy="2209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7" name="Line 11"/>
          <p:cNvSpPr>
            <a:spLocks noChangeShapeType="1"/>
          </p:cNvSpPr>
          <p:nvPr/>
        </p:nvSpPr>
        <p:spPr bwMode="auto">
          <a:xfrm flipV="1">
            <a:off x="2286000" y="2743200"/>
            <a:ext cx="3657600" cy="4572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8" name="Line 12"/>
          <p:cNvSpPr>
            <a:spLocks noChangeShapeType="1"/>
          </p:cNvSpPr>
          <p:nvPr/>
        </p:nvSpPr>
        <p:spPr bwMode="auto">
          <a:xfrm>
            <a:off x="5943600" y="2743200"/>
            <a:ext cx="3657600" cy="15240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9" name="Line 13"/>
          <p:cNvSpPr>
            <a:spLocks noChangeShapeType="1"/>
          </p:cNvSpPr>
          <p:nvPr/>
        </p:nvSpPr>
        <p:spPr bwMode="auto">
          <a:xfrm flipH="1">
            <a:off x="5181600" y="4267200"/>
            <a:ext cx="4419600" cy="11430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34105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9946"/>
                                        </p:tgtEl>
                                        <p:attrNameLst>
                                          <p:attrName>style.visibility</p:attrName>
                                        </p:attrNameLst>
                                      </p:cBhvr>
                                      <p:to>
                                        <p:strVal val="visible"/>
                                      </p:to>
                                    </p:set>
                                    <p:animEffect transition="in" filter="wipe(down)">
                                      <p:cBhvr>
                                        <p:cTn id="7" dur="1000"/>
                                        <p:tgtEl>
                                          <p:spTgt spid="39946"/>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39947"/>
                                        </p:tgtEl>
                                        <p:attrNameLst>
                                          <p:attrName>style.visibility</p:attrName>
                                        </p:attrNameLst>
                                      </p:cBhvr>
                                      <p:to>
                                        <p:strVal val="visible"/>
                                      </p:to>
                                    </p:set>
                                    <p:animEffect transition="in" filter="wipe(down)">
                                      <p:cBhvr>
                                        <p:cTn id="11" dur="1000"/>
                                        <p:tgtEl>
                                          <p:spTgt spid="39947"/>
                                        </p:tgtEl>
                                      </p:cBhvr>
                                    </p:animEffect>
                                  </p:childTnLst>
                                </p:cTn>
                              </p:par>
                            </p:childTnLst>
                          </p:cTn>
                        </p:par>
                        <p:par>
                          <p:cTn id="12" fill="hold" nodeType="afterGroup">
                            <p:stCondLst>
                              <p:cond delay="2000"/>
                            </p:stCondLst>
                            <p:childTnLst>
                              <p:par>
                                <p:cTn id="13" presetID="22" presetClass="entr" presetSubtype="1" fill="hold" nodeType="afterEffect">
                                  <p:stCondLst>
                                    <p:cond delay="0"/>
                                  </p:stCondLst>
                                  <p:childTnLst>
                                    <p:set>
                                      <p:cBhvr>
                                        <p:cTn id="14" dur="1" fill="hold">
                                          <p:stCondLst>
                                            <p:cond delay="0"/>
                                          </p:stCondLst>
                                        </p:cTn>
                                        <p:tgtEl>
                                          <p:spTgt spid="39948"/>
                                        </p:tgtEl>
                                        <p:attrNameLst>
                                          <p:attrName>style.visibility</p:attrName>
                                        </p:attrNameLst>
                                      </p:cBhvr>
                                      <p:to>
                                        <p:strVal val="visible"/>
                                      </p:to>
                                    </p:set>
                                    <p:animEffect transition="in" filter="wipe(up)">
                                      <p:cBhvr>
                                        <p:cTn id="15" dur="1000"/>
                                        <p:tgtEl>
                                          <p:spTgt spid="39948"/>
                                        </p:tgtEl>
                                      </p:cBhvr>
                                    </p:animEffect>
                                  </p:childTnLst>
                                </p:cTn>
                              </p:par>
                            </p:childTnLst>
                          </p:cTn>
                        </p:par>
                        <p:par>
                          <p:cTn id="16" fill="hold" nodeType="afterGroup">
                            <p:stCondLst>
                              <p:cond delay="3000"/>
                            </p:stCondLst>
                            <p:childTnLst>
                              <p:par>
                                <p:cTn id="17" presetID="22" presetClass="entr" presetSubtype="1" fill="hold" nodeType="afterEffect">
                                  <p:stCondLst>
                                    <p:cond delay="0"/>
                                  </p:stCondLst>
                                  <p:childTnLst>
                                    <p:set>
                                      <p:cBhvr>
                                        <p:cTn id="18" dur="1" fill="hold">
                                          <p:stCondLst>
                                            <p:cond delay="0"/>
                                          </p:stCondLst>
                                        </p:cTn>
                                        <p:tgtEl>
                                          <p:spTgt spid="39949"/>
                                        </p:tgtEl>
                                        <p:attrNameLst>
                                          <p:attrName>style.visibility</p:attrName>
                                        </p:attrNameLst>
                                      </p:cBhvr>
                                      <p:to>
                                        <p:strVal val="visible"/>
                                      </p:to>
                                    </p:set>
                                    <p:animEffect transition="in" filter="wipe(up)">
                                      <p:cBhvr>
                                        <p:cTn id="19" dur="1000"/>
                                        <p:tgtEl>
                                          <p:spTgt spid="39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BB3DA2D-7A25-4A9C-9414-AEA48925858B}" type="slidenum">
              <a:rPr lang="en-US" altLang="en-US"/>
              <a:pPr>
                <a:defRPr/>
              </a:pPr>
              <a:t>198</a:t>
            </a:fld>
            <a:endParaRPr lang="en-US" altLang="en-US"/>
          </a:p>
        </p:txBody>
      </p:sp>
      <p:sp>
        <p:nvSpPr>
          <p:cNvPr id="25603" name="WordArt 2"/>
          <p:cNvSpPr>
            <a:spLocks noChangeArrowheads="1" noChangeShapeType="1" noTextEdit="1"/>
          </p:cNvSpPr>
          <p:nvPr/>
        </p:nvSpPr>
        <p:spPr bwMode="auto">
          <a:xfrm>
            <a:off x="4038600" y="1752600"/>
            <a:ext cx="4724400" cy="297180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contourClr>
                <a:srgbClr val="707070"/>
              </a:contour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Institutions</a:t>
            </a:r>
          </a:p>
        </p:txBody>
      </p:sp>
    </p:spTree>
    <p:extLst>
      <p:ext uri="{BB962C8B-B14F-4D97-AF65-F5344CB8AC3E}">
        <p14:creationId xmlns:p14="http://schemas.microsoft.com/office/powerpoint/2010/main" val="96788657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3895392-FE96-40F5-8DDD-79A449682415}" type="slidenum">
              <a:rPr lang="en-US" altLang="en-US"/>
              <a:pPr>
                <a:defRPr/>
              </a:pPr>
              <a:t>199</a:t>
            </a:fld>
            <a:endParaRPr lang="en-US" altLang="en-US"/>
          </a:p>
        </p:txBody>
      </p:sp>
      <p:sp>
        <p:nvSpPr>
          <p:cNvPr id="50178" name="Rectangle 2"/>
          <p:cNvSpPr>
            <a:spLocks noGrp="1" noChangeArrowheads="1"/>
          </p:cNvSpPr>
          <p:nvPr>
            <p:ph type="title"/>
          </p:nvPr>
        </p:nvSpPr>
        <p:spPr>
          <a:xfrm>
            <a:off x="875071" y="679572"/>
            <a:ext cx="8229600" cy="1371600"/>
          </a:xfrm>
        </p:spPr>
        <p:txBody>
          <a:bodyPr/>
          <a:lstStyle/>
          <a:p>
            <a:pPr eaLnBrk="1" hangingPunct="1">
              <a:defRPr/>
            </a:pPr>
            <a:r>
              <a:rPr lang="en-US" altLang="en-US" sz="4000" b="1" dirty="0">
                <a:solidFill>
                  <a:srgbClr val="00FFFF"/>
                </a:solidFill>
              </a:rPr>
              <a:t>Second Temple Judaism</a:t>
            </a:r>
          </a:p>
        </p:txBody>
      </p:sp>
      <p:sp>
        <p:nvSpPr>
          <p:cNvPr id="50179" name="Rectangle 3"/>
          <p:cNvSpPr>
            <a:spLocks noGrp="1" noChangeArrowheads="1"/>
          </p:cNvSpPr>
          <p:nvPr>
            <p:ph type="body" idx="1"/>
          </p:nvPr>
        </p:nvSpPr>
        <p:spPr>
          <a:xfrm>
            <a:off x="1981200" y="1600200"/>
            <a:ext cx="8229600" cy="4876800"/>
          </a:xfrm>
        </p:spPr>
        <p:txBody>
          <a:bodyPr>
            <a:normAutofit lnSpcReduction="10000"/>
          </a:bodyPr>
          <a:lstStyle/>
          <a:p>
            <a:pPr eaLnBrk="1" hangingPunct="1">
              <a:buFont typeface="Wingdings" panose="05000000000000000000" pitchFamily="2" charset="2"/>
              <a:buNone/>
              <a:defRPr/>
            </a:pPr>
            <a:r>
              <a:rPr lang="en-US" altLang="en-US" sz="2800" b="1">
                <a:solidFill>
                  <a:schemeClr val="hlink"/>
                </a:solidFill>
              </a:rPr>
              <a:t>The Judaism that developed during the Intertestamenal Period was diverse.</a:t>
            </a:r>
          </a:p>
          <a:p>
            <a:pPr eaLnBrk="1" hangingPunct="1">
              <a:defRPr/>
            </a:pPr>
            <a:r>
              <a:rPr lang="en-US" altLang="en-US" sz="2400" i="1"/>
              <a:t>There was a gradual shift in the balance between temple and Torah so that the Torah carried more and more weight in Jewish life and religion.</a:t>
            </a:r>
          </a:p>
          <a:p>
            <a:pPr eaLnBrk="1" hangingPunct="1">
              <a:defRPr/>
            </a:pPr>
            <a:r>
              <a:rPr lang="en-US" altLang="en-US" sz="2400" i="1"/>
              <a:t>No doubt, this was augmented by the heavy-handed leadership of John Hyrcanus and others as well as by the eventual appointment of the High Priests by Herod the Great.</a:t>
            </a:r>
          </a:p>
          <a:p>
            <a:pPr eaLnBrk="1" hangingPunct="1">
              <a:defRPr/>
            </a:pPr>
            <a:r>
              <a:rPr lang="en-US" altLang="en-US" sz="2400" i="1"/>
              <a:t>It also was augmented by the development of the synagogues, the local centers for Torah teaching (though not for sacrifice).</a:t>
            </a:r>
          </a:p>
        </p:txBody>
      </p:sp>
    </p:spTree>
    <p:extLst>
      <p:ext uri="{BB962C8B-B14F-4D97-AF65-F5344CB8AC3E}">
        <p14:creationId xmlns:p14="http://schemas.microsoft.com/office/powerpoint/2010/main" val="2840486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p:cTn id="7" dur="5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p:cTn id="13" dur="500" fill="hold"/>
                                        <p:tgtEl>
                                          <p:spTgt spid="5017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017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017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50179">
                                            <p:txEl>
                                              <p:pRg st="2" end="2"/>
                                            </p:txEl>
                                          </p:spTgt>
                                        </p:tgtEl>
                                        <p:attrNameLst>
                                          <p:attrName>style.visibility</p:attrName>
                                        </p:attrNameLst>
                                      </p:cBhvr>
                                      <p:to>
                                        <p:strVal val="visible"/>
                                      </p:to>
                                    </p:set>
                                    <p:anim calcmode="lin" valueType="num">
                                      <p:cBhvr>
                                        <p:cTn id="21" dur="500" fill="hold"/>
                                        <p:tgtEl>
                                          <p:spTgt spid="5017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017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017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50179">
                                            <p:txEl>
                                              <p:pRg st="3" end="3"/>
                                            </p:txEl>
                                          </p:spTgt>
                                        </p:tgtEl>
                                        <p:attrNameLst>
                                          <p:attrName>style.visibility</p:attrName>
                                        </p:attrNameLst>
                                      </p:cBhvr>
                                      <p:to>
                                        <p:strVal val="visible"/>
                                      </p:to>
                                    </p:set>
                                    <p:anim calcmode="lin" valueType="num">
                                      <p:cBhvr>
                                        <p:cTn id="29" dur="500" fill="hold"/>
                                        <p:tgtEl>
                                          <p:spTgt spid="5017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5017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5017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01198536-D781-4F2A-A196-81A477D22354}" type="slidenum">
              <a:rPr lang="en-US" altLang="en-US"/>
              <a:pPr>
                <a:defRPr/>
              </a:pPr>
              <a:t>2</a:t>
            </a:fld>
            <a:endParaRPr lang="en-US" altLang="en-US"/>
          </a:p>
        </p:txBody>
      </p:sp>
      <p:sp>
        <p:nvSpPr>
          <p:cNvPr id="91138" name="Rectangle 2"/>
          <p:cNvSpPr>
            <a:spLocks noGrp="1" noChangeArrowheads="1"/>
          </p:cNvSpPr>
          <p:nvPr>
            <p:ph type="title"/>
          </p:nvPr>
        </p:nvSpPr>
        <p:spPr>
          <a:xfrm>
            <a:off x="1981200" y="152400"/>
            <a:ext cx="8229600" cy="1143000"/>
          </a:xfrm>
        </p:spPr>
        <p:txBody>
          <a:bodyPr/>
          <a:lstStyle/>
          <a:p>
            <a:pPr algn="l" eaLnBrk="1" hangingPunct="1">
              <a:defRPr/>
            </a:pPr>
            <a:r>
              <a:rPr lang="en-US" altLang="en-US" sz="6600">
                <a:solidFill>
                  <a:srgbClr val="FF3300"/>
                </a:solidFill>
                <a:latin typeface="Mistral" panose="03090702030407020403" pitchFamily="66" charset="0"/>
              </a:rPr>
              <a:t>A Remnant Will Survive</a:t>
            </a:r>
          </a:p>
        </p:txBody>
      </p:sp>
      <p:sp>
        <p:nvSpPr>
          <p:cNvPr id="91139" name="Rectangle 3"/>
          <p:cNvSpPr>
            <a:spLocks noGrp="1" noChangeArrowheads="1"/>
          </p:cNvSpPr>
          <p:nvPr>
            <p:ph type="body" sz="half" idx="1"/>
          </p:nvPr>
        </p:nvSpPr>
        <p:spPr>
          <a:xfrm>
            <a:off x="1905000" y="2590800"/>
            <a:ext cx="4038600" cy="3810000"/>
          </a:xfrm>
          <a:solidFill>
            <a:srgbClr val="000000"/>
          </a:solidFill>
          <a:ln w="28575">
            <a:solidFill>
              <a:schemeClr val="tx1"/>
            </a:solidFill>
            <a:miter lim="800000"/>
            <a:headEnd/>
            <a:tailEnd/>
          </a:ln>
        </p:spPr>
        <p:txBody>
          <a:bodyPr>
            <a:normAutofit lnSpcReduction="10000"/>
          </a:bodyPr>
          <a:lstStyle/>
          <a:p>
            <a:pPr eaLnBrk="1" hangingPunct="1">
              <a:lnSpc>
                <a:spcPct val="80000"/>
              </a:lnSpc>
              <a:buFont typeface="Wingdings" panose="05000000000000000000" pitchFamily="2" charset="2"/>
              <a:buNone/>
              <a:defRPr/>
            </a:pPr>
            <a:r>
              <a:rPr lang="en-US" altLang="en-US" sz="2800" b="1">
                <a:solidFill>
                  <a:srgbClr val="FF9933"/>
                </a:solidFill>
                <a:latin typeface="Lucida Bright" pitchFamily="18" charset="0"/>
              </a:rPr>
              <a:t>NORTHERN NATION</a:t>
            </a:r>
          </a:p>
          <a:p>
            <a:pPr eaLnBrk="1" hangingPunct="1">
              <a:lnSpc>
                <a:spcPct val="80000"/>
              </a:lnSpc>
              <a:defRPr/>
            </a:pPr>
            <a:r>
              <a:rPr lang="en-US" altLang="en-US" sz="2000" i="1">
                <a:effectLst>
                  <a:outerShdw blurRad="38100" dist="38100" dir="2700000" algn="tl">
                    <a:srgbClr val="004E4C"/>
                  </a:outerShdw>
                </a:effectLst>
                <a:latin typeface="Arial Narrow" panose="020B0606020202030204" pitchFamily="34" charset="0"/>
              </a:rPr>
              <a:t>“I will bring back my exiled people Israel…” (Am. 9:14a)</a:t>
            </a:r>
          </a:p>
          <a:p>
            <a:pPr eaLnBrk="1" hangingPunct="1">
              <a:lnSpc>
                <a:spcPct val="80000"/>
              </a:lnSpc>
              <a:buFont typeface="Wingdings" panose="05000000000000000000" pitchFamily="2" charset="2"/>
              <a:buNone/>
              <a:defRPr/>
            </a:pPr>
            <a:endParaRPr lang="en-US" altLang="en-US" sz="800" i="1">
              <a:effectLst>
                <a:outerShdw blurRad="38100" dist="38100" dir="2700000" algn="tl">
                  <a:srgbClr val="004E4C"/>
                </a:outerShdw>
              </a:effectLst>
              <a:latin typeface="Arial Narrow" panose="020B0606020202030204" pitchFamily="34" charset="0"/>
            </a:endParaRPr>
          </a:p>
          <a:p>
            <a:pPr eaLnBrk="1" hangingPunct="1">
              <a:lnSpc>
                <a:spcPct val="80000"/>
              </a:lnSpc>
              <a:defRPr/>
            </a:pPr>
            <a:r>
              <a:rPr lang="en-US" altLang="en-US" sz="2000" i="1">
                <a:effectLst>
                  <a:outerShdw blurRad="38100" dist="38100" dir="2700000" algn="tl">
                    <a:srgbClr val="004E4C"/>
                  </a:outerShdw>
                </a:effectLst>
                <a:latin typeface="Arial Narrow" panose="020B0606020202030204" pitchFamily="34" charset="0"/>
              </a:rPr>
              <a:t>“I will plant Israel in their own land never again to be uprooted from the land…” (Am. 9:15)</a:t>
            </a:r>
          </a:p>
          <a:p>
            <a:pPr eaLnBrk="1" hangingPunct="1">
              <a:lnSpc>
                <a:spcPct val="80000"/>
              </a:lnSpc>
              <a:buFont typeface="Wingdings" panose="05000000000000000000" pitchFamily="2" charset="2"/>
              <a:buNone/>
              <a:defRPr/>
            </a:pPr>
            <a:endParaRPr lang="en-US" altLang="en-US" sz="800" i="1">
              <a:effectLst>
                <a:outerShdw blurRad="38100" dist="38100" dir="2700000" algn="tl">
                  <a:srgbClr val="004E4C"/>
                </a:outerShdw>
              </a:effectLst>
              <a:latin typeface="Arial Narrow" panose="020B0606020202030204" pitchFamily="34" charset="0"/>
            </a:endParaRPr>
          </a:p>
          <a:p>
            <a:pPr eaLnBrk="1" hangingPunct="1">
              <a:lnSpc>
                <a:spcPct val="80000"/>
              </a:lnSpc>
              <a:defRPr/>
            </a:pPr>
            <a:r>
              <a:rPr lang="en-US" altLang="en-US" sz="2000" i="1">
                <a:effectLst>
                  <a:outerShdw blurRad="38100" dist="38100" dir="2700000" algn="tl">
                    <a:srgbClr val="004E4C"/>
                  </a:outerShdw>
                </a:effectLst>
                <a:latin typeface="Arial Narrow" panose="020B0606020202030204" pitchFamily="34" charset="0"/>
              </a:rPr>
              <a:t>“The Israelites will live many days without king or prince…afterward they will return…” (Ho. 3:4-5)</a:t>
            </a:r>
          </a:p>
          <a:p>
            <a:pPr eaLnBrk="1" hangingPunct="1">
              <a:lnSpc>
                <a:spcPct val="80000"/>
              </a:lnSpc>
              <a:buFont typeface="Wingdings" panose="05000000000000000000" pitchFamily="2" charset="2"/>
              <a:buNone/>
              <a:defRPr/>
            </a:pPr>
            <a:endParaRPr lang="en-US" altLang="en-US" sz="800" i="1">
              <a:effectLst>
                <a:outerShdw blurRad="38100" dist="38100" dir="2700000" algn="tl">
                  <a:srgbClr val="004E4C"/>
                </a:outerShdw>
              </a:effectLst>
              <a:latin typeface="Arial Narrow" panose="020B0606020202030204" pitchFamily="34" charset="0"/>
            </a:endParaRPr>
          </a:p>
          <a:p>
            <a:pPr eaLnBrk="1" hangingPunct="1">
              <a:lnSpc>
                <a:spcPct val="80000"/>
              </a:lnSpc>
              <a:defRPr/>
            </a:pPr>
            <a:r>
              <a:rPr lang="en-US" altLang="en-US" sz="2000" i="1">
                <a:effectLst>
                  <a:outerShdw blurRad="38100" dist="38100" dir="2700000" algn="tl">
                    <a:srgbClr val="004E4C"/>
                  </a:outerShdw>
                </a:effectLst>
                <a:latin typeface="Arial Narrow" panose="020B0606020202030204" pitchFamily="34" charset="0"/>
              </a:rPr>
              <a:t>“I will plant her for myself in the land… (Ho. 2:23)</a:t>
            </a:r>
          </a:p>
        </p:txBody>
      </p:sp>
      <p:sp>
        <p:nvSpPr>
          <p:cNvPr id="91140" name="Rectangle 4"/>
          <p:cNvSpPr>
            <a:spLocks noGrp="1" noChangeArrowheads="1"/>
          </p:cNvSpPr>
          <p:nvPr>
            <p:ph type="body" sz="half" idx="2"/>
          </p:nvPr>
        </p:nvSpPr>
        <p:spPr>
          <a:xfrm>
            <a:off x="6248400" y="1371600"/>
            <a:ext cx="4038600" cy="5029200"/>
          </a:xfrm>
          <a:solidFill>
            <a:srgbClr val="000000"/>
          </a:solidFill>
          <a:ln w="28575">
            <a:solidFill>
              <a:schemeClr val="tx1"/>
            </a:solidFill>
            <a:miter lim="800000"/>
            <a:headEnd/>
            <a:tailEnd/>
          </a:ln>
        </p:spPr>
        <p:txBody>
          <a:bodyPr>
            <a:normAutofit lnSpcReduction="10000"/>
          </a:bodyPr>
          <a:lstStyle/>
          <a:p>
            <a:pPr eaLnBrk="1" hangingPunct="1">
              <a:lnSpc>
                <a:spcPct val="80000"/>
              </a:lnSpc>
              <a:buFont typeface="Wingdings" panose="05000000000000000000" pitchFamily="2" charset="2"/>
              <a:buNone/>
              <a:defRPr/>
            </a:pPr>
            <a:r>
              <a:rPr lang="en-US" altLang="en-US" sz="2800" b="1">
                <a:solidFill>
                  <a:srgbClr val="FF9933"/>
                </a:solidFill>
                <a:latin typeface="Lucida Bright" pitchFamily="18" charset="0"/>
              </a:rPr>
              <a:t>SOUTHERN NATION</a:t>
            </a:r>
          </a:p>
          <a:p>
            <a:pPr eaLnBrk="1" hangingPunct="1">
              <a:lnSpc>
                <a:spcPct val="80000"/>
              </a:lnSpc>
              <a:defRPr/>
            </a:pPr>
            <a:r>
              <a:rPr lang="en-US" altLang="en-US" sz="2000" i="1">
                <a:effectLst>
                  <a:outerShdw blurRad="38100" dist="38100" dir="2700000" algn="tl">
                    <a:srgbClr val="004E4C"/>
                  </a:outerShdw>
                </a:effectLst>
                <a:latin typeface="Arial Narrow" panose="020B0606020202030204" pitchFamily="34" charset="0"/>
              </a:rPr>
              <a:t>“I will surely gather all of you…the remnant of Israel” (Mic. 2:12a)</a:t>
            </a:r>
          </a:p>
          <a:p>
            <a:pPr eaLnBrk="1" hangingPunct="1">
              <a:lnSpc>
                <a:spcPct val="80000"/>
              </a:lnSpc>
              <a:buFont typeface="Wingdings" panose="05000000000000000000" pitchFamily="2" charset="2"/>
              <a:buNone/>
              <a:defRPr/>
            </a:pPr>
            <a:endParaRPr lang="en-US" altLang="en-US" sz="800" i="1">
              <a:effectLst>
                <a:outerShdw blurRad="38100" dist="38100" dir="2700000" algn="tl">
                  <a:srgbClr val="004E4C"/>
                </a:outerShdw>
              </a:effectLst>
              <a:latin typeface="Arial Narrow" panose="020B0606020202030204" pitchFamily="34" charset="0"/>
            </a:endParaRPr>
          </a:p>
          <a:p>
            <a:pPr eaLnBrk="1" hangingPunct="1">
              <a:lnSpc>
                <a:spcPct val="80000"/>
              </a:lnSpc>
              <a:defRPr/>
            </a:pPr>
            <a:r>
              <a:rPr lang="en-US" altLang="en-US" sz="2000" i="1">
                <a:effectLst>
                  <a:outerShdw blurRad="38100" dist="38100" dir="2700000" algn="tl">
                    <a:srgbClr val="004E4C"/>
                  </a:outerShdw>
                </a:effectLst>
                <a:latin typeface="Arial Narrow" panose="020B0606020202030204" pitchFamily="34" charset="0"/>
              </a:rPr>
              <a:t>“’In that day,’ declares Yahweh, ‘I will assemble the exiles…’  Yahweh will rule over them in Mount Zion from that day and forever.” (Mic. 4:6-7)</a:t>
            </a:r>
          </a:p>
          <a:p>
            <a:pPr eaLnBrk="1" hangingPunct="1">
              <a:lnSpc>
                <a:spcPct val="80000"/>
              </a:lnSpc>
              <a:buFont typeface="Wingdings" panose="05000000000000000000" pitchFamily="2" charset="2"/>
              <a:buNone/>
              <a:defRPr/>
            </a:pPr>
            <a:endParaRPr lang="en-US" altLang="en-US" sz="800" i="1">
              <a:effectLst>
                <a:outerShdw blurRad="38100" dist="38100" dir="2700000" algn="tl">
                  <a:srgbClr val="004E4C"/>
                </a:outerShdw>
              </a:effectLst>
              <a:latin typeface="Arial Narrow" panose="020B0606020202030204" pitchFamily="34" charset="0"/>
            </a:endParaRPr>
          </a:p>
          <a:p>
            <a:pPr eaLnBrk="1" hangingPunct="1">
              <a:lnSpc>
                <a:spcPct val="80000"/>
              </a:lnSpc>
              <a:defRPr/>
            </a:pPr>
            <a:r>
              <a:rPr lang="en-US" altLang="en-US" sz="2000" i="1">
                <a:effectLst>
                  <a:outerShdw blurRad="38100" dist="38100" dir="2700000" algn="tl">
                    <a:srgbClr val="004E4C"/>
                  </a:outerShdw>
                </a:effectLst>
                <a:latin typeface="Arial Narrow" panose="020B0606020202030204" pitchFamily="34" charset="0"/>
              </a:rPr>
              <a:t>“In that day Yahweh Tsabaoth will be a glorious crown…for the remnant of his people” (Is. 28:5)</a:t>
            </a:r>
          </a:p>
          <a:p>
            <a:pPr eaLnBrk="1" hangingPunct="1">
              <a:lnSpc>
                <a:spcPct val="80000"/>
              </a:lnSpc>
              <a:buFont typeface="Wingdings" panose="05000000000000000000" pitchFamily="2" charset="2"/>
              <a:buNone/>
              <a:defRPr/>
            </a:pPr>
            <a:endParaRPr lang="en-US" altLang="en-US" sz="900" i="1">
              <a:effectLst>
                <a:outerShdw blurRad="38100" dist="38100" dir="2700000" algn="tl">
                  <a:srgbClr val="004E4C"/>
                </a:outerShdw>
              </a:effectLst>
              <a:latin typeface="Arial Narrow" panose="020B0606020202030204" pitchFamily="34" charset="0"/>
            </a:endParaRPr>
          </a:p>
          <a:p>
            <a:pPr eaLnBrk="1" hangingPunct="1">
              <a:lnSpc>
                <a:spcPct val="80000"/>
              </a:lnSpc>
              <a:defRPr/>
            </a:pPr>
            <a:r>
              <a:rPr lang="en-US" altLang="en-US" sz="2000" i="1">
                <a:effectLst>
                  <a:outerShdw blurRad="38100" dist="38100" dir="2700000" algn="tl">
                    <a:srgbClr val="004E4C"/>
                  </a:outerShdw>
                </a:effectLst>
                <a:latin typeface="Arial Narrow" panose="020B0606020202030204" pitchFamily="34" charset="0"/>
              </a:rPr>
              <a:t>“In that day Adonay will reach out his hand a second time to reclaim the remnant…  He will assemble the scattered people of Judah from the four quarters of the earth.” (Is. 11:11-12)</a:t>
            </a:r>
          </a:p>
        </p:txBody>
      </p:sp>
      <p:sp>
        <p:nvSpPr>
          <p:cNvPr id="91141" name="Text Box 5"/>
          <p:cNvSpPr txBox="1">
            <a:spLocks noChangeArrowheads="1"/>
          </p:cNvSpPr>
          <p:nvPr/>
        </p:nvSpPr>
        <p:spPr bwMode="auto">
          <a:xfrm>
            <a:off x="2057400" y="144780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800" i="1">
                <a:solidFill>
                  <a:srgbClr val="FFFF99"/>
                </a:solidFill>
                <a:effectLst>
                  <a:outerShdw blurRad="38100" dist="38100" dir="2700000" algn="tl">
                    <a:srgbClr val="000000"/>
                  </a:outerShdw>
                </a:effectLst>
                <a:latin typeface="ReservoirGrunge" pitchFamily="2" charset="0"/>
              </a:rPr>
              <a:t>8</a:t>
            </a:r>
            <a:r>
              <a:rPr lang="en-US" altLang="en-US" sz="2800" i="1" baseline="30000">
                <a:solidFill>
                  <a:srgbClr val="FFFF99"/>
                </a:solidFill>
                <a:effectLst>
                  <a:outerShdw blurRad="38100" dist="38100" dir="2700000" algn="tl">
                    <a:srgbClr val="000000"/>
                  </a:outerShdw>
                </a:effectLst>
                <a:latin typeface="ReservoirGrunge" pitchFamily="2" charset="0"/>
              </a:rPr>
              <a:t>th</a:t>
            </a:r>
            <a:r>
              <a:rPr lang="en-US" altLang="en-US" sz="2800" i="1">
                <a:solidFill>
                  <a:srgbClr val="FFFF99"/>
                </a:solidFill>
                <a:effectLst>
                  <a:outerShdw blurRad="38100" dist="38100" dir="2700000" algn="tl">
                    <a:srgbClr val="000000"/>
                  </a:outerShdw>
                </a:effectLst>
                <a:latin typeface="ReservoirGrunge" pitchFamily="2" charset="0"/>
              </a:rPr>
              <a:t> Century Prophets</a:t>
            </a:r>
          </a:p>
        </p:txBody>
      </p:sp>
    </p:spTree>
    <p:extLst>
      <p:ext uri="{BB962C8B-B14F-4D97-AF65-F5344CB8AC3E}">
        <p14:creationId xmlns:p14="http://schemas.microsoft.com/office/powerpoint/2010/main" val="2687351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1139">
                                            <p:bg/>
                                          </p:spTgt>
                                        </p:tgtEl>
                                        <p:attrNameLst>
                                          <p:attrName>style.visibility</p:attrName>
                                        </p:attrNameLst>
                                      </p:cBhvr>
                                      <p:to>
                                        <p:strVal val="visible"/>
                                      </p:to>
                                    </p:set>
                                    <p:animEffect transition="in" filter="randombar(vertical)">
                                      <p:cBhvr>
                                        <p:cTn id="7" dur="500"/>
                                        <p:tgtEl>
                                          <p:spTgt spid="91139">
                                            <p:bg/>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91139">
                                            <p:txEl>
                                              <p:pRg st="0" end="0"/>
                                            </p:txEl>
                                          </p:spTgt>
                                        </p:tgtEl>
                                        <p:attrNameLst>
                                          <p:attrName>style.visibility</p:attrName>
                                        </p:attrNameLst>
                                      </p:cBhvr>
                                      <p:to>
                                        <p:strVal val="visible"/>
                                      </p:to>
                                    </p:set>
                                    <p:animEffect transition="in" filter="randombar(vertical)">
                                      <p:cBhvr>
                                        <p:cTn id="10" dur="500"/>
                                        <p:tgtEl>
                                          <p:spTgt spid="91139">
                                            <p:txEl>
                                              <p:pRg st="0" end="0"/>
                                            </p:txEl>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Effect transition="in" filter="randombar(vertical)">
                                      <p:cBhvr>
                                        <p:cTn id="13" dur="500"/>
                                        <p:tgtEl>
                                          <p:spTgt spid="91139">
                                            <p:txEl>
                                              <p:pRg st="1" end="1"/>
                                            </p:txEl>
                                          </p:spTgt>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91139">
                                            <p:txEl>
                                              <p:pRg st="3" end="3"/>
                                            </p:txEl>
                                          </p:spTgt>
                                        </p:tgtEl>
                                        <p:attrNameLst>
                                          <p:attrName>style.visibility</p:attrName>
                                        </p:attrNameLst>
                                      </p:cBhvr>
                                      <p:to>
                                        <p:strVal val="visible"/>
                                      </p:to>
                                    </p:set>
                                    <p:animEffect transition="in" filter="randombar(vertical)">
                                      <p:cBhvr>
                                        <p:cTn id="16" dur="500"/>
                                        <p:tgtEl>
                                          <p:spTgt spid="91139">
                                            <p:txEl>
                                              <p:pRg st="3" end="3"/>
                                            </p:txEl>
                                          </p:spTgt>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91139">
                                            <p:txEl>
                                              <p:pRg st="5" end="5"/>
                                            </p:txEl>
                                          </p:spTgt>
                                        </p:tgtEl>
                                        <p:attrNameLst>
                                          <p:attrName>style.visibility</p:attrName>
                                        </p:attrNameLst>
                                      </p:cBhvr>
                                      <p:to>
                                        <p:strVal val="visible"/>
                                      </p:to>
                                    </p:set>
                                    <p:animEffect transition="in" filter="randombar(vertical)">
                                      <p:cBhvr>
                                        <p:cTn id="19" dur="500"/>
                                        <p:tgtEl>
                                          <p:spTgt spid="91139">
                                            <p:txEl>
                                              <p:pRg st="5" end="5"/>
                                            </p:txEl>
                                          </p:spTgt>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91139">
                                            <p:txEl>
                                              <p:pRg st="7" end="7"/>
                                            </p:txEl>
                                          </p:spTgt>
                                        </p:tgtEl>
                                        <p:attrNameLst>
                                          <p:attrName>style.visibility</p:attrName>
                                        </p:attrNameLst>
                                      </p:cBhvr>
                                      <p:to>
                                        <p:strVal val="visible"/>
                                      </p:to>
                                    </p:set>
                                    <p:animEffect transition="in" filter="randombar(vertical)">
                                      <p:cBhvr>
                                        <p:cTn id="22" dur="500"/>
                                        <p:tgtEl>
                                          <p:spTgt spid="91139">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91140">
                                            <p:bg/>
                                          </p:spTgt>
                                        </p:tgtEl>
                                        <p:attrNameLst>
                                          <p:attrName>style.visibility</p:attrName>
                                        </p:attrNameLst>
                                      </p:cBhvr>
                                      <p:to>
                                        <p:strVal val="visible"/>
                                      </p:to>
                                    </p:set>
                                    <p:animEffect transition="in" filter="randombar(vertical)">
                                      <p:cBhvr>
                                        <p:cTn id="27" dur="500"/>
                                        <p:tgtEl>
                                          <p:spTgt spid="91140">
                                            <p:bg/>
                                          </p:spTgt>
                                        </p:tgtEl>
                                      </p:cBhvr>
                                    </p:animEffect>
                                  </p:childTnLst>
                                </p:cTn>
                              </p:par>
                              <p:par>
                                <p:cTn id="28" presetID="14" presetClass="entr" presetSubtype="5" fill="hold" grpId="0" nodeType="withEffect">
                                  <p:stCondLst>
                                    <p:cond delay="0"/>
                                  </p:stCondLst>
                                  <p:childTnLst>
                                    <p:set>
                                      <p:cBhvr>
                                        <p:cTn id="29" dur="1" fill="hold">
                                          <p:stCondLst>
                                            <p:cond delay="0"/>
                                          </p:stCondLst>
                                        </p:cTn>
                                        <p:tgtEl>
                                          <p:spTgt spid="91140">
                                            <p:txEl>
                                              <p:pRg st="0" end="0"/>
                                            </p:txEl>
                                          </p:spTgt>
                                        </p:tgtEl>
                                        <p:attrNameLst>
                                          <p:attrName>style.visibility</p:attrName>
                                        </p:attrNameLst>
                                      </p:cBhvr>
                                      <p:to>
                                        <p:strVal val="visible"/>
                                      </p:to>
                                    </p:set>
                                    <p:animEffect transition="in" filter="randombar(vertical)">
                                      <p:cBhvr>
                                        <p:cTn id="30" dur="500"/>
                                        <p:tgtEl>
                                          <p:spTgt spid="91140">
                                            <p:txEl>
                                              <p:pRg st="0" end="0"/>
                                            </p:txEl>
                                          </p:spTgt>
                                        </p:tgtEl>
                                      </p:cBhvr>
                                    </p:animEffect>
                                  </p:childTnLst>
                                </p:cTn>
                              </p:par>
                              <p:par>
                                <p:cTn id="31" presetID="14" presetClass="entr" presetSubtype="5" fill="hold" grpId="0" nodeType="withEffect">
                                  <p:stCondLst>
                                    <p:cond delay="0"/>
                                  </p:stCondLst>
                                  <p:childTnLst>
                                    <p:set>
                                      <p:cBhvr>
                                        <p:cTn id="32" dur="1" fill="hold">
                                          <p:stCondLst>
                                            <p:cond delay="0"/>
                                          </p:stCondLst>
                                        </p:cTn>
                                        <p:tgtEl>
                                          <p:spTgt spid="91140">
                                            <p:txEl>
                                              <p:pRg st="1" end="1"/>
                                            </p:txEl>
                                          </p:spTgt>
                                        </p:tgtEl>
                                        <p:attrNameLst>
                                          <p:attrName>style.visibility</p:attrName>
                                        </p:attrNameLst>
                                      </p:cBhvr>
                                      <p:to>
                                        <p:strVal val="visible"/>
                                      </p:to>
                                    </p:set>
                                    <p:animEffect transition="in" filter="randombar(vertical)">
                                      <p:cBhvr>
                                        <p:cTn id="33" dur="500"/>
                                        <p:tgtEl>
                                          <p:spTgt spid="91140">
                                            <p:txEl>
                                              <p:pRg st="1" end="1"/>
                                            </p:txEl>
                                          </p:spTgt>
                                        </p:tgtEl>
                                      </p:cBhvr>
                                    </p:animEffect>
                                  </p:childTnLst>
                                </p:cTn>
                              </p:par>
                              <p:par>
                                <p:cTn id="34" presetID="14" presetClass="entr" presetSubtype="5" fill="hold" grpId="0" nodeType="withEffect">
                                  <p:stCondLst>
                                    <p:cond delay="0"/>
                                  </p:stCondLst>
                                  <p:childTnLst>
                                    <p:set>
                                      <p:cBhvr>
                                        <p:cTn id="35" dur="1" fill="hold">
                                          <p:stCondLst>
                                            <p:cond delay="0"/>
                                          </p:stCondLst>
                                        </p:cTn>
                                        <p:tgtEl>
                                          <p:spTgt spid="91140">
                                            <p:txEl>
                                              <p:pRg st="3" end="3"/>
                                            </p:txEl>
                                          </p:spTgt>
                                        </p:tgtEl>
                                        <p:attrNameLst>
                                          <p:attrName>style.visibility</p:attrName>
                                        </p:attrNameLst>
                                      </p:cBhvr>
                                      <p:to>
                                        <p:strVal val="visible"/>
                                      </p:to>
                                    </p:set>
                                    <p:animEffect transition="in" filter="randombar(vertical)">
                                      <p:cBhvr>
                                        <p:cTn id="36" dur="500"/>
                                        <p:tgtEl>
                                          <p:spTgt spid="91140">
                                            <p:txEl>
                                              <p:pRg st="3" end="3"/>
                                            </p:txEl>
                                          </p:spTgt>
                                        </p:tgtEl>
                                      </p:cBhvr>
                                    </p:animEffect>
                                  </p:childTnLst>
                                </p:cTn>
                              </p:par>
                              <p:par>
                                <p:cTn id="37" presetID="14" presetClass="entr" presetSubtype="5" fill="hold" grpId="0" nodeType="withEffect">
                                  <p:stCondLst>
                                    <p:cond delay="0"/>
                                  </p:stCondLst>
                                  <p:childTnLst>
                                    <p:set>
                                      <p:cBhvr>
                                        <p:cTn id="38" dur="1" fill="hold">
                                          <p:stCondLst>
                                            <p:cond delay="0"/>
                                          </p:stCondLst>
                                        </p:cTn>
                                        <p:tgtEl>
                                          <p:spTgt spid="91140">
                                            <p:txEl>
                                              <p:pRg st="5" end="5"/>
                                            </p:txEl>
                                          </p:spTgt>
                                        </p:tgtEl>
                                        <p:attrNameLst>
                                          <p:attrName>style.visibility</p:attrName>
                                        </p:attrNameLst>
                                      </p:cBhvr>
                                      <p:to>
                                        <p:strVal val="visible"/>
                                      </p:to>
                                    </p:set>
                                    <p:animEffect transition="in" filter="randombar(vertical)">
                                      <p:cBhvr>
                                        <p:cTn id="39" dur="500"/>
                                        <p:tgtEl>
                                          <p:spTgt spid="91140">
                                            <p:txEl>
                                              <p:pRg st="5" end="5"/>
                                            </p:txEl>
                                          </p:spTgt>
                                        </p:tgtEl>
                                      </p:cBhvr>
                                    </p:animEffect>
                                  </p:childTnLst>
                                </p:cTn>
                              </p:par>
                              <p:par>
                                <p:cTn id="40" presetID="14" presetClass="entr" presetSubtype="5" fill="hold" grpId="0" nodeType="withEffect">
                                  <p:stCondLst>
                                    <p:cond delay="0"/>
                                  </p:stCondLst>
                                  <p:childTnLst>
                                    <p:set>
                                      <p:cBhvr>
                                        <p:cTn id="41" dur="1" fill="hold">
                                          <p:stCondLst>
                                            <p:cond delay="0"/>
                                          </p:stCondLst>
                                        </p:cTn>
                                        <p:tgtEl>
                                          <p:spTgt spid="91140">
                                            <p:txEl>
                                              <p:pRg st="7" end="7"/>
                                            </p:txEl>
                                          </p:spTgt>
                                        </p:tgtEl>
                                        <p:attrNameLst>
                                          <p:attrName>style.visibility</p:attrName>
                                        </p:attrNameLst>
                                      </p:cBhvr>
                                      <p:to>
                                        <p:strVal val="visible"/>
                                      </p:to>
                                    </p:set>
                                    <p:animEffect transition="in" filter="randombar(vertical)">
                                      <p:cBhvr>
                                        <p:cTn id="42" dur="500"/>
                                        <p:tgtEl>
                                          <p:spTgt spid="911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animBg="1"/>
      <p:bldP spid="91140"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algn="l" eaLnBrk="1" hangingPunct="1">
              <a:defRPr/>
            </a:pPr>
            <a:r>
              <a:rPr lang="en-US" altLang="en-US" dirty="0">
                <a:solidFill>
                  <a:srgbClr val="FFFF66"/>
                </a:solidFill>
              </a:rPr>
              <a:t>Discussion Questions:</a:t>
            </a:r>
          </a:p>
        </p:txBody>
      </p:sp>
      <p:sp>
        <p:nvSpPr>
          <p:cNvPr id="392195" name="Rectangle 3"/>
          <p:cNvSpPr>
            <a:spLocks noGrp="1" noChangeArrowheads="1"/>
          </p:cNvSpPr>
          <p:nvPr>
            <p:ph type="body" idx="1"/>
          </p:nvPr>
        </p:nvSpPr>
        <p:spPr>
          <a:xfrm>
            <a:off x="1103312" y="2052919"/>
            <a:ext cx="10461159" cy="4114800"/>
          </a:xfrm>
        </p:spPr>
        <p:txBody>
          <a:bodyPr>
            <a:normAutofit/>
          </a:bodyPr>
          <a:lstStyle/>
          <a:p>
            <a:pPr marL="609600" indent="-609600">
              <a:lnSpc>
                <a:spcPct val="90000"/>
              </a:lnSpc>
              <a:buClr>
                <a:srgbClr val="FFFF66"/>
              </a:buClr>
              <a:buFont typeface="Wingdings" panose="05000000000000000000" pitchFamily="2" charset="2"/>
              <a:buAutoNum type="arabicPeriod"/>
              <a:defRPr/>
            </a:pPr>
            <a:r>
              <a:rPr lang="en-US" altLang="en-US" sz="2800" i="1" dirty="0"/>
              <a:t>Why do you think that God allowed the ark of the covenant to disappear altogether?</a:t>
            </a:r>
          </a:p>
          <a:p>
            <a:pPr marL="609600" indent="-609600">
              <a:lnSpc>
                <a:spcPct val="90000"/>
              </a:lnSpc>
              <a:buClr>
                <a:srgbClr val="FFFF66"/>
              </a:buClr>
              <a:buFont typeface="Wingdings" panose="05000000000000000000" pitchFamily="2" charset="2"/>
              <a:buAutoNum type="arabicPeriod"/>
              <a:defRPr/>
            </a:pPr>
            <a:r>
              <a:rPr lang="en-US" altLang="en-US" sz="2800" i="1" dirty="0"/>
              <a:t>How was the return from Babylon like a second exodus?</a:t>
            </a:r>
          </a:p>
        </p:txBody>
      </p:sp>
    </p:spTree>
    <p:extLst>
      <p:ext uri="{BB962C8B-B14F-4D97-AF65-F5344CB8AC3E}">
        <p14:creationId xmlns:p14="http://schemas.microsoft.com/office/powerpoint/2010/main" val="2170130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additive="base">
                                        <p:cTn id="7" dur="500" fill="hold"/>
                                        <p:tgtEl>
                                          <p:spTgt spid="392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2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2195">
                                            <p:txEl>
                                              <p:pRg st="1" end="1"/>
                                            </p:txEl>
                                          </p:spTgt>
                                        </p:tgtEl>
                                        <p:attrNameLst>
                                          <p:attrName>style.visibility</p:attrName>
                                        </p:attrNameLst>
                                      </p:cBhvr>
                                      <p:to>
                                        <p:strVal val="visible"/>
                                      </p:to>
                                    </p:set>
                                    <p:anim calcmode="lin" valueType="num">
                                      <p:cBhvr additive="base">
                                        <p:cTn id="13" dur="500" fill="hold"/>
                                        <p:tgtEl>
                                          <p:spTgt spid="392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21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AA908EB-6738-46EB-AB83-B64691A43EE1}" type="slidenum">
              <a:rPr lang="en-US" altLang="en-US"/>
              <a:pPr>
                <a:defRPr/>
              </a:pPr>
              <a:t>200</a:t>
            </a:fld>
            <a:endParaRPr lang="en-US" altLang="en-US"/>
          </a:p>
        </p:txBody>
      </p:sp>
      <p:sp>
        <p:nvSpPr>
          <p:cNvPr id="52226" name="Rectangle 2"/>
          <p:cNvSpPr>
            <a:spLocks noGrp="1" noChangeArrowheads="1"/>
          </p:cNvSpPr>
          <p:nvPr>
            <p:ph type="title"/>
          </p:nvPr>
        </p:nvSpPr>
        <p:spPr>
          <a:xfrm>
            <a:off x="645130" y="918882"/>
            <a:ext cx="9404723" cy="1400530"/>
          </a:xfrm>
        </p:spPr>
        <p:txBody>
          <a:bodyPr/>
          <a:lstStyle/>
          <a:p>
            <a:pPr eaLnBrk="1" hangingPunct="1">
              <a:defRPr/>
            </a:pPr>
            <a:r>
              <a:rPr lang="en-US" altLang="en-US" sz="4000" b="1" dirty="0">
                <a:solidFill>
                  <a:srgbClr val="00FFFF"/>
                </a:solidFill>
              </a:rPr>
              <a:t>The Temple</a:t>
            </a:r>
          </a:p>
        </p:txBody>
      </p:sp>
      <p:sp>
        <p:nvSpPr>
          <p:cNvPr id="52227" name="Rectangle 3"/>
          <p:cNvSpPr>
            <a:spLocks noGrp="1" noChangeArrowheads="1"/>
          </p:cNvSpPr>
          <p:nvPr>
            <p:ph type="body" idx="1"/>
          </p:nvPr>
        </p:nvSpPr>
        <p:spPr>
          <a:xfrm>
            <a:off x="1516267" y="2023421"/>
            <a:ext cx="8946541" cy="4195481"/>
          </a:xfrm>
        </p:spPr>
        <p:txBody>
          <a:bodyPr/>
          <a:lstStyle/>
          <a:p>
            <a:pPr eaLnBrk="1" hangingPunct="1">
              <a:buFont typeface="Wingdings" panose="05000000000000000000" pitchFamily="2" charset="2"/>
              <a:buNone/>
              <a:defRPr/>
            </a:pPr>
            <a:r>
              <a:rPr lang="en-US" altLang="en-US" sz="2800" b="1" dirty="0">
                <a:solidFill>
                  <a:schemeClr val="hlink"/>
                </a:solidFill>
              </a:rPr>
              <a:t>Despite the development of the synagogue, the temple continued as a spiritual center.</a:t>
            </a:r>
          </a:p>
          <a:p>
            <a:pPr eaLnBrk="1" hangingPunct="1">
              <a:defRPr/>
            </a:pPr>
            <a:r>
              <a:rPr lang="en-US" altLang="en-US" sz="2400" i="1" dirty="0"/>
              <a:t>While there was dissatisfaction over the appointment of High Priests by Herod, the daily temple rituals and annual festivals, which were centered in the temple, continued to hold high value.</a:t>
            </a:r>
          </a:p>
          <a:p>
            <a:pPr eaLnBrk="1" hangingPunct="1">
              <a:defRPr/>
            </a:pPr>
            <a:r>
              <a:rPr lang="en-US" altLang="en-US" sz="2400" i="1" dirty="0"/>
              <a:t>Only the Qumran Community maintained that the temple was altogether corrupt and to be rejected outright.</a:t>
            </a:r>
          </a:p>
        </p:txBody>
      </p:sp>
    </p:spTree>
    <p:extLst>
      <p:ext uri="{BB962C8B-B14F-4D97-AF65-F5344CB8AC3E}">
        <p14:creationId xmlns:p14="http://schemas.microsoft.com/office/powerpoint/2010/main" val="1320384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5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p:cTn id="13" dur="500" fill="hold"/>
                                        <p:tgtEl>
                                          <p:spTgt spid="5222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222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222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 calcmode="lin" valueType="num">
                                      <p:cBhvr>
                                        <p:cTn id="21" dur="500" fill="hold"/>
                                        <p:tgtEl>
                                          <p:spTgt spid="5222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222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222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7C3D8AB-7241-4ABC-96F9-DFB694FEFA8A}" type="slidenum">
              <a:rPr lang="en-US" altLang="en-US"/>
              <a:pPr>
                <a:defRPr/>
              </a:pPr>
              <a:t>201</a:t>
            </a:fld>
            <a:endParaRPr lang="en-US" altLang="en-US"/>
          </a:p>
        </p:txBody>
      </p:sp>
      <p:sp>
        <p:nvSpPr>
          <p:cNvPr id="53250" name="Rectangle 2"/>
          <p:cNvSpPr>
            <a:spLocks noGrp="1" noChangeArrowheads="1"/>
          </p:cNvSpPr>
          <p:nvPr>
            <p:ph type="title"/>
          </p:nvPr>
        </p:nvSpPr>
        <p:spPr>
          <a:xfrm>
            <a:off x="645130" y="918882"/>
            <a:ext cx="9404723" cy="1400530"/>
          </a:xfrm>
        </p:spPr>
        <p:txBody>
          <a:bodyPr/>
          <a:lstStyle/>
          <a:p>
            <a:pPr eaLnBrk="1" hangingPunct="1">
              <a:defRPr/>
            </a:pPr>
            <a:r>
              <a:rPr lang="en-US" altLang="en-US" sz="4000" b="1" dirty="0">
                <a:solidFill>
                  <a:srgbClr val="00FFFF"/>
                </a:solidFill>
              </a:rPr>
              <a:t>The Synagogues</a:t>
            </a:r>
          </a:p>
        </p:txBody>
      </p:sp>
      <p:sp>
        <p:nvSpPr>
          <p:cNvPr id="5325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b="1" dirty="0">
                <a:solidFill>
                  <a:schemeClr val="hlink"/>
                </a:solidFill>
              </a:rPr>
              <a:t>Synagogues (= “assemblies”) were local places for Jewish prayer and worship.</a:t>
            </a:r>
          </a:p>
          <a:p>
            <a:pPr eaLnBrk="1" hangingPunct="1">
              <a:defRPr/>
            </a:pPr>
            <a:r>
              <a:rPr lang="en-US" altLang="en-US" sz="2400" i="1" dirty="0"/>
              <a:t>Though their origin is obscure, they seem to have developed among the Diaspora, the earliest example discovered to date being in Egypt during the reign of Ptolemy III </a:t>
            </a:r>
            <a:r>
              <a:rPr lang="en-US" altLang="en-US" sz="2400" i="1" dirty="0" err="1"/>
              <a:t>Euergetes</a:t>
            </a:r>
            <a:r>
              <a:rPr lang="en-US" altLang="en-US" sz="2400" i="1" dirty="0"/>
              <a:t> (246-221 BC).</a:t>
            </a:r>
          </a:p>
          <a:p>
            <a:pPr eaLnBrk="1" hangingPunct="1">
              <a:defRPr/>
            </a:pPr>
            <a:r>
              <a:rPr lang="en-US" altLang="en-US" sz="2400" i="1" dirty="0"/>
              <a:t>According to the Talmud, there were 80 synagogues in Jerusalem alone prior to AD 70.</a:t>
            </a:r>
          </a:p>
        </p:txBody>
      </p:sp>
    </p:spTree>
    <p:extLst>
      <p:ext uri="{BB962C8B-B14F-4D97-AF65-F5344CB8AC3E}">
        <p14:creationId xmlns:p14="http://schemas.microsoft.com/office/powerpoint/2010/main" val="367691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p:cTn id="7" dur="5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32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p:cTn id="13" dur="500" fill="hold"/>
                                        <p:tgtEl>
                                          <p:spTgt spid="5325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325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325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53251">
                                            <p:txEl>
                                              <p:pRg st="2" end="2"/>
                                            </p:txEl>
                                          </p:spTgt>
                                        </p:tgtEl>
                                        <p:attrNameLst>
                                          <p:attrName>style.visibility</p:attrName>
                                        </p:attrNameLst>
                                      </p:cBhvr>
                                      <p:to>
                                        <p:strVal val="visible"/>
                                      </p:to>
                                    </p:set>
                                    <p:anim calcmode="lin" valueType="num">
                                      <p:cBhvr>
                                        <p:cTn id="21" dur="500" fill="hold"/>
                                        <p:tgtEl>
                                          <p:spTgt spid="5325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325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325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809E281-8D32-4A6D-9172-6DA9DE84C316}" type="slidenum">
              <a:rPr lang="en-US" altLang="en-US"/>
              <a:pPr>
                <a:defRPr/>
              </a:pPr>
              <a:t>202</a:t>
            </a:fld>
            <a:endParaRPr lang="en-US" altLang="en-US"/>
          </a:p>
        </p:txBody>
      </p:sp>
      <p:sp>
        <p:nvSpPr>
          <p:cNvPr id="54274" name="Rectangle 2"/>
          <p:cNvSpPr>
            <a:spLocks noGrp="1" noChangeArrowheads="1"/>
          </p:cNvSpPr>
          <p:nvPr>
            <p:ph type="title"/>
          </p:nvPr>
        </p:nvSpPr>
        <p:spPr>
          <a:xfrm>
            <a:off x="358878" y="295729"/>
            <a:ext cx="8229600" cy="990600"/>
          </a:xfrm>
        </p:spPr>
        <p:txBody>
          <a:bodyPr/>
          <a:lstStyle/>
          <a:p>
            <a:pPr eaLnBrk="1" hangingPunct="1">
              <a:defRPr/>
            </a:pPr>
            <a:r>
              <a:rPr lang="en-US" altLang="en-US" sz="4000" b="1" dirty="0">
                <a:solidFill>
                  <a:srgbClr val="00FFFF"/>
                </a:solidFill>
              </a:rPr>
              <a:t>The Sanhedrin</a:t>
            </a:r>
          </a:p>
        </p:txBody>
      </p:sp>
      <p:sp>
        <p:nvSpPr>
          <p:cNvPr id="54275" name="Rectangle 3"/>
          <p:cNvSpPr>
            <a:spLocks noGrp="1" noChangeArrowheads="1"/>
          </p:cNvSpPr>
          <p:nvPr>
            <p:ph type="body" idx="1"/>
          </p:nvPr>
        </p:nvSpPr>
        <p:spPr>
          <a:xfrm>
            <a:off x="1356852" y="1063416"/>
            <a:ext cx="8995688" cy="5642184"/>
          </a:xfrm>
        </p:spPr>
        <p:txBody>
          <a:bodyPr/>
          <a:lstStyle/>
          <a:p>
            <a:pPr eaLnBrk="1" hangingPunct="1">
              <a:lnSpc>
                <a:spcPct val="90000"/>
              </a:lnSpc>
              <a:buFont typeface="Wingdings" panose="05000000000000000000" pitchFamily="2" charset="2"/>
              <a:buNone/>
              <a:defRPr/>
            </a:pPr>
            <a:r>
              <a:rPr lang="en-US" altLang="en-US" sz="2800" b="1" dirty="0">
                <a:solidFill>
                  <a:schemeClr val="hlink"/>
                </a:solidFill>
              </a:rPr>
              <a:t>The Jerusalem Sanhedrin was patterned after the 70 elders in the time of Moses (Ex. 24:1; Dt. 27:1), the community headed by the priestly nobility in the time of Ezra and Nehemiah (cf. Ne. 2:16; 5:7) and the various Councils of Elders among the Diaspora.</a:t>
            </a:r>
          </a:p>
          <a:p>
            <a:pPr eaLnBrk="1" hangingPunct="1">
              <a:lnSpc>
                <a:spcPct val="90000"/>
              </a:lnSpc>
              <a:defRPr/>
            </a:pPr>
            <a:r>
              <a:rPr lang="en-US" altLang="en-US" sz="2400" i="1" dirty="0"/>
              <a:t>It was permitted during the relative freedom of the Hellenistic Period.</a:t>
            </a:r>
          </a:p>
          <a:p>
            <a:pPr eaLnBrk="1" hangingPunct="1">
              <a:lnSpc>
                <a:spcPct val="90000"/>
              </a:lnSpc>
              <a:defRPr/>
            </a:pPr>
            <a:r>
              <a:rPr lang="en-US" altLang="en-US" sz="2400" i="1" dirty="0"/>
              <a:t>Its power increased during the Hasmonean Period.</a:t>
            </a:r>
          </a:p>
          <a:p>
            <a:pPr eaLnBrk="1" hangingPunct="1">
              <a:lnSpc>
                <a:spcPct val="90000"/>
              </a:lnSpc>
              <a:defRPr/>
            </a:pPr>
            <a:r>
              <a:rPr lang="en-US" altLang="en-US" sz="2400" i="1" dirty="0"/>
              <a:t>In 47 BC, it was assigned responsibility for the whole nation by Julius Caesar.</a:t>
            </a:r>
          </a:p>
          <a:p>
            <a:pPr eaLnBrk="1" hangingPunct="1">
              <a:lnSpc>
                <a:spcPct val="90000"/>
              </a:lnSpc>
              <a:defRPr/>
            </a:pPr>
            <a:r>
              <a:rPr lang="en-US" altLang="en-US" sz="2400" i="1" dirty="0"/>
              <a:t>Under the Roman Procurators (AD 6-41), its power increased so that it became the supreme court of justice.</a:t>
            </a:r>
          </a:p>
        </p:txBody>
      </p:sp>
    </p:spTree>
    <p:extLst>
      <p:ext uri="{BB962C8B-B14F-4D97-AF65-F5344CB8AC3E}">
        <p14:creationId xmlns:p14="http://schemas.microsoft.com/office/powerpoint/2010/main" val="1529934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p:cTn id="13" dur="500" fill="hold"/>
                                        <p:tgtEl>
                                          <p:spTgt spid="5427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427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427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54275">
                                            <p:txEl>
                                              <p:pRg st="2" end="2"/>
                                            </p:txEl>
                                          </p:spTgt>
                                        </p:tgtEl>
                                        <p:attrNameLst>
                                          <p:attrName>style.visibility</p:attrName>
                                        </p:attrNameLst>
                                      </p:cBhvr>
                                      <p:to>
                                        <p:strVal val="visible"/>
                                      </p:to>
                                    </p:set>
                                    <p:anim calcmode="lin" valueType="num">
                                      <p:cBhvr>
                                        <p:cTn id="21" dur="500" fill="hold"/>
                                        <p:tgtEl>
                                          <p:spTgt spid="542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42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42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4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54275">
                                            <p:txEl>
                                              <p:pRg st="3" end="3"/>
                                            </p:txEl>
                                          </p:spTgt>
                                        </p:tgtEl>
                                        <p:attrNameLst>
                                          <p:attrName>style.visibility</p:attrName>
                                        </p:attrNameLst>
                                      </p:cBhvr>
                                      <p:to>
                                        <p:strVal val="visible"/>
                                      </p:to>
                                    </p:set>
                                    <p:anim calcmode="lin" valueType="num">
                                      <p:cBhvr>
                                        <p:cTn id="29" dur="500" fill="hold"/>
                                        <p:tgtEl>
                                          <p:spTgt spid="5427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5427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5427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54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54275">
                                            <p:txEl>
                                              <p:pRg st="4" end="4"/>
                                            </p:txEl>
                                          </p:spTgt>
                                        </p:tgtEl>
                                        <p:attrNameLst>
                                          <p:attrName>style.visibility</p:attrName>
                                        </p:attrNameLst>
                                      </p:cBhvr>
                                      <p:to>
                                        <p:strVal val="visible"/>
                                      </p:to>
                                    </p:set>
                                    <p:anim calcmode="lin" valueType="num">
                                      <p:cBhvr>
                                        <p:cTn id="37" dur="500" fill="hold"/>
                                        <p:tgtEl>
                                          <p:spTgt spid="542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542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542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542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C85E6A4E-B3F9-4127-8A0B-5D41E742E6A6}" type="slidenum">
              <a:rPr lang="en-US" altLang="en-US"/>
              <a:pPr>
                <a:defRPr/>
              </a:pPr>
              <a:t>203</a:t>
            </a:fld>
            <a:endParaRPr lang="en-US" altLang="en-US"/>
          </a:p>
        </p:txBody>
      </p:sp>
      <p:sp>
        <p:nvSpPr>
          <p:cNvPr id="106498" name="Rectangle 2"/>
          <p:cNvSpPr>
            <a:spLocks noGrp="1" noChangeArrowheads="1"/>
          </p:cNvSpPr>
          <p:nvPr>
            <p:ph type="title"/>
          </p:nvPr>
        </p:nvSpPr>
        <p:spPr>
          <a:xfrm>
            <a:off x="1981200" y="152400"/>
            <a:ext cx="8229600" cy="1371600"/>
          </a:xfrm>
        </p:spPr>
        <p:txBody>
          <a:bodyPr/>
          <a:lstStyle/>
          <a:p>
            <a:pPr eaLnBrk="1" hangingPunct="1">
              <a:defRPr/>
            </a:pPr>
            <a:r>
              <a:rPr lang="en-US" altLang="en-US" sz="3600">
                <a:solidFill>
                  <a:srgbClr val="EEB000"/>
                </a:solidFill>
                <a:latin typeface="Matura MT Script Capitals" pitchFamily="66" charset="0"/>
              </a:rPr>
              <a:t>The Major Jewish Sects described by Flavius Josephus</a:t>
            </a:r>
          </a:p>
        </p:txBody>
      </p:sp>
      <p:sp>
        <p:nvSpPr>
          <p:cNvPr id="106499" name="Rectangle 3"/>
          <p:cNvSpPr>
            <a:spLocks noGrp="1" noChangeArrowheads="1"/>
          </p:cNvSpPr>
          <p:nvPr>
            <p:ph type="body" sz="half" idx="1"/>
          </p:nvPr>
        </p:nvSpPr>
        <p:spPr>
          <a:xfrm>
            <a:off x="1981200" y="1600200"/>
            <a:ext cx="4038600" cy="2286000"/>
          </a:xfrm>
          <a:solidFill>
            <a:srgbClr val="0F0F2F"/>
          </a:solidFill>
          <a:ln w="12700">
            <a:solidFill>
              <a:schemeClr val="tx1"/>
            </a:solidFill>
            <a:miter lim="800000"/>
            <a:headEnd/>
            <a:tailEnd/>
          </a:ln>
        </p:spPr>
        <p:txBody>
          <a:bodyPr>
            <a:normAutofit lnSpcReduction="10000"/>
          </a:bodyPr>
          <a:lstStyle/>
          <a:p>
            <a:pPr eaLnBrk="1" hangingPunct="1">
              <a:lnSpc>
                <a:spcPct val="80000"/>
              </a:lnSpc>
              <a:buFont typeface="Wingdings" panose="05000000000000000000" pitchFamily="2" charset="2"/>
              <a:buNone/>
              <a:defRPr/>
            </a:pPr>
            <a:r>
              <a:rPr lang="en-US" altLang="en-US" sz="2400" dirty="0">
                <a:solidFill>
                  <a:srgbClr val="FFC000"/>
                </a:solidFill>
                <a:latin typeface="Eras Bold ITC" pitchFamily="34" charset="0"/>
              </a:rPr>
              <a:t>Pharisees</a:t>
            </a:r>
          </a:p>
          <a:p>
            <a:pPr eaLnBrk="1" hangingPunct="1">
              <a:lnSpc>
                <a:spcPct val="80000"/>
              </a:lnSpc>
              <a:defRPr/>
            </a:pPr>
            <a:r>
              <a:rPr lang="en-US" altLang="en-US" sz="2000" b="1" i="1" dirty="0">
                <a:latin typeface="Arial Narrow" panose="020B0606020202030204" pitchFamily="34" charset="0"/>
              </a:rPr>
              <a:t>Middle-class separatists</a:t>
            </a:r>
          </a:p>
          <a:p>
            <a:pPr eaLnBrk="1" hangingPunct="1">
              <a:lnSpc>
                <a:spcPct val="80000"/>
              </a:lnSpc>
              <a:defRPr/>
            </a:pPr>
            <a:r>
              <a:rPr lang="en-US" altLang="en-US" sz="2000" b="1" i="1" dirty="0">
                <a:latin typeface="Arial Narrow" panose="020B0606020202030204" pitchFamily="34" charset="0"/>
              </a:rPr>
              <a:t>Lay theologians</a:t>
            </a:r>
          </a:p>
          <a:p>
            <a:pPr eaLnBrk="1" hangingPunct="1">
              <a:lnSpc>
                <a:spcPct val="80000"/>
              </a:lnSpc>
              <a:defRPr/>
            </a:pPr>
            <a:r>
              <a:rPr lang="en-US" altLang="en-US" sz="2000" b="1" i="1" dirty="0">
                <a:latin typeface="Arial Narrow" panose="020B0606020202030204" pitchFamily="34" charset="0"/>
              </a:rPr>
              <a:t>Upheld both oral and written Torah</a:t>
            </a:r>
          </a:p>
          <a:p>
            <a:pPr eaLnBrk="1" hangingPunct="1">
              <a:lnSpc>
                <a:spcPct val="80000"/>
              </a:lnSpc>
              <a:defRPr/>
            </a:pPr>
            <a:r>
              <a:rPr lang="en-US" altLang="en-US" sz="2000" b="1" i="1" dirty="0">
                <a:latin typeface="Arial Narrow" panose="020B0606020202030204" pitchFamily="34" charset="0"/>
              </a:rPr>
              <a:t>Closely allied with scribes (copyists)</a:t>
            </a:r>
          </a:p>
          <a:p>
            <a:pPr eaLnBrk="1" hangingPunct="1">
              <a:lnSpc>
                <a:spcPct val="80000"/>
              </a:lnSpc>
              <a:defRPr/>
            </a:pPr>
            <a:r>
              <a:rPr lang="en-US" altLang="en-US" sz="2000" b="1" i="1" dirty="0">
                <a:latin typeface="Arial Narrow" panose="020B0606020202030204" pitchFamily="34" charset="0"/>
              </a:rPr>
              <a:t>Linked with the synagogues</a:t>
            </a:r>
          </a:p>
        </p:txBody>
      </p:sp>
      <p:sp>
        <p:nvSpPr>
          <p:cNvPr id="106500" name="Rectangle 4"/>
          <p:cNvSpPr>
            <a:spLocks noGrp="1" noChangeArrowheads="1"/>
          </p:cNvSpPr>
          <p:nvPr>
            <p:ph type="body" sz="half" idx="2"/>
          </p:nvPr>
        </p:nvSpPr>
        <p:spPr>
          <a:xfrm>
            <a:off x="6248400" y="1600200"/>
            <a:ext cx="4038600" cy="2286000"/>
          </a:xfrm>
          <a:solidFill>
            <a:srgbClr val="2B2B89"/>
          </a:solidFill>
          <a:ln w="12700">
            <a:solidFill>
              <a:schemeClr val="tx1"/>
            </a:solidFill>
            <a:miter lim="800000"/>
            <a:headEnd/>
            <a:tailEnd/>
          </a:ln>
        </p:spPr>
        <p:txBody>
          <a:bodyPr>
            <a:normAutofit lnSpcReduction="10000"/>
          </a:bodyPr>
          <a:lstStyle/>
          <a:p>
            <a:pPr eaLnBrk="1" hangingPunct="1">
              <a:lnSpc>
                <a:spcPct val="80000"/>
              </a:lnSpc>
              <a:buFont typeface="Wingdings" panose="05000000000000000000" pitchFamily="2" charset="2"/>
              <a:buNone/>
              <a:defRPr/>
            </a:pPr>
            <a:r>
              <a:rPr lang="en-US" altLang="en-US" sz="2400" dirty="0">
                <a:solidFill>
                  <a:srgbClr val="FFC000"/>
                </a:solidFill>
                <a:latin typeface="Eras Bold ITC" pitchFamily="34" charset="0"/>
              </a:rPr>
              <a:t>Essenes</a:t>
            </a:r>
          </a:p>
          <a:p>
            <a:pPr eaLnBrk="1" hangingPunct="1">
              <a:lnSpc>
                <a:spcPct val="90000"/>
              </a:lnSpc>
              <a:defRPr/>
            </a:pPr>
            <a:r>
              <a:rPr lang="en-US" altLang="en-US" sz="2000" b="1" i="1" dirty="0">
                <a:latin typeface="Arial Narrow" panose="020B0606020202030204" pitchFamily="34" charset="0"/>
              </a:rPr>
              <a:t>Ascetics with a high value on apocalyptic literature</a:t>
            </a:r>
          </a:p>
          <a:p>
            <a:pPr eaLnBrk="1" hangingPunct="1">
              <a:lnSpc>
                <a:spcPct val="90000"/>
              </a:lnSpc>
              <a:defRPr/>
            </a:pPr>
            <a:r>
              <a:rPr lang="en-US" altLang="en-US" sz="2000" b="1" i="1" dirty="0">
                <a:latin typeface="Arial Narrow" panose="020B0606020202030204" pitchFamily="34" charset="0"/>
              </a:rPr>
              <a:t>Held that the priesthood was fully corrupt and saw themselves as the true Israel in exile</a:t>
            </a:r>
          </a:p>
          <a:p>
            <a:pPr eaLnBrk="1" hangingPunct="1">
              <a:lnSpc>
                <a:spcPct val="90000"/>
              </a:lnSpc>
              <a:defRPr/>
            </a:pPr>
            <a:r>
              <a:rPr lang="en-US" altLang="en-US" sz="2000" b="1" i="1" dirty="0">
                <a:latin typeface="Arial Narrow" panose="020B0606020202030204" pitchFamily="34" charset="0"/>
              </a:rPr>
              <a:t>Qumran was possibly Essene</a:t>
            </a:r>
          </a:p>
        </p:txBody>
      </p:sp>
      <p:sp>
        <p:nvSpPr>
          <p:cNvPr id="106501" name="Rectangle 5"/>
          <p:cNvSpPr>
            <a:spLocks noChangeArrowheads="1"/>
          </p:cNvSpPr>
          <p:nvPr/>
        </p:nvSpPr>
        <p:spPr bwMode="auto">
          <a:xfrm>
            <a:off x="1981200" y="4114800"/>
            <a:ext cx="4038600" cy="2286000"/>
          </a:xfrm>
          <a:prstGeom prst="rect">
            <a:avLst/>
          </a:prstGeom>
          <a:solidFill>
            <a:srgbClr val="19194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Wingdings" panose="05000000000000000000" pitchFamily="2" charset="2"/>
              <a:buNone/>
              <a:defRPr/>
            </a:pPr>
            <a:r>
              <a:rPr lang="en-US" altLang="en-US" sz="2400" dirty="0">
                <a:solidFill>
                  <a:srgbClr val="FFC000"/>
                </a:solidFill>
                <a:latin typeface="Eras Bold ITC" pitchFamily="34" charset="0"/>
              </a:rPr>
              <a:t>Sadducees</a:t>
            </a:r>
          </a:p>
          <a:p>
            <a:pPr eaLnBrk="1" hangingPunct="1">
              <a:lnSpc>
                <a:spcPct val="80000"/>
              </a:lnSpc>
              <a:defRPr/>
            </a:pPr>
            <a:r>
              <a:rPr lang="en-US" altLang="en-US" sz="2000" b="1" i="1" dirty="0">
                <a:latin typeface="Arial Narrow" panose="020B0606020202030204" pitchFamily="34" charset="0"/>
              </a:rPr>
              <a:t>Upper-class, mostly priests</a:t>
            </a:r>
          </a:p>
          <a:p>
            <a:pPr eaLnBrk="1" hangingPunct="1">
              <a:lnSpc>
                <a:spcPct val="80000"/>
              </a:lnSpc>
              <a:defRPr/>
            </a:pPr>
            <a:r>
              <a:rPr lang="en-US" altLang="en-US" sz="2000" b="1" i="1" dirty="0">
                <a:latin typeface="Arial Narrow" panose="020B0606020202030204" pitchFamily="34" charset="0"/>
              </a:rPr>
              <a:t>Upheld the supremacy of the written Torah</a:t>
            </a:r>
          </a:p>
          <a:p>
            <a:pPr eaLnBrk="1" hangingPunct="1">
              <a:lnSpc>
                <a:spcPct val="80000"/>
              </a:lnSpc>
              <a:defRPr/>
            </a:pPr>
            <a:r>
              <a:rPr lang="en-US" altLang="en-US" sz="2000" b="1" i="1" dirty="0">
                <a:latin typeface="Arial Narrow" panose="020B0606020202030204" pitchFamily="34" charset="0"/>
              </a:rPr>
              <a:t>Primary influence in the Sanhedrin and Second Temple</a:t>
            </a:r>
          </a:p>
          <a:p>
            <a:pPr eaLnBrk="1" hangingPunct="1">
              <a:lnSpc>
                <a:spcPct val="80000"/>
              </a:lnSpc>
              <a:defRPr/>
            </a:pPr>
            <a:r>
              <a:rPr lang="en-US" altLang="en-US" sz="2000" b="1" i="1" dirty="0">
                <a:latin typeface="Arial Narrow" panose="020B0606020202030204" pitchFamily="34" charset="0"/>
              </a:rPr>
              <a:t>Rejected resurrection &amp; angels</a:t>
            </a:r>
          </a:p>
        </p:txBody>
      </p:sp>
      <p:sp>
        <p:nvSpPr>
          <p:cNvPr id="106502" name="Rectangle 6"/>
          <p:cNvSpPr>
            <a:spLocks noChangeArrowheads="1"/>
          </p:cNvSpPr>
          <p:nvPr/>
        </p:nvSpPr>
        <p:spPr bwMode="auto">
          <a:xfrm>
            <a:off x="6248400" y="4114800"/>
            <a:ext cx="4038600" cy="2286000"/>
          </a:xfrm>
          <a:prstGeom prst="rect">
            <a:avLst/>
          </a:prstGeom>
          <a:solidFill>
            <a:srgbClr val="3333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buFont typeface="Wingdings" panose="05000000000000000000" pitchFamily="2" charset="2"/>
              <a:buNone/>
              <a:defRPr/>
            </a:pPr>
            <a:r>
              <a:rPr lang="en-US" altLang="en-US" sz="2400" dirty="0">
                <a:solidFill>
                  <a:srgbClr val="FFC000"/>
                </a:solidFill>
                <a:latin typeface="Eras Bold ITC" pitchFamily="34" charset="0"/>
              </a:rPr>
              <a:t>Zealots</a:t>
            </a:r>
          </a:p>
          <a:p>
            <a:pPr eaLnBrk="1" hangingPunct="1">
              <a:lnSpc>
                <a:spcPct val="80000"/>
              </a:lnSpc>
              <a:defRPr/>
            </a:pPr>
            <a:r>
              <a:rPr lang="en-US" altLang="en-US" sz="2000" b="1" i="1" dirty="0">
                <a:latin typeface="Arial Narrow" panose="020B0606020202030204" pitchFamily="34" charset="0"/>
              </a:rPr>
              <a:t>Patriotic freedom-fighters</a:t>
            </a:r>
          </a:p>
          <a:p>
            <a:pPr eaLnBrk="1" hangingPunct="1">
              <a:lnSpc>
                <a:spcPct val="80000"/>
              </a:lnSpc>
              <a:defRPr/>
            </a:pPr>
            <a:r>
              <a:rPr lang="en-US" altLang="en-US" sz="2000" b="1" i="1" dirty="0">
                <a:latin typeface="Arial Narrow" panose="020B0606020202030204" pitchFamily="34" charset="0"/>
              </a:rPr>
              <a:t>Upheld Maccabean idealism</a:t>
            </a:r>
          </a:p>
          <a:p>
            <a:pPr eaLnBrk="1" hangingPunct="1">
              <a:lnSpc>
                <a:spcPct val="80000"/>
              </a:lnSpc>
              <a:defRPr/>
            </a:pPr>
            <a:r>
              <a:rPr lang="en-US" altLang="en-US" sz="2000" b="1" i="1" dirty="0">
                <a:latin typeface="Arial Narrow" panose="020B0606020202030204" pitchFamily="34" charset="0"/>
              </a:rPr>
              <a:t>Opposition to Rome was an expression of zeal for the Torah</a:t>
            </a:r>
          </a:p>
          <a:p>
            <a:pPr eaLnBrk="1" hangingPunct="1">
              <a:lnSpc>
                <a:spcPct val="80000"/>
              </a:lnSpc>
              <a:defRPr/>
            </a:pPr>
            <a:r>
              <a:rPr lang="en-US" altLang="en-US" sz="2000" b="1" i="1" dirty="0">
                <a:latin typeface="Arial Narrow" panose="020B0606020202030204" pitchFamily="34" charset="0"/>
              </a:rPr>
              <a:t>Central to the 1</a:t>
            </a:r>
            <a:r>
              <a:rPr lang="en-US" altLang="en-US" sz="2000" b="1" i="1" baseline="30000" dirty="0">
                <a:latin typeface="Arial Narrow" panose="020B0606020202030204" pitchFamily="34" charset="0"/>
              </a:rPr>
              <a:t>st</a:t>
            </a:r>
            <a:r>
              <a:rPr lang="en-US" altLang="en-US" sz="2000" b="1" i="1" dirty="0">
                <a:latin typeface="Arial Narrow" panose="020B0606020202030204" pitchFamily="34" charset="0"/>
              </a:rPr>
              <a:t> and 2</a:t>
            </a:r>
            <a:r>
              <a:rPr lang="en-US" altLang="en-US" sz="2000" b="1" i="1" baseline="30000" dirty="0">
                <a:latin typeface="Arial Narrow" panose="020B0606020202030204" pitchFamily="34" charset="0"/>
              </a:rPr>
              <a:t>nd</a:t>
            </a:r>
            <a:r>
              <a:rPr lang="en-US" altLang="en-US" sz="2000" b="1" i="1" dirty="0">
                <a:latin typeface="Arial Narrow" panose="020B0606020202030204" pitchFamily="34" charset="0"/>
              </a:rPr>
              <a:t> Jewish Revolts</a:t>
            </a:r>
          </a:p>
        </p:txBody>
      </p:sp>
    </p:spTree>
    <p:extLst>
      <p:ext uri="{BB962C8B-B14F-4D97-AF65-F5344CB8AC3E}">
        <p14:creationId xmlns:p14="http://schemas.microsoft.com/office/powerpoint/2010/main" val="2480583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499">
                                            <p:bg/>
                                          </p:spTgt>
                                        </p:tgtEl>
                                        <p:attrNameLst>
                                          <p:attrName>style.visibility</p:attrName>
                                        </p:attrNameLst>
                                      </p:cBhvr>
                                      <p:to>
                                        <p:strVal val="visible"/>
                                      </p:to>
                                    </p:set>
                                    <p:anim calcmode="lin" valueType="num">
                                      <p:cBhvr>
                                        <p:cTn id="7" dur="500" fill="hold"/>
                                        <p:tgtEl>
                                          <p:spTgt spid="106499">
                                            <p:bg/>
                                          </p:spTgt>
                                        </p:tgtEl>
                                        <p:attrNameLst>
                                          <p:attrName>ppt_w</p:attrName>
                                        </p:attrNameLst>
                                      </p:cBhvr>
                                      <p:tavLst>
                                        <p:tav tm="0">
                                          <p:val>
                                            <p:fltVal val="0"/>
                                          </p:val>
                                        </p:tav>
                                        <p:tav tm="100000">
                                          <p:val>
                                            <p:strVal val="#ppt_w"/>
                                          </p:val>
                                        </p:tav>
                                      </p:tavLst>
                                    </p:anim>
                                    <p:anim calcmode="lin" valueType="num">
                                      <p:cBhvr>
                                        <p:cTn id="8" dur="500" fill="hold"/>
                                        <p:tgtEl>
                                          <p:spTgt spid="106499">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6499">
                                            <p:txEl>
                                              <p:pRg st="0" end="0"/>
                                            </p:txEl>
                                          </p:spTgt>
                                        </p:tgtEl>
                                        <p:attrNameLst>
                                          <p:attrName>style.visibility</p:attrName>
                                        </p:attrNameLst>
                                      </p:cBhvr>
                                      <p:to>
                                        <p:strVal val="visible"/>
                                      </p:to>
                                    </p:set>
                                    <p:anim calcmode="lin" valueType="num">
                                      <p:cBhvr>
                                        <p:cTn id="11" dur="500" fill="hold"/>
                                        <p:tgtEl>
                                          <p:spTgt spid="10649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06499">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6499">
                                            <p:txEl>
                                              <p:pRg st="1" end="1"/>
                                            </p:txEl>
                                          </p:spTgt>
                                        </p:tgtEl>
                                        <p:attrNameLst>
                                          <p:attrName>style.visibility</p:attrName>
                                        </p:attrNameLst>
                                      </p:cBhvr>
                                      <p:to>
                                        <p:strVal val="visible"/>
                                      </p:to>
                                    </p:set>
                                    <p:anim calcmode="lin" valueType="num">
                                      <p:cBhvr>
                                        <p:cTn id="15" dur="500" fill="hold"/>
                                        <p:tgtEl>
                                          <p:spTgt spid="10649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06499">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p:cTn id="19" dur="500" fill="hold"/>
                                        <p:tgtEl>
                                          <p:spTgt spid="1064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6499">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06499">
                                            <p:txEl>
                                              <p:pRg st="3" end="3"/>
                                            </p:txEl>
                                          </p:spTgt>
                                        </p:tgtEl>
                                        <p:attrNameLst>
                                          <p:attrName>style.visibility</p:attrName>
                                        </p:attrNameLst>
                                      </p:cBhvr>
                                      <p:to>
                                        <p:strVal val="visible"/>
                                      </p:to>
                                    </p:set>
                                    <p:anim calcmode="lin" valueType="num">
                                      <p:cBhvr>
                                        <p:cTn id="23" dur="500" fill="hold"/>
                                        <p:tgtEl>
                                          <p:spTgt spid="106499">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06499">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06499">
                                            <p:txEl>
                                              <p:pRg st="4" end="4"/>
                                            </p:txEl>
                                          </p:spTgt>
                                        </p:tgtEl>
                                        <p:attrNameLst>
                                          <p:attrName>style.visibility</p:attrName>
                                        </p:attrNameLst>
                                      </p:cBhvr>
                                      <p:to>
                                        <p:strVal val="visible"/>
                                      </p:to>
                                    </p:set>
                                    <p:anim calcmode="lin" valueType="num">
                                      <p:cBhvr>
                                        <p:cTn id="27" dur="500" fill="hold"/>
                                        <p:tgtEl>
                                          <p:spTgt spid="10649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06499">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06499">
                                            <p:txEl>
                                              <p:pRg st="5" end="5"/>
                                            </p:txEl>
                                          </p:spTgt>
                                        </p:tgtEl>
                                        <p:attrNameLst>
                                          <p:attrName>style.visibility</p:attrName>
                                        </p:attrNameLst>
                                      </p:cBhvr>
                                      <p:to>
                                        <p:strVal val="visible"/>
                                      </p:to>
                                    </p:set>
                                    <p:anim calcmode="lin" valueType="num">
                                      <p:cBhvr>
                                        <p:cTn id="31" dur="500" fill="hold"/>
                                        <p:tgtEl>
                                          <p:spTgt spid="106499">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0649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6501"/>
                                        </p:tgtEl>
                                        <p:attrNameLst>
                                          <p:attrName>style.visibility</p:attrName>
                                        </p:attrNameLst>
                                      </p:cBhvr>
                                      <p:to>
                                        <p:strVal val="visible"/>
                                      </p:to>
                                    </p:set>
                                    <p:anim calcmode="lin" valueType="num">
                                      <p:cBhvr>
                                        <p:cTn id="37" dur="500" fill="hold"/>
                                        <p:tgtEl>
                                          <p:spTgt spid="106501"/>
                                        </p:tgtEl>
                                        <p:attrNameLst>
                                          <p:attrName>ppt_w</p:attrName>
                                        </p:attrNameLst>
                                      </p:cBhvr>
                                      <p:tavLst>
                                        <p:tav tm="0">
                                          <p:val>
                                            <p:fltVal val="0"/>
                                          </p:val>
                                        </p:tav>
                                        <p:tav tm="100000">
                                          <p:val>
                                            <p:strVal val="#ppt_w"/>
                                          </p:val>
                                        </p:tav>
                                      </p:tavLst>
                                    </p:anim>
                                    <p:anim calcmode="lin" valueType="num">
                                      <p:cBhvr>
                                        <p:cTn id="38" dur="500" fill="hold"/>
                                        <p:tgtEl>
                                          <p:spTgt spid="106501"/>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06500">
                                            <p:bg/>
                                          </p:spTgt>
                                        </p:tgtEl>
                                        <p:attrNameLst>
                                          <p:attrName>style.visibility</p:attrName>
                                        </p:attrNameLst>
                                      </p:cBhvr>
                                      <p:to>
                                        <p:strVal val="visible"/>
                                      </p:to>
                                    </p:set>
                                    <p:anim calcmode="lin" valueType="num">
                                      <p:cBhvr>
                                        <p:cTn id="43" dur="500" fill="hold"/>
                                        <p:tgtEl>
                                          <p:spTgt spid="106500">
                                            <p:bg/>
                                          </p:spTgt>
                                        </p:tgtEl>
                                        <p:attrNameLst>
                                          <p:attrName>ppt_w</p:attrName>
                                        </p:attrNameLst>
                                      </p:cBhvr>
                                      <p:tavLst>
                                        <p:tav tm="0">
                                          <p:val>
                                            <p:fltVal val="0"/>
                                          </p:val>
                                        </p:tav>
                                        <p:tav tm="100000">
                                          <p:val>
                                            <p:strVal val="#ppt_w"/>
                                          </p:val>
                                        </p:tav>
                                      </p:tavLst>
                                    </p:anim>
                                    <p:anim calcmode="lin" valueType="num">
                                      <p:cBhvr>
                                        <p:cTn id="44" dur="500" fill="hold"/>
                                        <p:tgtEl>
                                          <p:spTgt spid="106500">
                                            <p:bg/>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06500">
                                            <p:txEl>
                                              <p:pRg st="0" end="0"/>
                                            </p:txEl>
                                          </p:spTgt>
                                        </p:tgtEl>
                                        <p:attrNameLst>
                                          <p:attrName>style.visibility</p:attrName>
                                        </p:attrNameLst>
                                      </p:cBhvr>
                                      <p:to>
                                        <p:strVal val="visible"/>
                                      </p:to>
                                    </p:set>
                                    <p:anim calcmode="lin" valueType="num">
                                      <p:cBhvr>
                                        <p:cTn id="47" dur="500" fill="hold"/>
                                        <p:tgtEl>
                                          <p:spTgt spid="106500">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06500">
                                            <p:txEl>
                                              <p:pRg st="0" end="0"/>
                                            </p:txEl>
                                          </p:spTgt>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06500">
                                            <p:txEl>
                                              <p:pRg st="1" end="1"/>
                                            </p:txEl>
                                          </p:spTgt>
                                        </p:tgtEl>
                                        <p:attrNameLst>
                                          <p:attrName>style.visibility</p:attrName>
                                        </p:attrNameLst>
                                      </p:cBhvr>
                                      <p:to>
                                        <p:strVal val="visible"/>
                                      </p:to>
                                    </p:set>
                                    <p:anim calcmode="lin" valueType="num">
                                      <p:cBhvr>
                                        <p:cTn id="51" dur="500" fill="hold"/>
                                        <p:tgtEl>
                                          <p:spTgt spid="106500">
                                            <p:txEl>
                                              <p:pRg st="1" end="1"/>
                                            </p:txEl>
                                          </p:spTgt>
                                        </p:tgtEl>
                                        <p:attrNameLst>
                                          <p:attrName>ppt_w</p:attrName>
                                        </p:attrNameLst>
                                      </p:cBhvr>
                                      <p:tavLst>
                                        <p:tav tm="0">
                                          <p:val>
                                            <p:fltVal val="0"/>
                                          </p:val>
                                        </p:tav>
                                        <p:tav tm="100000">
                                          <p:val>
                                            <p:strVal val="#ppt_w"/>
                                          </p:val>
                                        </p:tav>
                                      </p:tavLst>
                                    </p:anim>
                                    <p:anim calcmode="lin" valueType="num">
                                      <p:cBhvr>
                                        <p:cTn id="52" dur="500" fill="hold"/>
                                        <p:tgtEl>
                                          <p:spTgt spid="106500">
                                            <p:txEl>
                                              <p:pRg st="1" end="1"/>
                                            </p:txEl>
                                          </p:spTgt>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06500">
                                            <p:txEl>
                                              <p:pRg st="2" end="2"/>
                                            </p:txEl>
                                          </p:spTgt>
                                        </p:tgtEl>
                                        <p:attrNameLst>
                                          <p:attrName>style.visibility</p:attrName>
                                        </p:attrNameLst>
                                      </p:cBhvr>
                                      <p:to>
                                        <p:strVal val="visible"/>
                                      </p:to>
                                    </p:set>
                                    <p:anim calcmode="lin" valueType="num">
                                      <p:cBhvr>
                                        <p:cTn id="55" dur="500" fill="hold"/>
                                        <p:tgtEl>
                                          <p:spTgt spid="106500">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106500">
                                            <p:txEl>
                                              <p:pRg st="2" end="2"/>
                                            </p:txEl>
                                          </p:spTgt>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06500">
                                            <p:txEl>
                                              <p:pRg st="3" end="3"/>
                                            </p:txEl>
                                          </p:spTgt>
                                        </p:tgtEl>
                                        <p:attrNameLst>
                                          <p:attrName>style.visibility</p:attrName>
                                        </p:attrNameLst>
                                      </p:cBhvr>
                                      <p:to>
                                        <p:strVal val="visible"/>
                                      </p:to>
                                    </p:set>
                                    <p:anim calcmode="lin" valueType="num">
                                      <p:cBhvr>
                                        <p:cTn id="59" dur="500" fill="hold"/>
                                        <p:tgtEl>
                                          <p:spTgt spid="106500">
                                            <p:txEl>
                                              <p:pRg st="3" end="3"/>
                                            </p:txEl>
                                          </p:spTgt>
                                        </p:tgtEl>
                                        <p:attrNameLst>
                                          <p:attrName>ppt_w</p:attrName>
                                        </p:attrNameLst>
                                      </p:cBhvr>
                                      <p:tavLst>
                                        <p:tav tm="0">
                                          <p:val>
                                            <p:fltVal val="0"/>
                                          </p:val>
                                        </p:tav>
                                        <p:tav tm="100000">
                                          <p:val>
                                            <p:strVal val="#ppt_w"/>
                                          </p:val>
                                        </p:tav>
                                      </p:tavLst>
                                    </p:anim>
                                    <p:anim calcmode="lin" valueType="num">
                                      <p:cBhvr>
                                        <p:cTn id="60" dur="500" fill="hold"/>
                                        <p:tgtEl>
                                          <p:spTgt spid="10650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06502"/>
                                        </p:tgtEl>
                                        <p:attrNameLst>
                                          <p:attrName>style.visibility</p:attrName>
                                        </p:attrNameLst>
                                      </p:cBhvr>
                                      <p:to>
                                        <p:strVal val="visible"/>
                                      </p:to>
                                    </p:set>
                                    <p:anim calcmode="lin" valueType="num">
                                      <p:cBhvr>
                                        <p:cTn id="65" dur="500" fill="hold"/>
                                        <p:tgtEl>
                                          <p:spTgt spid="106502"/>
                                        </p:tgtEl>
                                        <p:attrNameLst>
                                          <p:attrName>ppt_w</p:attrName>
                                        </p:attrNameLst>
                                      </p:cBhvr>
                                      <p:tavLst>
                                        <p:tav tm="0">
                                          <p:val>
                                            <p:fltVal val="0"/>
                                          </p:val>
                                        </p:tav>
                                        <p:tav tm="100000">
                                          <p:val>
                                            <p:strVal val="#ppt_w"/>
                                          </p:val>
                                        </p:tav>
                                      </p:tavLst>
                                    </p:anim>
                                    <p:anim calcmode="lin" valueType="num">
                                      <p:cBhvr>
                                        <p:cTn id="66" dur="500" fill="hold"/>
                                        <p:tgtEl>
                                          <p:spTgt spid="1065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animBg="1"/>
      <p:bldP spid="106500" grpId="0" build="p" animBg="1"/>
      <p:bldP spid="106501" grpId="0" animBg="1"/>
      <p:bldP spid="106502"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CE8B476-B7F2-4F41-A3B0-AB18A25C4B45}" type="slidenum">
              <a:rPr lang="en-US" altLang="en-US"/>
              <a:pPr>
                <a:defRPr/>
              </a:pPr>
              <a:t>204</a:t>
            </a:fld>
            <a:endParaRPr lang="en-US" altLang="en-US"/>
          </a:p>
        </p:txBody>
      </p:sp>
      <p:sp>
        <p:nvSpPr>
          <p:cNvPr id="104450" name="Rectangle 2"/>
          <p:cNvSpPr>
            <a:spLocks noGrp="1" noChangeArrowheads="1"/>
          </p:cNvSpPr>
          <p:nvPr>
            <p:ph type="title"/>
          </p:nvPr>
        </p:nvSpPr>
        <p:spPr>
          <a:xfrm>
            <a:off x="1981200" y="0"/>
            <a:ext cx="8229600" cy="1371600"/>
          </a:xfrm>
        </p:spPr>
        <p:txBody>
          <a:bodyPr/>
          <a:lstStyle/>
          <a:p>
            <a:pPr eaLnBrk="1" hangingPunct="1">
              <a:defRPr/>
            </a:pPr>
            <a:r>
              <a:rPr lang="en-US" altLang="en-US" sz="4000" b="1" dirty="0">
                <a:solidFill>
                  <a:srgbClr val="00FFFF"/>
                </a:solidFill>
              </a:rPr>
              <a:t>The ‘Am Ha-</a:t>
            </a:r>
            <a:r>
              <a:rPr lang="en-US" altLang="en-US" sz="4000" b="1" dirty="0" err="1">
                <a:solidFill>
                  <a:srgbClr val="00FFFF"/>
                </a:solidFill>
              </a:rPr>
              <a:t>aretz</a:t>
            </a:r>
            <a:br>
              <a:rPr lang="en-US" altLang="en-US" sz="4000" b="1" dirty="0">
                <a:solidFill>
                  <a:srgbClr val="00FFFF"/>
                </a:solidFill>
              </a:rPr>
            </a:br>
            <a:r>
              <a:rPr lang="en-US" altLang="en-US" sz="4000" b="1" dirty="0" err="1">
                <a:solidFill>
                  <a:srgbClr val="00FFFF"/>
                </a:solidFill>
                <a:latin typeface="HebrewTh" pitchFamily="2" charset="0"/>
              </a:rPr>
              <a:t>Crxh</a:t>
            </a:r>
            <a:r>
              <a:rPr lang="en-US" altLang="en-US" sz="4000" b="1" dirty="0">
                <a:solidFill>
                  <a:srgbClr val="00FFFF"/>
                </a:solidFill>
                <a:latin typeface="HebrewTh" pitchFamily="2" charset="0"/>
              </a:rPr>
              <a:t> mf</a:t>
            </a:r>
            <a:endParaRPr lang="en-US" altLang="en-US" sz="4000" b="1" dirty="0">
              <a:solidFill>
                <a:srgbClr val="00FFFF"/>
              </a:solidFill>
            </a:endParaRPr>
          </a:p>
        </p:txBody>
      </p:sp>
      <p:sp>
        <p:nvSpPr>
          <p:cNvPr id="104451" name="Rectangle 3"/>
          <p:cNvSpPr>
            <a:spLocks noGrp="1" noChangeArrowheads="1"/>
          </p:cNvSpPr>
          <p:nvPr>
            <p:ph type="body" idx="1"/>
          </p:nvPr>
        </p:nvSpPr>
        <p:spPr>
          <a:xfrm>
            <a:off x="1828800" y="1447800"/>
            <a:ext cx="8686800" cy="5181600"/>
          </a:xfrm>
        </p:spPr>
        <p:txBody>
          <a:bodyPr>
            <a:normAutofit lnSpcReduction="10000"/>
          </a:bodyPr>
          <a:lstStyle/>
          <a:p>
            <a:pPr eaLnBrk="1" hangingPunct="1">
              <a:lnSpc>
                <a:spcPct val="90000"/>
              </a:lnSpc>
              <a:buFont typeface="Wingdings" panose="05000000000000000000" pitchFamily="2" charset="2"/>
              <a:buNone/>
              <a:defRPr/>
            </a:pPr>
            <a:r>
              <a:rPr lang="en-US" altLang="en-US" sz="2800" b="1">
                <a:solidFill>
                  <a:schemeClr val="hlink"/>
                </a:solidFill>
              </a:rPr>
              <a:t>The “people of the land” were generally the poor, the peasants as opposed to the wealthy (there was no effective middle class).</a:t>
            </a:r>
          </a:p>
          <a:p>
            <a:pPr eaLnBrk="1" hangingPunct="1">
              <a:lnSpc>
                <a:spcPct val="90000"/>
              </a:lnSpc>
              <a:defRPr/>
            </a:pPr>
            <a:r>
              <a:rPr lang="en-US" altLang="en-US" sz="2400" i="1"/>
              <a:t>These included small landowners who lived marginally, tenant farmers, hired laborers and beggars with a hand-to-mouth existence.</a:t>
            </a:r>
          </a:p>
          <a:p>
            <a:pPr eaLnBrk="1" hangingPunct="1">
              <a:lnSpc>
                <a:spcPct val="90000"/>
              </a:lnSpc>
              <a:defRPr/>
            </a:pPr>
            <a:r>
              <a:rPr lang="en-US" altLang="en-US" sz="2400" i="1"/>
              <a:t>Mixed among them were various trades, such as, fishermen, carpenters and masons, as well as those with despised trades, such as, shepherds, dung-collectors, tanners, butchers, tax-collectors, etc.</a:t>
            </a:r>
          </a:p>
          <a:p>
            <a:pPr eaLnBrk="1" hangingPunct="1">
              <a:lnSpc>
                <a:spcPct val="90000"/>
              </a:lnSpc>
              <a:defRPr/>
            </a:pPr>
            <a:r>
              <a:rPr lang="en-US" altLang="en-US" sz="2400" i="1"/>
              <a:t>Most lived in villages rather than urban areas.</a:t>
            </a:r>
          </a:p>
          <a:p>
            <a:pPr eaLnBrk="1" hangingPunct="1">
              <a:lnSpc>
                <a:spcPct val="90000"/>
              </a:lnSpc>
              <a:defRPr/>
            </a:pPr>
            <a:r>
              <a:rPr lang="en-US" altLang="en-US" sz="2400" i="1"/>
              <a:t>Frequently, the ‘am ha-aretz were regarded as careless about scrupulous Torah observance, and therefore, “sinners.”</a:t>
            </a:r>
          </a:p>
        </p:txBody>
      </p:sp>
    </p:spTree>
    <p:extLst>
      <p:ext uri="{BB962C8B-B14F-4D97-AF65-F5344CB8AC3E}">
        <p14:creationId xmlns:p14="http://schemas.microsoft.com/office/powerpoint/2010/main" val="3549386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500" fill="hold"/>
                                        <p:tgtEl>
                                          <p:spTgt spid="104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4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p:cTn id="13" dur="500" fill="hold"/>
                                        <p:tgtEl>
                                          <p:spTgt spid="10445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0445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0445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04451">
                                            <p:txEl>
                                              <p:pRg st="2" end="2"/>
                                            </p:txEl>
                                          </p:spTgt>
                                        </p:tgtEl>
                                        <p:attrNameLst>
                                          <p:attrName>style.visibility</p:attrName>
                                        </p:attrNameLst>
                                      </p:cBhvr>
                                      <p:to>
                                        <p:strVal val="visible"/>
                                      </p:to>
                                    </p:set>
                                    <p:anim calcmode="lin" valueType="num">
                                      <p:cBhvr>
                                        <p:cTn id="21" dur="500" fill="hold"/>
                                        <p:tgtEl>
                                          <p:spTgt spid="10445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0445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0445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04451">
                                            <p:txEl>
                                              <p:pRg st="3" end="3"/>
                                            </p:txEl>
                                          </p:spTgt>
                                        </p:tgtEl>
                                        <p:attrNameLst>
                                          <p:attrName>style.visibility</p:attrName>
                                        </p:attrNameLst>
                                      </p:cBhvr>
                                      <p:to>
                                        <p:strVal val="visible"/>
                                      </p:to>
                                    </p:set>
                                    <p:anim calcmode="lin" valueType="num">
                                      <p:cBhvr>
                                        <p:cTn id="29" dur="500" fill="hold"/>
                                        <p:tgtEl>
                                          <p:spTgt spid="10445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0445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0445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04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104451">
                                            <p:txEl>
                                              <p:pRg st="4" end="4"/>
                                            </p:txEl>
                                          </p:spTgt>
                                        </p:tgtEl>
                                        <p:attrNameLst>
                                          <p:attrName>style.visibility</p:attrName>
                                        </p:attrNameLst>
                                      </p:cBhvr>
                                      <p:to>
                                        <p:strVal val="visible"/>
                                      </p:to>
                                    </p:set>
                                    <p:anim calcmode="lin" valueType="num">
                                      <p:cBhvr>
                                        <p:cTn id="37" dur="500" fill="hold"/>
                                        <p:tgtEl>
                                          <p:spTgt spid="10445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0445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0445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044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0EB0358-AEDD-41EF-95C6-A392D6832CA9}" type="slidenum">
              <a:rPr lang="en-US" altLang="en-US"/>
              <a:pPr>
                <a:defRPr/>
              </a:pPr>
              <a:t>205</a:t>
            </a:fld>
            <a:endParaRPr lang="en-US" altLang="en-US"/>
          </a:p>
        </p:txBody>
      </p:sp>
      <p:sp>
        <p:nvSpPr>
          <p:cNvPr id="36867" name="WordArt 2"/>
          <p:cNvSpPr>
            <a:spLocks noChangeArrowheads="1" noChangeShapeType="1" noTextEdit="1"/>
          </p:cNvSpPr>
          <p:nvPr/>
        </p:nvSpPr>
        <p:spPr bwMode="auto">
          <a:xfrm>
            <a:off x="4495800" y="2133600"/>
            <a:ext cx="3733800" cy="236220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contourClr>
                <a:srgbClr val="707070"/>
              </a:contour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Texts</a:t>
            </a:r>
          </a:p>
        </p:txBody>
      </p:sp>
    </p:spTree>
    <p:extLst>
      <p:ext uri="{BB962C8B-B14F-4D97-AF65-F5344CB8AC3E}">
        <p14:creationId xmlns:p14="http://schemas.microsoft.com/office/powerpoint/2010/main" val="91197163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1B7C18C-FDED-4390-BE56-F203EBCC8E32}" type="slidenum">
              <a:rPr lang="en-US" altLang="en-US"/>
              <a:pPr>
                <a:defRPr/>
              </a:pPr>
              <a:t>206</a:t>
            </a:fld>
            <a:endParaRPr lang="en-US" altLang="en-US"/>
          </a:p>
        </p:txBody>
      </p:sp>
      <p:sp>
        <p:nvSpPr>
          <p:cNvPr id="57346" name="Rectangle 2"/>
          <p:cNvSpPr>
            <a:spLocks noGrp="1" noChangeArrowheads="1"/>
          </p:cNvSpPr>
          <p:nvPr>
            <p:ph type="title"/>
          </p:nvPr>
        </p:nvSpPr>
        <p:spPr/>
        <p:txBody>
          <a:bodyPr/>
          <a:lstStyle/>
          <a:p>
            <a:pPr eaLnBrk="1" hangingPunct="1">
              <a:defRPr/>
            </a:pPr>
            <a:r>
              <a:rPr lang="en-US" altLang="en-US" sz="4000" dirty="0">
                <a:solidFill>
                  <a:srgbClr val="00FFFF"/>
                </a:solidFill>
                <a:latin typeface="Impact" panose="020B0806030902050204" pitchFamily="34" charset="0"/>
              </a:rPr>
              <a:t>THE HEBREW BIBLE </a:t>
            </a:r>
            <a:r>
              <a:rPr lang="en-US" altLang="en-US" sz="4000" dirty="0">
                <a:solidFill>
                  <a:srgbClr val="00FFFF"/>
                </a:solidFill>
                <a:latin typeface="Arial Narrow" panose="020B0606020202030204" pitchFamily="34" charset="0"/>
              </a:rPr>
              <a:t>(Old Testament)</a:t>
            </a:r>
            <a:br>
              <a:rPr lang="en-US" altLang="en-US" sz="4000" dirty="0">
                <a:solidFill>
                  <a:srgbClr val="00FFFF"/>
                </a:solidFill>
                <a:latin typeface="Impact" panose="020B0806030902050204" pitchFamily="34" charset="0"/>
              </a:rPr>
            </a:br>
            <a:r>
              <a:rPr lang="en-US" altLang="en-US" sz="2400" dirty="0">
                <a:solidFill>
                  <a:srgbClr val="00FFFF"/>
                </a:solidFill>
                <a:latin typeface="Arial" panose="020B0604020202020204" pitchFamily="34" charset="0"/>
              </a:rPr>
              <a:t>Three Collections (24 books total)</a:t>
            </a:r>
            <a:endParaRPr lang="en-US" altLang="en-US" sz="4000" dirty="0">
              <a:solidFill>
                <a:srgbClr val="00FFFF"/>
              </a:solidFill>
              <a:latin typeface="Arial" panose="020B0604020202020204" pitchFamily="34" charset="0"/>
            </a:endParaRPr>
          </a:p>
        </p:txBody>
      </p:sp>
      <p:sp>
        <p:nvSpPr>
          <p:cNvPr id="57347" name="Rectangle 3"/>
          <p:cNvSpPr>
            <a:spLocks noGrp="1" noChangeArrowheads="1"/>
          </p:cNvSpPr>
          <p:nvPr>
            <p:ph type="body" idx="1"/>
          </p:nvPr>
        </p:nvSpPr>
        <p:spPr>
          <a:xfrm>
            <a:off x="2209800" y="1828800"/>
            <a:ext cx="8077200" cy="4267200"/>
          </a:xfrm>
        </p:spPr>
        <p:txBody>
          <a:bodyPr>
            <a:normAutofit fontScale="92500" lnSpcReduction="20000"/>
          </a:bodyPr>
          <a:lstStyle/>
          <a:p>
            <a:pPr eaLnBrk="1" hangingPunct="1">
              <a:lnSpc>
                <a:spcPct val="80000"/>
              </a:lnSpc>
              <a:buFont typeface="Wingdings" panose="05000000000000000000" pitchFamily="2" charset="2"/>
              <a:buNone/>
              <a:defRPr/>
            </a:pPr>
            <a:r>
              <a:rPr lang="en-US" altLang="en-US" sz="3400" dirty="0">
                <a:solidFill>
                  <a:schemeClr val="hlink"/>
                </a:solidFill>
                <a:latin typeface="HebrewTh" pitchFamily="2" charset="0"/>
              </a:rPr>
              <a:t> </a:t>
            </a:r>
            <a:r>
              <a:rPr lang="en-US" altLang="en-US" sz="3400" dirty="0" err="1">
                <a:solidFill>
                  <a:schemeClr val="hlink"/>
                </a:solidFill>
                <a:latin typeface="HebrewTh" pitchFamily="2" charset="0"/>
              </a:rPr>
              <a:t>hrvt</a:t>
            </a:r>
            <a:r>
              <a:rPr lang="en-US" altLang="en-US" sz="3400" dirty="0">
                <a:solidFill>
                  <a:schemeClr val="hlink"/>
                </a:solidFill>
                <a:latin typeface="HebrewTh" pitchFamily="2" charset="0"/>
              </a:rPr>
              <a:t>		</a:t>
            </a:r>
            <a:r>
              <a:rPr lang="en-US" altLang="en-US" sz="3400" dirty="0" err="1">
                <a:solidFill>
                  <a:schemeClr val="hlink"/>
                </a:solidFill>
                <a:latin typeface="HebrewTh" pitchFamily="2" charset="0"/>
              </a:rPr>
              <a:t>Myxybn</a:t>
            </a:r>
            <a:r>
              <a:rPr lang="en-US" altLang="en-US" sz="3400" dirty="0">
                <a:solidFill>
                  <a:schemeClr val="hlink"/>
                </a:solidFill>
                <a:latin typeface="HebrewTh" pitchFamily="2" charset="0"/>
              </a:rPr>
              <a:t>		</a:t>
            </a:r>
            <a:r>
              <a:rPr lang="en-US" altLang="en-US" sz="3400" dirty="0" err="1">
                <a:solidFill>
                  <a:schemeClr val="hlink"/>
                </a:solidFill>
                <a:latin typeface="HebrewTh" pitchFamily="2" charset="0"/>
              </a:rPr>
              <a:t>Mybvtk</a:t>
            </a:r>
            <a:endParaRPr lang="en-US" altLang="en-US" sz="3400" dirty="0">
              <a:solidFill>
                <a:schemeClr val="hlink"/>
              </a:solidFill>
              <a:latin typeface="HebrewTh" pitchFamily="2" charset="0"/>
            </a:endParaRPr>
          </a:p>
          <a:p>
            <a:pPr eaLnBrk="1" hangingPunct="1">
              <a:lnSpc>
                <a:spcPct val="80000"/>
              </a:lnSpc>
              <a:buFont typeface="Wingdings" panose="05000000000000000000" pitchFamily="2" charset="2"/>
              <a:buNone/>
              <a:defRPr/>
            </a:pPr>
            <a:r>
              <a:rPr lang="en-US" altLang="en-US" sz="1600" dirty="0">
                <a:solidFill>
                  <a:schemeClr val="hlink"/>
                </a:solidFill>
              </a:rPr>
              <a:t>    </a:t>
            </a:r>
            <a:r>
              <a:rPr lang="en-US" altLang="en-US" sz="2400" dirty="0">
                <a:solidFill>
                  <a:schemeClr val="hlink"/>
                </a:solidFill>
              </a:rPr>
              <a:t>(Torah)		(</a:t>
            </a:r>
            <a:r>
              <a:rPr lang="en-US" altLang="en-US" sz="2400" dirty="0" err="1">
                <a:solidFill>
                  <a:schemeClr val="hlink"/>
                </a:solidFill>
              </a:rPr>
              <a:t>Nebiim</a:t>
            </a:r>
            <a:r>
              <a:rPr lang="en-US" altLang="en-US" sz="2400" dirty="0">
                <a:solidFill>
                  <a:schemeClr val="hlink"/>
                </a:solidFill>
              </a:rPr>
              <a:t>)		(</a:t>
            </a:r>
            <a:r>
              <a:rPr lang="en-US" altLang="en-US" sz="2400" dirty="0" err="1">
                <a:solidFill>
                  <a:schemeClr val="hlink"/>
                </a:solidFill>
              </a:rPr>
              <a:t>Kethubim</a:t>
            </a:r>
            <a:r>
              <a:rPr lang="en-US" altLang="en-US" sz="2400" dirty="0">
                <a:solidFill>
                  <a:schemeClr val="hlink"/>
                </a:solidFill>
              </a:rPr>
              <a:t>)</a:t>
            </a:r>
          </a:p>
          <a:p>
            <a:pPr eaLnBrk="1" hangingPunct="1">
              <a:lnSpc>
                <a:spcPct val="80000"/>
              </a:lnSpc>
              <a:buFont typeface="Wingdings" panose="05000000000000000000" pitchFamily="2" charset="2"/>
              <a:buNone/>
              <a:defRPr/>
            </a:pPr>
            <a:r>
              <a:rPr lang="en-US" altLang="en-US" sz="1800" b="1" i="1" dirty="0">
                <a:latin typeface="Times New Roman" panose="02020603050405020304" pitchFamily="18" charset="0"/>
              </a:rPr>
              <a:t>   Genesis			</a:t>
            </a:r>
            <a:r>
              <a:rPr lang="en-US" altLang="en-US" sz="1800" b="1" dirty="0">
                <a:solidFill>
                  <a:schemeClr val="hlink"/>
                </a:solidFill>
              </a:rPr>
              <a:t>Former Prophets</a:t>
            </a:r>
            <a:r>
              <a:rPr lang="en-US" altLang="en-US" sz="1800" b="1" i="1" dirty="0">
                <a:latin typeface="Times New Roman" panose="02020603050405020304" pitchFamily="18" charset="0"/>
              </a:rPr>
              <a:t>	Psalms</a:t>
            </a:r>
          </a:p>
          <a:p>
            <a:pPr eaLnBrk="1" hangingPunct="1">
              <a:lnSpc>
                <a:spcPct val="80000"/>
              </a:lnSpc>
              <a:buFont typeface="Wingdings" panose="05000000000000000000" pitchFamily="2" charset="2"/>
              <a:buNone/>
              <a:defRPr/>
            </a:pPr>
            <a:r>
              <a:rPr lang="en-US" altLang="en-US" sz="1800" b="1" i="1" dirty="0">
                <a:latin typeface="Times New Roman" panose="02020603050405020304" pitchFamily="18" charset="0"/>
              </a:rPr>
              <a:t>   Exodus		    	   Joshua			Proverbs</a:t>
            </a:r>
          </a:p>
          <a:p>
            <a:pPr eaLnBrk="1" hangingPunct="1">
              <a:lnSpc>
                <a:spcPct val="80000"/>
              </a:lnSpc>
              <a:buFont typeface="Wingdings" panose="05000000000000000000" pitchFamily="2" charset="2"/>
              <a:buNone/>
              <a:defRPr/>
            </a:pPr>
            <a:r>
              <a:rPr lang="en-US" altLang="en-US" sz="1800" b="1" i="1" dirty="0">
                <a:latin typeface="Times New Roman" panose="02020603050405020304" pitchFamily="18" charset="0"/>
              </a:rPr>
              <a:t>   Leviticus		    Judges			Job</a:t>
            </a:r>
          </a:p>
          <a:p>
            <a:pPr eaLnBrk="1" hangingPunct="1">
              <a:lnSpc>
                <a:spcPct val="80000"/>
              </a:lnSpc>
              <a:buFont typeface="Wingdings" panose="05000000000000000000" pitchFamily="2" charset="2"/>
              <a:buNone/>
              <a:defRPr/>
            </a:pPr>
            <a:r>
              <a:rPr lang="en-US" altLang="en-US" sz="1800" b="1" i="1" dirty="0">
                <a:latin typeface="Times New Roman" panose="02020603050405020304" pitchFamily="18" charset="0"/>
              </a:rPr>
              <a:t>   Numbers		    Samuel</a:t>
            </a:r>
            <a:r>
              <a:rPr lang="en-US" altLang="en-US" sz="1800" b="1" i="1" dirty="0">
                <a:solidFill>
                  <a:srgbClr val="FF3300"/>
                </a:solidFill>
                <a:latin typeface="Times New Roman" panose="02020603050405020304" pitchFamily="18" charset="0"/>
              </a:rPr>
              <a:t>*</a:t>
            </a:r>
            <a:r>
              <a:rPr lang="en-US" altLang="en-US" sz="1800" b="1" i="1" dirty="0">
                <a:latin typeface="Times New Roman" panose="02020603050405020304" pitchFamily="18" charset="0"/>
              </a:rPr>
              <a:t>		</a:t>
            </a:r>
            <a:r>
              <a:rPr lang="en-US" altLang="en-US" sz="1800" b="1" dirty="0" err="1">
                <a:solidFill>
                  <a:schemeClr val="hlink"/>
                </a:solidFill>
              </a:rPr>
              <a:t>Megilloth</a:t>
            </a:r>
            <a:r>
              <a:rPr lang="en-US" altLang="en-US" sz="1800" b="1" dirty="0">
                <a:solidFill>
                  <a:schemeClr val="hlink"/>
                </a:solidFill>
              </a:rPr>
              <a:t> (five rolls)</a:t>
            </a:r>
          </a:p>
          <a:p>
            <a:pPr eaLnBrk="1" hangingPunct="1">
              <a:lnSpc>
                <a:spcPct val="80000"/>
              </a:lnSpc>
              <a:buFont typeface="Wingdings" panose="05000000000000000000" pitchFamily="2" charset="2"/>
              <a:buNone/>
              <a:defRPr/>
            </a:pPr>
            <a:r>
              <a:rPr lang="en-US" altLang="en-US" sz="1800" b="1" i="1" dirty="0">
                <a:latin typeface="Times New Roman" panose="02020603050405020304" pitchFamily="18" charset="0"/>
              </a:rPr>
              <a:t>   Deuteronomy	    	    Kings</a:t>
            </a:r>
            <a:r>
              <a:rPr lang="en-US" altLang="en-US" sz="1800" b="1" i="1" dirty="0">
                <a:solidFill>
                  <a:srgbClr val="FF3300"/>
                </a:solidFill>
                <a:latin typeface="Times New Roman" panose="02020603050405020304" pitchFamily="18" charset="0"/>
              </a:rPr>
              <a:t>*	</a:t>
            </a:r>
            <a:r>
              <a:rPr lang="en-US" altLang="en-US" sz="1800" b="1" i="1" dirty="0">
                <a:latin typeface="Times New Roman" panose="02020603050405020304" pitchFamily="18" charset="0"/>
              </a:rPr>
              <a:t>		    Song of Songs</a:t>
            </a:r>
          </a:p>
          <a:p>
            <a:pPr eaLnBrk="1" hangingPunct="1">
              <a:lnSpc>
                <a:spcPct val="80000"/>
              </a:lnSpc>
              <a:buFont typeface="Wingdings" panose="05000000000000000000" pitchFamily="2" charset="2"/>
              <a:buNone/>
              <a:defRPr/>
            </a:pPr>
            <a:r>
              <a:rPr lang="en-US" altLang="en-US" sz="1800" b="1" i="1" dirty="0">
                <a:latin typeface="Times New Roman" panose="02020603050405020304" pitchFamily="18" charset="0"/>
              </a:rPr>
              <a:t>					</a:t>
            </a:r>
            <a:r>
              <a:rPr lang="en-US" altLang="en-US" sz="1800" b="1" dirty="0">
                <a:solidFill>
                  <a:schemeClr val="hlink"/>
                </a:solidFill>
              </a:rPr>
              <a:t>Latter Prophets</a:t>
            </a:r>
            <a:r>
              <a:rPr lang="en-US" altLang="en-US" sz="1800" b="1" i="1" dirty="0">
                <a:latin typeface="Times New Roman" panose="02020603050405020304" pitchFamily="18" charset="0"/>
              </a:rPr>
              <a:t>	    	    Ruth</a:t>
            </a:r>
          </a:p>
          <a:p>
            <a:pPr eaLnBrk="1" hangingPunct="1">
              <a:lnSpc>
                <a:spcPct val="80000"/>
              </a:lnSpc>
              <a:buFont typeface="Wingdings" panose="05000000000000000000" pitchFamily="2" charset="2"/>
              <a:buNone/>
              <a:defRPr/>
            </a:pPr>
            <a:r>
              <a:rPr lang="en-US" altLang="en-US" sz="1800" b="1" i="1" dirty="0">
                <a:latin typeface="Times New Roman" panose="02020603050405020304" pitchFamily="18" charset="0"/>
              </a:rPr>
              <a:t>				    		Isaiah		    	    Lamentations</a:t>
            </a:r>
          </a:p>
          <a:p>
            <a:pPr eaLnBrk="1" hangingPunct="1">
              <a:lnSpc>
                <a:spcPct val="80000"/>
              </a:lnSpc>
              <a:buFont typeface="Wingdings" panose="05000000000000000000" pitchFamily="2" charset="2"/>
              <a:buNone/>
              <a:defRPr/>
            </a:pPr>
            <a:r>
              <a:rPr lang="en-US" altLang="en-US" sz="1800" b="1" i="1" dirty="0">
                <a:latin typeface="Times New Roman" panose="02020603050405020304" pitchFamily="18" charset="0"/>
              </a:rPr>
              <a:t>				   		 Jeremiah		    	    Esther</a:t>
            </a:r>
          </a:p>
          <a:p>
            <a:pPr eaLnBrk="1" hangingPunct="1">
              <a:lnSpc>
                <a:spcPct val="80000"/>
              </a:lnSpc>
              <a:buFont typeface="Wingdings" panose="05000000000000000000" pitchFamily="2" charset="2"/>
              <a:buNone/>
              <a:defRPr/>
            </a:pPr>
            <a:r>
              <a:rPr lang="en-US" altLang="en-US" sz="1800" b="1" i="1" dirty="0">
                <a:latin typeface="Times New Roman" panose="02020603050405020304" pitchFamily="18" charset="0"/>
              </a:rPr>
              <a:t>				   		 Ezekiel		    	    Ecclesiastes</a:t>
            </a:r>
          </a:p>
          <a:p>
            <a:pPr eaLnBrk="1" hangingPunct="1">
              <a:lnSpc>
                <a:spcPct val="80000"/>
              </a:lnSpc>
              <a:buFont typeface="Wingdings" panose="05000000000000000000" pitchFamily="2" charset="2"/>
              <a:buNone/>
              <a:defRPr/>
            </a:pPr>
            <a:r>
              <a:rPr lang="en-US" altLang="en-US" sz="1800" b="1" i="1" dirty="0">
                <a:latin typeface="Times New Roman" panose="02020603050405020304" pitchFamily="18" charset="0"/>
              </a:rPr>
              <a:t>				    		The Twelve</a:t>
            </a:r>
            <a:r>
              <a:rPr lang="en-US" altLang="en-US" sz="1800" b="1" i="1" dirty="0">
                <a:solidFill>
                  <a:srgbClr val="FF3300"/>
                </a:solidFill>
                <a:latin typeface="Times New Roman" panose="02020603050405020304" pitchFamily="18" charset="0"/>
              </a:rPr>
              <a:t>*</a:t>
            </a:r>
            <a:r>
              <a:rPr lang="en-US" altLang="en-US" sz="1800" b="1" i="1" dirty="0">
                <a:latin typeface="Times New Roman" panose="02020603050405020304" pitchFamily="18" charset="0"/>
              </a:rPr>
              <a:t>	</a:t>
            </a:r>
            <a:r>
              <a:rPr lang="en-US" altLang="en-US" sz="1800" b="1" i="1" dirty="0">
                <a:solidFill>
                  <a:schemeClr val="tx2"/>
                </a:solidFill>
                <a:latin typeface="Times New Roman" panose="02020603050405020304" pitchFamily="18" charset="0"/>
              </a:rPr>
              <a:t>Daniel</a:t>
            </a:r>
          </a:p>
          <a:p>
            <a:pPr eaLnBrk="1" hangingPunct="1">
              <a:lnSpc>
                <a:spcPct val="80000"/>
              </a:lnSpc>
              <a:buFont typeface="Wingdings" panose="05000000000000000000" pitchFamily="2" charset="2"/>
              <a:buNone/>
              <a:defRPr/>
            </a:pPr>
            <a:r>
              <a:rPr lang="en-US" altLang="en-US" sz="1800" b="1" i="1" dirty="0">
                <a:latin typeface="Times New Roman" panose="02020603050405020304" pitchFamily="18" charset="0"/>
              </a:rPr>
              <a:t>									Ezra-Nehemiah</a:t>
            </a:r>
            <a:r>
              <a:rPr lang="en-US" altLang="en-US" sz="1800" b="1" i="1" dirty="0">
                <a:solidFill>
                  <a:srgbClr val="FF3300"/>
                </a:solidFill>
                <a:latin typeface="Times New Roman" panose="02020603050405020304" pitchFamily="18" charset="0"/>
              </a:rPr>
              <a:t>*</a:t>
            </a:r>
          </a:p>
          <a:p>
            <a:pPr eaLnBrk="1" hangingPunct="1">
              <a:lnSpc>
                <a:spcPct val="80000"/>
              </a:lnSpc>
              <a:buFont typeface="Wingdings" panose="05000000000000000000" pitchFamily="2" charset="2"/>
              <a:buNone/>
              <a:defRPr/>
            </a:pPr>
            <a:r>
              <a:rPr lang="en-US" altLang="en-US" sz="1800" b="1" i="1" dirty="0">
                <a:latin typeface="Times New Roman" panose="02020603050405020304" pitchFamily="18" charset="0"/>
              </a:rPr>
              <a:t>									Chronicles</a:t>
            </a:r>
            <a:r>
              <a:rPr lang="en-US" altLang="en-US" sz="1800" b="1" i="1" dirty="0">
                <a:solidFill>
                  <a:srgbClr val="FF3300"/>
                </a:solidFill>
                <a:latin typeface="Times New Roman" panose="02020603050405020304" pitchFamily="18" charset="0"/>
              </a:rPr>
              <a:t>*</a:t>
            </a:r>
            <a:endParaRPr lang="en-US" altLang="en-US" sz="1800" dirty="0">
              <a:solidFill>
                <a:srgbClr val="FF3300"/>
              </a:solidFill>
              <a:latin typeface="Times New Roman" panose="02020603050405020304" pitchFamily="18" charset="0"/>
            </a:endParaRPr>
          </a:p>
        </p:txBody>
      </p:sp>
      <p:sp>
        <p:nvSpPr>
          <p:cNvPr id="57348" name="Text Box 4"/>
          <p:cNvSpPr txBox="1">
            <a:spLocks noChangeArrowheads="1"/>
          </p:cNvSpPr>
          <p:nvPr/>
        </p:nvSpPr>
        <p:spPr bwMode="auto">
          <a:xfrm>
            <a:off x="914400" y="4298577"/>
            <a:ext cx="2286000" cy="1628775"/>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2000" b="1" dirty="0">
                <a:solidFill>
                  <a:srgbClr val="FFCC66"/>
                </a:solidFill>
                <a:latin typeface="Arial" panose="020B0604020202020204" pitchFamily="34" charset="0"/>
                <a:cs typeface="Arial" panose="020B0604020202020204" pitchFamily="34" charset="0"/>
              </a:rPr>
              <a:t>These 24 books are the same as the 39 in the English Old Testament.</a:t>
            </a:r>
          </a:p>
        </p:txBody>
      </p:sp>
      <p:sp>
        <p:nvSpPr>
          <p:cNvPr id="38918" name="Text Box 5"/>
          <p:cNvSpPr txBox="1">
            <a:spLocks noChangeArrowheads="1"/>
          </p:cNvSpPr>
          <p:nvPr/>
        </p:nvSpPr>
        <p:spPr bwMode="auto">
          <a:xfrm>
            <a:off x="2057400" y="6338888"/>
            <a:ext cx="8153400" cy="366712"/>
          </a:xfrm>
          <a:prstGeom prst="rect">
            <a:avLst/>
          </a:prstGeom>
          <a:noFill/>
          <a:ln>
            <a:noFill/>
          </a:ln>
          <a:effectLs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solidFill>
                  <a:srgbClr val="FF3300"/>
                </a:solidFill>
              </a:rPr>
              <a:t>* Originally appearing in single scrolls</a:t>
            </a:r>
          </a:p>
        </p:txBody>
      </p:sp>
    </p:spTree>
    <p:extLst>
      <p:ext uri="{BB962C8B-B14F-4D97-AF65-F5344CB8AC3E}">
        <p14:creationId xmlns:p14="http://schemas.microsoft.com/office/powerpoint/2010/main" val="314076576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ppt_x</p:attrName>
                                        </p:attrNameLst>
                                      </p:cBhvr>
                                      <p:tavLst>
                                        <p:tav tm="0">
                                          <p:val>
                                            <p:strVal val="#ppt_x-.2"/>
                                          </p:val>
                                        </p:tav>
                                        <p:tav tm="100000">
                                          <p:val>
                                            <p:strVal val="#ppt_x"/>
                                          </p:val>
                                        </p:tav>
                                      </p:tavLst>
                                    </p:anim>
                                    <p:anim calcmode="lin" valueType="num">
                                      <p:cBhvr>
                                        <p:cTn id="8" dur="1000" fill="hold"/>
                                        <p:tgtEl>
                                          <p:spTgt spid="573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46"/>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fade">
                                      <p:cBhvr>
                                        <p:cTn id="12" dur="500"/>
                                        <p:tgtEl>
                                          <p:spTgt spid="57347">
                                            <p:txEl>
                                              <p:pRg st="0" end="0"/>
                                            </p:txEl>
                                          </p:spTgt>
                                        </p:tgtEl>
                                      </p:cBhvr>
                                    </p:animEffect>
                                    <p:anim calcmode="lin" valueType="num">
                                      <p:cBhvr>
                                        <p:cTn id="13"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7347">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fade">
                                      <p:cBhvr>
                                        <p:cTn id="17" dur="500"/>
                                        <p:tgtEl>
                                          <p:spTgt spid="57347">
                                            <p:txEl>
                                              <p:pRg st="1" end="1"/>
                                            </p:txEl>
                                          </p:spTgt>
                                        </p:tgtEl>
                                      </p:cBhvr>
                                    </p:animEffect>
                                    <p:anim calcmode="lin" valueType="num">
                                      <p:cBhvr>
                                        <p:cTn id="18"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57347">
                                            <p:txEl>
                                              <p:pRg st="1" end="1"/>
                                            </p:txEl>
                                          </p:spTgt>
                                        </p:tgtEl>
                                        <p:attrNameLst>
                                          <p:attrName>ppt_y</p:attrName>
                                        </p:attrNameLst>
                                      </p:cBhvr>
                                      <p:tavLst>
                                        <p:tav tm="0">
                                          <p:val>
                                            <p:strVal val="#ppt_y+.05"/>
                                          </p:val>
                                        </p:tav>
                                        <p:tav tm="100000">
                                          <p:val>
                                            <p:strVal val="#ppt_y"/>
                                          </p:val>
                                        </p:tav>
                                      </p:tavLst>
                                    </p:anim>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57347">
                                            <p:txEl>
                                              <p:pRg st="2" end="2"/>
                                            </p:txEl>
                                          </p:spTgt>
                                        </p:tgtEl>
                                        <p:attrNameLst>
                                          <p:attrName>style.visibility</p:attrName>
                                        </p:attrNameLst>
                                      </p:cBhvr>
                                      <p:to>
                                        <p:strVal val="visible"/>
                                      </p:to>
                                    </p:set>
                                    <p:animEffect transition="in" filter="fade">
                                      <p:cBhvr>
                                        <p:cTn id="23" dur="500"/>
                                        <p:tgtEl>
                                          <p:spTgt spid="57347">
                                            <p:txEl>
                                              <p:pRg st="2" end="2"/>
                                            </p:txEl>
                                          </p:spTgt>
                                        </p:tgtEl>
                                      </p:cBhvr>
                                    </p:animEffect>
                                    <p:anim calcmode="lin" valueType="num">
                                      <p:cBhvr>
                                        <p:cTn id="24"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57347">
                                            <p:txEl>
                                              <p:pRg st="2" end="2"/>
                                            </p:txEl>
                                          </p:spTgt>
                                        </p:tgtEl>
                                        <p:attrNameLst>
                                          <p:attrName>ppt_y</p:attrName>
                                        </p:attrNameLst>
                                      </p:cBhvr>
                                      <p:tavLst>
                                        <p:tav tm="0">
                                          <p:val>
                                            <p:strVal val="#ppt_y+.05"/>
                                          </p:val>
                                        </p:tav>
                                        <p:tav tm="100000">
                                          <p:val>
                                            <p:strVal val="#ppt_y"/>
                                          </p:val>
                                        </p:tav>
                                      </p:tavLst>
                                    </p:anim>
                                  </p:childTnLst>
                                </p:cTn>
                              </p:par>
                            </p:childTnLst>
                          </p:cTn>
                        </p:par>
                        <p:par>
                          <p:cTn id="26" fill="hold" nodeType="afterGroup">
                            <p:stCondLst>
                              <p:cond delay="1500"/>
                            </p:stCondLst>
                            <p:childTnLst>
                              <p:par>
                                <p:cTn id="27" presetID="44" presetClass="entr" presetSubtype="0" fill="hold" grpId="0" nodeType="afterEffect">
                                  <p:stCondLst>
                                    <p:cond delay="0"/>
                                  </p:stCondLst>
                                  <p:childTnLst>
                                    <p:set>
                                      <p:cBhvr>
                                        <p:cTn id="28" dur="1" fill="hold">
                                          <p:stCondLst>
                                            <p:cond delay="0"/>
                                          </p:stCondLst>
                                        </p:cTn>
                                        <p:tgtEl>
                                          <p:spTgt spid="57347">
                                            <p:txEl>
                                              <p:pRg st="3" end="3"/>
                                            </p:txEl>
                                          </p:spTgt>
                                        </p:tgtEl>
                                        <p:attrNameLst>
                                          <p:attrName>style.visibility</p:attrName>
                                        </p:attrNameLst>
                                      </p:cBhvr>
                                      <p:to>
                                        <p:strVal val="visible"/>
                                      </p:to>
                                    </p:set>
                                    <p:animEffect transition="in" filter="fade">
                                      <p:cBhvr>
                                        <p:cTn id="29" dur="500"/>
                                        <p:tgtEl>
                                          <p:spTgt spid="57347">
                                            <p:txEl>
                                              <p:pRg st="3" end="3"/>
                                            </p:txEl>
                                          </p:spTgt>
                                        </p:tgtEl>
                                      </p:cBhvr>
                                    </p:animEffect>
                                    <p:anim calcmode="lin" valueType="num">
                                      <p:cBhvr>
                                        <p:cTn id="30"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57347">
                                            <p:txEl>
                                              <p:pRg st="3" end="3"/>
                                            </p:txEl>
                                          </p:spTgt>
                                        </p:tgtEl>
                                        <p:attrNameLst>
                                          <p:attrName>ppt_y</p:attrName>
                                        </p:attrNameLst>
                                      </p:cBhvr>
                                      <p:tavLst>
                                        <p:tav tm="0">
                                          <p:val>
                                            <p:strVal val="#ppt_y+.05"/>
                                          </p:val>
                                        </p:tav>
                                        <p:tav tm="100000">
                                          <p:val>
                                            <p:strVal val="#ppt_y"/>
                                          </p:val>
                                        </p:tav>
                                      </p:tavLst>
                                    </p:anim>
                                  </p:childTnLst>
                                </p:cTn>
                              </p:par>
                            </p:childTnLst>
                          </p:cTn>
                        </p:par>
                        <p:par>
                          <p:cTn id="32" fill="hold" nodeType="afterGroup">
                            <p:stCondLst>
                              <p:cond delay="2000"/>
                            </p:stCondLst>
                            <p:childTnLst>
                              <p:par>
                                <p:cTn id="33" presetID="44" presetClass="entr" presetSubtype="0" fill="hold" grpId="0" nodeType="afterEffect">
                                  <p:stCondLst>
                                    <p:cond delay="0"/>
                                  </p:stCondLst>
                                  <p:childTnLst>
                                    <p:set>
                                      <p:cBhvr>
                                        <p:cTn id="34" dur="1" fill="hold">
                                          <p:stCondLst>
                                            <p:cond delay="0"/>
                                          </p:stCondLst>
                                        </p:cTn>
                                        <p:tgtEl>
                                          <p:spTgt spid="57347">
                                            <p:txEl>
                                              <p:pRg st="4" end="4"/>
                                            </p:txEl>
                                          </p:spTgt>
                                        </p:tgtEl>
                                        <p:attrNameLst>
                                          <p:attrName>style.visibility</p:attrName>
                                        </p:attrNameLst>
                                      </p:cBhvr>
                                      <p:to>
                                        <p:strVal val="visible"/>
                                      </p:to>
                                    </p:set>
                                    <p:animEffect transition="in" filter="fade">
                                      <p:cBhvr>
                                        <p:cTn id="35" dur="500"/>
                                        <p:tgtEl>
                                          <p:spTgt spid="57347">
                                            <p:txEl>
                                              <p:pRg st="4" end="4"/>
                                            </p:txEl>
                                          </p:spTgt>
                                        </p:tgtEl>
                                      </p:cBhvr>
                                    </p:animEffect>
                                    <p:anim calcmode="lin" valueType="num">
                                      <p:cBhvr>
                                        <p:cTn id="36"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57347">
                                            <p:txEl>
                                              <p:pRg st="4" end="4"/>
                                            </p:txEl>
                                          </p:spTgt>
                                        </p:tgtEl>
                                        <p:attrNameLst>
                                          <p:attrName>ppt_y</p:attrName>
                                        </p:attrNameLst>
                                      </p:cBhvr>
                                      <p:tavLst>
                                        <p:tav tm="0">
                                          <p:val>
                                            <p:strVal val="#ppt_y+.05"/>
                                          </p:val>
                                        </p:tav>
                                        <p:tav tm="100000">
                                          <p:val>
                                            <p:strVal val="#ppt_y"/>
                                          </p:val>
                                        </p:tav>
                                      </p:tavLst>
                                    </p:anim>
                                  </p:childTnLst>
                                </p:cTn>
                              </p:par>
                            </p:childTnLst>
                          </p:cTn>
                        </p:par>
                        <p:par>
                          <p:cTn id="38" fill="hold" nodeType="afterGroup">
                            <p:stCondLst>
                              <p:cond delay="2500"/>
                            </p:stCondLst>
                            <p:childTnLst>
                              <p:par>
                                <p:cTn id="39" presetID="44" presetClass="entr" presetSubtype="0" fill="hold" grpId="0" nodeType="afterEffect">
                                  <p:stCondLst>
                                    <p:cond delay="0"/>
                                  </p:stCondLst>
                                  <p:childTnLst>
                                    <p:set>
                                      <p:cBhvr>
                                        <p:cTn id="40" dur="1" fill="hold">
                                          <p:stCondLst>
                                            <p:cond delay="0"/>
                                          </p:stCondLst>
                                        </p:cTn>
                                        <p:tgtEl>
                                          <p:spTgt spid="57347">
                                            <p:txEl>
                                              <p:pRg st="5" end="5"/>
                                            </p:txEl>
                                          </p:spTgt>
                                        </p:tgtEl>
                                        <p:attrNameLst>
                                          <p:attrName>style.visibility</p:attrName>
                                        </p:attrNameLst>
                                      </p:cBhvr>
                                      <p:to>
                                        <p:strVal val="visible"/>
                                      </p:to>
                                    </p:set>
                                    <p:animEffect transition="in" filter="fade">
                                      <p:cBhvr>
                                        <p:cTn id="41" dur="500"/>
                                        <p:tgtEl>
                                          <p:spTgt spid="57347">
                                            <p:txEl>
                                              <p:pRg st="5" end="5"/>
                                            </p:txEl>
                                          </p:spTgt>
                                        </p:tgtEl>
                                      </p:cBhvr>
                                    </p:animEffect>
                                    <p:anim calcmode="lin" valueType="num">
                                      <p:cBhvr>
                                        <p:cTn id="42"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57347">
                                            <p:txEl>
                                              <p:pRg st="5" end="5"/>
                                            </p:txEl>
                                          </p:spTgt>
                                        </p:tgtEl>
                                        <p:attrNameLst>
                                          <p:attrName>ppt_y</p:attrName>
                                        </p:attrNameLst>
                                      </p:cBhvr>
                                      <p:tavLst>
                                        <p:tav tm="0">
                                          <p:val>
                                            <p:strVal val="#ppt_y+.05"/>
                                          </p:val>
                                        </p:tav>
                                        <p:tav tm="100000">
                                          <p:val>
                                            <p:strVal val="#ppt_y"/>
                                          </p:val>
                                        </p:tav>
                                      </p:tavLst>
                                    </p:anim>
                                  </p:childTnLst>
                                </p:cTn>
                              </p:par>
                            </p:childTnLst>
                          </p:cTn>
                        </p:par>
                        <p:par>
                          <p:cTn id="44" fill="hold" nodeType="afterGroup">
                            <p:stCondLst>
                              <p:cond delay="3000"/>
                            </p:stCondLst>
                            <p:childTnLst>
                              <p:par>
                                <p:cTn id="45" presetID="44" presetClass="entr" presetSubtype="0" fill="hold" grpId="0" nodeType="afterEffect">
                                  <p:stCondLst>
                                    <p:cond delay="0"/>
                                  </p:stCondLst>
                                  <p:childTnLst>
                                    <p:set>
                                      <p:cBhvr>
                                        <p:cTn id="46" dur="1" fill="hold">
                                          <p:stCondLst>
                                            <p:cond delay="0"/>
                                          </p:stCondLst>
                                        </p:cTn>
                                        <p:tgtEl>
                                          <p:spTgt spid="57347">
                                            <p:txEl>
                                              <p:pRg st="6" end="6"/>
                                            </p:txEl>
                                          </p:spTgt>
                                        </p:tgtEl>
                                        <p:attrNameLst>
                                          <p:attrName>style.visibility</p:attrName>
                                        </p:attrNameLst>
                                      </p:cBhvr>
                                      <p:to>
                                        <p:strVal val="visible"/>
                                      </p:to>
                                    </p:set>
                                    <p:animEffect transition="in" filter="fade">
                                      <p:cBhvr>
                                        <p:cTn id="47" dur="500"/>
                                        <p:tgtEl>
                                          <p:spTgt spid="57347">
                                            <p:txEl>
                                              <p:pRg st="6" end="6"/>
                                            </p:txEl>
                                          </p:spTgt>
                                        </p:tgtEl>
                                      </p:cBhvr>
                                    </p:animEffect>
                                    <p:anim calcmode="lin" valueType="num">
                                      <p:cBhvr>
                                        <p:cTn id="48"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57347">
                                            <p:txEl>
                                              <p:pRg st="6" end="6"/>
                                            </p:txEl>
                                          </p:spTgt>
                                        </p:tgtEl>
                                        <p:attrNameLst>
                                          <p:attrName>ppt_y</p:attrName>
                                        </p:attrNameLst>
                                      </p:cBhvr>
                                      <p:tavLst>
                                        <p:tav tm="0">
                                          <p:val>
                                            <p:strVal val="#ppt_y+.05"/>
                                          </p:val>
                                        </p:tav>
                                        <p:tav tm="100000">
                                          <p:val>
                                            <p:strVal val="#ppt_y"/>
                                          </p:val>
                                        </p:tav>
                                      </p:tavLst>
                                    </p:anim>
                                  </p:childTnLst>
                                </p:cTn>
                              </p:par>
                            </p:childTnLst>
                          </p:cTn>
                        </p:par>
                        <p:par>
                          <p:cTn id="50" fill="hold" nodeType="afterGroup">
                            <p:stCondLst>
                              <p:cond delay="3500"/>
                            </p:stCondLst>
                            <p:childTnLst>
                              <p:par>
                                <p:cTn id="51" presetID="44" presetClass="entr" presetSubtype="0" fill="hold" grpId="0" nodeType="afterEffect">
                                  <p:stCondLst>
                                    <p:cond delay="0"/>
                                  </p:stCondLst>
                                  <p:childTnLst>
                                    <p:set>
                                      <p:cBhvr>
                                        <p:cTn id="52" dur="1" fill="hold">
                                          <p:stCondLst>
                                            <p:cond delay="0"/>
                                          </p:stCondLst>
                                        </p:cTn>
                                        <p:tgtEl>
                                          <p:spTgt spid="57347">
                                            <p:txEl>
                                              <p:pRg st="7" end="7"/>
                                            </p:txEl>
                                          </p:spTgt>
                                        </p:tgtEl>
                                        <p:attrNameLst>
                                          <p:attrName>style.visibility</p:attrName>
                                        </p:attrNameLst>
                                      </p:cBhvr>
                                      <p:to>
                                        <p:strVal val="visible"/>
                                      </p:to>
                                    </p:set>
                                    <p:animEffect transition="in" filter="fade">
                                      <p:cBhvr>
                                        <p:cTn id="53" dur="500"/>
                                        <p:tgtEl>
                                          <p:spTgt spid="57347">
                                            <p:txEl>
                                              <p:pRg st="7" end="7"/>
                                            </p:txEl>
                                          </p:spTgt>
                                        </p:tgtEl>
                                      </p:cBhvr>
                                    </p:animEffect>
                                    <p:anim calcmode="lin" valueType="num">
                                      <p:cBhvr>
                                        <p:cTn id="54" dur="5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p:cTn id="55" dur="500" fill="hold"/>
                                        <p:tgtEl>
                                          <p:spTgt spid="57347">
                                            <p:txEl>
                                              <p:pRg st="7" end="7"/>
                                            </p:txEl>
                                          </p:spTgt>
                                        </p:tgtEl>
                                        <p:attrNameLst>
                                          <p:attrName>ppt_y</p:attrName>
                                        </p:attrNameLst>
                                      </p:cBhvr>
                                      <p:tavLst>
                                        <p:tav tm="0">
                                          <p:val>
                                            <p:strVal val="#ppt_y+.05"/>
                                          </p:val>
                                        </p:tav>
                                        <p:tav tm="100000">
                                          <p:val>
                                            <p:strVal val="#ppt_y"/>
                                          </p:val>
                                        </p:tav>
                                      </p:tavLst>
                                    </p:anim>
                                  </p:childTnLst>
                                </p:cTn>
                              </p:par>
                            </p:childTnLst>
                          </p:cTn>
                        </p:par>
                        <p:par>
                          <p:cTn id="56" fill="hold" nodeType="afterGroup">
                            <p:stCondLst>
                              <p:cond delay="4000"/>
                            </p:stCondLst>
                            <p:childTnLst>
                              <p:par>
                                <p:cTn id="57" presetID="44" presetClass="entr" presetSubtype="0" fill="hold" grpId="0" nodeType="afterEffect">
                                  <p:stCondLst>
                                    <p:cond delay="0"/>
                                  </p:stCondLst>
                                  <p:childTnLst>
                                    <p:set>
                                      <p:cBhvr>
                                        <p:cTn id="58" dur="1" fill="hold">
                                          <p:stCondLst>
                                            <p:cond delay="0"/>
                                          </p:stCondLst>
                                        </p:cTn>
                                        <p:tgtEl>
                                          <p:spTgt spid="57347">
                                            <p:txEl>
                                              <p:pRg st="8" end="8"/>
                                            </p:txEl>
                                          </p:spTgt>
                                        </p:tgtEl>
                                        <p:attrNameLst>
                                          <p:attrName>style.visibility</p:attrName>
                                        </p:attrNameLst>
                                      </p:cBhvr>
                                      <p:to>
                                        <p:strVal val="visible"/>
                                      </p:to>
                                    </p:set>
                                    <p:animEffect transition="in" filter="fade">
                                      <p:cBhvr>
                                        <p:cTn id="59" dur="500"/>
                                        <p:tgtEl>
                                          <p:spTgt spid="57347">
                                            <p:txEl>
                                              <p:pRg st="8" end="8"/>
                                            </p:txEl>
                                          </p:spTgt>
                                        </p:tgtEl>
                                      </p:cBhvr>
                                    </p:animEffect>
                                    <p:anim calcmode="lin" valueType="num">
                                      <p:cBhvr>
                                        <p:cTn id="60" dur="500" fill="hold"/>
                                        <p:tgtEl>
                                          <p:spTgt spid="57347">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57347">
                                            <p:txEl>
                                              <p:pRg st="8" end="8"/>
                                            </p:txEl>
                                          </p:spTgt>
                                        </p:tgtEl>
                                        <p:attrNameLst>
                                          <p:attrName>ppt_y</p:attrName>
                                        </p:attrNameLst>
                                      </p:cBhvr>
                                      <p:tavLst>
                                        <p:tav tm="0">
                                          <p:val>
                                            <p:strVal val="#ppt_y+.05"/>
                                          </p:val>
                                        </p:tav>
                                        <p:tav tm="100000">
                                          <p:val>
                                            <p:strVal val="#ppt_y"/>
                                          </p:val>
                                        </p:tav>
                                      </p:tavLst>
                                    </p:anim>
                                  </p:childTnLst>
                                </p:cTn>
                              </p:par>
                            </p:childTnLst>
                          </p:cTn>
                        </p:par>
                        <p:par>
                          <p:cTn id="62" fill="hold" nodeType="afterGroup">
                            <p:stCondLst>
                              <p:cond delay="4500"/>
                            </p:stCondLst>
                            <p:childTnLst>
                              <p:par>
                                <p:cTn id="63" presetID="44" presetClass="entr" presetSubtype="0" fill="hold" grpId="0" nodeType="afterEffect">
                                  <p:stCondLst>
                                    <p:cond delay="0"/>
                                  </p:stCondLst>
                                  <p:childTnLst>
                                    <p:set>
                                      <p:cBhvr>
                                        <p:cTn id="64" dur="1" fill="hold">
                                          <p:stCondLst>
                                            <p:cond delay="0"/>
                                          </p:stCondLst>
                                        </p:cTn>
                                        <p:tgtEl>
                                          <p:spTgt spid="57347">
                                            <p:txEl>
                                              <p:pRg st="9" end="9"/>
                                            </p:txEl>
                                          </p:spTgt>
                                        </p:tgtEl>
                                        <p:attrNameLst>
                                          <p:attrName>style.visibility</p:attrName>
                                        </p:attrNameLst>
                                      </p:cBhvr>
                                      <p:to>
                                        <p:strVal val="visible"/>
                                      </p:to>
                                    </p:set>
                                    <p:animEffect transition="in" filter="fade">
                                      <p:cBhvr>
                                        <p:cTn id="65" dur="500"/>
                                        <p:tgtEl>
                                          <p:spTgt spid="57347">
                                            <p:txEl>
                                              <p:pRg st="9" end="9"/>
                                            </p:txEl>
                                          </p:spTgt>
                                        </p:tgtEl>
                                      </p:cBhvr>
                                    </p:animEffect>
                                    <p:anim calcmode="lin" valueType="num">
                                      <p:cBhvr>
                                        <p:cTn id="66" dur="500" fill="hold"/>
                                        <p:tgtEl>
                                          <p:spTgt spid="57347">
                                            <p:txEl>
                                              <p:pRg st="9" end="9"/>
                                            </p:txEl>
                                          </p:spTgt>
                                        </p:tgtEl>
                                        <p:attrNameLst>
                                          <p:attrName>ppt_x</p:attrName>
                                        </p:attrNameLst>
                                      </p:cBhvr>
                                      <p:tavLst>
                                        <p:tav tm="0">
                                          <p:val>
                                            <p:strVal val="#ppt_x"/>
                                          </p:val>
                                        </p:tav>
                                        <p:tav tm="100000">
                                          <p:val>
                                            <p:strVal val="#ppt_x"/>
                                          </p:val>
                                        </p:tav>
                                      </p:tavLst>
                                    </p:anim>
                                    <p:anim calcmode="lin" valueType="num">
                                      <p:cBhvr>
                                        <p:cTn id="67" dur="500" fill="hold"/>
                                        <p:tgtEl>
                                          <p:spTgt spid="57347">
                                            <p:txEl>
                                              <p:pRg st="9" end="9"/>
                                            </p:txEl>
                                          </p:spTgt>
                                        </p:tgtEl>
                                        <p:attrNameLst>
                                          <p:attrName>ppt_y</p:attrName>
                                        </p:attrNameLst>
                                      </p:cBhvr>
                                      <p:tavLst>
                                        <p:tav tm="0">
                                          <p:val>
                                            <p:strVal val="#ppt_y+.05"/>
                                          </p:val>
                                        </p:tav>
                                        <p:tav tm="100000">
                                          <p:val>
                                            <p:strVal val="#ppt_y"/>
                                          </p:val>
                                        </p:tav>
                                      </p:tavLst>
                                    </p:anim>
                                  </p:childTnLst>
                                </p:cTn>
                              </p:par>
                            </p:childTnLst>
                          </p:cTn>
                        </p:par>
                        <p:par>
                          <p:cTn id="68" fill="hold" nodeType="afterGroup">
                            <p:stCondLst>
                              <p:cond delay="5000"/>
                            </p:stCondLst>
                            <p:childTnLst>
                              <p:par>
                                <p:cTn id="69" presetID="44" presetClass="entr" presetSubtype="0" fill="hold" grpId="0" nodeType="afterEffect">
                                  <p:stCondLst>
                                    <p:cond delay="0"/>
                                  </p:stCondLst>
                                  <p:childTnLst>
                                    <p:set>
                                      <p:cBhvr>
                                        <p:cTn id="70" dur="1" fill="hold">
                                          <p:stCondLst>
                                            <p:cond delay="0"/>
                                          </p:stCondLst>
                                        </p:cTn>
                                        <p:tgtEl>
                                          <p:spTgt spid="57347">
                                            <p:txEl>
                                              <p:pRg st="10" end="10"/>
                                            </p:txEl>
                                          </p:spTgt>
                                        </p:tgtEl>
                                        <p:attrNameLst>
                                          <p:attrName>style.visibility</p:attrName>
                                        </p:attrNameLst>
                                      </p:cBhvr>
                                      <p:to>
                                        <p:strVal val="visible"/>
                                      </p:to>
                                    </p:set>
                                    <p:animEffect transition="in" filter="fade">
                                      <p:cBhvr>
                                        <p:cTn id="71" dur="500"/>
                                        <p:tgtEl>
                                          <p:spTgt spid="57347">
                                            <p:txEl>
                                              <p:pRg st="10" end="10"/>
                                            </p:txEl>
                                          </p:spTgt>
                                        </p:tgtEl>
                                      </p:cBhvr>
                                    </p:animEffect>
                                    <p:anim calcmode="lin" valueType="num">
                                      <p:cBhvr>
                                        <p:cTn id="72" dur="500" fill="hold"/>
                                        <p:tgtEl>
                                          <p:spTgt spid="57347">
                                            <p:txEl>
                                              <p:pRg st="10" end="10"/>
                                            </p:txEl>
                                          </p:spTgt>
                                        </p:tgtEl>
                                        <p:attrNameLst>
                                          <p:attrName>ppt_x</p:attrName>
                                        </p:attrNameLst>
                                      </p:cBhvr>
                                      <p:tavLst>
                                        <p:tav tm="0">
                                          <p:val>
                                            <p:strVal val="#ppt_x"/>
                                          </p:val>
                                        </p:tav>
                                        <p:tav tm="100000">
                                          <p:val>
                                            <p:strVal val="#ppt_x"/>
                                          </p:val>
                                        </p:tav>
                                      </p:tavLst>
                                    </p:anim>
                                    <p:anim calcmode="lin" valueType="num">
                                      <p:cBhvr>
                                        <p:cTn id="73" dur="500" fill="hold"/>
                                        <p:tgtEl>
                                          <p:spTgt spid="57347">
                                            <p:txEl>
                                              <p:pRg st="10" end="10"/>
                                            </p:txEl>
                                          </p:spTgt>
                                        </p:tgtEl>
                                        <p:attrNameLst>
                                          <p:attrName>ppt_y</p:attrName>
                                        </p:attrNameLst>
                                      </p:cBhvr>
                                      <p:tavLst>
                                        <p:tav tm="0">
                                          <p:val>
                                            <p:strVal val="#ppt_y+.05"/>
                                          </p:val>
                                        </p:tav>
                                        <p:tav tm="100000">
                                          <p:val>
                                            <p:strVal val="#ppt_y"/>
                                          </p:val>
                                        </p:tav>
                                      </p:tavLst>
                                    </p:anim>
                                  </p:childTnLst>
                                </p:cTn>
                              </p:par>
                            </p:childTnLst>
                          </p:cTn>
                        </p:par>
                        <p:par>
                          <p:cTn id="74" fill="hold" nodeType="afterGroup">
                            <p:stCondLst>
                              <p:cond delay="5500"/>
                            </p:stCondLst>
                            <p:childTnLst>
                              <p:par>
                                <p:cTn id="75" presetID="44" presetClass="entr" presetSubtype="0" fill="hold" grpId="0" nodeType="afterEffect">
                                  <p:stCondLst>
                                    <p:cond delay="0"/>
                                  </p:stCondLst>
                                  <p:childTnLst>
                                    <p:set>
                                      <p:cBhvr>
                                        <p:cTn id="76" dur="1" fill="hold">
                                          <p:stCondLst>
                                            <p:cond delay="0"/>
                                          </p:stCondLst>
                                        </p:cTn>
                                        <p:tgtEl>
                                          <p:spTgt spid="57347">
                                            <p:txEl>
                                              <p:pRg st="11" end="11"/>
                                            </p:txEl>
                                          </p:spTgt>
                                        </p:tgtEl>
                                        <p:attrNameLst>
                                          <p:attrName>style.visibility</p:attrName>
                                        </p:attrNameLst>
                                      </p:cBhvr>
                                      <p:to>
                                        <p:strVal val="visible"/>
                                      </p:to>
                                    </p:set>
                                    <p:animEffect transition="in" filter="fade">
                                      <p:cBhvr>
                                        <p:cTn id="77" dur="500"/>
                                        <p:tgtEl>
                                          <p:spTgt spid="57347">
                                            <p:txEl>
                                              <p:pRg st="11" end="11"/>
                                            </p:txEl>
                                          </p:spTgt>
                                        </p:tgtEl>
                                      </p:cBhvr>
                                    </p:animEffect>
                                    <p:anim calcmode="lin" valueType="num">
                                      <p:cBhvr>
                                        <p:cTn id="78" dur="500" fill="hold"/>
                                        <p:tgtEl>
                                          <p:spTgt spid="57347">
                                            <p:txEl>
                                              <p:pRg st="11" end="11"/>
                                            </p:txEl>
                                          </p:spTgt>
                                        </p:tgtEl>
                                        <p:attrNameLst>
                                          <p:attrName>ppt_x</p:attrName>
                                        </p:attrNameLst>
                                      </p:cBhvr>
                                      <p:tavLst>
                                        <p:tav tm="0">
                                          <p:val>
                                            <p:strVal val="#ppt_x"/>
                                          </p:val>
                                        </p:tav>
                                        <p:tav tm="100000">
                                          <p:val>
                                            <p:strVal val="#ppt_x"/>
                                          </p:val>
                                        </p:tav>
                                      </p:tavLst>
                                    </p:anim>
                                    <p:anim calcmode="lin" valueType="num">
                                      <p:cBhvr>
                                        <p:cTn id="79" dur="500" fill="hold"/>
                                        <p:tgtEl>
                                          <p:spTgt spid="57347">
                                            <p:txEl>
                                              <p:pRg st="11" end="11"/>
                                            </p:txEl>
                                          </p:spTgt>
                                        </p:tgtEl>
                                        <p:attrNameLst>
                                          <p:attrName>ppt_y</p:attrName>
                                        </p:attrNameLst>
                                      </p:cBhvr>
                                      <p:tavLst>
                                        <p:tav tm="0">
                                          <p:val>
                                            <p:strVal val="#ppt_y+.05"/>
                                          </p:val>
                                        </p:tav>
                                        <p:tav tm="100000">
                                          <p:val>
                                            <p:strVal val="#ppt_y"/>
                                          </p:val>
                                        </p:tav>
                                      </p:tavLst>
                                    </p:anim>
                                  </p:childTnLst>
                                </p:cTn>
                              </p:par>
                            </p:childTnLst>
                          </p:cTn>
                        </p:par>
                        <p:par>
                          <p:cTn id="80" fill="hold" nodeType="afterGroup">
                            <p:stCondLst>
                              <p:cond delay="6000"/>
                            </p:stCondLst>
                            <p:childTnLst>
                              <p:par>
                                <p:cTn id="81" presetID="44" presetClass="entr" presetSubtype="0" fill="hold" grpId="0" nodeType="afterEffect">
                                  <p:stCondLst>
                                    <p:cond delay="0"/>
                                  </p:stCondLst>
                                  <p:childTnLst>
                                    <p:set>
                                      <p:cBhvr>
                                        <p:cTn id="82" dur="1" fill="hold">
                                          <p:stCondLst>
                                            <p:cond delay="0"/>
                                          </p:stCondLst>
                                        </p:cTn>
                                        <p:tgtEl>
                                          <p:spTgt spid="57347">
                                            <p:txEl>
                                              <p:pRg st="12" end="12"/>
                                            </p:txEl>
                                          </p:spTgt>
                                        </p:tgtEl>
                                        <p:attrNameLst>
                                          <p:attrName>style.visibility</p:attrName>
                                        </p:attrNameLst>
                                      </p:cBhvr>
                                      <p:to>
                                        <p:strVal val="visible"/>
                                      </p:to>
                                    </p:set>
                                    <p:animEffect transition="in" filter="fade">
                                      <p:cBhvr>
                                        <p:cTn id="83" dur="500"/>
                                        <p:tgtEl>
                                          <p:spTgt spid="57347">
                                            <p:txEl>
                                              <p:pRg st="12" end="12"/>
                                            </p:txEl>
                                          </p:spTgt>
                                        </p:tgtEl>
                                      </p:cBhvr>
                                    </p:animEffect>
                                    <p:anim calcmode="lin" valueType="num">
                                      <p:cBhvr>
                                        <p:cTn id="84" dur="500" fill="hold"/>
                                        <p:tgtEl>
                                          <p:spTgt spid="57347">
                                            <p:txEl>
                                              <p:pRg st="12" end="12"/>
                                            </p:txEl>
                                          </p:spTgt>
                                        </p:tgtEl>
                                        <p:attrNameLst>
                                          <p:attrName>ppt_x</p:attrName>
                                        </p:attrNameLst>
                                      </p:cBhvr>
                                      <p:tavLst>
                                        <p:tav tm="0">
                                          <p:val>
                                            <p:strVal val="#ppt_x"/>
                                          </p:val>
                                        </p:tav>
                                        <p:tav tm="100000">
                                          <p:val>
                                            <p:strVal val="#ppt_x"/>
                                          </p:val>
                                        </p:tav>
                                      </p:tavLst>
                                    </p:anim>
                                    <p:anim calcmode="lin" valueType="num">
                                      <p:cBhvr>
                                        <p:cTn id="85" dur="500" fill="hold"/>
                                        <p:tgtEl>
                                          <p:spTgt spid="57347">
                                            <p:txEl>
                                              <p:pRg st="12" end="12"/>
                                            </p:txEl>
                                          </p:spTgt>
                                        </p:tgtEl>
                                        <p:attrNameLst>
                                          <p:attrName>ppt_y</p:attrName>
                                        </p:attrNameLst>
                                      </p:cBhvr>
                                      <p:tavLst>
                                        <p:tav tm="0">
                                          <p:val>
                                            <p:strVal val="#ppt_y+.05"/>
                                          </p:val>
                                        </p:tav>
                                        <p:tav tm="100000">
                                          <p:val>
                                            <p:strVal val="#ppt_y"/>
                                          </p:val>
                                        </p:tav>
                                      </p:tavLst>
                                    </p:anim>
                                  </p:childTnLst>
                                </p:cTn>
                              </p:par>
                            </p:childTnLst>
                          </p:cTn>
                        </p:par>
                        <p:par>
                          <p:cTn id="86" fill="hold" nodeType="afterGroup">
                            <p:stCondLst>
                              <p:cond delay="6500"/>
                            </p:stCondLst>
                            <p:childTnLst>
                              <p:par>
                                <p:cTn id="87" presetID="44" presetClass="entr" presetSubtype="0" fill="hold" grpId="0" nodeType="afterEffect">
                                  <p:stCondLst>
                                    <p:cond delay="0"/>
                                  </p:stCondLst>
                                  <p:childTnLst>
                                    <p:set>
                                      <p:cBhvr>
                                        <p:cTn id="88" dur="1" fill="hold">
                                          <p:stCondLst>
                                            <p:cond delay="0"/>
                                          </p:stCondLst>
                                        </p:cTn>
                                        <p:tgtEl>
                                          <p:spTgt spid="57347">
                                            <p:txEl>
                                              <p:pRg st="13" end="13"/>
                                            </p:txEl>
                                          </p:spTgt>
                                        </p:tgtEl>
                                        <p:attrNameLst>
                                          <p:attrName>style.visibility</p:attrName>
                                        </p:attrNameLst>
                                      </p:cBhvr>
                                      <p:to>
                                        <p:strVal val="visible"/>
                                      </p:to>
                                    </p:set>
                                    <p:animEffect transition="in" filter="fade">
                                      <p:cBhvr>
                                        <p:cTn id="89" dur="500"/>
                                        <p:tgtEl>
                                          <p:spTgt spid="57347">
                                            <p:txEl>
                                              <p:pRg st="13" end="13"/>
                                            </p:txEl>
                                          </p:spTgt>
                                        </p:tgtEl>
                                      </p:cBhvr>
                                    </p:animEffect>
                                    <p:anim calcmode="lin" valueType="num">
                                      <p:cBhvr>
                                        <p:cTn id="90" dur="500" fill="hold"/>
                                        <p:tgtEl>
                                          <p:spTgt spid="57347">
                                            <p:txEl>
                                              <p:pRg st="13" end="13"/>
                                            </p:txEl>
                                          </p:spTgt>
                                        </p:tgtEl>
                                        <p:attrNameLst>
                                          <p:attrName>ppt_x</p:attrName>
                                        </p:attrNameLst>
                                      </p:cBhvr>
                                      <p:tavLst>
                                        <p:tav tm="0">
                                          <p:val>
                                            <p:strVal val="#ppt_x"/>
                                          </p:val>
                                        </p:tav>
                                        <p:tav tm="100000">
                                          <p:val>
                                            <p:strVal val="#ppt_x"/>
                                          </p:val>
                                        </p:tav>
                                      </p:tavLst>
                                    </p:anim>
                                    <p:anim calcmode="lin" valueType="num">
                                      <p:cBhvr>
                                        <p:cTn id="91" dur="500" fill="hold"/>
                                        <p:tgtEl>
                                          <p:spTgt spid="57347">
                                            <p:txEl>
                                              <p:pRg st="13" end="13"/>
                                            </p:txEl>
                                          </p:spTgt>
                                        </p:tgtEl>
                                        <p:attrNameLst>
                                          <p:attrName>ppt_y</p:attrName>
                                        </p:attrNameLst>
                                      </p:cBhvr>
                                      <p:tavLst>
                                        <p:tav tm="0">
                                          <p:val>
                                            <p:strVal val="#ppt_y+.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57348"/>
                                        </p:tgtEl>
                                        <p:attrNameLst>
                                          <p:attrName>style.visibility</p:attrName>
                                        </p:attrNameLst>
                                      </p:cBhvr>
                                      <p:to>
                                        <p:strVal val="visible"/>
                                      </p:to>
                                    </p:set>
                                    <p:anim calcmode="lin" valueType="num">
                                      <p:cBhvr>
                                        <p:cTn id="96" dur="500" fill="hold"/>
                                        <p:tgtEl>
                                          <p:spTgt spid="57348"/>
                                        </p:tgtEl>
                                        <p:attrNameLst>
                                          <p:attrName>ppt_w</p:attrName>
                                        </p:attrNameLst>
                                      </p:cBhvr>
                                      <p:tavLst>
                                        <p:tav tm="0">
                                          <p:val>
                                            <p:fltVal val="0"/>
                                          </p:val>
                                        </p:tav>
                                        <p:tav tm="100000">
                                          <p:val>
                                            <p:strVal val="#ppt_w"/>
                                          </p:val>
                                        </p:tav>
                                      </p:tavLst>
                                    </p:anim>
                                    <p:anim calcmode="lin" valueType="num">
                                      <p:cBhvr>
                                        <p:cTn id="97" dur="500" fill="hold"/>
                                        <p:tgtEl>
                                          <p:spTgt spid="573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P spid="57348"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0D3508A-5659-4CF3-9B8D-2FF5FC32C256}" type="slidenum">
              <a:rPr lang="en-US" altLang="en-US"/>
              <a:pPr>
                <a:defRPr/>
              </a:pPr>
              <a:t>207</a:t>
            </a:fld>
            <a:endParaRPr lang="en-US" altLang="en-US"/>
          </a:p>
        </p:txBody>
      </p:sp>
      <p:sp>
        <p:nvSpPr>
          <p:cNvPr id="59394" name="Rectangle 2"/>
          <p:cNvSpPr>
            <a:spLocks noGrp="1" noChangeArrowheads="1"/>
          </p:cNvSpPr>
          <p:nvPr>
            <p:ph type="title"/>
          </p:nvPr>
        </p:nvSpPr>
        <p:spPr/>
        <p:txBody>
          <a:bodyPr/>
          <a:lstStyle/>
          <a:p>
            <a:pPr eaLnBrk="1" hangingPunct="1">
              <a:defRPr/>
            </a:pPr>
            <a:r>
              <a:rPr lang="en-US" altLang="en-US" sz="4000" b="1">
                <a:solidFill>
                  <a:srgbClr val="FF9966"/>
                </a:solidFill>
              </a:rPr>
              <a:t>TRANSLATIONS</a:t>
            </a:r>
          </a:p>
        </p:txBody>
      </p:sp>
      <p:sp>
        <p:nvSpPr>
          <p:cNvPr id="5939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b="1">
                <a:solidFill>
                  <a:srgbClr val="FFFF66"/>
                </a:solidFill>
              </a:rPr>
              <a:t>Two important translations of the Hebrew </a:t>
            </a:r>
            <a:br>
              <a:rPr lang="en-US" altLang="en-US" sz="2800" b="1">
                <a:solidFill>
                  <a:srgbClr val="FFFF66"/>
                </a:solidFill>
              </a:rPr>
            </a:br>
            <a:r>
              <a:rPr lang="en-US" altLang="en-US" sz="2800" b="1">
                <a:solidFill>
                  <a:srgbClr val="FFFF66"/>
                </a:solidFill>
              </a:rPr>
              <a:t>Scriptures enabled the Jews to hear their Bible in the vernacular.</a:t>
            </a:r>
          </a:p>
          <a:p>
            <a:pPr eaLnBrk="1" hangingPunct="1">
              <a:defRPr/>
            </a:pPr>
            <a:r>
              <a:rPr lang="en-US" altLang="en-US" sz="2400" i="1"/>
              <a:t>The Septuagint (LXX), translated in Alexandria, Egypt ca. 250 BC, became the primary Bible of the Diaspora Jews, since Greek was the international language of the Hellenistic world.</a:t>
            </a:r>
          </a:p>
          <a:p>
            <a:pPr eaLnBrk="1" hangingPunct="1">
              <a:defRPr/>
            </a:pPr>
            <a:r>
              <a:rPr lang="en-US" altLang="en-US" sz="2400" i="1"/>
              <a:t>The Targums, translated in Palestine, became the standard text of Aramaic-speaking synagogues.</a:t>
            </a:r>
          </a:p>
        </p:txBody>
      </p:sp>
    </p:spTree>
    <p:extLst>
      <p:ext uri="{BB962C8B-B14F-4D97-AF65-F5344CB8AC3E}">
        <p14:creationId xmlns:p14="http://schemas.microsoft.com/office/powerpoint/2010/main" val="1827795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p:cTn id="13" dur="500" fill="hold"/>
                                        <p:tgtEl>
                                          <p:spTgt spid="5939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939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939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 calcmode="lin" valueType="num">
                                      <p:cBhvr>
                                        <p:cTn id="21" dur="500" fill="hold"/>
                                        <p:tgtEl>
                                          <p:spTgt spid="5939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939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939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BC32022-A37F-47C8-85CC-40B74EFA82B0}" type="slidenum">
              <a:rPr lang="en-US" altLang="en-US"/>
              <a:pPr>
                <a:defRPr/>
              </a:pPr>
              <a:t>208</a:t>
            </a:fld>
            <a:endParaRPr lang="en-US" altLang="en-US"/>
          </a:p>
        </p:txBody>
      </p:sp>
      <p:sp>
        <p:nvSpPr>
          <p:cNvPr id="61442" name="Rectangle 2"/>
          <p:cNvSpPr>
            <a:spLocks noGrp="1" noChangeArrowheads="1"/>
          </p:cNvSpPr>
          <p:nvPr>
            <p:ph type="title"/>
          </p:nvPr>
        </p:nvSpPr>
        <p:spPr>
          <a:xfrm>
            <a:off x="645130" y="1063416"/>
            <a:ext cx="9404723" cy="1400530"/>
          </a:xfrm>
        </p:spPr>
        <p:txBody>
          <a:bodyPr/>
          <a:lstStyle/>
          <a:p>
            <a:pPr eaLnBrk="1" hangingPunct="1">
              <a:defRPr/>
            </a:pPr>
            <a:r>
              <a:rPr lang="en-US" altLang="en-US" sz="4000" b="1" dirty="0">
                <a:solidFill>
                  <a:srgbClr val="FF9966"/>
                </a:solidFill>
              </a:rPr>
              <a:t>ADDITIONAL WRITINGS</a:t>
            </a:r>
          </a:p>
        </p:txBody>
      </p:sp>
      <p:sp>
        <p:nvSpPr>
          <p:cNvPr id="61443"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b="1" dirty="0">
                <a:solidFill>
                  <a:srgbClr val="FFFF66"/>
                </a:solidFill>
              </a:rPr>
              <a:t>In addition to the three collections that became the Hebrew canon of Scripture, the Jews produced other important writings. These largely fall into two collections:</a:t>
            </a:r>
          </a:p>
          <a:p>
            <a:pPr eaLnBrk="1" hangingPunct="1">
              <a:defRPr/>
            </a:pPr>
            <a:r>
              <a:rPr lang="en-US" altLang="en-US" sz="2400" i="1" dirty="0"/>
              <a:t>The Apocrypha</a:t>
            </a:r>
          </a:p>
          <a:p>
            <a:pPr eaLnBrk="1" hangingPunct="1">
              <a:defRPr/>
            </a:pPr>
            <a:r>
              <a:rPr lang="en-US" altLang="en-US" sz="2400" i="1" dirty="0"/>
              <a:t>The </a:t>
            </a:r>
            <a:r>
              <a:rPr lang="en-US" altLang="en-US" sz="2400" i="1" dirty="0" err="1"/>
              <a:t>Pseudepigrapha</a:t>
            </a:r>
            <a:endParaRPr lang="en-US" altLang="en-US" sz="2400" i="1" dirty="0"/>
          </a:p>
        </p:txBody>
      </p:sp>
    </p:spTree>
    <p:extLst>
      <p:ext uri="{BB962C8B-B14F-4D97-AF65-F5344CB8AC3E}">
        <p14:creationId xmlns:p14="http://schemas.microsoft.com/office/powerpoint/2010/main" val="2718898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5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p:cTn id="13" dur="500" fill="hold"/>
                                        <p:tgtEl>
                                          <p:spTgt spid="614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14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14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61443">
                                            <p:txEl>
                                              <p:pRg st="2" end="2"/>
                                            </p:txEl>
                                          </p:spTgt>
                                        </p:tgtEl>
                                        <p:attrNameLst>
                                          <p:attrName>style.visibility</p:attrName>
                                        </p:attrNameLst>
                                      </p:cBhvr>
                                      <p:to>
                                        <p:strVal val="visible"/>
                                      </p:to>
                                    </p:set>
                                    <p:anim calcmode="lin" valueType="num">
                                      <p:cBhvr>
                                        <p:cTn id="21" dur="500" fill="hold"/>
                                        <p:tgtEl>
                                          <p:spTgt spid="614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14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14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CEEB4E7-8AC4-4431-8C15-083BE82C2183}" type="slidenum">
              <a:rPr lang="en-US" altLang="en-US"/>
              <a:pPr>
                <a:defRPr/>
              </a:pPr>
              <a:t>209</a:t>
            </a:fld>
            <a:endParaRPr lang="en-US" altLang="en-US"/>
          </a:p>
        </p:txBody>
      </p:sp>
      <p:sp>
        <p:nvSpPr>
          <p:cNvPr id="66562" name="Rectangle 2"/>
          <p:cNvSpPr>
            <a:spLocks noGrp="1" noChangeArrowheads="1"/>
          </p:cNvSpPr>
          <p:nvPr>
            <p:ph type="title"/>
          </p:nvPr>
        </p:nvSpPr>
        <p:spPr>
          <a:xfrm>
            <a:off x="646111" y="1063416"/>
            <a:ext cx="9404723" cy="1400530"/>
          </a:xfrm>
        </p:spPr>
        <p:txBody>
          <a:bodyPr/>
          <a:lstStyle/>
          <a:p>
            <a:pPr eaLnBrk="1" hangingPunct="1">
              <a:defRPr/>
            </a:pPr>
            <a:r>
              <a:rPr lang="en-US" altLang="en-US" sz="4000" b="1" dirty="0">
                <a:solidFill>
                  <a:srgbClr val="FF9966"/>
                </a:solidFill>
              </a:rPr>
              <a:t>THE DEAD SEA SCROLLS</a:t>
            </a:r>
          </a:p>
        </p:txBody>
      </p:sp>
      <p:sp>
        <p:nvSpPr>
          <p:cNvPr id="66563" name="Rectangle 3"/>
          <p:cNvSpPr>
            <a:spLocks noGrp="1" noChangeArrowheads="1"/>
          </p:cNvSpPr>
          <p:nvPr>
            <p:ph type="body" idx="1"/>
          </p:nvPr>
        </p:nvSpPr>
        <p:spPr>
          <a:xfrm>
            <a:off x="1981199" y="2050026"/>
            <a:ext cx="9209539" cy="4426974"/>
          </a:xfrm>
        </p:spPr>
        <p:txBody>
          <a:bodyPr/>
          <a:lstStyle/>
          <a:p>
            <a:pPr eaLnBrk="1" hangingPunct="1">
              <a:buFont typeface="Wingdings" panose="05000000000000000000" pitchFamily="2" charset="2"/>
              <a:buNone/>
              <a:defRPr/>
            </a:pPr>
            <a:r>
              <a:rPr lang="en-US" altLang="en-US" sz="2800" b="1" dirty="0">
                <a:solidFill>
                  <a:srgbClr val="FFFF66"/>
                </a:solidFill>
              </a:rPr>
              <a:t>Written between ca. 200 BC and 68 AD, a desert community at Qumran produced texts that subsequently were stored in clay jars and hidden in caves near the Dead Sea.</a:t>
            </a:r>
          </a:p>
          <a:p>
            <a:pPr eaLnBrk="1" hangingPunct="1">
              <a:defRPr/>
            </a:pPr>
            <a:r>
              <a:rPr lang="en-US" altLang="en-US" sz="2400" i="1" dirty="0"/>
              <a:t>The Qumran scrolls were discovered in the late 1940s, and the texts were committed to various international scholars for translation and publication.</a:t>
            </a:r>
          </a:p>
          <a:p>
            <a:pPr eaLnBrk="1" hangingPunct="1">
              <a:defRPr/>
            </a:pPr>
            <a:r>
              <a:rPr lang="en-US" altLang="en-US" sz="2400" i="1" dirty="0"/>
              <a:t>The full range of DSS texts only became generally available in the 1990s.</a:t>
            </a:r>
          </a:p>
        </p:txBody>
      </p:sp>
    </p:spTree>
    <p:extLst>
      <p:ext uri="{BB962C8B-B14F-4D97-AF65-F5344CB8AC3E}">
        <p14:creationId xmlns:p14="http://schemas.microsoft.com/office/powerpoint/2010/main" val="3148273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5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65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p:cTn id="13" dur="500" fill="hold"/>
                                        <p:tgtEl>
                                          <p:spTgt spid="6656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656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656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66563">
                                            <p:txEl>
                                              <p:pRg st="2" end="2"/>
                                            </p:txEl>
                                          </p:spTgt>
                                        </p:tgtEl>
                                        <p:attrNameLst>
                                          <p:attrName>style.visibility</p:attrName>
                                        </p:attrNameLst>
                                      </p:cBhvr>
                                      <p:to>
                                        <p:strVal val="visible"/>
                                      </p:to>
                                    </p:set>
                                    <p:anim calcmode="lin" valueType="num">
                                      <p:cBhvr>
                                        <p:cTn id="21" dur="500" fill="hold"/>
                                        <p:tgtEl>
                                          <p:spTgt spid="6656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656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656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NTA20"/>
          <p:cNvPicPr>
            <a:picLocks noGrp="1" noChangeAspect="1" noChangeArrowheads="1"/>
          </p:cNvPicPr>
          <p:nvPr>
            <p:ph/>
          </p:nvPr>
        </p:nvPicPr>
        <p:blipFill>
          <a:blip r:embed="rId2">
            <a:extLst>
              <a:ext uri="{28A0092B-C50C-407E-A947-70E740481C1C}">
                <a14:useLocalDpi xmlns:a14="http://schemas.microsoft.com/office/drawing/2010/main"/>
              </a:ext>
            </a:extLst>
          </a:blip>
          <a:srcRect/>
          <a:stretch>
            <a:fillRect/>
          </a:stretch>
        </p:blipFill>
        <p:spPr>
          <a:xfrm>
            <a:off x="1524000" y="1828800"/>
            <a:ext cx="9144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3779" name="Text Box 3"/>
          <p:cNvSpPr txBox="1">
            <a:spLocks noChangeArrowheads="1"/>
          </p:cNvSpPr>
          <p:nvPr/>
        </p:nvSpPr>
        <p:spPr bwMode="auto">
          <a:xfrm>
            <a:off x="1828800" y="1"/>
            <a:ext cx="8610600"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800" b="1">
                <a:solidFill>
                  <a:srgbClr val="FFCC00"/>
                </a:solidFill>
                <a:latin typeface="Arial Narrow" panose="020B0606020202030204" pitchFamily="34" charset="0"/>
              </a:rPr>
              <a:t>The Temple Mount (facing northward)</a:t>
            </a:r>
          </a:p>
          <a:p>
            <a:pPr eaLnBrk="1" hangingPunct="1">
              <a:spcBef>
                <a:spcPct val="50000"/>
              </a:spcBef>
              <a:defRPr/>
            </a:pPr>
            <a:r>
              <a:rPr lang="en-US" altLang="en-US" sz="2000">
                <a:effectLst>
                  <a:outerShdw blurRad="38100" dist="38100" dir="2700000" algn="tl">
                    <a:srgbClr val="000000"/>
                  </a:outerShdw>
                </a:effectLst>
              </a:rPr>
              <a:t>The site for the second temple was the same as for the first temple. Mt. Zion (also called Mt. Moriah, cf. 2 Chr. 3:1) was the site David purchased for the first temple (1 Chr. 21-22).</a:t>
            </a:r>
          </a:p>
        </p:txBody>
      </p:sp>
      <p:sp>
        <p:nvSpPr>
          <p:cNvPr id="79876" name="Rectangle 4"/>
          <p:cNvSpPr>
            <a:spLocks noChangeArrowheads="1"/>
          </p:cNvSpPr>
          <p:nvPr/>
        </p:nvSpPr>
        <p:spPr bwMode="auto">
          <a:xfrm>
            <a:off x="4648200" y="2971800"/>
            <a:ext cx="1981200" cy="838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03781" name="Text Box 5"/>
          <p:cNvSpPr txBox="1">
            <a:spLocks noChangeArrowheads="1"/>
          </p:cNvSpPr>
          <p:nvPr/>
        </p:nvSpPr>
        <p:spPr bwMode="auto">
          <a:xfrm>
            <a:off x="7467600" y="3124200"/>
            <a:ext cx="3200400" cy="641350"/>
          </a:xfrm>
          <a:prstGeom prst="rect">
            <a:avLst/>
          </a:prstGeom>
          <a:gradFill rotWithShape="1">
            <a:gsLst>
              <a:gs pos="0">
                <a:schemeClr val="accent1">
                  <a:alpha val="50999"/>
                </a:schemeClr>
              </a:gs>
              <a:gs pos="100000">
                <a:schemeClr val="accent1">
                  <a:gamma/>
                  <a:shade val="46275"/>
                  <a:invGamma/>
                  <a:alpha val="5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a:t>Approximate location of the 1</a:t>
            </a:r>
            <a:r>
              <a:rPr lang="en-US" altLang="en-US" baseline="30000"/>
              <a:t>st</a:t>
            </a:r>
            <a:r>
              <a:rPr lang="en-US" altLang="en-US"/>
              <a:t> and 2</a:t>
            </a:r>
            <a:r>
              <a:rPr lang="en-US" altLang="en-US" baseline="30000"/>
              <a:t>nd</a:t>
            </a:r>
            <a:r>
              <a:rPr lang="en-US" altLang="en-US"/>
              <a:t> temples</a:t>
            </a:r>
          </a:p>
        </p:txBody>
      </p:sp>
      <p:sp>
        <p:nvSpPr>
          <p:cNvPr id="79878" name="Line 6"/>
          <p:cNvSpPr>
            <a:spLocks noChangeShapeType="1"/>
          </p:cNvSpPr>
          <p:nvPr/>
        </p:nvSpPr>
        <p:spPr bwMode="auto">
          <a:xfrm flipH="1">
            <a:off x="6858000" y="34290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9" name="Text Box 7"/>
          <p:cNvSpPr txBox="1">
            <a:spLocks noChangeArrowheads="1"/>
          </p:cNvSpPr>
          <p:nvPr/>
        </p:nvSpPr>
        <p:spPr bwMode="auto">
          <a:xfrm>
            <a:off x="9906000" y="63246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1200">
                <a:latin typeface="Arial" panose="020B0604020202020204" pitchFamily="34" charset="0"/>
              </a:rPr>
              <a:t>73</a:t>
            </a:r>
          </a:p>
        </p:txBody>
      </p:sp>
    </p:spTree>
    <p:extLst>
      <p:ext uri="{BB962C8B-B14F-4D97-AF65-F5344CB8AC3E}">
        <p14:creationId xmlns:p14="http://schemas.microsoft.com/office/powerpoint/2010/main" val="227249532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C123A3C-370F-4B97-99B4-C48030D70C5D}" type="slidenum">
              <a:rPr lang="en-US" altLang="en-US"/>
              <a:pPr>
                <a:defRPr/>
              </a:pPr>
              <a:t>210</a:t>
            </a:fld>
            <a:endParaRPr lang="en-US" altLang="en-US"/>
          </a:p>
        </p:txBody>
      </p:sp>
      <p:sp>
        <p:nvSpPr>
          <p:cNvPr id="68610" name="Rectangle 2"/>
          <p:cNvSpPr>
            <a:spLocks noGrp="1" noChangeArrowheads="1"/>
          </p:cNvSpPr>
          <p:nvPr>
            <p:ph type="title"/>
          </p:nvPr>
        </p:nvSpPr>
        <p:spPr>
          <a:xfrm>
            <a:off x="1524000" y="5867400"/>
            <a:ext cx="9144000" cy="838200"/>
          </a:xfrm>
        </p:spPr>
        <p:txBody>
          <a:bodyPr/>
          <a:lstStyle/>
          <a:p>
            <a:pPr eaLnBrk="1" hangingPunct="1">
              <a:defRPr/>
            </a:pPr>
            <a:r>
              <a:rPr lang="en-US" altLang="en-US" sz="2400">
                <a:latin typeface="Arial Narrow" panose="020B0606020202030204" pitchFamily="34" charset="0"/>
              </a:rPr>
              <a:t>Qumran settlement (upper left) looking eastward toward the Dead Sea.</a:t>
            </a:r>
          </a:p>
        </p:txBody>
      </p:sp>
      <p:pic>
        <p:nvPicPr>
          <p:cNvPr id="49156" name="Picture 3" descr="DSS31"/>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24000" y="1"/>
            <a:ext cx="9144000" cy="5967413"/>
          </a:xfrm>
        </p:spPr>
      </p:pic>
    </p:spTree>
    <p:extLst>
      <p:ext uri="{BB962C8B-B14F-4D97-AF65-F5344CB8AC3E}">
        <p14:creationId xmlns:p14="http://schemas.microsoft.com/office/powerpoint/2010/main" val="70605876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2CA369C-EFB6-4127-8587-F3FFDFF77F62}" type="slidenum">
              <a:rPr lang="en-US" altLang="en-US"/>
              <a:pPr>
                <a:defRPr/>
              </a:pPr>
              <a:t>211</a:t>
            </a:fld>
            <a:endParaRPr lang="en-US" altLang="en-US"/>
          </a:p>
        </p:txBody>
      </p:sp>
      <p:sp>
        <p:nvSpPr>
          <p:cNvPr id="69634" name="Rectangle 2"/>
          <p:cNvSpPr>
            <a:spLocks noGrp="1" noChangeArrowheads="1"/>
          </p:cNvSpPr>
          <p:nvPr>
            <p:ph type="title"/>
          </p:nvPr>
        </p:nvSpPr>
        <p:spPr>
          <a:xfrm>
            <a:off x="1524000" y="6172200"/>
            <a:ext cx="9144000" cy="609600"/>
          </a:xfrm>
        </p:spPr>
        <p:txBody>
          <a:bodyPr/>
          <a:lstStyle/>
          <a:p>
            <a:pPr eaLnBrk="1" hangingPunct="1">
              <a:defRPr/>
            </a:pPr>
            <a:r>
              <a:rPr lang="en-US" altLang="en-US" sz="2800">
                <a:latin typeface="Arial Narrow" panose="020B0606020202030204" pitchFamily="34" charset="0"/>
              </a:rPr>
              <a:t>The Isaiah Scroll from Cave 1 contains all 66 chapters of Isaiah.</a:t>
            </a:r>
          </a:p>
        </p:txBody>
      </p:sp>
      <p:pic>
        <p:nvPicPr>
          <p:cNvPr id="50180" name="Picture 3" descr="DSS2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24000" y="1"/>
            <a:ext cx="9144000" cy="6196013"/>
          </a:xfrm>
        </p:spPr>
      </p:pic>
    </p:spTree>
    <p:extLst>
      <p:ext uri="{BB962C8B-B14F-4D97-AF65-F5344CB8AC3E}">
        <p14:creationId xmlns:p14="http://schemas.microsoft.com/office/powerpoint/2010/main" val="86755968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101C9DC-4F4F-4A84-837F-299AFFB84A46}" type="slidenum">
              <a:rPr lang="en-US" altLang="en-US"/>
              <a:pPr>
                <a:defRPr/>
              </a:pPr>
              <a:t>212</a:t>
            </a:fld>
            <a:endParaRPr lang="en-US" altLang="en-US"/>
          </a:p>
        </p:txBody>
      </p:sp>
      <p:sp>
        <p:nvSpPr>
          <p:cNvPr id="70658" name="Rectangle 2"/>
          <p:cNvSpPr>
            <a:spLocks noGrp="1" noChangeArrowheads="1"/>
          </p:cNvSpPr>
          <p:nvPr>
            <p:ph type="title"/>
          </p:nvPr>
        </p:nvSpPr>
        <p:spPr>
          <a:xfrm>
            <a:off x="845574" y="295729"/>
            <a:ext cx="8229600" cy="1371600"/>
          </a:xfrm>
        </p:spPr>
        <p:txBody>
          <a:bodyPr/>
          <a:lstStyle/>
          <a:p>
            <a:pPr eaLnBrk="1" hangingPunct="1">
              <a:defRPr/>
            </a:pPr>
            <a:r>
              <a:rPr lang="en-US" altLang="en-US" sz="4000" b="1" dirty="0">
                <a:solidFill>
                  <a:srgbClr val="00FFFF"/>
                </a:solidFill>
              </a:rPr>
              <a:t>Oral Tradition</a:t>
            </a:r>
          </a:p>
        </p:txBody>
      </p:sp>
      <p:sp>
        <p:nvSpPr>
          <p:cNvPr id="70659" name="Rectangle 3"/>
          <p:cNvSpPr>
            <a:spLocks noGrp="1" noChangeArrowheads="1"/>
          </p:cNvSpPr>
          <p:nvPr>
            <p:ph type="body" idx="1"/>
          </p:nvPr>
        </p:nvSpPr>
        <p:spPr>
          <a:xfrm>
            <a:off x="1904999" y="1219199"/>
            <a:ext cx="9285739" cy="5284839"/>
          </a:xfrm>
        </p:spPr>
        <p:txBody>
          <a:bodyPr>
            <a:normAutofit lnSpcReduction="10000"/>
          </a:bodyPr>
          <a:lstStyle/>
          <a:p>
            <a:pPr eaLnBrk="1" hangingPunct="1">
              <a:lnSpc>
                <a:spcPct val="90000"/>
              </a:lnSpc>
              <a:buFont typeface="Wingdings" panose="05000000000000000000" pitchFamily="2" charset="2"/>
              <a:buNone/>
              <a:defRPr/>
            </a:pPr>
            <a:r>
              <a:rPr lang="en-US" altLang="en-US" sz="2800" b="1" dirty="0">
                <a:solidFill>
                  <a:schemeClr val="hlink"/>
                </a:solidFill>
              </a:rPr>
              <a:t>Though obviously not a physical text, the “Oral Torah” (oral tradition) eventually was codified and preserved as the Jewish Mishnah (2</a:t>
            </a:r>
            <a:r>
              <a:rPr lang="en-US" altLang="en-US" sz="2800" b="1" baseline="30000" dirty="0">
                <a:solidFill>
                  <a:schemeClr val="hlink"/>
                </a:solidFill>
              </a:rPr>
              <a:t>nd</a:t>
            </a:r>
            <a:r>
              <a:rPr lang="en-US" altLang="en-US" sz="2800" b="1" dirty="0">
                <a:solidFill>
                  <a:schemeClr val="hlink"/>
                </a:solidFill>
              </a:rPr>
              <a:t> century AD) and finally incorporated into the Talmud (4</a:t>
            </a:r>
            <a:r>
              <a:rPr lang="en-US" altLang="en-US" sz="2800" b="1" baseline="30000" dirty="0">
                <a:solidFill>
                  <a:schemeClr val="hlink"/>
                </a:solidFill>
              </a:rPr>
              <a:t>th</a:t>
            </a:r>
            <a:r>
              <a:rPr lang="en-US" altLang="en-US" sz="2800" b="1" dirty="0">
                <a:solidFill>
                  <a:schemeClr val="hlink"/>
                </a:solidFill>
              </a:rPr>
              <a:t> century).</a:t>
            </a:r>
          </a:p>
          <a:p>
            <a:pPr eaLnBrk="1" hangingPunct="1">
              <a:lnSpc>
                <a:spcPct val="90000"/>
              </a:lnSpc>
              <a:defRPr/>
            </a:pPr>
            <a:r>
              <a:rPr lang="en-US" altLang="en-US" sz="2400" i="1" dirty="0"/>
              <a:t>This “tradition of the elders” was a mass of interpretation subsequent to the time of Ezra (cf. Mk. 7:3).</a:t>
            </a:r>
          </a:p>
          <a:p>
            <a:pPr eaLnBrk="1" hangingPunct="1">
              <a:lnSpc>
                <a:spcPct val="90000"/>
              </a:lnSpc>
              <a:defRPr/>
            </a:pPr>
            <a:r>
              <a:rPr lang="en-US" altLang="en-US" sz="2400" i="1" dirty="0"/>
              <a:t>Some of these traditions aimed at forming a “fence” around the written Torah, strict cautionary rules by which a person would find himself halted before he was within striking distance of breaching the written Torah.</a:t>
            </a:r>
          </a:p>
          <a:p>
            <a:pPr eaLnBrk="1" hangingPunct="1">
              <a:lnSpc>
                <a:spcPct val="90000"/>
              </a:lnSpc>
              <a:defRPr/>
            </a:pPr>
            <a:r>
              <a:rPr lang="en-US" altLang="en-US" sz="2400" i="1" dirty="0"/>
              <a:t>According to the Pharisees, the oral Torah was of equal authority to the written Torah and was believed to have been handed down through the generations since Moses.</a:t>
            </a:r>
          </a:p>
        </p:txBody>
      </p:sp>
    </p:spTree>
    <p:extLst>
      <p:ext uri="{BB962C8B-B14F-4D97-AF65-F5344CB8AC3E}">
        <p14:creationId xmlns:p14="http://schemas.microsoft.com/office/powerpoint/2010/main" val="2208894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500" fill="hold"/>
                                        <p:tgtEl>
                                          <p:spTgt spid="706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06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p:cTn id="13" dur="500" fill="hold"/>
                                        <p:tgtEl>
                                          <p:spTgt spid="7065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065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065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70659">
                                            <p:txEl>
                                              <p:pRg st="2" end="2"/>
                                            </p:txEl>
                                          </p:spTgt>
                                        </p:tgtEl>
                                        <p:attrNameLst>
                                          <p:attrName>style.visibility</p:attrName>
                                        </p:attrNameLst>
                                      </p:cBhvr>
                                      <p:to>
                                        <p:strVal val="visible"/>
                                      </p:to>
                                    </p:set>
                                    <p:anim calcmode="lin" valueType="num">
                                      <p:cBhvr>
                                        <p:cTn id="21" dur="500" fill="hold"/>
                                        <p:tgtEl>
                                          <p:spTgt spid="706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06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06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70659">
                                            <p:txEl>
                                              <p:pRg st="3" end="3"/>
                                            </p:txEl>
                                          </p:spTgt>
                                        </p:tgtEl>
                                        <p:attrNameLst>
                                          <p:attrName>style.visibility</p:attrName>
                                        </p:attrNameLst>
                                      </p:cBhvr>
                                      <p:to>
                                        <p:strVal val="visible"/>
                                      </p:to>
                                    </p:set>
                                    <p:anim calcmode="lin" valueType="num">
                                      <p:cBhvr>
                                        <p:cTn id="29" dur="500" fill="hold"/>
                                        <p:tgtEl>
                                          <p:spTgt spid="7065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065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065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8DF8059-2BD8-4501-99EC-9D50DAF02043}" type="slidenum">
              <a:rPr lang="en-US" altLang="en-US"/>
              <a:pPr>
                <a:defRPr/>
              </a:pPr>
              <a:t>213</a:t>
            </a:fld>
            <a:endParaRPr lang="en-US" altLang="en-US"/>
          </a:p>
        </p:txBody>
      </p:sp>
      <p:sp>
        <p:nvSpPr>
          <p:cNvPr id="52227" name="WordArt 2"/>
          <p:cNvSpPr>
            <a:spLocks noChangeArrowheads="1" noChangeShapeType="1" noTextEdit="1"/>
          </p:cNvSpPr>
          <p:nvPr/>
        </p:nvSpPr>
        <p:spPr bwMode="auto">
          <a:xfrm>
            <a:off x="3886200" y="1676400"/>
            <a:ext cx="4953000" cy="373380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contourClr>
                <a:srgbClr val="707070"/>
              </a:contour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Theology</a:t>
            </a:r>
          </a:p>
        </p:txBody>
      </p:sp>
    </p:spTree>
    <p:extLst>
      <p:ext uri="{BB962C8B-B14F-4D97-AF65-F5344CB8AC3E}">
        <p14:creationId xmlns:p14="http://schemas.microsoft.com/office/powerpoint/2010/main" val="15918358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A923A38-31C8-4465-AEAD-D6D1528482B2}" type="slidenum">
              <a:rPr lang="en-US" altLang="en-US"/>
              <a:pPr>
                <a:defRPr/>
              </a:pPr>
              <a:t>214</a:t>
            </a:fld>
            <a:endParaRPr lang="en-US" altLang="en-US"/>
          </a:p>
        </p:txBody>
      </p:sp>
      <p:sp>
        <p:nvSpPr>
          <p:cNvPr id="72706" name="Rectangle 2"/>
          <p:cNvSpPr>
            <a:spLocks noGrp="1" noChangeArrowheads="1"/>
          </p:cNvSpPr>
          <p:nvPr>
            <p:ph type="title"/>
          </p:nvPr>
        </p:nvSpPr>
        <p:spPr>
          <a:xfrm>
            <a:off x="645130" y="939415"/>
            <a:ext cx="9404723" cy="1400530"/>
          </a:xfrm>
        </p:spPr>
        <p:txBody>
          <a:bodyPr/>
          <a:lstStyle/>
          <a:p>
            <a:pPr eaLnBrk="1" hangingPunct="1">
              <a:defRPr/>
            </a:pPr>
            <a:r>
              <a:rPr lang="en-US" altLang="en-US" sz="4000" b="1" dirty="0">
                <a:solidFill>
                  <a:srgbClr val="FF9966"/>
                </a:solidFill>
              </a:rPr>
              <a:t>MESSIANIC CONSCIOUSNESS</a:t>
            </a:r>
          </a:p>
        </p:txBody>
      </p:sp>
      <p:sp>
        <p:nvSpPr>
          <p:cNvPr id="72707" name="Rectangle 3"/>
          <p:cNvSpPr>
            <a:spLocks noGrp="1" noChangeArrowheads="1"/>
          </p:cNvSpPr>
          <p:nvPr>
            <p:ph type="body" idx="1"/>
          </p:nvPr>
        </p:nvSpPr>
        <p:spPr/>
        <p:txBody>
          <a:bodyPr>
            <a:normAutofit lnSpcReduction="10000"/>
          </a:bodyPr>
          <a:lstStyle/>
          <a:p>
            <a:pPr eaLnBrk="1" hangingPunct="1">
              <a:buFont typeface="Wingdings" panose="05000000000000000000" pitchFamily="2" charset="2"/>
              <a:buNone/>
              <a:defRPr/>
            </a:pPr>
            <a:r>
              <a:rPr lang="en-US" altLang="en-US" sz="2800" b="1" dirty="0">
                <a:solidFill>
                  <a:srgbClr val="FFFF66"/>
                </a:solidFill>
              </a:rPr>
              <a:t>The Jewish messianic hope was shaped in the context of exile and restoration.</a:t>
            </a:r>
          </a:p>
          <a:p>
            <a:pPr eaLnBrk="1" hangingPunct="1">
              <a:defRPr/>
            </a:pPr>
            <a:r>
              <a:rPr lang="en-US" altLang="en-US" sz="2400" i="1" dirty="0"/>
              <a:t>To be sure, there were early hints about a Coming One (cf. Ge. 3:15; 12:3; 49:10; Nu. 24:17; Dt. 18:18).</a:t>
            </a:r>
          </a:p>
          <a:p>
            <a:pPr eaLnBrk="1" hangingPunct="1">
              <a:defRPr/>
            </a:pPr>
            <a:r>
              <a:rPr lang="en-US" altLang="en-US" sz="2400" i="1" dirty="0"/>
              <a:t>However, between Moses and the monarchy, there was virtually nothing directly contributing to this idea.</a:t>
            </a:r>
          </a:p>
          <a:p>
            <a:pPr eaLnBrk="1" hangingPunct="1">
              <a:defRPr/>
            </a:pPr>
            <a:r>
              <a:rPr lang="en-US" altLang="en-US" sz="2400" i="1" dirty="0"/>
              <a:t>It was during the monarchy that the term Messiah (= the anointed one) came to be a common reference to the Israelite king (cf. 1 Sa. 12:3, 5; 16:6; 24:6, 10; 26:9, 11, 16, 23; 2 Sa. 1:14, 16).</a:t>
            </a:r>
          </a:p>
        </p:txBody>
      </p:sp>
    </p:spTree>
    <p:extLst>
      <p:ext uri="{BB962C8B-B14F-4D97-AF65-F5344CB8AC3E}">
        <p14:creationId xmlns:p14="http://schemas.microsoft.com/office/powerpoint/2010/main" val="3168322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5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27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p:cTn id="13" dur="500" fill="hold"/>
                                        <p:tgtEl>
                                          <p:spTgt spid="7270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270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270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2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72707">
                                            <p:txEl>
                                              <p:pRg st="2" end="2"/>
                                            </p:txEl>
                                          </p:spTgt>
                                        </p:tgtEl>
                                        <p:attrNameLst>
                                          <p:attrName>style.visibility</p:attrName>
                                        </p:attrNameLst>
                                      </p:cBhvr>
                                      <p:to>
                                        <p:strVal val="visible"/>
                                      </p:to>
                                    </p:set>
                                    <p:anim calcmode="lin" valueType="num">
                                      <p:cBhvr>
                                        <p:cTn id="21" dur="500" fill="hold"/>
                                        <p:tgtEl>
                                          <p:spTgt spid="7270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270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270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2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72707">
                                            <p:txEl>
                                              <p:pRg st="3" end="3"/>
                                            </p:txEl>
                                          </p:spTgt>
                                        </p:tgtEl>
                                        <p:attrNameLst>
                                          <p:attrName>style.visibility</p:attrName>
                                        </p:attrNameLst>
                                      </p:cBhvr>
                                      <p:to>
                                        <p:strVal val="visible"/>
                                      </p:to>
                                    </p:set>
                                    <p:anim calcmode="lin" valueType="num">
                                      <p:cBhvr>
                                        <p:cTn id="29" dur="500" fill="hold"/>
                                        <p:tgtEl>
                                          <p:spTgt spid="7270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270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270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27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FB7451B-0376-4E35-ACCE-C5CDEAAD70EB}" type="slidenum">
              <a:rPr lang="en-US" altLang="en-US"/>
              <a:pPr>
                <a:defRPr/>
              </a:pPr>
              <a:t>215</a:t>
            </a:fld>
            <a:endParaRPr lang="en-US" altLang="en-US"/>
          </a:p>
        </p:txBody>
      </p:sp>
      <p:sp>
        <p:nvSpPr>
          <p:cNvPr id="89090" name="Rectangle 2"/>
          <p:cNvSpPr>
            <a:spLocks noGrp="1" noChangeArrowheads="1"/>
          </p:cNvSpPr>
          <p:nvPr>
            <p:ph type="title"/>
          </p:nvPr>
        </p:nvSpPr>
        <p:spPr>
          <a:xfrm>
            <a:off x="875071" y="377616"/>
            <a:ext cx="8229600" cy="1371600"/>
          </a:xfrm>
        </p:spPr>
        <p:txBody>
          <a:bodyPr/>
          <a:lstStyle/>
          <a:p>
            <a:pPr eaLnBrk="1" hangingPunct="1">
              <a:defRPr/>
            </a:pPr>
            <a:r>
              <a:rPr lang="en-US" altLang="en-US" sz="4000" b="1" dirty="0">
                <a:solidFill>
                  <a:srgbClr val="00FFFF"/>
                </a:solidFill>
              </a:rPr>
              <a:t>The </a:t>
            </a:r>
            <a:r>
              <a:rPr lang="en-US" altLang="en-US" sz="4000" b="1" dirty="0" err="1">
                <a:solidFill>
                  <a:srgbClr val="00FFFF"/>
                </a:solidFill>
              </a:rPr>
              <a:t>Ebed</a:t>
            </a:r>
            <a:r>
              <a:rPr lang="en-US" altLang="en-US" sz="4000" b="1" dirty="0">
                <a:solidFill>
                  <a:srgbClr val="00FFFF"/>
                </a:solidFill>
              </a:rPr>
              <a:t>-Yahweh</a:t>
            </a:r>
            <a:br>
              <a:rPr lang="en-US" altLang="en-US" sz="4000" b="1" dirty="0">
                <a:solidFill>
                  <a:srgbClr val="00FFFF"/>
                </a:solidFill>
              </a:rPr>
            </a:br>
            <a:r>
              <a:rPr lang="en-US" altLang="en-US" sz="4000" dirty="0" err="1">
                <a:solidFill>
                  <a:srgbClr val="00FFFF"/>
                </a:solidFill>
                <a:latin typeface="HebrewTh" pitchFamily="2" charset="0"/>
              </a:rPr>
              <a:t>hvhy</a:t>
            </a:r>
            <a:r>
              <a:rPr lang="en-US" altLang="en-US" sz="4000" dirty="0">
                <a:solidFill>
                  <a:srgbClr val="00FFFF"/>
                </a:solidFill>
                <a:latin typeface="HebrewTh" pitchFamily="2" charset="0"/>
              </a:rPr>
              <a:t> dbf</a:t>
            </a:r>
            <a:endParaRPr lang="en-US" altLang="en-US" sz="4000" dirty="0">
              <a:solidFill>
                <a:srgbClr val="00FFFF"/>
              </a:solidFill>
            </a:endParaRPr>
          </a:p>
        </p:txBody>
      </p:sp>
      <p:sp>
        <p:nvSpPr>
          <p:cNvPr id="89091" name="Rectangle 3"/>
          <p:cNvSpPr>
            <a:spLocks noGrp="1" noChangeArrowheads="1"/>
          </p:cNvSpPr>
          <p:nvPr>
            <p:ph type="body" idx="1"/>
          </p:nvPr>
        </p:nvSpPr>
        <p:spPr>
          <a:xfrm>
            <a:off x="1981200" y="1919748"/>
            <a:ext cx="9209539" cy="4938252"/>
          </a:xfrm>
        </p:spPr>
        <p:txBody>
          <a:bodyPr>
            <a:normAutofit/>
          </a:bodyPr>
          <a:lstStyle/>
          <a:p>
            <a:pPr eaLnBrk="1" hangingPunct="1">
              <a:lnSpc>
                <a:spcPct val="90000"/>
              </a:lnSpc>
              <a:buFont typeface="Wingdings" panose="05000000000000000000" pitchFamily="2" charset="2"/>
              <a:buNone/>
              <a:defRPr/>
            </a:pPr>
            <a:r>
              <a:rPr lang="en-US" altLang="en-US" sz="2800" b="1" dirty="0">
                <a:solidFill>
                  <a:schemeClr val="hlink"/>
                </a:solidFill>
              </a:rPr>
              <a:t>In the midst of the hope for restoration, several oracles appear describing a Coming One in new language—the language of Yahweh’s Servant.</a:t>
            </a:r>
          </a:p>
          <a:p>
            <a:pPr eaLnBrk="1" hangingPunct="1">
              <a:lnSpc>
                <a:spcPct val="90000"/>
              </a:lnSpc>
              <a:defRPr/>
            </a:pPr>
            <a:r>
              <a:rPr lang="en-US" altLang="en-US" sz="2400" i="1" dirty="0"/>
              <a:t>In a preliminary sense, this “servant” was a collective figure for the whole nation which had terribly failed in its mission (Is. 41:8-10; 42:18-22, 25).</a:t>
            </a:r>
          </a:p>
          <a:p>
            <a:pPr eaLnBrk="1" hangingPunct="1">
              <a:lnSpc>
                <a:spcPct val="90000"/>
              </a:lnSpc>
              <a:defRPr/>
            </a:pPr>
            <a:r>
              <a:rPr lang="en-US" altLang="en-US" sz="2400" i="1" dirty="0"/>
              <a:t>Nevertheless, Yahweh intended to blot out the nation’s transgressions and redeem it (Is. 43:1-7, 14-21, 25; 44:22-23).</a:t>
            </a:r>
          </a:p>
          <a:p>
            <a:pPr eaLnBrk="1" hangingPunct="1">
              <a:lnSpc>
                <a:spcPct val="90000"/>
              </a:lnSpc>
              <a:defRPr/>
            </a:pPr>
            <a:r>
              <a:rPr lang="en-US" altLang="en-US" sz="2400" i="1" dirty="0"/>
              <a:t>The most remarkable aspect of this promise was the coming of a future Servant, an individual commissioned by Yahweh as his special representative (Is. 49:5).</a:t>
            </a:r>
          </a:p>
        </p:txBody>
      </p:sp>
    </p:spTree>
    <p:extLst>
      <p:ext uri="{BB962C8B-B14F-4D97-AF65-F5344CB8AC3E}">
        <p14:creationId xmlns:p14="http://schemas.microsoft.com/office/powerpoint/2010/main" val="281449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p:cTn id="7"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90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p:cTn id="13" dur="500" fill="hold"/>
                                        <p:tgtEl>
                                          <p:spTgt spid="8909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8909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8909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89091">
                                            <p:txEl>
                                              <p:pRg st="2" end="2"/>
                                            </p:txEl>
                                          </p:spTgt>
                                        </p:tgtEl>
                                        <p:attrNameLst>
                                          <p:attrName>style.visibility</p:attrName>
                                        </p:attrNameLst>
                                      </p:cBhvr>
                                      <p:to>
                                        <p:strVal val="visible"/>
                                      </p:to>
                                    </p:set>
                                    <p:anim calcmode="lin" valueType="num">
                                      <p:cBhvr>
                                        <p:cTn id="21" dur="500" fill="hold"/>
                                        <p:tgtEl>
                                          <p:spTgt spid="8909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8909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8909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89091">
                                            <p:txEl>
                                              <p:pRg st="3" end="3"/>
                                            </p:txEl>
                                          </p:spTgt>
                                        </p:tgtEl>
                                        <p:attrNameLst>
                                          <p:attrName>style.visibility</p:attrName>
                                        </p:attrNameLst>
                                      </p:cBhvr>
                                      <p:to>
                                        <p:strVal val="visible"/>
                                      </p:to>
                                    </p:set>
                                    <p:anim calcmode="lin" valueType="num">
                                      <p:cBhvr>
                                        <p:cTn id="29" dur="500" fill="hold"/>
                                        <p:tgtEl>
                                          <p:spTgt spid="8909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8909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8909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890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17C537B-58C9-4363-A134-841D4548F8C9}" type="slidenum">
              <a:rPr lang="en-US" altLang="en-US"/>
              <a:pPr>
                <a:defRPr/>
              </a:pPr>
              <a:t>216</a:t>
            </a:fld>
            <a:endParaRPr lang="en-US" altLang="en-US"/>
          </a:p>
        </p:txBody>
      </p:sp>
      <p:sp>
        <p:nvSpPr>
          <p:cNvPr id="92162" name="Rectangle 2"/>
          <p:cNvSpPr>
            <a:spLocks noGrp="1" noChangeArrowheads="1"/>
          </p:cNvSpPr>
          <p:nvPr>
            <p:ph type="title"/>
          </p:nvPr>
        </p:nvSpPr>
        <p:spPr>
          <a:xfrm>
            <a:off x="727587" y="679572"/>
            <a:ext cx="9144000" cy="1371600"/>
          </a:xfrm>
        </p:spPr>
        <p:txBody>
          <a:bodyPr/>
          <a:lstStyle/>
          <a:p>
            <a:pPr eaLnBrk="1" hangingPunct="1">
              <a:defRPr/>
            </a:pPr>
            <a:r>
              <a:rPr lang="en-US" altLang="en-US" sz="4000" b="1" dirty="0">
                <a:solidFill>
                  <a:srgbClr val="00FFFF"/>
                </a:solidFill>
              </a:rPr>
              <a:t>The Mission of Yahweh’s Servant</a:t>
            </a:r>
          </a:p>
        </p:txBody>
      </p:sp>
      <p:sp>
        <p:nvSpPr>
          <p:cNvPr id="92163" name="Rectangle 3"/>
          <p:cNvSpPr>
            <a:spLocks noGrp="1" noChangeArrowheads="1"/>
          </p:cNvSpPr>
          <p:nvPr>
            <p:ph type="body" idx="1"/>
          </p:nvPr>
        </p:nvSpPr>
        <p:spPr>
          <a:xfrm>
            <a:off x="1981200" y="1651820"/>
            <a:ext cx="9389806" cy="5088194"/>
          </a:xfrm>
        </p:spPr>
        <p:txBody>
          <a:bodyPr>
            <a:normAutofit/>
          </a:bodyPr>
          <a:lstStyle/>
          <a:p>
            <a:pPr eaLnBrk="1" hangingPunct="1">
              <a:lnSpc>
                <a:spcPct val="90000"/>
              </a:lnSpc>
              <a:buFont typeface="Wingdings" panose="05000000000000000000" pitchFamily="2" charset="2"/>
              <a:buNone/>
              <a:defRPr/>
            </a:pPr>
            <a:r>
              <a:rPr lang="en-US" altLang="en-US" sz="2800" b="1" dirty="0">
                <a:solidFill>
                  <a:schemeClr val="hlink"/>
                </a:solidFill>
              </a:rPr>
              <a:t>This coming Servant of the Lord not only would bring Israel back to God, he would redeem the nations as well (Is. 49:6).</a:t>
            </a:r>
          </a:p>
          <a:p>
            <a:pPr eaLnBrk="1" hangingPunct="1">
              <a:lnSpc>
                <a:spcPct val="90000"/>
              </a:lnSpc>
              <a:defRPr/>
            </a:pPr>
            <a:r>
              <a:rPr lang="en-US" altLang="en-US" sz="2400" i="1" dirty="0"/>
              <a:t>Though collectively the Israelite nation had failed as God’s servant, the coming Servant would never falter (Is. 42:1-7).</a:t>
            </a:r>
          </a:p>
          <a:p>
            <a:pPr eaLnBrk="1" hangingPunct="1">
              <a:lnSpc>
                <a:spcPct val="90000"/>
              </a:lnSpc>
              <a:defRPr/>
            </a:pPr>
            <a:r>
              <a:rPr lang="en-US" altLang="en-US" sz="2400" i="1" dirty="0"/>
              <a:t>Though Israel had been stubborn and disobedient, the coming Servant would be obedient even to the point of vicarious suffering and death (Is. 50:4-9; 52:13—53:12).</a:t>
            </a:r>
          </a:p>
          <a:p>
            <a:pPr eaLnBrk="1" hangingPunct="1">
              <a:lnSpc>
                <a:spcPct val="90000"/>
              </a:lnSpc>
              <a:defRPr/>
            </a:pPr>
            <a:r>
              <a:rPr lang="en-US" altLang="en-US" sz="2400" i="1" dirty="0"/>
              <a:t>Though the coming Servant is never titled “the messiah,” his mission would bring about the rebirth of the nation and the fulfillment of God’s unfailing promises to David (Is. 54:1-8; 55:3-5).</a:t>
            </a:r>
          </a:p>
        </p:txBody>
      </p:sp>
    </p:spTree>
    <p:extLst>
      <p:ext uri="{BB962C8B-B14F-4D97-AF65-F5344CB8AC3E}">
        <p14:creationId xmlns:p14="http://schemas.microsoft.com/office/powerpoint/2010/main" val="1749004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p:cTn id="13" dur="500" fill="hold"/>
                                        <p:tgtEl>
                                          <p:spTgt spid="9216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9216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9216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92163">
                                            <p:txEl>
                                              <p:pRg st="2" end="2"/>
                                            </p:txEl>
                                          </p:spTgt>
                                        </p:tgtEl>
                                        <p:attrNameLst>
                                          <p:attrName>style.visibility</p:attrName>
                                        </p:attrNameLst>
                                      </p:cBhvr>
                                      <p:to>
                                        <p:strVal val="visible"/>
                                      </p:to>
                                    </p:set>
                                    <p:anim calcmode="lin" valueType="num">
                                      <p:cBhvr>
                                        <p:cTn id="21" dur="500" fill="hold"/>
                                        <p:tgtEl>
                                          <p:spTgt spid="9216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9216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9216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92163">
                                            <p:txEl>
                                              <p:pRg st="3" end="3"/>
                                            </p:txEl>
                                          </p:spTgt>
                                        </p:tgtEl>
                                        <p:attrNameLst>
                                          <p:attrName>style.visibility</p:attrName>
                                        </p:attrNameLst>
                                      </p:cBhvr>
                                      <p:to>
                                        <p:strVal val="visible"/>
                                      </p:to>
                                    </p:set>
                                    <p:anim calcmode="lin" valueType="num">
                                      <p:cBhvr>
                                        <p:cTn id="29" dur="500" fill="hold"/>
                                        <p:tgtEl>
                                          <p:spTgt spid="9216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9216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9216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43B91FD-7AF8-4F91-8FC8-BD1EDB9E3C04}" type="slidenum">
              <a:rPr lang="en-US" altLang="en-US"/>
              <a:pPr>
                <a:defRPr/>
              </a:pPr>
              <a:t>217</a:t>
            </a:fld>
            <a:endParaRPr lang="en-US" altLang="en-US"/>
          </a:p>
        </p:txBody>
      </p:sp>
      <p:sp>
        <p:nvSpPr>
          <p:cNvPr id="74754" name="Rectangle 2"/>
          <p:cNvSpPr>
            <a:spLocks noGrp="1" noChangeArrowheads="1"/>
          </p:cNvSpPr>
          <p:nvPr>
            <p:ph type="title"/>
          </p:nvPr>
        </p:nvSpPr>
        <p:spPr>
          <a:xfrm>
            <a:off x="808344" y="688692"/>
            <a:ext cx="9404723" cy="1400530"/>
          </a:xfrm>
        </p:spPr>
        <p:txBody>
          <a:bodyPr/>
          <a:lstStyle/>
          <a:p>
            <a:pPr eaLnBrk="1" hangingPunct="1">
              <a:defRPr/>
            </a:pPr>
            <a:r>
              <a:rPr lang="en-US" altLang="en-US" sz="4000" b="1" dirty="0">
                <a:solidFill>
                  <a:srgbClr val="FF9966"/>
                </a:solidFill>
              </a:rPr>
              <a:t>THE EXILE IS NOT OVER</a:t>
            </a:r>
          </a:p>
        </p:txBody>
      </p:sp>
      <p:sp>
        <p:nvSpPr>
          <p:cNvPr id="74755" name="Rectangle 3"/>
          <p:cNvSpPr>
            <a:spLocks noGrp="1" noChangeArrowheads="1"/>
          </p:cNvSpPr>
          <p:nvPr>
            <p:ph type="body" idx="1"/>
          </p:nvPr>
        </p:nvSpPr>
        <p:spPr>
          <a:xfrm>
            <a:off x="1981199" y="1676400"/>
            <a:ext cx="9209539" cy="4665406"/>
          </a:xfrm>
        </p:spPr>
        <p:txBody>
          <a:bodyPr>
            <a:normAutofit lnSpcReduction="10000"/>
          </a:bodyPr>
          <a:lstStyle/>
          <a:p>
            <a:pPr eaLnBrk="1" hangingPunct="1">
              <a:buFont typeface="Wingdings" panose="05000000000000000000" pitchFamily="2" charset="2"/>
              <a:buNone/>
              <a:defRPr/>
            </a:pPr>
            <a:r>
              <a:rPr lang="en-US" altLang="en-US" sz="2800" b="1" dirty="0">
                <a:solidFill>
                  <a:srgbClr val="FFFF66"/>
                </a:solidFill>
              </a:rPr>
              <a:t>With the Jewish community now scattered between Mesopotamia, Egypt, the Mediterranean and Judah, there was a sense that the exile was not over.</a:t>
            </a:r>
          </a:p>
          <a:p>
            <a:pPr eaLnBrk="1" hangingPunct="1">
              <a:defRPr/>
            </a:pPr>
            <a:r>
              <a:rPr lang="en-US" altLang="en-US" sz="2400" i="1" dirty="0"/>
              <a:t>The northern tribes, for the most part, had disappeared, assimilated into Assyrian culture.</a:t>
            </a:r>
          </a:p>
          <a:p>
            <a:pPr eaLnBrk="1" hangingPunct="1">
              <a:defRPr/>
            </a:pPr>
            <a:r>
              <a:rPr lang="en-US" altLang="en-US" sz="2400" i="1" dirty="0"/>
              <a:t>Even for those who returned to Jerusalem, the fact remained that they still were under Persian rule (cf. Ne. 9:36-37).</a:t>
            </a:r>
          </a:p>
          <a:p>
            <a:pPr eaLnBrk="1" hangingPunct="1">
              <a:defRPr/>
            </a:pPr>
            <a:r>
              <a:rPr lang="en-US" altLang="en-US" sz="2400" i="1" dirty="0"/>
              <a:t>Daniel recast the 70 years of exile as 490 years—seventy “sevens” of exile (Da. 9:2, 24).</a:t>
            </a:r>
          </a:p>
        </p:txBody>
      </p:sp>
    </p:spTree>
    <p:extLst>
      <p:ext uri="{BB962C8B-B14F-4D97-AF65-F5344CB8AC3E}">
        <p14:creationId xmlns:p14="http://schemas.microsoft.com/office/powerpoint/2010/main" val="2436043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p:cTn id="7" dur="500" fill="hold"/>
                                        <p:tgtEl>
                                          <p:spTgt spid="747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47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p:cTn id="13" dur="500" fill="hold"/>
                                        <p:tgtEl>
                                          <p:spTgt spid="7475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475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475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74755">
                                            <p:txEl>
                                              <p:pRg st="2" end="2"/>
                                            </p:txEl>
                                          </p:spTgt>
                                        </p:tgtEl>
                                        <p:attrNameLst>
                                          <p:attrName>style.visibility</p:attrName>
                                        </p:attrNameLst>
                                      </p:cBhvr>
                                      <p:to>
                                        <p:strVal val="visible"/>
                                      </p:to>
                                    </p:set>
                                    <p:anim calcmode="lin" valueType="num">
                                      <p:cBhvr>
                                        <p:cTn id="21" dur="500" fill="hold"/>
                                        <p:tgtEl>
                                          <p:spTgt spid="7475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475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475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74755">
                                            <p:txEl>
                                              <p:pRg st="3" end="3"/>
                                            </p:txEl>
                                          </p:spTgt>
                                        </p:tgtEl>
                                        <p:attrNameLst>
                                          <p:attrName>style.visibility</p:attrName>
                                        </p:attrNameLst>
                                      </p:cBhvr>
                                      <p:to>
                                        <p:strVal val="visible"/>
                                      </p:to>
                                    </p:set>
                                    <p:anim calcmode="lin" valueType="num">
                                      <p:cBhvr>
                                        <p:cTn id="29" dur="500" fill="hold"/>
                                        <p:tgtEl>
                                          <p:spTgt spid="7475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475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475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47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3B83B8D-0287-4EED-9DE0-6A542A72EB26}" type="slidenum">
              <a:rPr lang="en-US" altLang="en-US"/>
              <a:pPr>
                <a:defRPr/>
              </a:pPr>
              <a:t>218</a:t>
            </a:fld>
            <a:endParaRPr lang="en-US" altLang="en-US"/>
          </a:p>
        </p:txBody>
      </p:sp>
      <p:sp>
        <p:nvSpPr>
          <p:cNvPr id="75778" name="Rectangle 2"/>
          <p:cNvSpPr>
            <a:spLocks noGrp="1" noChangeArrowheads="1"/>
          </p:cNvSpPr>
          <p:nvPr>
            <p:ph type="title"/>
          </p:nvPr>
        </p:nvSpPr>
        <p:spPr>
          <a:xfrm>
            <a:off x="645130" y="1063416"/>
            <a:ext cx="9404723" cy="1400530"/>
          </a:xfrm>
        </p:spPr>
        <p:txBody>
          <a:bodyPr/>
          <a:lstStyle/>
          <a:p>
            <a:pPr eaLnBrk="1" hangingPunct="1">
              <a:defRPr/>
            </a:pPr>
            <a:r>
              <a:rPr lang="en-US" altLang="en-US" sz="4000" b="1" dirty="0">
                <a:solidFill>
                  <a:srgbClr val="00FFFF"/>
                </a:solidFill>
              </a:rPr>
              <a:t>The Yoke of Heathen Rule</a:t>
            </a:r>
          </a:p>
        </p:txBody>
      </p:sp>
      <p:sp>
        <p:nvSpPr>
          <p:cNvPr id="75779" name="Rectangle 3"/>
          <p:cNvSpPr>
            <a:spLocks noGrp="1" noChangeArrowheads="1"/>
          </p:cNvSpPr>
          <p:nvPr>
            <p:ph type="body" idx="1"/>
          </p:nvPr>
        </p:nvSpPr>
        <p:spPr>
          <a:xfrm>
            <a:off x="1103312" y="2052918"/>
            <a:ext cx="9648262" cy="4170901"/>
          </a:xfrm>
        </p:spPr>
        <p:txBody>
          <a:bodyPr/>
          <a:lstStyle/>
          <a:p>
            <a:pPr eaLnBrk="1" hangingPunct="1">
              <a:buFont typeface="Wingdings" panose="05000000000000000000" pitchFamily="2" charset="2"/>
              <a:buNone/>
              <a:defRPr/>
            </a:pPr>
            <a:r>
              <a:rPr lang="en-US" altLang="en-US" sz="2800" b="1" dirty="0">
                <a:solidFill>
                  <a:schemeClr val="hlink"/>
                </a:solidFill>
              </a:rPr>
              <a:t>For most of the centuries succeeding the exile, the Jews remained under the hegemony of foreign rulers.</a:t>
            </a:r>
          </a:p>
          <a:p>
            <a:pPr eaLnBrk="1" hangingPunct="1">
              <a:defRPr/>
            </a:pPr>
            <a:r>
              <a:rPr lang="en-US" altLang="en-US" sz="2400" i="1" dirty="0"/>
              <a:t>Under the empires of Persia, the Greek </a:t>
            </a:r>
            <a:r>
              <a:rPr lang="en-US" altLang="en-US" sz="2400" i="1" dirty="0" err="1"/>
              <a:t>Ptolemies</a:t>
            </a:r>
            <a:r>
              <a:rPr lang="en-US" altLang="en-US" sz="2400" i="1" dirty="0"/>
              <a:t> and Seleucids, and finally the Romans, the Jews were left with the bitter taste of subservience to pagans.</a:t>
            </a:r>
          </a:p>
          <a:p>
            <a:pPr eaLnBrk="1" hangingPunct="1">
              <a:defRPr/>
            </a:pPr>
            <a:r>
              <a:rPr lang="en-US" altLang="en-US" sz="2400" i="1" dirty="0"/>
              <a:t>The century of independence under the Hasmoneans, even though it was an attempt to recapture the ancient ideal of the kingdom, fell far short.</a:t>
            </a:r>
          </a:p>
        </p:txBody>
      </p:sp>
    </p:spTree>
    <p:extLst>
      <p:ext uri="{BB962C8B-B14F-4D97-AF65-F5344CB8AC3E}">
        <p14:creationId xmlns:p14="http://schemas.microsoft.com/office/powerpoint/2010/main" val="2409600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p:cTn id="7" dur="500" fill="hold"/>
                                        <p:tgtEl>
                                          <p:spTgt spid="757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57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p:cTn id="13" dur="500" fill="hold"/>
                                        <p:tgtEl>
                                          <p:spTgt spid="7577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577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577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75779">
                                            <p:txEl>
                                              <p:pRg st="2" end="2"/>
                                            </p:txEl>
                                          </p:spTgt>
                                        </p:tgtEl>
                                        <p:attrNameLst>
                                          <p:attrName>style.visibility</p:attrName>
                                        </p:attrNameLst>
                                      </p:cBhvr>
                                      <p:to>
                                        <p:strVal val="visible"/>
                                      </p:to>
                                    </p:set>
                                    <p:anim calcmode="lin" valueType="num">
                                      <p:cBhvr>
                                        <p:cTn id="21" dur="500" fill="hold"/>
                                        <p:tgtEl>
                                          <p:spTgt spid="7577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577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577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09BA20F-BB0A-4021-844C-192687CA58B8}" type="slidenum">
              <a:rPr lang="en-US" altLang="en-US"/>
              <a:pPr>
                <a:defRPr/>
              </a:pPr>
              <a:t>219</a:t>
            </a:fld>
            <a:endParaRPr lang="en-US" altLang="en-US"/>
          </a:p>
        </p:txBody>
      </p:sp>
      <p:sp>
        <p:nvSpPr>
          <p:cNvPr id="79874" name="Rectangle 2"/>
          <p:cNvSpPr>
            <a:spLocks noGrp="1" noChangeArrowheads="1"/>
          </p:cNvSpPr>
          <p:nvPr>
            <p:ph type="title"/>
          </p:nvPr>
        </p:nvSpPr>
        <p:spPr>
          <a:xfrm>
            <a:off x="653845" y="295729"/>
            <a:ext cx="8229600" cy="914400"/>
          </a:xfrm>
        </p:spPr>
        <p:txBody>
          <a:bodyPr/>
          <a:lstStyle/>
          <a:p>
            <a:pPr eaLnBrk="1" hangingPunct="1">
              <a:defRPr/>
            </a:pPr>
            <a:r>
              <a:rPr lang="en-US" altLang="en-US" sz="4000" b="1" dirty="0">
                <a:solidFill>
                  <a:srgbClr val="00FFFF"/>
                </a:solidFill>
              </a:rPr>
              <a:t>Thy Kingdom Come</a:t>
            </a:r>
          </a:p>
        </p:txBody>
      </p:sp>
      <p:sp>
        <p:nvSpPr>
          <p:cNvPr id="79875" name="Rectangle 3"/>
          <p:cNvSpPr>
            <a:spLocks noGrp="1" noChangeArrowheads="1"/>
          </p:cNvSpPr>
          <p:nvPr>
            <p:ph type="body" idx="1"/>
          </p:nvPr>
        </p:nvSpPr>
        <p:spPr>
          <a:xfrm>
            <a:off x="1981200" y="1143000"/>
            <a:ext cx="8382000" cy="5486400"/>
          </a:xfrm>
        </p:spPr>
        <p:txBody>
          <a:bodyPr/>
          <a:lstStyle/>
          <a:p>
            <a:pPr eaLnBrk="1" hangingPunct="1">
              <a:lnSpc>
                <a:spcPct val="90000"/>
              </a:lnSpc>
              <a:buFont typeface="Wingdings" panose="05000000000000000000" pitchFamily="2" charset="2"/>
              <a:buNone/>
              <a:defRPr/>
            </a:pPr>
            <a:r>
              <a:rPr lang="en-US" altLang="en-US" sz="2800" b="1">
                <a:solidFill>
                  <a:schemeClr val="hlink"/>
                </a:solidFill>
              </a:rPr>
              <a:t>1</a:t>
            </a:r>
            <a:r>
              <a:rPr lang="en-US" altLang="en-US" sz="2800" b="1" baseline="30000">
                <a:solidFill>
                  <a:schemeClr val="hlink"/>
                </a:solidFill>
              </a:rPr>
              <a:t>st</a:t>
            </a:r>
            <a:r>
              <a:rPr lang="en-US" altLang="en-US" sz="2800" b="1">
                <a:solidFill>
                  <a:schemeClr val="hlink"/>
                </a:solidFill>
              </a:rPr>
              <a:t> Century AD responses to the messianic vision of the prophets was varied:</a:t>
            </a:r>
            <a:endParaRPr lang="en-US" altLang="en-US" sz="2400" i="1"/>
          </a:p>
          <a:p>
            <a:pPr eaLnBrk="1" hangingPunct="1">
              <a:lnSpc>
                <a:spcPct val="90000"/>
              </a:lnSpc>
              <a:defRPr/>
            </a:pPr>
            <a:r>
              <a:rPr lang="en-US" altLang="en-US" sz="2400" i="1" u="sng">
                <a:solidFill>
                  <a:srgbClr val="FFFF66"/>
                </a:solidFill>
              </a:rPr>
              <a:t>The Herodians and Sadducees</a:t>
            </a:r>
            <a:r>
              <a:rPr lang="en-US" altLang="en-US" sz="2400" i="1"/>
              <a:t> deemed collaboration with the Roman occupation a temporary, but necessary, expedient.</a:t>
            </a:r>
          </a:p>
          <a:p>
            <a:pPr eaLnBrk="1" hangingPunct="1">
              <a:lnSpc>
                <a:spcPct val="90000"/>
              </a:lnSpc>
              <a:defRPr/>
            </a:pPr>
            <a:r>
              <a:rPr lang="en-US" altLang="en-US" sz="2400" i="1" u="sng">
                <a:solidFill>
                  <a:srgbClr val="FFFF66"/>
                </a:solidFill>
              </a:rPr>
              <a:t>The Pharisees</a:t>
            </a:r>
            <a:r>
              <a:rPr lang="en-US" altLang="en-US" sz="2400" i="1"/>
              <a:t> urged intensifying devotion to the Torah as the way to usher in God’s kingdom.</a:t>
            </a:r>
          </a:p>
          <a:p>
            <a:pPr eaLnBrk="1" hangingPunct="1">
              <a:lnSpc>
                <a:spcPct val="90000"/>
              </a:lnSpc>
              <a:defRPr/>
            </a:pPr>
            <a:r>
              <a:rPr lang="en-US" altLang="en-US" sz="2400" i="1" u="sng">
                <a:solidFill>
                  <a:srgbClr val="FFFF66"/>
                </a:solidFill>
              </a:rPr>
              <a:t>The Essenes and the Qumran Community</a:t>
            </a:r>
            <a:r>
              <a:rPr lang="en-US" altLang="en-US" sz="2400" i="1"/>
              <a:t> withdrew into the desert to await an apocalyptic divine intervention.</a:t>
            </a:r>
          </a:p>
          <a:p>
            <a:pPr eaLnBrk="1" hangingPunct="1">
              <a:lnSpc>
                <a:spcPct val="90000"/>
              </a:lnSpc>
              <a:defRPr/>
            </a:pPr>
            <a:r>
              <a:rPr lang="en-US" altLang="en-US" sz="2400" i="1" u="sng">
                <a:solidFill>
                  <a:srgbClr val="FFFF66"/>
                </a:solidFill>
              </a:rPr>
              <a:t>Zealots</a:t>
            </a:r>
            <a:r>
              <a:rPr lang="en-US" altLang="en-US" sz="2400" i="1"/>
              <a:t> urged that only immediate armed resistance to Rome was acceptable.</a:t>
            </a:r>
          </a:p>
          <a:p>
            <a:pPr eaLnBrk="1" hangingPunct="1">
              <a:lnSpc>
                <a:spcPct val="90000"/>
              </a:lnSpc>
              <a:defRPr/>
            </a:pPr>
            <a:r>
              <a:rPr lang="en-US" altLang="en-US" sz="2400" i="1" u="sng">
                <a:solidFill>
                  <a:srgbClr val="FFFF66"/>
                </a:solidFill>
              </a:rPr>
              <a:t>All sects</a:t>
            </a:r>
            <a:r>
              <a:rPr lang="en-US" altLang="en-US" sz="2400" i="1"/>
              <a:t> still embraced the memories of the Maccabean success.</a:t>
            </a:r>
          </a:p>
        </p:txBody>
      </p:sp>
    </p:spTree>
    <p:extLst>
      <p:ext uri="{BB962C8B-B14F-4D97-AF65-F5344CB8AC3E}">
        <p14:creationId xmlns:p14="http://schemas.microsoft.com/office/powerpoint/2010/main" val="1944377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p:cTn id="13" dur="500" fill="hold"/>
                                        <p:tgtEl>
                                          <p:spTgt spid="7987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987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987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79875">
                                            <p:txEl>
                                              <p:pRg st="2" end="2"/>
                                            </p:txEl>
                                          </p:spTgt>
                                        </p:tgtEl>
                                        <p:attrNameLst>
                                          <p:attrName>style.visibility</p:attrName>
                                        </p:attrNameLst>
                                      </p:cBhvr>
                                      <p:to>
                                        <p:strVal val="visible"/>
                                      </p:to>
                                    </p:set>
                                    <p:anim calcmode="lin" valueType="num">
                                      <p:cBhvr>
                                        <p:cTn id="21" dur="500" fill="hold"/>
                                        <p:tgtEl>
                                          <p:spTgt spid="798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98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98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9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79875">
                                            <p:txEl>
                                              <p:pRg st="3" end="3"/>
                                            </p:txEl>
                                          </p:spTgt>
                                        </p:tgtEl>
                                        <p:attrNameLst>
                                          <p:attrName>style.visibility</p:attrName>
                                        </p:attrNameLst>
                                      </p:cBhvr>
                                      <p:to>
                                        <p:strVal val="visible"/>
                                      </p:to>
                                    </p:set>
                                    <p:anim calcmode="lin" valueType="num">
                                      <p:cBhvr>
                                        <p:cTn id="29" dur="500" fill="hold"/>
                                        <p:tgtEl>
                                          <p:spTgt spid="7987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987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987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98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79875">
                                            <p:txEl>
                                              <p:pRg st="4" end="4"/>
                                            </p:txEl>
                                          </p:spTgt>
                                        </p:tgtEl>
                                        <p:attrNameLst>
                                          <p:attrName>style.visibility</p:attrName>
                                        </p:attrNameLst>
                                      </p:cBhvr>
                                      <p:to>
                                        <p:strVal val="visible"/>
                                      </p:to>
                                    </p:set>
                                    <p:anim calcmode="lin" valueType="num">
                                      <p:cBhvr>
                                        <p:cTn id="37" dur="500" fill="hold"/>
                                        <p:tgtEl>
                                          <p:spTgt spid="798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798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798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798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79875">
                                            <p:txEl>
                                              <p:pRg st="5" end="5"/>
                                            </p:txEl>
                                          </p:spTgt>
                                        </p:tgtEl>
                                        <p:attrNameLst>
                                          <p:attrName>style.visibility</p:attrName>
                                        </p:attrNameLst>
                                      </p:cBhvr>
                                      <p:to>
                                        <p:strVal val="visible"/>
                                      </p:to>
                                    </p:set>
                                    <p:anim calcmode="lin" valueType="num">
                                      <p:cBhvr>
                                        <p:cTn id="45" dur="500" fill="hold"/>
                                        <p:tgtEl>
                                          <p:spTgt spid="7987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7987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7987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798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5A78274-DE25-4305-B5D5-0FD8697F1520}" type="slidenum">
              <a:rPr lang="en-US" altLang="en-US"/>
              <a:pPr>
                <a:defRPr/>
              </a:pPr>
              <a:t>22</a:t>
            </a:fld>
            <a:endParaRPr lang="en-US" altLang="en-US"/>
          </a:p>
        </p:txBody>
      </p:sp>
      <p:sp>
        <p:nvSpPr>
          <p:cNvPr id="206850" name="Rectangle 2"/>
          <p:cNvSpPr>
            <a:spLocks noGrp="1" noChangeArrowheads="1"/>
          </p:cNvSpPr>
          <p:nvPr>
            <p:ph type="title"/>
          </p:nvPr>
        </p:nvSpPr>
        <p:spPr/>
        <p:txBody>
          <a:bodyPr/>
          <a:lstStyle/>
          <a:p>
            <a:pPr eaLnBrk="1" hangingPunct="1">
              <a:defRPr/>
            </a:pPr>
            <a:r>
              <a:rPr lang="en-US" altLang="en-US">
                <a:solidFill>
                  <a:srgbClr val="FFFF66"/>
                </a:solidFill>
                <a:latin typeface="Eras Bold ITC" pitchFamily="34" charset="0"/>
              </a:rPr>
              <a:t>The Project Begins</a:t>
            </a:r>
            <a:r>
              <a:rPr lang="en-US" altLang="en-US" sz="3200">
                <a:solidFill>
                  <a:srgbClr val="FFFF66"/>
                </a:solidFill>
                <a:latin typeface="Arial" panose="020B0604020202020204" pitchFamily="34" charset="0"/>
              </a:rPr>
              <a:t> (3)</a:t>
            </a:r>
            <a:endParaRPr lang="en-US" altLang="en-US">
              <a:solidFill>
                <a:srgbClr val="FFFF66"/>
              </a:solidFill>
              <a:latin typeface="Eras Bold ITC" pitchFamily="34" charset="0"/>
            </a:endParaRPr>
          </a:p>
        </p:txBody>
      </p:sp>
      <p:sp>
        <p:nvSpPr>
          <p:cNvPr id="206851" name="Rectangle 3"/>
          <p:cNvSpPr>
            <a:spLocks noGrp="1" noChangeArrowheads="1"/>
          </p:cNvSpPr>
          <p:nvPr>
            <p:ph type="body" idx="1"/>
          </p:nvPr>
        </p:nvSpPr>
        <p:spPr>
          <a:xfrm>
            <a:off x="1981200" y="1676400"/>
            <a:ext cx="8229600" cy="2743200"/>
          </a:xfrm>
        </p:spPr>
        <p:txBody>
          <a:bodyPr>
            <a:normAutofit lnSpcReduction="10000"/>
          </a:bodyPr>
          <a:lstStyle/>
          <a:p>
            <a:pPr eaLnBrk="1" hangingPunct="1">
              <a:buFont typeface="Wingdings" panose="05000000000000000000" pitchFamily="2" charset="2"/>
              <a:buNone/>
              <a:defRPr/>
            </a:pPr>
            <a:r>
              <a:rPr lang="en-US" altLang="en-US" sz="2800" dirty="0">
                <a:solidFill>
                  <a:srgbClr val="FF9900"/>
                </a:solidFill>
              </a:rPr>
              <a:t>Reconstruction began during the festivals of the 7</a:t>
            </a:r>
            <a:r>
              <a:rPr lang="en-US" altLang="en-US" sz="2800" baseline="30000" dirty="0">
                <a:solidFill>
                  <a:srgbClr val="FF9900"/>
                </a:solidFill>
              </a:rPr>
              <a:t>th</a:t>
            </a:r>
            <a:r>
              <a:rPr lang="en-US" altLang="en-US" sz="2800" dirty="0">
                <a:solidFill>
                  <a:srgbClr val="FF9900"/>
                </a:solidFill>
              </a:rPr>
              <a:t> month:</a:t>
            </a:r>
          </a:p>
          <a:p>
            <a:pPr eaLnBrk="1" hangingPunct="1">
              <a:defRPr/>
            </a:pPr>
            <a:r>
              <a:rPr lang="en-US" altLang="en-US" sz="2400" i="1" dirty="0">
                <a:latin typeface="Arial Narrow" panose="020B0606020202030204" pitchFamily="34" charset="0"/>
              </a:rPr>
              <a:t>Ritual blowing of trumpets (Lv. 23:24-25; Nu. 29:1-6); later, Rosh ha-</a:t>
            </a:r>
            <a:r>
              <a:rPr lang="en-US" altLang="en-US" sz="2400" i="1" dirty="0" err="1">
                <a:latin typeface="Arial Narrow" panose="020B0606020202030204" pitchFamily="34" charset="0"/>
              </a:rPr>
              <a:t>shanah</a:t>
            </a:r>
            <a:r>
              <a:rPr lang="en-US" altLang="en-US" sz="2400" i="1" dirty="0">
                <a:latin typeface="Arial Narrow" panose="020B0606020202030204" pitchFamily="34" charset="0"/>
              </a:rPr>
              <a:t> (the New Year) would also fall on this date.</a:t>
            </a:r>
          </a:p>
          <a:p>
            <a:pPr eaLnBrk="1" hangingPunct="1">
              <a:defRPr/>
            </a:pPr>
            <a:r>
              <a:rPr lang="en-US" altLang="en-US" sz="2400" i="1" dirty="0">
                <a:latin typeface="Arial Narrow" panose="020B0606020202030204" pitchFamily="34" charset="0"/>
              </a:rPr>
              <a:t>Day of Atonement (Lv. 23:26-32; Nu. 29:7-11)</a:t>
            </a:r>
          </a:p>
          <a:p>
            <a:pPr eaLnBrk="1" hangingPunct="1">
              <a:defRPr/>
            </a:pPr>
            <a:r>
              <a:rPr lang="en-US" altLang="en-US" sz="2400" i="1" dirty="0">
                <a:latin typeface="Arial Narrow" panose="020B0606020202030204" pitchFamily="34" charset="0"/>
              </a:rPr>
              <a:t>Feast of Tabernacles (Lv. 23:33-36; Nu. 29:12-40)</a:t>
            </a:r>
          </a:p>
        </p:txBody>
      </p:sp>
      <p:sp>
        <p:nvSpPr>
          <p:cNvPr id="206852" name="AutoShape 4"/>
          <p:cNvSpPr>
            <a:spLocks noChangeArrowheads="1"/>
          </p:cNvSpPr>
          <p:nvPr/>
        </p:nvSpPr>
        <p:spPr bwMode="auto">
          <a:xfrm>
            <a:off x="1905000" y="4495800"/>
            <a:ext cx="8458200" cy="1905000"/>
          </a:xfrm>
          <a:prstGeom prst="roundRect">
            <a:avLst>
              <a:gd name="adj" fmla="val 16667"/>
            </a:avLst>
          </a:prstGeom>
          <a:solidFill>
            <a:srgbClr val="33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206853" name="Text Box 5"/>
          <p:cNvSpPr txBox="1">
            <a:spLocks noChangeArrowheads="1"/>
          </p:cNvSpPr>
          <p:nvPr/>
        </p:nvSpPr>
        <p:spPr bwMode="auto">
          <a:xfrm>
            <a:off x="2133600" y="4648200"/>
            <a:ext cx="8001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400">
                <a:solidFill>
                  <a:srgbClr val="FFCC00"/>
                </a:solidFill>
                <a:latin typeface="Franklin Gothic Medium" panose="020B0603020102020204" pitchFamily="34" charset="0"/>
              </a:rPr>
              <a:t>If Rosh ha-Shanah was being celebrated as the New Year by this time (which is debated), then the project began in the same month (though not the same year) that Ezekiel saw his vision of the new temple (Eze. 40:1).</a:t>
            </a:r>
          </a:p>
        </p:txBody>
      </p:sp>
    </p:spTree>
    <p:extLst>
      <p:ext uri="{BB962C8B-B14F-4D97-AF65-F5344CB8AC3E}">
        <p14:creationId xmlns:p14="http://schemas.microsoft.com/office/powerpoint/2010/main" val="4024925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dissolve">
                                      <p:cBhvr>
                                        <p:cTn id="7" dur="500"/>
                                        <p:tgtEl>
                                          <p:spTgt spid="2068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6853"/>
                                        </p:tgtEl>
                                        <p:attrNameLst>
                                          <p:attrName>style.visibility</p:attrName>
                                        </p:attrNameLst>
                                      </p:cBhvr>
                                      <p:to>
                                        <p:strVal val="visible"/>
                                      </p:to>
                                    </p:set>
                                    <p:animEffect transition="in" filter="dissolve">
                                      <p:cBhvr>
                                        <p:cTn id="10" dur="500"/>
                                        <p:tgtEl>
                                          <p:spTgt spid="20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AC4BFCC-F981-4997-8893-40C77D0C8A9B}" type="slidenum">
              <a:rPr lang="en-US" altLang="en-US"/>
              <a:pPr>
                <a:defRPr/>
              </a:pPr>
              <a:t>220</a:t>
            </a:fld>
            <a:endParaRPr lang="en-US" altLang="en-US"/>
          </a:p>
        </p:txBody>
      </p:sp>
      <p:sp>
        <p:nvSpPr>
          <p:cNvPr id="80898" name="Rectangle 2"/>
          <p:cNvSpPr>
            <a:spLocks noGrp="1" noChangeArrowheads="1"/>
          </p:cNvSpPr>
          <p:nvPr>
            <p:ph type="title"/>
          </p:nvPr>
        </p:nvSpPr>
        <p:spPr>
          <a:xfrm>
            <a:off x="365892" y="1063416"/>
            <a:ext cx="9404723" cy="1400530"/>
          </a:xfrm>
        </p:spPr>
        <p:txBody>
          <a:bodyPr/>
          <a:lstStyle/>
          <a:p>
            <a:pPr eaLnBrk="1" hangingPunct="1">
              <a:defRPr/>
            </a:pPr>
            <a:r>
              <a:rPr lang="en-US" altLang="en-US" sz="4000" b="1" dirty="0">
                <a:solidFill>
                  <a:srgbClr val="00FFFF"/>
                </a:solidFill>
              </a:rPr>
              <a:t>Waiting for the Consolation</a:t>
            </a:r>
          </a:p>
        </p:txBody>
      </p:sp>
      <p:sp>
        <p:nvSpPr>
          <p:cNvPr id="8089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b="1">
                <a:solidFill>
                  <a:schemeClr val="hlink"/>
                </a:solidFill>
              </a:rPr>
              <a:t>It is therefore not surprising to hear Simeon, the old man in the temple, described as one “waiting for the consolation of Israel” (Lk. 2:25).</a:t>
            </a:r>
          </a:p>
          <a:p>
            <a:pPr eaLnBrk="1" hangingPunct="1">
              <a:defRPr/>
            </a:pPr>
            <a:r>
              <a:rPr lang="en-US" altLang="en-US" sz="2400" i="1"/>
              <a:t>Mary’s Song celebrates the downfall of pagan rulers and God’s help for his servant Israel (Lk. 1:51-55).</a:t>
            </a:r>
          </a:p>
          <a:p>
            <a:pPr eaLnBrk="1" hangingPunct="1">
              <a:defRPr/>
            </a:pPr>
            <a:r>
              <a:rPr lang="en-US" altLang="en-US" sz="2400" i="1"/>
              <a:t>The Song of Zechariah echoes this same hope for deliverance “from the hand of all who hate us” (Lk. 1:71-74).</a:t>
            </a:r>
          </a:p>
        </p:txBody>
      </p:sp>
    </p:spTree>
    <p:extLst>
      <p:ext uri="{BB962C8B-B14F-4D97-AF65-F5344CB8AC3E}">
        <p14:creationId xmlns:p14="http://schemas.microsoft.com/office/powerpoint/2010/main" val="501604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p:cTn id="13" dur="500" fill="hold"/>
                                        <p:tgtEl>
                                          <p:spTgt spid="808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808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808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80899">
                                            <p:txEl>
                                              <p:pRg st="2" end="2"/>
                                            </p:txEl>
                                          </p:spTgt>
                                        </p:tgtEl>
                                        <p:attrNameLst>
                                          <p:attrName>style.visibility</p:attrName>
                                        </p:attrNameLst>
                                      </p:cBhvr>
                                      <p:to>
                                        <p:strVal val="visible"/>
                                      </p:to>
                                    </p:set>
                                    <p:anim calcmode="lin" valueType="num">
                                      <p:cBhvr>
                                        <p:cTn id="21" dur="500" fill="hold"/>
                                        <p:tgtEl>
                                          <p:spTgt spid="8089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8089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8089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5C1DDE4-71C8-42B1-B56B-E66946C50867}" type="slidenum">
              <a:rPr lang="en-US" altLang="en-US"/>
              <a:pPr>
                <a:defRPr/>
              </a:pPr>
              <a:t>221</a:t>
            </a:fld>
            <a:endParaRPr lang="en-US" altLang="en-US"/>
          </a:p>
        </p:txBody>
      </p:sp>
      <p:sp>
        <p:nvSpPr>
          <p:cNvPr id="96258" name="Rectangle 2"/>
          <p:cNvSpPr>
            <a:spLocks noGrp="1" noChangeArrowheads="1"/>
          </p:cNvSpPr>
          <p:nvPr>
            <p:ph type="title"/>
          </p:nvPr>
        </p:nvSpPr>
        <p:spPr/>
        <p:txBody>
          <a:bodyPr/>
          <a:lstStyle/>
          <a:p>
            <a:pPr eaLnBrk="1" hangingPunct="1">
              <a:defRPr/>
            </a:pPr>
            <a:r>
              <a:rPr lang="en-US" altLang="en-US" sz="4000" b="1" dirty="0">
                <a:solidFill>
                  <a:srgbClr val="00FFFF"/>
                </a:solidFill>
              </a:rPr>
              <a:t>…a man sent from God whose name was John…</a:t>
            </a:r>
          </a:p>
        </p:txBody>
      </p:sp>
      <p:sp>
        <p:nvSpPr>
          <p:cNvPr id="9625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b="1">
                <a:solidFill>
                  <a:schemeClr val="hlink"/>
                </a:solidFill>
              </a:rPr>
              <a:t>When the Baptist came preaching in the desert of Judea that “the kingdom of God is near,” no one doubted what he was talking about.</a:t>
            </a:r>
          </a:p>
          <a:p>
            <a:pPr eaLnBrk="1" hangingPunct="1">
              <a:defRPr/>
            </a:pPr>
            <a:r>
              <a:rPr lang="en-US" altLang="en-US" sz="2400" i="1"/>
              <a:t>Small wonder that everyone went out to the Jordan to hear him.</a:t>
            </a:r>
          </a:p>
          <a:p>
            <a:pPr eaLnBrk="1" hangingPunct="1">
              <a:defRPr/>
            </a:pPr>
            <a:r>
              <a:rPr lang="en-US" altLang="en-US" sz="2400" i="1"/>
              <a:t>John’s consistent witness was that the Coming One would soon appear—and he soon would baptize with the fire of judgment!</a:t>
            </a:r>
          </a:p>
        </p:txBody>
      </p:sp>
    </p:spTree>
    <p:extLst>
      <p:ext uri="{BB962C8B-B14F-4D97-AF65-F5344CB8AC3E}">
        <p14:creationId xmlns:p14="http://schemas.microsoft.com/office/powerpoint/2010/main" val="3056325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p:cTn id="7" dur="500" fill="hold"/>
                                        <p:tgtEl>
                                          <p:spTgt spid="962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2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p:cTn id="13" dur="500" fill="hold"/>
                                        <p:tgtEl>
                                          <p:spTgt spid="9625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9625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9625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96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96259">
                                            <p:txEl>
                                              <p:pRg st="2" end="2"/>
                                            </p:txEl>
                                          </p:spTgt>
                                        </p:tgtEl>
                                        <p:attrNameLst>
                                          <p:attrName>style.visibility</p:attrName>
                                        </p:attrNameLst>
                                      </p:cBhvr>
                                      <p:to>
                                        <p:strVal val="visible"/>
                                      </p:to>
                                    </p:set>
                                    <p:anim calcmode="lin" valueType="num">
                                      <p:cBhvr>
                                        <p:cTn id="21" dur="500" fill="hold"/>
                                        <p:tgtEl>
                                          <p:spTgt spid="962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962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962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962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0797779-476C-4371-A2B8-B6AEFF2F8EB1}" type="slidenum">
              <a:rPr lang="en-US" altLang="en-US"/>
              <a:pPr>
                <a:defRPr/>
              </a:pPr>
              <a:t>222</a:t>
            </a:fld>
            <a:endParaRPr lang="en-US" altLang="en-US"/>
          </a:p>
        </p:txBody>
      </p:sp>
      <p:sp>
        <p:nvSpPr>
          <p:cNvPr id="81922" name="Rectangle 2"/>
          <p:cNvSpPr>
            <a:spLocks noGrp="1" noChangeArrowheads="1"/>
          </p:cNvSpPr>
          <p:nvPr>
            <p:ph type="title"/>
          </p:nvPr>
        </p:nvSpPr>
        <p:spPr>
          <a:xfrm>
            <a:off x="1981200" y="76200"/>
            <a:ext cx="8229600" cy="1371600"/>
          </a:xfrm>
        </p:spPr>
        <p:txBody>
          <a:bodyPr/>
          <a:lstStyle/>
          <a:p>
            <a:pPr eaLnBrk="1" hangingPunct="1">
              <a:defRPr/>
            </a:pPr>
            <a:r>
              <a:rPr lang="en-US" altLang="en-US" sz="4000" b="1" dirty="0">
                <a:solidFill>
                  <a:srgbClr val="00FFFF"/>
                </a:solidFill>
              </a:rPr>
              <a:t>The Jewish Revolts</a:t>
            </a:r>
          </a:p>
        </p:txBody>
      </p:sp>
      <p:sp>
        <p:nvSpPr>
          <p:cNvPr id="81923" name="Rectangle 3"/>
          <p:cNvSpPr>
            <a:spLocks noGrp="1" noChangeArrowheads="1"/>
          </p:cNvSpPr>
          <p:nvPr>
            <p:ph type="body" idx="1"/>
          </p:nvPr>
        </p:nvSpPr>
        <p:spPr>
          <a:xfrm>
            <a:off x="1981200" y="1143000"/>
            <a:ext cx="8382000" cy="5486400"/>
          </a:xfrm>
        </p:spPr>
        <p:txBody>
          <a:bodyPr>
            <a:normAutofit fontScale="92500"/>
          </a:bodyPr>
          <a:lstStyle/>
          <a:p>
            <a:pPr eaLnBrk="1" hangingPunct="1">
              <a:lnSpc>
                <a:spcPct val="90000"/>
              </a:lnSpc>
              <a:buFont typeface="Wingdings" panose="05000000000000000000" pitchFamily="2" charset="2"/>
              <a:buNone/>
              <a:defRPr/>
            </a:pPr>
            <a:r>
              <a:rPr lang="en-US" altLang="en-US" sz="2800" b="1" dirty="0">
                <a:solidFill>
                  <a:schemeClr val="hlink"/>
                </a:solidFill>
              </a:rPr>
              <a:t>Following the Maccabean ideal and concluding that Jesus was a failed messiah, the voices of armed rebellion eventually won out among the Palestinian Jews, leading to two revolts against Rome.</a:t>
            </a:r>
          </a:p>
          <a:p>
            <a:pPr eaLnBrk="1" hangingPunct="1">
              <a:lnSpc>
                <a:spcPct val="90000"/>
              </a:lnSpc>
              <a:defRPr/>
            </a:pPr>
            <a:r>
              <a:rPr lang="en-US" altLang="en-US" sz="2400" i="1" dirty="0"/>
              <a:t>In AD 66-73, the Jews expelled the Romans from Palestine, but later succumbed to Vespasian and Titus.</a:t>
            </a:r>
          </a:p>
          <a:p>
            <a:pPr lvl="1" eaLnBrk="1" hangingPunct="1">
              <a:lnSpc>
                <a:spcPct val="90000"/>
              </a:lnSpc>
              <a:defRPr/>
            </a:pPr>
            <a:r>
              <a:rPr lang="en-US" altLang="en-US" sz="2000" dirty="0"/>
              <a:t>Jerusalem was retaken by the Romans and the temple destroyed in AD 70.</a:t>
            </a:r>
          </a:p>
          <a:p>
            <a:pPr lvl="1" eaLnBrk="1" hangingPunct="1">
              <a:lnSpc>
                <a:spcPct val="90000"/>
              </a:lnSpc>
              <a:defRPr/>
            </a:pPr>
            <a:r>
              <a:rPr lang="en-US" altLang="en-US" sz="2000" dirty="0"/>
              <a:t>The final resistance force at the Masada fortress by the Dead Sea committed mass suicide in AD 73.</a:t>
            </a:r>
          </a:p>
          <a:p>
            <a:pPr eaLnBrk="1" hangingPunct="1">
              <a:lnSpc>
                <a:spcPct val="90000"/>
              </a:lnSpc>
              <a:defRPr/>
            </a:pPr>
            <a:r>
              <a:rPr lang="en-US" altLang="en-US" sz="2400" i="1" dirty="0"/>
              <a:t>In AD 132-135, Simeon bar </a:t>
            </a:r>
            <a:r>
              <a:rPr lang="en-US" altLang="en-US" sz="2400" i="1" dirty="0" err="1"/>
              <a:t>Kosiba</a:t>
            </a:r>
            <a:r>
              <a:rPr lang="en-US" altLang="en-US" sz="2400" i="1" dirty="0"/>
              <a:t> led a second revolt against Rome resulting in death, defeat and thousands of Jews sold into slavery. Jerusalem was destroyed, and in its place, the Romans built </a:t>
            </a:r>
            <a:r>
              <a:rPr lang="en-US" altLang="en-US" sz="2400" i="1" dirty="0" err="1"/>
              <a:t>Aelia</a:t>
            </a:r>
            <a:r>
              <a:rPr lang="en-US" altLang="en-US" sz="2400" i="1" dirty="0"/>
              <a:t> </a:t>
            </a:r>
            <a:r>
              <a:rPr lang="en-US" altLang="en-US" sz="2400" i="1" dirty="0" err="1"/>
              <a:t>Capitolina</a:t>
            </a:r>
            <a:r>
              <a:rPr lang="en-US" altLang="en-US" sz="2400" i="1" dirty="0"/>
              <a:t>, a Roman city.</a:t>
            </a:r>
            <a:endParaRPr lang="en-US" altLang="en-US" dirty="0"/>
          </a:p>
        </p:txBody>
      </p:sp>
    </p:spTree>
    <p:extLst>
      <p:ext uri="{BB962C8B-B14F-4D97-AF65-F5344CB8AC3E}">
        <p14:creationId xmlns:p14="http://schemas.microsoft.com/office/powerpoint/2010/main" val="2683719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500" fill="hold"/>
                                        <p:tgtEl>
                                          <p:spTgt spid="819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p:cTn id="13" dur="500" fill="hold"/>
                                        <p:tgtEl>
                                          <p:spTgt spid="8192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8192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8192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81923">
                                            <p:txEl>
                                              <p:pRg st="2" end="2"/>
                                            </p:txEl>
                                          </p:spTgt>
                                        </p:tgtEl>
                                        <p:attrNameLst>
                                          <p:attrName>style.visibility</p:attrName>
                                        </p:attrNameLst>
                                      </p:cBhvr>
                                      <p:to>
                                        <p:strVal val="visible"/>
                                      </p:to>
                                    </p:set>
                                    <p:anim calcmode="lin" valueType="num">
                                      <p:cBhvr>
                                        <p:cTn id="21" dur="500" fill="hold"/>
                                        <p:tgtEl>
                                          <p:spTgt spid="8192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8192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8192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81923">
                                            <p:txEl>
                                              <p:pRg st="3" end="3"/>
                                            </p:txEl>
                                          </p:spTgt>
                                        </p:tgtEl>
                                        <p:attrNameLst>
                                          <p:attrName>style.visibility</p:attrName>
                                        </p:attrNameLst>
                                      </p:cBhvr>
                                      <p:to>
                                        <p:strVal val="visible"/>
                                      </p:to>
                                    </p:set>
                                    <p:anim calcmode="lin" valueType="num">
                                      <p:cBhvr>
                                        <p:cTn id="29" dur="500" fill="hold"/>
                                        <p:tgtEl>
                                          <p:spTgt spid="8192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8192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8192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81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81923">
                                            <p:txEl>
                                              <p:pRg st="4" end="4"/>
                                            </p:txEl>
                                          </p:spTgt>
                                        </p:tgtEl>
                                        <p:attrNameLst>
                                          <p:attrName>style.visibility</p:attrName>
                                        </p:attrNameLst>
                                      </p:cBhvr>
                                      <p:to>
                                        <p:strVal val="visible"/>
                                      </p:to>
                                    </p:set>
                                    <p:anim calcmode="lin" valueType="num">
                                      <p:cBhvr>
                                        <p:cTn id="37" dur="500" fill="hold"/>
                                        <p:tgtEl>
                                          <p:spTgt spid="8192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8192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8192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819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57F8164-EB79-4849-AE9F-2BE9B46DF7C3}" type="slidenum">
              <a:rPr lang="en-US" altLang="en-US"/>
              <a:pPr>
                <a:defRPr/>
              </a:pPr>
              <a:t>223</a:t>
            </a:fld>
            <a:endParaRPr lang="en-US" altLang="en-US"/>
          </a:p>
        </p:txBody>
      </p:sp>
      <p:sp>
        <p:nvSpPr>
          <p:cNvPr id="82946" name="Rectangle 2"/>
          <p:cNvSpPr>
            <a:spLocks noGrp="1" noChangeArrowheads="1"/>
          </p:cNvSpPr>
          <p:nvPr>
            <p:ph type="title"/>
          </p:nvPr>
        </p:nvSpPr>
        <p:spPr>
          <a:xfrm>
            <a:off x="1524000" y="4675188"/>
            <a:ext cx="9144000" cy="2106612"/>
          </a:xfrm>
        </p:spPr>
        <p:txBody>
          <a:bodyPr/>
          <a:lstStyle/>
          <a:p>
            <a:pPr algn="l" eaLnBrk="1" hangingPunct="1">
              <a:defRPr/>
            </a:pPr>
            <a:r>
              <a:rPr lang="en-US" altLang="en-US" sz="2400" dirty="0"/>
              <a:t>Coins, minted and distributed throughout all the Roman provinces after AD 70 with the text “Judaea </a:t>
            </a:r>
            <a:r>
              <a:rPr lang="en-US" altLang="en-US" sz="2400" dirty="0" err="1"/>
              <a:t>Capta</a:t>
            </a:r>
            <a:r>
              <a:rPr lang="en-US" altLang="en-US" sz="2400" dirty="0"/>
              <a:t>,” depicted a bound Jewish captive and a mourning woman. This series of coins was larger than any other minted by the Romans in celebrating a victory.</a:t>
            </a:r>
            <a:endParaRPr lang="en-US" altLang="en-US" sz="2800" dirty="0"/>
          </a:p>
        </p:txBody>
      </p:sp>
      <p:pic>
        <p:nvPicPr>
          <p:cNvPr id="71684" name="Picture 3" descr="JAS87"/>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24000" y="0"/>
            <a:ext cx="9144000" cy="4675188"/>
          </a:xfrm>
        </p:spPr>
      </p:pic>
    </p:spTree>
    <p:extLst>
      <p:ext uri="{BB962C8B-B14F-4D97-AF65-F5344CB8AC3E}">
        <p14:creationId xmlns:p14="http://schemas.microsoft.com/office/powerpoint/2010/main" val="224295277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8534400" y="152400"/>
            <a:ext cx="2133600" cy="6477000"/>
          </a:xfrm>
        </p:spPr>
        <p:txBody>
          <a:bodyPr/>
          <a:lstStyle/>
          <a:p>
            <a:pPr algn="l" eaLnBrk="1" hangingPunct="1">
              <a:defRPr/>
            </a:pPr>
            <a:r>
              <a:rPr lang="en-US" altLang="en-US" sz="3200">
                <a:latin typeface="Arial Narrow" panose="020B0606020202030204" pitchFamily="34" charset="0"/>
              </a:rPr>
              <a:t>Masada</a:t>
            </a:r>
            <a:br>
              <a:rPr lang="en-US" altLang="en-US" sz="3200">
                <a:latin typeface="Arial Narrow" panose="020B0606020202030204" pitchFamily="34" charset="0"/>
              </a:rPr>
            </a:br>
            <a:r>
              <a:rPr lang="en-US" altLang="en-US" sz="2000">
                <a:latin typeface="Arial Narrow" panose="020B0606020202030204" pitchFamily="34" charset="0"/>
              </a:rPr>
              <a:t>This 400’ high rocky escarpment near the Dead Sea was the last holdout for Jews in the 1</a:t>
            </a:r>
            <a:r>
              <a:rPr lang="en-US" altLang="en-US" sz="2000" baseline="30000">
                <a:latin typeface="Arial Narrow" panose="020B0606020202030204" pitchFamily="34" charset="0"/>
              </a:rPr>
              <a:t>st</a:t>
            </a:r>
            <a:r>
              <a:rPr lang="en-US" altLang="en-US" sz="2000">
                <a:latin typeface="Arial Narrow" panose="020B0606020202030204" pitchFamily="34" charset="0"/>
              </a:rPr>
              <a:t> revolt. Originally constructed by Herod the Great, the nearly impregnable fortress enabled the last of Jewish resistance to hold out against the Romans for three years. When the Romans finally breached the stronghold, the Jewish rebels all had committed suicide.</a:t>
            </a:r>
            <a:r>
              <a:rPr lang="en-US" altLang="en-US" sz="2000"/>
              <a:t> </a:t>
            </a:r>
            <a:endParaRPr lang="en-US" altLang="en-US" sz="3200"/>
          </a:p>
        </p:txBody>
      </p:sp>
      <p:pic>
        <p:nvPicPr>
          <p:cNvPr id="72707" name="Picture 5" descr="NTA19"/>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24000" y="0"/>
            <a:ext cx="6934200" cy="684053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41400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3962400" y="60961"/>
            <a:ext cx="7010400" cy="1447800"/>
          </a:xfrm>
        </p:spPr>
        <p:txBody>
          <a:bodyPr>
            <a:normAutofit fontScale="90000"/>
          </a:bodyPr>
          <a:lstStyle/>
          <a:p>
            <a:r>
              <a:rPr lang="en-US" altLang="en-US" sz="7200" dirty="0">
                <a:solidFill>
                  <a:srgbClr val="FFC000"/>
                </a:solidFill>
                <a:latin typeface="Freestyle Script" panose="030804020302050B0404" pitchFamily="66" charset="0"/>
              </a:rPr>
              <a:t>Two Paths into the Future</a:t>
            </a:r>
            <a:br>
              <a:rPr lang="en-US" altLang="en-US" sz="6000" dirty="0">
                <a:solidFill>
                  <a:srgbClr val="FFC000"/>
                </a:solidFill>
                <a:latin typeface="Freestyle Script" panose="030804020302050B0404" pitchFamily="66" charset="0"/>
              </a:rPr>
            </a:br>
            <a:r>
              <a:rPr lang="en-US" altLang="en-US" sz="2400" b="1" i="1" dirty="0">
                <a:solidFill>
                  <a:srgbClr val="FFC000"/>
                </a:solidFill>
              </a:rPr>
              <a:t>without temple, land or Jewish sovereignty</a:t>
            </a:r>
            <a:endParaRPr lang="en-US" altLang="en-US" sz="6000" b="1" dirty="0">
              <a:solidFill>
                <a:srgbClr val="FFC000"/>
              </a:solidFill>
              <a:latin typeface="Freestyle Script" panose="030804020302050B0404" pitchFamily="66" charset="0"/>
            </a:endParaRPr>
          </a:p>
        </p:txBody>
      </p:sp>
      <p:sp>
        <p:nvSpPr>
          <p:cNvPr id="268291" name="Rectangle 3"/>
          <p:cNvSpPr>
            <a:spLocks noGrp="1" noChangeArrowheads="1"/>
          </p:cNvSpPr>
          <p:nvPr>
            <p:ph type="body" sz="half" idx="1"/>
          </p:nvPr>
        </p:nvSpPr>
        <p:spPr>
          <a:xfrm>
            <a:off x="1905000" y="1676400"/>
            <a:ext cx="4114800" cy="4800600"/>
          </a:xfrm>
          <a:solidFill>
            <a:schemeClr val="accent6">
              <a:lumMod val="50000"/>
            </a:schemeClr>
          </a:solidFill>
          <a:ln w="28575">
            <a:solidFill>
              <a:schemeClr val="tx1"/>
            </a:solidFill>
            <a:miter lim="800000"/>
            <a:headEnd/>
            <a:tailEnd/>
          </a:ln>
        </p:spPr>
        <p:txBody>
          <a:bodyPr>
            <a:normAutofit lnSpcReduction="10000"/>
          </a:bodyPr>
          <a:lstStyle/>
          <a:p>
            <a:pPr>
              <a:lnSpc>
                <a:spcPct val="90000"/>
              </a:lnSpc>
              <a:buFont typeface="Wingdings" panose="05000000000000000000" pitchFamily="2" charset="2"/>
              <a:buNone/>
            </a:pPr>
            <a:r>
              <a:rPr lang="en-US" altLang="en-US" sz="3600" b="1" dirty="0">
                <a:solidFill>
                  <a:srgbClr val="FFC000"/>
                </a:solidFill>
                <a:effectLst>
                  <a:outerShdw blurRad="38100" dist="38100" dir="2700000" algn="tl">
                    <a:srgbClr val="000000">
                      <a:alpha val="43137"/>
                    </a:srgbClr>
                  </a:outerShdw>
                </a:effectLst>
                <a:latin typeface="Impact" panose="020B0806030902050204" pitchFamily="34" charset="0"/>
              </a:rPr>
              <a:t>Jesus</a:t>
            </a:r>
          </a:p>
          <a:p>
            <a:pPr>
              <a:lnSpc>
                <a:spcPct val="90000"/>
              </a:lnSpc>
              <a:buFont typeface="Wingdings" panose="05000000000000000000" pitchFamily="2" charset="2"/>
              <a:buNone/>
            </a:pPr>
            <a:r>
              <a:rPr lang="en-US" altLang="en-US" sz="2800" dirty="0">
                <a:solidFill>
                  <a:srgbClr val="FFFF00"/>
                </a:solidFill>
                <a:effectLst>
                  <a:outerShdw blurRad="38100" dist="38100" dir="2700000" algn="tl">
                    <a:srgbClr val="000000">
                      <a:alpha val="43137"/>
                    </a:srgbClr>
                  </a:outerShdw>
                </a:effectLst>
                <a:latin typeface="Eras Demi ITC" pitchFamily="34" charset="0"/>
              </a:rPr>
              <a:t>Prediction: the temple will be destroyed!</a:t>
            </a:r>
          </a:p>
          <a:p>
            <a:pPr>
              <a:lnSpc>
                <a:spcPct val="90000"/>
              </a:lnSpc>
            </a:pPr>
            <a:r>
              <a:rPr lang="en-US" altLang="en-US" sz="2400" i="1" dirty="0">
                <a:solidFill>
                  <a:srgbClr val="FFFF99"/>
                </a:solidFill>
                <a:effectLst>
                  <a:outerShdw blurRad="38100" dist="38100" dir="2700000" algn="tl">
                    <a:srgbClr val="000000">
                      <a:alpha val="43137"/>
                    </a:srgbClr>
                  </a:outerShdw>
                </a:effectLst>
                <a:latin typeface="Arial Narrow" panose="020B0606020202030204" pitchFamily="34" charset="0"/>
              </a:rPr>
              <a:t>The body of Christians become the temple of the Holy Spirit.</a:t>
            </a:r>
          </a:p>
          <a:p>
            <a:pPr>
              <a:lnSpc>
                <a:spcPct val="90000"/>
              </a:lnSpc>
            </a:pPr>
            <a:r>
              <a:rPr lang="en-US" altLang="en-US" sz="2400" i="1" dirty="0">
                <a:solidFill>
                  <a:srgbClr val="FFFF99"/>
                </a:solidFill>
                <a:effectLst>
                  <a:outerShdw blurRad="38100" dist="38100" dir="2700000" algn="tl">
                    <a:srgbClr val="000000">
                      <a:alpha val="43137"/>
                    </a:srgbClr>
                  </a:outerShdw>
                </a:effectLst>
                <a:latin typeface="Arial Narrow" panose="020B0606020202030204" pitchFamily="34" charset="0"/>
              </a:rPr>
              <a:t>Worship and good deeds become the daily sacrifice.</a:t>
            </a:r>
          </a:p>
          <a:p>
            <a:pPr>
              <a:lnSpc>
                <a:spcPct val="90000"/>
              </a:lnSpc>
            </a:pPr>
            <a:r>
              <a:rPr lang="en-US" altLang="en-US" sz="2400" i="1" dirty="0">
                <a:solidFill>
                  <a:srgbClr val="FFFF99"/>
                </a:solidFill>
                <a:effectLst>
                  <a:outerShdw blurRad="38100" dist="38100" dir="2700000" algn="tl">
                    <a:srgbClr val="000000">
                      <a:alpha val="43137"/>
                    </a:srgbClr>
                  </a:outerShdw>
                </a:effectLst>
                <a:latin typeface="Arial Narrow" panose="020B0606020202030204" pitchFamily="34" charset="0"/>
              </a:rPr>
              <a:t>Every believer is a priest before God.</a:t>
            </a:r>
          </a:p>
          <a:p>
            <a:pPr>
              <a:lnSpc>
                <a:spcPct val="90000"/>
              </a:lnSpc>
            </a:pPr>
            <a:r>
              <a:rPr lang="en-US" altLang="en-US" sz="2400" i="1" dirty="0">
                <a:solidFill>
                  <a:srgbClr val="FFFF99"/>
                </a:solidFill>
                <a:effectLst>
                  <a:outerShdw blurRad="38100" dist="38100" dir="2700000" algn="tl">
                    <a:srgbClr val="000000">
                      <a:alpha val="43137"/>
                    </a:srgbClr>
                  </a:outerShdw>
                </a:effectLst>
                <a:latin typeface="Arial Narrow" panose="020B0606020202030204" pitchFamily="34" charset="0"/>
              </a:rPr>
              <a:t>Atonement for sin has been completed once, for all, on the cross.</a:t>
            </a:r>
          </a:p>
        </p:txBody>
      </p:sp>
      <p:sp>
        <p:nvSpPr>
          <p:cNvPr id="268292" name="Rectangle 4"/>
          <p:cNvSpPr>
            <a:spLocks noGrp="1" noChangeArrowheads="1"/>
          </p:cNvSpPr>
          <p:nvPr>
            <p:ph type="body" sz="half" idx="2"/>
          </p:nvPr>
        </p:nvSpPr>
        <p:spPr>
          <a:xfrm>
            <a:off x="6248400" y="1676400"/>
            <a:ext cx="4038600" cy="4800600"/>
          </a:xfrm>
          <a:solidFill>
            <a:srgbClr val="003300"/>
          </a:solidFill>
          <a:ln w="28575">
            <a:solidFill>
              <a:schemeClr val="tx1"/>
            </a:solidFill>
            <a:miter lim="800000"/>
            <a:headEnd/>
            <a:tailEnd/>
          </a:ln>
        </p:spPr>
        <p:txBody>
          <a:bodyPr/>
          <a:lstStyle/>
          <a:p>
            <a:pPr>
              <a:lnSpc>
                <a:spcPct val="90000"/>
              </a:lnSpc>
              <a:buFont typeface="Wingdings" panose="05000000000000000000" pitchFamily="2" charset="2"/>
              <a:buNone/>
            </a:pPr>
            <a:r>
              <a:rPr lang="en-US" altLang="en-US" sz="3600" b="1" dirty="0">
                <a:solidFill>
                  <a:srgbClr val="FFC000"/>
                </a:solidFill>
                <a:latin typeface="Impact" panose="020B0806030902050204" pitchFamily="34" charset="0"/>
              </a:rPr>
              <a:t>Judaism</a:t>
            </a:r>
          </a:p>
          <a:p>
            <a:pPr>
              <a:lnSpc>
                <a:spcPct val="90000"/>
              </a:lnSpc>
              <a:buFont typeface="Wingdings" panose="05000000000000000000" pitchFamily="2" charset="2"/>
              <a:buNone/>
            </a:pPr>
            <a:r>
              <a:rPr lang="en-US" altLang="en-US" sz="2800" dirty="0">
                <a:solidFill>
                  <a:srgbClr val="FFFF00"/>
                </a:solidFill>
                <a:latin typeface="Eras Demi ITC" pitchFamily="34" charset="0"/>
              </a:rPr>
              <a:t>The reality: the temple WAS destroyed!</a:t>
            </a:r>
          </a:p>
          <a:p>
            <a:pPr>
              <a:lnSpc>
                <a:spcPct val="90000"/>
              </a:lnSpc>
            </a:pPr>
            <a:r>
              <a:rPr lang="en-US" altLang="en-US" sz="2400" i="1" dirty="0">
                <a:solidFill>
                  <a:srgbClr val="FFFF99"/>
                </a:solidFill>
                <a:latin typeface="Arial Narrow" panose="020B0606020202030204" pitchFamily="34" charset="0"/>
              </a:rPr>
              <a:t>The synagogue succeeds the temple.</a:t>
            </a:r>
          </a:p>
          <a:p>
            <a:pPr>
              <a:lnSpc>
                <a:spcPct val="90000"/>
              </a:lnSpc>
            </a:pPr>
            <a:r>
              <a:rPr lang="en-US" altLang="en-US" sz="2400" i="1" dirty="0">
                <a:solidFill>
                  <a:srgbClr val="FFFF99"/>
                </a:solidFill>
                <a:latin typeface="Arial Narrow" panose="020B0606020202030204" pitchFamily="34" charset="0"/>
              </a:rPr>
              <a:t>Daily prayer replaces the daily sacrifice.</a:t>
            </a:r>
          </a:p>
          <a:p>
            <a:pPr>
              <a:lnSpc>
                <a:spcPct val="90000"/>
              </a:lnSpc>
            </a:pPr>
            <a:r>
              <a:rPr lang="en-US" altLang="en-US" sz="2400" i="1" dirty="0">
                <a:solidFill>
                  <a:srgbClr val="FFFF99"/>
                </a:solidFill>
                <a:latin typeface="Arial Narrow" panose="020B0606020202030204" pitchFamily="34" charset="0"/>
              </a:rPr>
              <a:t>The rabbis inherit the authority of the priests.</a:t>
            </a:r>
          </a:p>
          <a:p>
            <a:pPr>
              <a:lnSpc>
                <a:spcPct val="90000"/>
              </a:lnSpc>
            </a:pPr>
            <a:r>
              <a:rPr lang="en-US" altLang="en-US" sz="2400" i="1" dirty="0">
                <a:solidFill>
                  <a:srgbClr val="FFFF99"/>
                </a:solidFill>
                <a:latin typeface="Arial Narrow" panose="020B0606020202030204" pitchFamily="34" charset="0"/>
              </a:rPr>
              <a:t>Altar of atonement is replaced by the family table.</a:t>
            </a:r>
          </a:p>
        </p:txBody>
      </p:sp>
      <p:pic>
        <p:nvPicPr>
          <p:cNvPr id="268293" name="Picture 5" descr="MCBD07756_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1" y="112714"/>
            <a:ext cx="1585913" cy="14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134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8291">
                                            <p:bg/>
                                          </p:spTgt>
                                        </p:tgtEl>
                                        <p:attrNameLst>
                                          <p:attrName>style.visibility</p:attrName>
                                        </p:attrNameLst>
                                      </p:cBhvr>
                                      <p:to>
                                        <p:strVal val="visible"/>
                                      </p:to>
                                    </p:set>
                                    <p:anim calcmode="lin" valueType="num">
                                      <p:cBhvr>
                                        <p:cTn id="7" dur="500" fill="hold"/>
                                        <p:tgtEl>
                                          <p:spTgt spid="268291">
                                            <p:bg/>
                                          </p:spTgt>
                                        </p:tgtEl>
                                        <p:attrNameLst>
                                          <p:attrName>ppt_w</p:attrName>
                                        </p:attrNameLst>
                                      </p:cBhvr>
                                      <p:tavLst>
                                        <p:tav tm="0">
                                          <p:val>
                                            <p:fltVal val="0"/>
                                          </p:val>
                                        </p:tav>
                                        <p:tav tm="100000">
                                          <p:val>
                                            <p:strVal val="#ppt_w"/>
                                          </p:val>
                                        </p:tav>
                                      </p:tavLst>
                                    </p:anim>
                                    <p:anim calcmode="lin" valueType="num">
                                      <p:cBhvr>
                                        <p:cTn id="8" dur="500" fill="hold"/>
                                        <p:tgtEl>
                                          <p:spTgt spid="268291">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68291">
                                            <p:txEl>
                                              <p:pRg st="0" end="0"/>
                                            </p:txEl>
                                          </p:spTgt>
                                        </p:tgtEl>
                                        <p:attrNameLst>
                                          <p:attrName>style.visibility</p:attrName>
                                        </p:attrNameLst>
                                      </p:cBhvr>
                                      <p:to>
                                        <p:strVal val="visible"/>
                                      </p:to>
                                    </p:set>
                                    <p:anim calcmode="lin" valueType="num">
                                      <p:cBhvr>
                                        <p:cTn id="11" dur="500" fill="hold"/>
                                        <p:tgtEl>
                                          <p:spTgt spid="26829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68291">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68291">
                                            <p:txEl>
                                              <p:pRg st="1" end="1"/>
                                            </p:txEl>
                                          </p:spTgt>
                                        </p:tgtEl>
                                        <p:attrNameLst>
                                          <p:attrName>style.visibility</p:attrName>
                                        </p:attrNameLst>
                                      </p:cBhvr>
                                      <p:to>
                                        <p:strVal val="visible"/>
                                      </p:to>
                                    </p:set>
                                    <p:anim calcmode="lin" valueType="num">
                                      <p:cBhvr>
                                        <p:cTn id="15" dur="500" fill="hold"/>
                                        <p:tgtEl>
                                          <p:spTgt spid="26829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682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68291">
                                            <p:txEl>
                                              <p:pRg st="2" end="2"/>
                                            </p:txEl>
                                          </p:spTgt>
                                        </p:tgtEl>
                                        <p:attrNameLst>
                                          <p:attrName>style.visibility</p:attrName>
                                        </p:attrNameLst>
                                      </p:cBhvr>
                                      <p:to>
                                        <p:strVal val="visible"/>
                                      </p:to>
                                    </p:set>
                                    <p:anim calcmode="lin" valueType="num">
                                      <p:cBhvr additive="base">
                                        <p:cTn id="21" dur="500" fill="hold"/>
                                        <p:tgtEl>
                                          <p:spTgt spid="26829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8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68291">
                                            <p:txEl>
                                              <p:pRg st="3" end="3"/>
                                            </p:txEl>
                                          </p:spTgt>
                                        </p:tgtEl>
                                        <p:attrNameLst>
                                          <p:attrName>style.visibility</p:attrName>
                                        </p:attrNameLst>
                                      </p:cBhvr>
                                      <p:to>
                                        <p:strVal val="visible"/>
                                      </p:to>
                                    </p:set>
                                    <p:anim calcmode="lin" valueType="num">
                                      <p:cBhvr additive="base">
                                        <p:cTn id="27" dur="500" fill="hold"/>
                                        <p:tgtEl>
                                          <p:spTgt spid="26829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8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68291">
                                            <p:txEl>
                                              <p:pRg st="4" end="4"/>
                                            </p:txEl>
                                          </p:spTgt>
                                        </p:tgtEl>
                                        <p:attrNameLst>
                                          <p:attrName>style.visibility</p:attrName>
                                        </p:attrNameLst>
                                      </p:cBhvr>
                                      <p:to>
                                        <p:strVal val="visible"/>
                                      </p:to>
                                    </p:set>
                                    <p:anim calcmode="lin" valueType="num">
                                      <p:cBhvr additive="base">
                                        <p:cTn id="33" dur="500" fill="hold"/>
                                        <p:tgtEl>
                                          <p:spTgt spid="26829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8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68291">
                                            <p:txEl>
                                              <p:pRg st="5" end="5"/>
                                            </p:txEl>
                                          </p:spTgt>
                                        </p:tgtEl>
                                        <p:attrNameLst>
                                          <p:attrName>style.visibility</p:attrName>
                                        </p:attrNameLst>
                                      </p:cBhvr>
                                      <p:to>
                                        <p:strVal val="visible"/>
                                      </p:to>
                                    </p:set>
                                    <p:anim calcmode="lin" valueType="num">
                                      <p:cBhvr additive="base">
                                        <p:cTn id="39" dur="500" fill="hold"/>
                                        <p:tgtEl>
                                          <p:spTgt spid="268291">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68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68292">
                                            <p:bg/>
                                          </p:spTgt>
                                        </p:tgtEl>
                                        <p:attrNameLst>
                                          <p:attrName>style.visibility</p:attrName>
                                        </p:attrNameLst>
                                      </p:cBhvr>
                                      <p:to>
                                        <p:strVal val="visible"/>
                                      </p:to>
                                    </p:set>
                                    <p:anim calcmode="lin" valueType="num">
                                      <p:cBhvr>
                                        <p:cTn id="45" dur="500" fill="hold"/>
                                        <p:tgtEl>
                                          <p:spTgt spid="268292">
                                            <p:bg/>
                                          </p:spTgt>
                                        </p:tgtEl>
                                        <p:attrNameLst>
                                          <p:attrName>ppt_w</p:attrName>
                                        </p:attrNameLst>
                                      </p:cBhvr>
                                      <p:tavLst>
                                        <p:tav tm="0">
                                          <p:val>
                                            <p:fltVal val="0"/>
                                          </p:val>
                                        </p:tav>
                                        <p:tav tm="100000">
                                          <p:val>
                                            <p:strVal val="#ppt_w"/>
                                          </p:val>
                                        </p:tav>
                                      </p:tavLst>
                                    </p:anim>
                                    <p:anim calcmode="lin" valueType="num">
                                      <p:cBhvr>
                                        <p:cTn id="46" dur="500" fill="hold"/>
                                        <p:tgtEl>
                                          <p:spTgt spid="268292">
                                            <p:bg/>
                                          </p:spTgt>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268292">
                                            <p:txEl>
                                              <p:pRg st="0" end="0"/>
                                            </p:txEl>
                                          </p:spTgt>
                                        </p:tgtEl>
                                        <p:attrNameLst>
                                          <p:attrName>style.visibility</p:attrName>
                                        </p:attrNameLst>
                                      </p:cBhvr>
                                      <p:to>
                                        <p:strVal val="visible"/>
                                      </p:to>
                                    </p:set>
                                    <p:anim calcmode="lin" valueType="num">
                                      <p:cBhvr>
                                        <p:cTn id="49" dur="500" fill="hold"/>
                                        <p:tgtEl>
                                          <p:spTgt spid="268292">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68292">
                                            <p:txEl>
                                              <p:pRg st="0" end="0"/>
                                            </p:txEl>
                                          </p:spTgt>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68292">
                                            <p:txEl>
                                              <p:pRg st="1" end="1"/>
                                            </p:txEl>
                                          </p:spTgt>
                                        </p:tgtEl>
                                        <p:attrNameLst>
                                          <p:attrName>style.visibility</p:attrName>
                                        </p:attrNameLst>
                                      </p:cBhvr>
                                      <p:to>
                                        <p:strVal val="visible"/>
                                      </p:to>
                                    </p:set>
                                    <p:anim calcmode="lin" valueType="num">
                                      <p:cBhvr>
                                        <p:cTn id="53" dur="500" fill="hold"/>
                                        <p:tgtEl>
                                          <p:spTgt spid="268292">
                                            <p:txEl>
                                              <p:pRg st="1" end="1"/>
                                            </p:txEl>
                                          </p:spTgt>
                                        </p:tgtEl>
                                        <p:attrNameLst>
                                          <p:attrName>ppt_w</p:attrName>
                                        </p:attrNameLst>
                                      </p:cBhvr>
                                      <p:tavLst>
                                        <p:tav tm="0">
                                          <p:val>
                                            <p:fltVal val="0"/>
                                          </p:val>
                                        </p:tav>
                                        <p:tav tm="100000">
                                          <p:val>
                                            <p:strVal val="#ppt_w"/>
                                          </p:val>
                                        </p:tav>
                                      </p:tavLst>
                                    </p:anim>
                                    <p:anim calcmode="lin" valueType="num">
                                      <p:cBhvr>
                                        <p:cTn id="54" dur="500" fill="hold"/>
                                        <p:tgtEl>
                                          <p:spTgt spid="26829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68292">
                                            <p:txEl>
                                              <p:pRg st="2" end="2"/>
                                            </p:txEl>
                                          </p:spTgt>
                                        </p:tgtEl>
                                        <p:attrNameLst>
                                          <p:attrName>style.visibility</p:attrName>
                                        </p:attrNameLst>
                                      </p:cBhvr>
                                      <p:to>
                                        <p:strVal val="visible"/>
                                      </p:to>
                                    </p:set>
                                    <p:anim calcmode="lin" valueType="num">
                                      <p:cBhvr additive="base">
                                        <p:cTn id="59" dur="500" fill="hold"/>
                                        <p:tgtEl>
                                          <p:spTgt spid="268292">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82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268292">
                                            <p:txEl>
                                              <p:pRg st="3" end="3"/>
                                            </p:txEl>
                                          </p:spTgt>
                                        </p:tgtEl>
                                        <p:attrNameLst>
                                          <p:attrName>style.visibility</p:attrName>
                                        </p:attrNameLst>
                                      </p:cBhvr>
                                      <p:to>
                                        <p:strVal val="visible"/>
                                      </p:to>
                                    </p:set>
                                    <p:anim calcmode="lin" valueType="num">
                                      <p:cBhvr additive="base">
                                        <p:cTn id="65" dur="500" fill="hold"/>
                                        <p:tgtEl>
                                          <p:spTgt spid="268292">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682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268292">
                                            <p:txEl>
                                              <p:pRg st="4" end="4"/>
                                            </p:txEl>
                                          </p:spTgt>
                                        </p:tgtEl>
                                        <p:attrNameLst>
                                          <p:attrName>style.visibility</p:attrName>
                                        </p:attrNameLst>
                                      </p:cBhvr>
                                      <p:to>
                                        <p:strVal val="visible"/>
                                      </p:to>
                                    </p:set>
                                    <p:anim calcmode="lin" valueType="num">
                                      <p:cBhvr additive="base">
                                        <p:cTn id="71" dur="500" fill="hold"/>
                                        <p:tgtEl>
                                          <p:spTgt spid="268292">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682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268292">
                                            <p:txEl>
                                              <p:pRg st="5" end="5"/>
                                            </p:txEl>
                                          </p:spTgt>
                                        </p:tgtEl>
                                        <p:attrNameLst>
                                          <p:attrName>style.visibility</p:attrName>
                                        </p:attrNameLst>
                                      </p:cBhvr>
                                      <p:to>
                                        <p:strVal val="visible"/>
                                      </p:to>
                                    </p:set>
                                    <p:anim calcmode="lin" valueType="num">
                                      <p:cBhvr additive="base">
                                        <p:cTn id="77" dur="500" fill="hold"/>
                                        <p:tgtEl>
                                          <p:spTgt spid="268292">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6829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uiExpand="1" build="p" animBg="1"/>
      <p:bldP spid="268292"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932329" y="197224"/>
            <a:ext cx="9278471" cy="1250576"/>
          </a:xfrm>
        </p:spPr>
        <p:txBody>
          <a:bodyPr/>
          <a:lstStyle/>
          <a:p>
            <a:pPr eaLnBrk="1" hangingPunct="1">
              <a:defRPr/>
            </a:pPr>
            <a:r>
              <a:rPr lang="en-US" altLang="en-US" sz="4000" dirty="0">
                <a:solidFill>
                  <a:srgbClr val="FFFF66"/>
                </a:solidFill>
                <a:latin typeface="Eras Bold ITC" pitchFamily="34" charset="0"/>
              </a:rPr>
              <a:t>Construction of the Great Altar</a:t>
            </a:r>
            <a:br>
              <a:rPr lang="en-US" altLang="en-US" sz="4000" dirty="0"/>
            </a:br>
            <a:r>
              <a:rPr lang="en-US" altLang="en-US" sz="2400" i="1" dirty="0">
                <a:solidFill>
                  <a:srgbClr val="EFC515"/>
                </a:solidFill>
                <a:latin typeface="Arial Narrow" panose="020B0606020202030204" pitchFamily="34" charset="0"/>
              </a:rPr>
              <a:t>while the details of the great altar are unknown to us, presumably it looked similar to other altars that have been excavated in Israel</a:t>
            </a:r>
            <a:endParaRPr lang="en-US" altLang="en-US" sz="4000" dirty="0">
              <a:solidFill>
                <a:srgbClr val="EFC515"/>
              </a:solidFill>
            </a:endParaRPr>
          </a:p>
        </p:txBody>
      </p:sp>
      <p:pic>
        <p:nvPicPr>
          <p:cNvPr id="82947" name="Picture 3" descr="bar095c05"/>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752600" y="1657350"/>
            <a:ext cx="4267200" cy="3752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48" name="Picture 4" descr="bar081e02"/>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172200" y="3352801"/>
            <a:ext cx="4343400" cy="3097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9" name="Text Box 5"/>
          <p:cNvSpPr txBox="1">
            <a:spLocks noChangeArrowheads="1"/>
          </p:cNvSpPr>
          <p:nvPr/>
        </p:nvSpPr>
        <p:spPr bwMode="auto">
          <a:xfrm>
            <a:off x="1752600" y="5546726"/>
            <a:ext cx="426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000" b="1">
                <a:latin typeface="Arial Narrow" panose="020B0606020202030204" pitchFamily="34" charset="0"/>
              </a:rPr>
              <a:t>Four horned altar excavated at Beersheba, ca. 8</a:t>
            </a:r>
            <a:r>
              <a:rPr lang="en-US" altLang="en-US" sz="2000" b="1" baseline="30000">
                <a:latin typeface="Arial Narrow" panose="020B0606020202030204" pitchFamily="34" charset="0"/>
              </a:rPr>
              <a:t>th</a:t>
            </a:r>
            <a:r>
              <a:rPr lang="en-US" altLang="en-US" sz="2000" b="1">
                <a:latin typeface="Arial Narrow" panose="020B0606020202030204" pitchFamily="34" charset="0"/>
              </a:rPr>
              <a:t> century BC</a:t>
            </a:r>
          </a:p>
        </p:txBody>
      </p:sp>
      <p:sp>
        <p:nvSpPr>
          <p:cNvPr id="82950" name="Text Box 6"/>
          <p:cNvSpPr txBox="1">
            <a:spLocks noChangeArrowheads="1"/>
          </p:cNvSpPr>
          <p:nvPr/>
        </p:nvSpPr>
        <p:spPr bwMode="auto">
          <a:xfrm>
            <a:off x="6324600" y="2438401"/>
            <a:ext cx="411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spcBef>
                <a:spcPct val="50000"/>
              </a:spcBef>
            </a:pPr>
            <a:r>
              <a:rPr lang="en-US" altLang="en-US" sz="2000" b="1">
                <a:latin typeface="Arial Narrow" panose="020B0606020202030204" pitchFamily="34" charset="0"/>
              </a:rPr>
              <a:t>Four horned altar excavated at Dan, ca. 9</a:t>
            </a:r>
            <a:r>
              <a:rPr lang="en-US" altLang="en-US" sz="2000" b="1" baseline="30000">
                <a:latin typeface="Arial Narrow" panose="020B0606020202030204" pitchFamily="34" charset="0"/>
              </a:rPr>
              <a:t>th</a:t>
            </a:r>
            <a:r>
              <a:rPr lang="en-US" altLang="en-US" sz="2000" b="1">
                <a:latin typeface="Arial Narrow" panose="020B0606020202030204" pitchFamily="34" charset="0"/>
              </a:rPr>
              <a:t> century BC</a:t>
            </a:r>
          </a:p>
        </p:txBody>
      </p:sp>
    </p:spTree>
    <p:extLst>
      <p:ext uri="{BB962C8B-B14F-4D97-AF65-F5344CB8AC3E}">
        <p14:creationId xmlns:p14="http://schemas.microsoft.com/office/powerpoint/2010/main" val="1471910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65C2F77-2DE6-413C-BB9F-B32E490E3924}" type="slidenum">
              <a:rPr lang="en-US" altLang="en-US"/>
              <a:pPr>
                <a:defRPr/>
              </a:pPr>
              <a:t>24</a:t>
            </a:fld>
            <a:endParaRPr lang="en-US" altLang="en-US"/>
          </a:p>
        </p:txBody>
      </p:sp>
      <p:sp>
        <p:nvSpPr>
          <p:cNvPr id="210946" name="Rectangle 2"/>
          <p:cNvSpPr>
            <a:spLocks noGrp="1" noChangeArrowheads="1"/>
          </p:cNvSpPr>
          <p:nvPr>
            <p:ph type="title"/>
          </p:nvPr>
        </p:nvSpPr>
        <p:spPr>
          <a:xfrm>
            <a:off x="1425387" y="389963"/>
            <a:ext cx="8229600" cy="990600"/>
          </a:xfrm>
        </p:spPr>
        <p:txBody>
          <a:bodyPr/>
          <a:lstStyle/>
          <a:p>
            <a:pPr eaLnBrk="1" hangingPunct="1">
              <a:defRPr/>
            </a:pPr>
            <a:r>
              <a:rPr lang="en-US" altLang="en-US" sz="4000" dirty="0">
                <a:solidFill>
                  <a:srgbClr val="FFFF66"/>
                </a:solidFill>
                <a:latin typeface="Eras Bold ITC" pitchFamily="34" charset="0"/>
              </a:rPr>
              <a:t>The Sacrificial System Resumes</a:t>
            </a:r>
          </a:p>
        </p:txBody>
      </p:sp>
      <p:sp>
        <p:nvSpPr>
          <p:cNvPr id="210947" name="Rectangle 3"/>
          <p:cNvSpPr>
            <a:spLocks noGrp="1" noChangeArrowheads="1"/>
          </p:cNvSpPr>
          <p:nvPr>
            <p:ph type="body" idx="1"/>
          </p:nvPr>
        </p:nvSpPr>
        <p:spPr>
          <a:xfrm>
            <a:off x="1425387" y="1380563"/>
            <a:ext cx="9619129" cy="5217459"/>
          </a:xfrm>
        </p:spPr>
        <p:txBody>
          <a:bodyPr>
            <a:normAutofit/>
          </a:bodyPr>
          <a:lstStyle/>
          <a:p>
            <a:pPr eaLnBrk="1" hangingPunct="1">
              <a:lnSpc>
                <a:spcPct val="90000"/>
              </a:lnSpc>
              <a:buFont typeface="Wingdings" panose="05000000000000000000" pitchFamily="2" charset="2"/>
              <a:buNone/>
              <a:defRPr/>
            </a:pPr>
            <a:r>
              <a:rPr lang="en-US" altLang="en-US" sz="2800" dirty="0">
                <a:solidFill>
                  <a:srgbClr val="FFC000"/>
                </a:solidFill>
              </a:rPr>
              <a:t>The reinstatement of the </a:t>
            </a:r>
            <a:r>
              <a:rPr lang="en-US" altLang="en-US" sz="2800" i="1" dirty="0" err="1">
                <a:solidFill>
                  <a:srgbClr val="FFC000"/>
                </a:solidFill>
              </a:rPr>
              <a:t>Tami’d</a:t>
            </a:r>
            <a:r>
              <a:rPr lang="en-US" altLang="en-US" sz="2800" dirty="0">
                <a:solidFill>
                  <a:srgbClr val="FFC000"/>
                </a:solidFill>
              </a:rPr>
              <a:t> (daily sacrifice) would have reestablished continuity with the past (3:3; cf. Ex. 29:38-46).</a:t>
            </a:r>
          </a:p>
          <a:p>
            <a:pPr eaLnBrk="1" hangingPunct="1">
              <a:lnSpc>
                <a:spcPct val="90000"/>
              </a:lnSpc>
              <a:defRPr/>
            </a:pPr>
            <a:r>
              <a:rPr lang="en-US" altLang="en-US" sz="2400" i="1" dirty="0">
                <a:latin typeface="Arial Narrow" panose="020B0606020202030204" pitchFamily="34" charset="0"/>
              </a:rPr>
              <a:t>The sacrifices associated with the annual festivals as well as the new moons would have reinforced this historical link (3:4-6).</a:t>
            </a:r>
          </a:p>
          <a:p>
            <a:pPr eaLnBrk="1" hangingPunct="1">
              <a:lnSpc>
                <a:spcPct val="90000"/>
              </a:lnSpc>
              <a:defRPr/>
            </a:pPr>
            <a:r>
              <a:rPr lang="en-US" altLang="en-US" sz="2400" i="1" dirty="0">
                <a:latin typeface="Arial Narrow" panose="020B0606020202030204" pitchFamily="34" charset="0"/>
              </a:rPr>
              <a:t>Materials for the temple construction were stockpiled (3:7).</a:t>
            </a:r>
          </a:p>
          <a:p>
            <a:pPr eaLnBrk="1" hangingPunct="1">
              <a:lnSpc>
                <a:spcPct val="90000"/>
              </a:lnSpc>
              <a:defRPr/>
            </a:pPr>
            <a:r>
              <a:rPr lang="en-US" altLang="en-US" sz="2400" i="1" dirty="0">
                <a:latin typeface="Arial Narrow" panose="020B0606020202030204" pitchFamily="34" charset="0"/>
              </a:rPr>
              <a:t>The foundation for the second temple was laid in the second year (i.e., 536 BC) of their return (3:8-9).</a:t>
            </a:r>
          </a:p>
          <a:p>
            <a:pPr eaLnBrk="1" hangingPunct="1">
              <a:lnSpc>
                <a:spcPct val="90000"/>
              </a:lnSpc>
              <a:defRPr/>
            </a:pPr>
            <a:r>
              <a:rPr lang="en-US" altLang="en-US" sz="2400" i="1" dirty="0">
                <a:latin typeface="Arial Narrow" panose="020B0606020202030204" pitchFamily="34" charset="0"/>
              </a:rPr>
              <a:t>At its completion, a grand celebration was staged with priests, choirs and orchestras, just as David had prescribed for the first temple (3:10-11; 1 Chr. 16, 23-26; 2 Chr. 5:13).</a:t>
            </a:r>
          </a:p>
          <a:p>
            <a:pPr eaLnBrk="1" hangingPunct="1">
              <a:lnSpc>
                <a:spcPct val="90000"/>
              </a:lnSpc>
              <a:defRPr/>
            </a:pPr>
            <a:r>
              <a:rPr lang="en-US" altLang="en-US" sz="2400" i="1" dirty="0">
                <a:latin typeface="Arial Narrow" panose="020B0606020202030204" pitchFamily="34" charset="0"/>
              </a:rPr>
              <a:t>The laying of the foundation was cause for both joy and disappointment (3:12-13; cf. Hg. 2:3).</a:t>
            </a:r>
          </a:p>
        </p:txBody>
      </p:sp>
    </p:spTree>
    <p:extLst>
      <p:ext uri="{BB962C8B-B14F-4D97-AF65-F5344CB8AC3E}">
        <p14:creationId xmlns:p14="http://schemas.microsoft.com/office/powerpoint/2010/main" val="1187132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0947">
                                            <p:txEl>
                                              <p:pRg st="1" end="1"/>
                                            </p:txEl>
                                          </p:spTgt>
                                        </p:tgtEl>
                                        <p:attrNameLst>
                                          <p:attrName>style.visibility</p:attrName>
                                        </p:attrNameLst>
                                      </p:cBhvr>
                                      <p:to>
                                        <p:strVal val="visible"/>
                                      </p:to>
                                    </p:set>
                                    <p:anim calcmode="lin" valueType="num">
                                      <p:cBhvr additive="base">
                                        <p:cTn id="7" dur="500" fill="hold"/>
                                        <p:tgtEl>
                                          <p:spTgt spid="2109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0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0947">
                                            <p:txEl>
                                              <p:pRg st="2" end="2"/>
                                            </p:txEl>
                                          </p:spTgt>
                                        </p:tgtEl>
                                        <p:attrNameLst>
                                          <p:attrName>style.visibility</p:attrName>
                                        </p:attrNameLst>
                                      </p:cBhvr>
                                      <p:to>
                                        <p:strVal val="visible"/>
                                      </p:to>
                                    </p:set>
                                    <p:anim calcmode="lin" valueType="num">
                                      <p:cBhvr additive="base">
                                        <p:cTn id="13" dur="5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0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0947">
                                            <p:txEl>
                                              <p:pRg st="3" end="3"/>
                                            </p:txEl>
                                          </p:spTgt>
                                        </p:tgtEl>
                                        <p:attrNameLst>
                                          <p:attrName>style.visibility</p:attrName>
                                        </p:attrNameLst>
                                      </p:cBhvr>
                                      <p:to>
                                        <p:strVal val="visible"/>
                                      </p:to>
                                    </p:set>
                                    <p:anim calcmode="lin" valueType="num">
                                      <p:cBhvr additive="base">
                                        <p:cTn id="19" dur="500" fill="hold"/>
                                        <p:tgtEl>
                                          <p:spTgt spid="2109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0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0947">
                                            <p:txEl>
                                              <p:pRg st="4" end="4"/>
                                            </p:txEl>
                                          </p:spTgt>
                                        </p:tgtEl>
                                        <p:attrNameLst>
                                          <p:attrName>style.visibility</p:attrName>
                                        </p:attrNameLst>
                                      </p:cBhvr>
                                      <p:to>
                                        <p:strVal val="visible"/>
                                      </p:to>
                                    </p:set>
                                    <p:anim calcmode="lin" valueType="num">
                                      <p:cBhvr additive="base">
                                        <p:cTn id="25" dur="500" fill="hold"/>
                                        <p:tgtEl>
                                          <p:spTgt spid="2109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09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0947">
                                            <p:txEl>
                                              <p:pRg st="5" end="5"/>
                                            </p:txEl>
                                          </p:spTgt>
                                        </p:tgtEl>
                                        <p:attrNameLst>
                                          <p:attrName>style.visibility</p:attrName>
                                        </p:attrNameLst>
                                      </p:cBhvr>
                                      <p:to>
                                        <p:strVal val="visible"/>
                                      </p:to>
                                    </p:set>
                                    <p:anim calcmode="lin" valueType="num">
                                      <p:cBhvr additive="base">
                                        <p:cTn id="31" dur="500" fill="hold"/>
                                        <p:tgtEl>
                                          <p:spTgt spid="2109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09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D40451A0-E913-4203-8241-A1E6C4C3919B}" type="slidenum">
              <a:rPr lang="en-US" altLang="en-US"/>
              <a:pPr>
                <a:defRPr/>
              </a:pPr>
              <a:t>25</a:t>
            </a:fld>
            <a:endParaRPr lang="en-US" altLang="en-US"/>
          </a:p>
        </p:txBody>
      </p:sp>
      <p:sp>
        <p:nvSpPr>
          <p:cNvPr id="211970" name="Rectangle 2"/>
          <p:cNvSpPr>
            <a:spLocks noGrp="1" noChangeArrowheads="1"/>
          </p:cNvSpPr>
          <p:nvPr>
            <p:ph type="title"/>
          </p:nvPr>
        </p:nvSpPr>
        <p:spPr>
          <a:xfrm>
            <a:off x="1905000" y="152400"/>
            <a:ext cx="8229600" cy="914400"/>
          </a:xfrm>
        </p:spPr>
        <p:txBody>
          <a:bodyPr/>
          <a:lstStyle/>
          <a:p>
            <a:pPr eaLnBrk="1" hangingPunct="1">
              <a:defRPr/>
            </a:pPr>
            <a:r>
              <a:rPr lang="en-US" altLang="en-US">
                <a:solidFill>
                  <a:srgbClr val="FFFF66"/>
                </a:solidFill>
                <a:latin typeface="Eras Bold ITC" pitchFamily="34" charset="0"/>
              </a:rPr>
              <a:t>Structure of Ezra 4</a:t>
            </a:r>
          </a:p>
        </p:txBody>
      </p:sp>
      <p:sp>
        <p:nvSpPr>
          <p:cNvPr id="211972" name="Rectangle 4"/>
          <p:cNvSpPr>
            <a:spLocks noGrp="1" noChangeArrowheads="1"/>
          </p:cNvSpPr>
          <p:nvPr>
            <p:ph type="body" sz="half" idx="1"/>
          </p:nvPr>
        </p:nvSpPr>
        <p:spPr>
          <a:xfrm>
            <a:off x="1752600" y="1524000"/>
            <a:ext cx="2514600" cy="4114800"/>
          </a:xfrm>
          <a:gradFill rotWithShape="1">
            <a:gsLst>
              <a:gs pos="0">
                <a:srgbClr val="008E69">
                  <a:gamma/>
                  <a:shade val="46275"/>
                  <a:invGamma/>
                </a:srgbClr>
              </a:gs>
              <a:gs pos="100000">
                <a:srgbClr val="008E69"/>
              </a:gs>
            </a:gsLst>
            <a:lin ang="5400000" scaled="1"/>
          </a:gradFill>
          <a:ln w="28575">
            <a:solidFill>
              <a:schemeClr val="tx1"/>
            </a:solidFill>
            <a:miter lim="800000"/>
            <a:headEnd/>
            <a:tailEnd/>
          </a:ln>
        </p:spPr>
        <p:txBody>
          <a:bodyPr/>
          <a:lstStyle/>
          <a:p>
            <a:pPr eaLnBrk="1" hangingPunct="1">
              <a:buFont typeface="Wingdings" panose="05000000000000000000" pitchFamily="2" charset="2"/>
              <a:buNone/>
              <a:defRPr/>
            </a:pPr>
            <a:r>
              <a:rPr lang="en-US" altLang="en-US" sz="2800"/>
              <a:t>4:1-5</a:t>
            </a:r>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r>
              <a:rPr lang="en-US" altLang="en-US" sz="2800">
                <a:solidFill>
                  <a:srgbClr val="FFFF66"/>
                </a:solidFill>
                <a:latin typeface="Eras Demi ITC" pitchFamily="34" charset="0"/>
              </a:rPr>
              <a:t>Initial Resistance (work suspended)</a:t>
            </a:r>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r>
              <a:rPr lang="en-US" altLang="en-US" sz="2800"/>
              <a:t>536 BC</a:t>
            </a:r>
          </a:p>
        </p:txBody>
      </p:sp>
      <p:sp>
        <p:nvSpPr>
          <p:cNvPr id="211973" name="Rectangle 5"/>
          <p:cNvSpPr>
            <a:spLocks noGrp="1" noChangeArrowheads="1"/>
          </p:cNvSpPr>
          <p:nvPr>
            <p:ph type="body" sz="half" idx="2"/>
          </p:nvPr>
        </p:nvSpPr>
        <p:spPr>
          <a:xfrm>
            <a:off x="7924800" y="1524000"/>
            <a:ext cx="2514600" cy="4114800"/>
          </a:xfrm>
          <a:gradFill rotWithShape="1">
            <a:gsLst>
              <a:gs pos="0">
                <a:srgbClr val="008E69">
                  <a:gamma/>
                  <a:shade val="46275"/>
                  <a:invGamma/>
                </a:srgbClr>
              </a:gs>
              <a:gs pos="100000">
                <a:srgbClr val="008E69"/>
              </a:gs>
            </a:gsLst>
            <a:lin ang="5400000" scaled="1"/>
          </a:gradFill>
          <a:ln w="28575">
            <a:solidFill>
              <a:schemeClr val="tx1"/>
            </a:solidFill>
            <a:miter lim="800000"/>
            <a:headEnd/>
            <a:tailEnd/>
          </a:ln>
        </p:spPr>
        <p:txBody>
          <a:bodyPr>
            <a:normAutofit lnSpcReduction="10000"/>
          </a:bodyPr>
          <a:lstStyle/>
          <a:p>
            <a:pPr eaLnBrk="1" hangingPunct="1">
              <a:buFont typeface="Wingdings" panose="05000000000000000000" pitchFamily="2" charset="2"/>
              <a:buNone/>
              <a:defRPr/>
            </a:pPr>
            <a:r>
              <a:rPr lang="en-US" altLang="en-US" sz="2800"/>
              <a:t>4:24—5:1</a:t>
            </a:r>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r>
              <a:rPr lang="en-US" altLang="en-US" sz="2800">
                <a:solidFill>
                  <a:srgbClr val="FFFF66"/>
                </a:solidFill>
                <a:latin typeface="Eras Demi ITC" pitchFamily="34" charset="0"/>
              </a:rPr>
              <a:t>Work on the temple resumes</a:t>
            </a:r>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r>
              <a:rPr lang="en-US" altLang="en-US" sz="2800"/>
              <a:t>520 BC</a:t>
            </a:r>
          </a:p>
        </p:txBody>
      </p:sp>
      <p:sp>
        <p:nvSpPr>
          <p:cNvPr id="211974" name="Text Box 6"/>
          <p:cNvSpPr txBox="1">
            <a:spLocks noChangeArrowheads="1"/>
          </p:cNvSpPr>
          <p:nvPr/>
        </p:nvSpPr>
        <p:spPr bwMode="auto">
          <a:xfrm>
            <a:off x="4495800" y="1066801"/>
            <a:ext cx="32004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2400">
                <a:latin typeface="Franklin Gothic Medium" panose="020B0603020102020204" pitchFamily="34" charset="0"/>
              </a:rPr>
              <a:t>Parenthetical summary of later oppositions*</a:t>
            </a:r>
          </a:p>
          <a:p>
            <a:pPr algn="ctr" eaLnBrk="1" hangingPunct="1">
              <a:lnSpc>
                <a:spcPct val="80000"/>
              </a:lnSpc>
              <a:spcBef>
                <a:spcPct val="50000"/>
              </a:spcBef>
            </a:pPr>
            <a:r>
              <a:rPr lang="en-US" altLang="en-US" sz="2800">
                <a:solidFill>
                  <a:srgbClr val="FFFF99"/>
                </a:solidFill>
                <a:latin typeface="Franklin Gothic Medium" panose="020B0603020102020204" pitchFamily="34" charset="0"/>
              </a:rPr>
              <a:t>Accusation to Xerxes </a:t>
            </a:r>
            <a:r>
              <a:rPr lang="en-US" altLang="en-US" sz="2000">
                <a:latin typeface="Arial" panose="020B0604020202020204" pitchFamily="34" charset="0"/>
              </a:rPr>
              <a:t>(4:6)</a:t>
            </a:r>
          </a:p>
          <a:p>
            <a:pPr algn="ctr" eaLnBrk="1" hangingPunct="1">
              <a:lnSpc>
                <a:spcPct val="60000"/>
              </a:lnSpc>
              <a:spcBef>
                <a:spcPct val="50000"/>
              </a:spcBef>
            </a:pPr>
            <a:r>
              <a:rPr lang="en-US" altLang="en-US" sz="2800">
                <a:solidFill>
                  <a:srgbClr val="FFFF99"/>
                </a:solidFill>
                <a:latin typeface="Franklin Gothic Medium" panose="020B0603020102020204" pitchFamily="34" charset="0"/>
              </a:rPr>
              <a:t>486 BC</a:t>
            </a:r>
          </a:p>
          <a:p>
            <a:pPr algn="ctr" eaLnBrk="1" hangingPunct="1">
              <a:lnSpc>
                <a:spcPct val="60000"/>
              </a:lnSpc>
              <a:spcBef>
                <a:spcPct val="50000"/>
              </a:spcBef>
            </a:pPr>
            <a:r>
              <a:rPr lang="en-US" altLang="en-US" sz="2800">
                <a:latin typeface="Franklin Gothic Medium" panose="020B0603020102020204" pitchFamily="34" charset="0"/>
              </a:rPr>
              <a:t>--------------------------</a:t>
            </a:r>
          </a:p>
          <a:p>
            <a:pPr algn="ctr" eaLnBrk="1" hangingPunct="1">
              <a:lnSpc>
                <a:spcPct val="80000"/>
              </a:lnSpc>
              <a:spcBef>
                <a:spcPct val="50000"/>
              </a:spcBef>
            </a:pPr>
            <a:r>
              <a:rPr lang="en-US" altLang="en-US" sz="2800">
                <a:solidFill>
                  <a:srgbClr val="FFFF99"/>
                </a:solidFill>
                <a:latin typeface="Franklin Gothic Medium" panose="020B0603020102020204" pitchFamily="34" charset="0"/>
              </a:rPr>
              <a:t>Stop Order from Artaxerxes </a:t>
            </a:r>
            <a:r>
              <a:rPr lang="en-US" altLang="en-US" sz="2000">
                <a:latin typeface="Arial" panose="020B0604020202020204" pitchFamily="34" charset="0"/>
              </a:rPr>
              <a:t>(4:7-23)</a:t>
            </a:r>
          </a:p>
          <a:p>
            <a:pPr algn="ctr" eaLnBrk="1" hangingPunct="1">
              <a:lnSpc>
                <a:spcPct val="60000"/>
              </a:lnSpc>
              <a:spcBef>
                <a:spcPct val="50000"/>
              </a:spcBef>
            </a:pPr>
            <a:r>
              <a:rPr lang="en-US" altLang="en-US" sz="2800">
                <a:solidFill>
                  <a:srgbClr val="FFFF99"/>
                </a:solidFill>
                <a:latin typeface="Franklin Gothic Medium" panose="020B0603020102020204" pitchFamily="34" charset="0"/>
              </a:rPr>
              <a:t>464-445 BC</a:t>
            </a:r>
          </a:p>
        </p:txBody>
      </p:sp>
      <p:sp>
        <p:nvSpPr>
          <p:cNvPr id="211975" name="Text Box 7"/>
          <p:cNvSpPr txBox="1">
            <a:spLocks noChangeArrowheads="1"/>
          </p:cNvSpPr>
          <p:nvPr/>
        </p:nvSpPr>
        <p:spPr bwMode="auto">
          <a:xfrm>
            <a:off x="1752600" y="5791201"/>
            <a:ext cx="868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000" b="1" i="1">
                <a:latin typeface="Arial Narrow" panose="020B0606020202030204" pitchFamily="34" charset="0"/>
              </a:rPr>
              <a:t>* It is critically important for the reader to realize that the narrative about the temple’s reconstruction moves directly from 4:5 to 4:24. One should NOT read 4:24 as though it were linked to what is described in 4:23!</a:t>
            </a:r>
          </a:p>
        </p:txBody>
      </p:sp>
    </p:spTree>
    <p:extLst>
      <p:ext uri="{BB962C8B-B14F-4D97-AF65-F5344CB8AC3E}">
        <p14:creationId xmlns:p14="http://schemas.microsoft.com/office/powerpoint/2010/main" val="1307691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972">
                                            <p:bg/>
                                          </p:spTgt>
                                        </p:tgtEl>
                                        <p:attrNameLst>
                                          <p:attrName>style.visibility</p:attrName>
                                        </p:attrNameLst>
                                      </p:cBhvr>
                                      <p:to>
                                        <p:strVal val="visible"/>
                                      </p:to>
                                    </p:set>
                                    <p:animEffect transition="in" filter="dissolve">
                                      <p:cBhvr>
                                        <p:cTn id="7" dur="500"/>
                                        <p:tgtEl>
                                          <p:spTgt spid="211972">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1972">
                                            <p:txEl>
                                              <p:pRg st="0" end="0"/>
                                            </p:txEl>
                                          </p:spTgt>
                                        </p:tgtEl>
                                        <p:attrNameLst>
                                          <p:attrName>style.visibility</p:attrName>
                                        </p:attrNameLst>
                                      </p:cBhvr>
                                      <p:to>
                                        <p:strVal val="visible"/>
                                      </p:to>
                                    </p:set>
                                    <p:animEffect transition="in" filter="dissolve">
                                      <p:cBhvr>
                                        <p:cTn id="10" dur="500"/>
                                        <p:tgtEl>
                                          <p:spTgt spid="211972">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1972">
                                            <p:txEl>
                                              <p:pRg st="2" end="2"/>
                                            </p:txEl>
                                          </p:spTgt>
                                        </p:tgtEl>
                                        <p:attrNameLst>
                                          <p:attrName>style.visibility</p:attrName>
                                        </p:attrNameLst>
                                      </p:cBhvr>
                                      <p:to>
                                        <p:strVal val="visible"/>
                                      </p:to>
                                    </p:set>
                                    <p:animEffect transition="in" filter="dissolve">
                                      <p:cBhvr>
                                        <p:cTn id="13" dur="500"/>
                                        <p:tgtEl>
                                          <p:spTgt spid="21197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1972">
                                            <p:txEl>
                                              <p:pRg st="4" end="4"/>
                                            </p:txEl>
                                          </p:spTgt>
                                        </p:tgtEl>
                                        <p:attrNameLst>
                                          <p:attrName>style.visibility</p:attrName>
                                        </p:attrNameLst>
                                      </p:cBhvr>
                                      <p:to>
                                        <p:strVal val="visible"/>
                                      </p:to>
                                    </p:set>
                                    <p:animEffect transition="in" filter="dissolve">
                                      <p:cBhvr>
                                        <p:cTn id="16" dur="500"/>
                                        <p:tgtEl>
                                          <p:spTgt spid="211972">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11973">
                                            <p:bg/>
                                          </p:spTgt>
                                        </p:tgtEl>
                                        <p:attrNameLst>
                                          <p:attrName>style.visibility</p:attrName>
                                        </p:attrNameLst>
                                      </p:cBhvr>
                                      <p:to>
                                        <p:strVal val="visible"/>
                                      </p:to>
                                    </p:set>
                                    <p:animEffect transition="in" filter="dissolve">
                                      <p:cBhvr>
                                        <p:cTn id="21" dur="500"/>
                                        <p:tgtEl>
                                          <p:spTgt spid="211973">
                                            <p:bg/>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11973">
                                            <p:txEl>
                                              <p:pRg st="0" end="0"/>
                                            </p:txEl>
                                          </p:spTgt>
                                        </p:tgtEl>
                                        <p:attrNameLst>
                                          <p:attrName>style.visibility</p:attrName>
                                        </p:attrNameLst>
                                      </p:cBhvr>
                                      <p:to>
                                        <p:strVal val="visible"/>
                                      </p:to>
                                    </p:set>
                                    <p:animEffect transition="in" filter="dissolve">
                                      <p:cBhvr>
                                        <p:cTn id="24" dur="500"/>
                                        <p:tgtEl>
                                          <p:spTgt spid="211973">
                                            <p:txEl>
                                              <p:pRg st="0" end="0"/>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11973">
                                            <p:txEl>
                                              <p:pRg st="2" end="2"/>
                                            </p:txEl>
                                          </p:spTgt>
                                        </p:tgtEl>
                                        <p:attrNameLst>
                                          <p:attrName>style.visibility</p:attrName>
                                        </p:attrNameLst>
                                      </p:cBhvr>
                                      <p:to>
                                        <p:strVal val="visible"/>
                                      </p:to>
                                    </p:set>
                                    <p:animEffect transition="in" filter="dissolve">
                                      <p:cBhvr>
                                        <p:cTn id="27" dur="500"/>
                                        <p:tgtEl>
                                          <p:spTgt spid="211973">
                                            <p:txEl>
                                              <p:pRg st="2" end="2"/>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1973">
                                            <p:txEl>
                                              <p:pRg st="5" end="5"/>
                                            </p:txEl>
                                          </p:spTgt>
                                        </p:tgtEl>
                                        <p:attrNameLst>
                                          <p:attrName>style.visibility</p:attrName>
                                        </p:attrNameLst>
                                      </p:cBhvr>
                                      <p:to>
                                        <p:strVal val="visible"/>
                                      </p:to>
                                    </p:set>
                                    <p:animEffect transition="in" filter="dissolve">
                                      <p:cBhvr>
                                        <p:cTn id="30" dur="500"/>
                                        <p:tgtEl>
                                          <p:spTgt spid="21197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211974">
                                            <p:txEl>
                                              <p:pRg st="0" end="0"/>
                                            </p:txEl>
                                          </p:spTgt>
                                        </p:tgtEl>
                                        <p:attrNameLst>
                                          <p:attrName>style.visibility</p:attrName>
                                        </p:attrNameLst>
                                      </p:cBhvr>
                                      <p:to>
                                        <p:strVal val="visible"/>
                                      </p:to>
                                    </p:set>
                                    <p:anim calcmode="lin" valueType="num">
                                      <p:cBhvr>
                                        <p:cTn id="35" dur="500" fill="hold"/>
                                        <p:tgtEl>
                                          <p:spTgt spid="21197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211974">
                                            <p:txEl>
                                              <p:pRg st="0" end="0"/>
                                            </p:txEl>
                                          </p:spTgt>
                                        </p:tgtEl>
                                        <p:attrNameLst>
                                          <p:attrName>ppt_h</p:attrName>
                                        </p:attrNameLst>
                                      </p:cBhvr>
                                      <p:tavLst>
                                        <p:tav tm="0">
                                          <p:val>
                                            <p:fltVal val="0"/>
                                          </p:val>
                                        </p:tav>
                                        <p:tav tm="100000">
                                          <p:val>
                                            <p:strVal val="#ppt_h"/>
                                          </p:val>
                                        </p:tav>
                                      </p:tavLst>
                                    </p:anim>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0"/>
                                          </p:stCondLst>
                                        </p:cTn>
                                        <p:tgtEl>
                                          <p:spTgt spid="211975">
                                            <p:txEl>
                                              <p:pRg st="0" end="0"/>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211974">
                                            <p:txEl>
                                              <p:pRg st="1" end="1"/>
                                            </p:txEl>
                                          </p:spTgt>
                                        </p:tgtEl>
                                        <p:attrNameLst>
                                          <p:attrName>style.visibility</p:attrName>
                                        </p:attrNameLst>
                                      </p:cBhvr>
                                      <p:to>
                                        <p:strVal val="visible"/>
                                      </p:to>
                                    </p:set>
                                    <p:anim calcmode="lin" valueType="num">
                                      <p:cBhvr additive="base">
                                        <p:cTn id="44" dur="500" fill="hold"/>
                                        <p:tgtEl>
                                          <p:spTgt spid="21197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1974">
                                            <p:txEl>
                                              <p:pRg st="1" end="1"/>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11974">
                                            <p:txEl>
                                              <p:pRg st="2" end="2"/>
                                            </p:txEl>
                                          </p:spTgt>
                                        </p:tgtEl>
                                        <p:attrNameLst>
                                          <p:attrName>style.visibility</p:attrName>
                                        </p:attrNameLst>
                                      </p:cBhvr>
                                      <p:to>
                                        <p:strVal val="visible"/>
                                      </p:to>
                                    </p:set>
                                    <p:anim calcmode="lin" valueType="num">
                                      <p:cBhvr additive="base">
                                        <p:cTn id="48" dur="500" fill="hold"/>
                                        <p:tgtEl>
                                          <p:spTgt spid="211974">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11974">
                                            <p:txEl>
                                              <p:pRg st="2" end="2"/>
                                            </p:txEl>
                                          </p:spTgt>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500"/>
                            </p:stCondLst>
                            <p:childTnLst>
                              <p:par>
                                <p:cTn id="51" presetID="23" presetClass="entr" presetSubtype="16" fill="hold" nodeType="afterEffect">
                                  <p:stCondLst>
                                    <p:cond delay="0"/>
                                  </p:stCondLst>
                                  <p:childTnLst>
                                    <p:set>
                                      <p:cBhvr>
                                        <p:cTn id="52" dur="1" fill="hold">
                                          <p:stCondLst>
                                            <p:cond delay="0"/>
                                          </p:stCondLst>
                                        </p:cTn>
                                        <p:tgtEl>
                                          <p:spTgt spid="211974">
                                            <p:txEl>
                                              <p:pRg st="3" end="3"/>
                                            </p:txEl>
                                          </p:spTgt>
                                        </p:tgtEl>
                                        <p:attrNameLst>
                                          <p:attrName>style.visibility</p:attrName>
                                        </p:attrNameLst>
                                      </p:cBhvr>
                                      <p:to>
                                        <p:strVal val="visible"/>
                                      </p:to>
                                    </p:set>
                                    <p:anim calcmode="lin" valueType="num">
                                      <p:cBhvr>
                                        <p:cTn id="53" dur="500" fill="hold"/>
                                        <p:tgtEl>
                                          <p:spTgt spid="211974">
                                            <p:txEl>
                                              <p:pRg st="3" end="3"/>
                                            </p:txEl>
                                          </p:spTgt>
                                        </p:tgtEl>
                                        <p:attrNameLst>
                                          <p:attrName>ppt_w</p:attrName>
                                        </p:attrNameLst>
                                      </p:cBhvr>
                                      <p:tavLst>
                                        <p:tav tm="0">
                                          <p:val>
                                            <p:fltVal val="0"/>
                                          </p:val>
                                        </p:tav>
                                        <p:tav tm="100000">
                                          <p:val>
                                            <p:strVal val="#ppt_w"/>
                                          </p:val>
                                        </p:tav>
                                      </p:tavLst>
                                    </p:anim>
                                    <p:anim calcmode="lin" valueType="num">
                                      <p:cBhvr>
                                        <p:cTn id="54" dur="500" fill="hold"/>
                                        <p:tgtEl>
                                          <p:spTgt spid="21197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11974">
                                            <p:txEl>
                                              <p:pRg st="4" end="4"/>
                                            </p:txEl>
                                          </p:spTgt>
                                        </p:tgtEl>
                                        <p:attrNameLst>
                                          <p:attrName>style.visibility</p:attrName>
                                        </p:attrNameLst>
                                      </p:cBhvr>
                                      <p:to>
                                        <p:strVal val="visible"/>
                                      </p:to>
                                    </p:set>
                                    <p:anim calcmode="lin" valueType="num">
                                      <p:cBhvr additive="base">
                                        <p:cTn id="59" dur="500" fill="hold"/>
                                        <p:tgtEl>
                                          <p:spTgt spid="211974">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1974">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1974">
                                            <p:txEl>
                                              <p:pRg st="5" end="5"/>
                                            </p:txEl>
                                          </p:spTgt>
                                        </p:tgtEl>
                                        <p:attrNameLst>
                                          <p:attrName>style.visibility</p:attrName>
                                        </p:attrNameLst>
                                      </p:cBhvr>
                                      <p:to>
                                        <p:strVal val="visible"/>
                                      </p:to>
                                    </p:set>
                                    <p:anim calcmode="lin" valueType="num">
                                      <p:cBhvr additive="base">
                                        <p:cTn id="63" dur="500" fill="hold"/>
                                        <p:tgtEl>
                                          <p:spTgt spid="211974">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197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uiExpand="1" build="p" animBg="1"/>
      <p:bldP spid="21197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053DE03-B760-4057-85D1-AFF4E7706B8B}" type="slidenum">
              <a:rPr lang="en-US" altLang="en-US"/>
              <a:pPr>
                <a:defRPr/>
              </a:pPr>
              <a:t>26</a:t>
            </a:fld>
            <a:endParaRPr lang="en-US" altLang="en-US"/>
          </a:p>
        </p:txBody>
      </p:sp>
      <p:sp>
        <p:nvSpPr>
          <p:cNvPr id="215042" name="Rectangle 2"/>
          <p:cNvSpPr>
            <a:spLocks noGrp="1" noChangeArrowheads="1"/>
          </p:cNvSpPr>
          <p:nvPr>
            <p:ph type="title"/>
          </p:nvPr>
        </p:nvSpPr>
        <p:spPr>
          <a:xfrm>
            <a:off x="1981200" y="76200"/>
            <a:ext cx="8229600" cy="1219200"/>
          </a:xfrm>
        </p:spPr>
        <p:txBody>
          <a:bodyPr/>
          <a:lstStyle/>
          <a:p>
            <a:pPr eaLnBrk="1" hangingPunct="1">
              <a:defRPr/>
            </a:pPr>
            <a:r>
              <a:rPr lang="en-US" altLang="en-US" sz="8800" dirty="0">
                <a:solidFill>
                  <a:srgbClr val="FFC000"/>
                </a:solidFill>
                <a:latin typeface="Freestyle Script" panose="030804020302050B0404" pitchFamily="66" charset="0"/>
              </a:rPr>
              <a:t>Chronology</a:t>
            </a:r>
          </a:p>
        </p:txBody>
      </p:sp>
      <p:sp>
        <p:nvSpPr>
          <p:cNvPr id="215043" name="Rectangle 3"/>
          <p:cNvSpPr>
            <a:spLocks noGrp="1" noChangeArrowheads="1"/>
          </p:cNvSpPr>
          <p:nvPr>
            <p:ph type="body" idx="1"/>
          </p:nvPr>
        </p:nvSpPr>
        <p:spPr>
          <a:xfrm>
            <a:off x="1828800" y="1447800"/>
            <a:ext cx="8534400" cy="5181600"/>
          </a:xfrm>
        </p:spPr>
        <p:txBody>
          <a:bodyPr>
            <a:normAutofit lnSpcReduction="10000"/>
          </a:bodyPr>
          <a:lstStyle/>
          <a:p>
            <a:pPr eaLnBrk="1" hangingPunct="1">
              <a:lnSpc>
                <a:spcPct val="90000"/>
              </a:lnSpc>
              <a:buFont typeface="Wingdings" panose="05000000000000000000" pitchFamily="2" charset="2"/>
              <a:buNone/>
              <a:defRPr/>
            </a:pPr>
            <a:r>
              <a:rPr lang="en-US" altLang="en-US" sz="2400" dirty="0">
                <a:solidFill>
                  <a:srgbClr val="FF9900"/>
                </a:solidFill>
                <a:latin typeface="Comic Sans MS" panose="030F0702030302020204" pitchFamily="66" charset="0"/>
              </a:rPr>
              <a:t>539 BC</a:t>
            </a:r>
            <a:r>
              <a:rPr lang="en-US" altLang="en-US" sz="2400" dirty="0">
                <a:latin typeface="Comic Sans MS" panose="030F0702030302020204" pitchFamily="66" charset="0"/>
              </a:rPr>
              <a:t> (Cyrus’ Edict of Repatriation)</a:t>
            </a:r>
          </a:p>
          <a:p>
            <a:pPr eaLnBrk="1" hangingPunct="1">
              <a:lnSpc>
                <a:spcPct val="90000"/>
              </a:lnSpc>
              <a:buFont typeface="Wingdings" panose="05000000000000000000" pitchFamily="2" charset="2"/>
              <a:buNone/>
              <a:defRPr/>
            </a:pPr>
            <a:r>
              <a:rPr lang="en-US" altLang="en-US" sz="2400" dirty="0">
                <a:solidFill>
                  <a:srgbClr val="FF9900"/>
                </a:solidFill>
                <a:latin typeface="Comic Sans MS" panose="030F0702030302020204" pitchFamily="66" charset="0"/>
              </a:rPr>
              <a:t>538 BC</a:t>
            </a:r>
            <a:r>
              <a:rPr lang="en-US" altLang="en-US" sz="2400" dirty="0">
                <a:latin typeface="Comic Sans MS" panose="030F0702030302020204" pitchFamily="66" charset="0"/>
              </a:rPr>
              <a:t> (Jews return to Jerusalem)</a:t>
            </a:r>
          </a:p>
          <a:p>
            <a:pPr eaLnBrk="1" hangingPunct="1">
              <a:lnSpc>
                <a:spcPct val="90000"/>
              </a:lnSpc>
              <a:buFont typeface="Wingdings" panose="05000000000000000000" pitchFamily="2" charset="2"/>
              <a:buNone/>
              <a:defRPr/>
            </a:pPr>
            <a:r>
              <a:rPr lang="en-US" altLang="en-US" sz="2400" dirty="0">
                <a:solidFill>
                  <a:srgbClr val="FF9900"/>
                </a:solidFill>
                <a:latin typeface="Comic Sans MS" panose="030F0702030302020204" pitchFamily="66" charset="0"/>
              </a:rPr>
              <a:t>537 BC</a:t>
            </a:r>
            <a:r>
              <a:rPr lang="en-US" altLang="en-US" sz="2400" dirty="0">
                <a:latin typeface="Comic Sans MS" panose="030F0702030302020204" pitchFamily="66" charset="0"/>
              </a:rPr>
              <a:t> (Great altar is constructed)</a:t>
            </a:r>
          </a:p>
          <a:p>
            <a:pPr eaLnBrk="1" hangingPunct="1">
              <a:lnSpc>
                <a:spcPct val="90000"/>
              </a:lnSpc>
              <a:buFont typeface="Wingdings" panose="05000000000000000000" pitchFamily="2" charset="2"/>
              <a:buNone/>
              <a:defRPr/>
            </a:pPr>
            <a:r>
              <a:rPr lang="en-US" altLang="en-US" sz="2400" dirty="0">
                <a:solidFill>
                  <a:srgbClr val="FF9900"/>
                </a:solidFill>
                <a:latin typeface="Comic Sans MS" panose="030F0702030302020204" pitchFamily="66" charset="0"/>
              </a:rPr>
              <a:t>536 BC</a:t>
            </a:r>
            <a:r>
              <a:rPr lang="en-US" altLang="en-US" sz="2400" dirty="0">
                <a:latin typeface="Comic Sans MS" panose="030F0702030302020204" pitchFamily="66" charset="0"/>
              </a:rPr>
              <a:t> (Temple work begins, cf. Ezra 3:8)</a:t>
            </a:r>
          </a:p>
          <a:p>
            <a:pPr eaLnBrk="1" hangingPunct="1">
              <a:lnSpc>
                <a:spcPct val="90000"/>
              </a:lnSpc>
              <a:buFont typeface="Wingdings" panose="05000000000000000000" pitchFamily="2" charset="2"/>
              <a:buNone/>
              <a:defRPr/>
            </a:pPr>
            <a:r>
              <a:rPr lang="en-US" altLang="en-US" sz="2400" dirty="0">
                <a:solidFill>
                  <a:srgbClr val="FF9900"/>
                </a:solidFill>
                <a:latin typeface="Comic Sans MS" panose="030F0702030302020204" pitchFamily="66" charset="0"/>
              </a:rPr>
              <a:t>----------------------------------------------------</a:t>
            </a:r>
          </a:p>
          <a:p>
            <a:pPr eaLnBrk="1" hangingPunct="1">
              <a:lnSpc>
                <a:spcPct val="90000"/>
              </a:lnSpc>
              <a:buFont typeface="Wingdings" panose="05000000000000000000" pitchFamily="2" charset="2"/>
              <a:buNone/>
              <a:defRPr/>
            </a:pPr>
            <a:r>
              <a:rPr lang="en-US" altLang="en-US" sz="2400" dirty="0">
                <a:latin typeface="Comic Sans MS" panose="030F0702030302020204" pitchFamily="66" charset="0"/>
              </a:rPr>
              <a:t>		</a:t>
            </a:r>
            <a:r>
              <a:rPr lang="en-US" altLang="en-US" sz="3600" dirty="0">
                <a:solidFill>
                  <a:srgbClr val="FFC000"/>
                </a:solidFill>
                <a:latin typeface="Cooper Black" pitchFamily="18" charset="0"/>
              </a:rPr>
              <a:t>Work Suspended </a:t>
            </a:r>
            <a:r>
              <a:rPr lang="en-US" altLang="en-US" sz="2400" dirty="0">
                <a:latin typeface="Comic Sans MS" panose="030F0702030302020204" pitchFamily="66" charset="0"/>
              </a:rPr>
              <a:t>(Ezra 4:24a)</a:t>
            </a:r>
          </a:p>
          <a:p>
            <a:pPr eaLnBrk="1" hangingPunct="1">
              <a:lnSpc>
                <a:spcPct val="90000"/>
              </a:lnSpc>
              <a:buFont typeface="Wingdings" panose="05000000000000000000" pitchFamily="2" charset="2"/>
              <a:buNone/>
              <a:defRPr/>
            </a:pPr>
            <a:r>
              <a:rPr lang="en-US" altLang="en-US" sz="2400" dirty="0">
                <a:latin typeface="Comic Sans MS" panose="030F0702030302020204" pitchFamily="66" charset="0"/>
              </a:rPr>
              <a:t>		</a:t>
            </a:r>
            <a:r>
              <a:rPr lang="en-US" altLang="en-US" sz="2400" dirty="0">
                <a:solidFill>
                  <a:srgbClr val="FFCC00"/>
                </a:solidFill>
                <a:latin typeface="Comic Sans MS" panose="030F0702030302020204" pitchFamily="66" charset="0"/>
              </a:rPr>
              <a:t>550-529 BC</a:t>
            </a:r>
            <a:r>
              <a:rPr lang="en-US" altLang="en-US" sz="2400" dirty="0">
                <a:latin typeface="Comic Sans MS" panose="030F0702030302020204" pitchFamily="66" charset="0"/>
              </a:rPr>
              <a:t> (Reign of Cyrus)</a:t>
            </a:r>
          </a:p>
          <a:p>
            <a:pPr eaLnBrk="1" hangingPunct="1">
              <a:lnSpc>
                <a:spcPct val="90000"/>
              </a:lnSpc>
              <a:buFont typeface="Wingdings" panose="05000000000000000000" pitchFamily="2" charset="2"/>
              <a:buNone/>
              <a:defRPr/>
            </a:pPr>
            <a:r>
              <a:rPr lang="en-US" altLang="en-US" sz="2400" dirty="0">
                <a:latin typeface="Comic Sans MS" panose="030F0702030302020204" pitchFamily="66" charset="0"/>
              </a:rPr>
              <a:t>		</a:t>
            </a:r>
            <a:r>
              <a:rPr lang="en-US" altLang="en-US" sz="2400" dirty="0">
                <a:solidFill>
                  <a:srgbClr val="FFCC00"/>
                </a:solidFill>
                <a:latin typeface="Comic Sans MS" panose="030F0702030302020204" pitchFamily="66" charset="0"/>
              </a:rPr>
              <a:t>529-523 BC</a:t>
            </a:r>
            <a:r>
              <a:rPr lang="en-US" altLang="en-US" sz="2400" dirty="0">
                <a:latin typeface="Comic Sans MS" panose="030F0702030302020204" pitchFamily="66" charset="0"/>
              </a:rPr>
              <a:t> (Reign of Cambyses)</a:t>
            </a:r>
          </a:p>
          <a:p>
            <a:pPr eaLnBrk="1" hangingPunct="1">
              <a:lnSpc>
                <a:spcPct val="90000"/>
              </a:lnSpc>
              <a:buFont typeface="Wingdings" panose="05000000000000000000" pitchFamily="2" charset="2"/>
              <a:buNone/>
              <a:defRPr/>
            </a:pPr>
            <a:r>
              <a:rPr lang="en-US" altLang="en-US" sz="2400" dirty="0">
                <a:latin typeface="Comic Sans MS" panose="030F0702030302020204" pitchFamily="66" charset="0"/>
              </a:rPr>
              <a:t>		</a:t>
            </a:r>
            <a:r>
              <a:rPr lang="en-US" altLang="en-US" sz="2400" dirty="0">
                <a:solidFill>
                  <a:srgbClr val="FFCC00"/>
                </a:solidFill>
                <a:latin typeface="Comic Sans MS" panose="030F0702030302020204" pitchFamily="66" charset="0"/>
              </a:rPr>
              <a:t>522-486 BC</a:t>
            </a:r>
            <a:r>
              <a:rPr lang="en-US" altLang="en-US" sz="2400" dirty="0">
                <a:latin typeface="Comic Sans MS" panose="030F0702030302020204" pitchFamily="66" charset="0"/>
              </a:rPr>
              <a:t> (Reign of Darius I)</a:t>
            </a:r>
          </a:p>
          <a:p>
            <a:pPr eaLnBrk="1" hangingPunct="1">
              <a:lnSpc>
                <a:spcPct val="90000"/>
              </a:lnSpc>
              <a:buFont typeface="Wingdings" panose="05000000000000000000" pitchFamily="2" charset="2"/>
              <a:buNone/>
              <a:defRPr/>
            </a:pPr>
            <a:r>
              <a:rPr lang="en-US" altLang="en-US" sz="2400" dirty="0">
                <a:latin typeface="Comic Sans MS" panose="030F0702030302020204" pitchFamily="66" charset="0"/>
              </a:rPr>
              <a:t>			</a:t>
            </a:r>
            <a:r>
              <a:rPr lang="en-US" altLang="en-US" sz="2400" dirty="0">
                <a:solidFill>
                  <a:srgbClr val="FFCC00"/>
                </a:solidFill>
                <a:latin typeface="Comic Sans MS" panose="030F0702030302020204" pitchFamily="66" charset="0"/>
              </a:rPr>
              <a:t>---------------------------------------------------</a:t>
            </a:r>
          </a:p>
          <a:p>
            <a:pPr eaLnBrk="1" hangingPunct="1">
              <a:lnSpc>
                <a:spcPct val="90000"/>
              </a:lnSpc>
              <a:buFont typeface="Wingdings" panose="05000000000000000000" pitchFamily="2" charset="2"/>
              <a:buNone/>
              <a:defRPr/>
            </a:pPr>
            <a:r>
              <a:rPr lang="en-US" altLang="en-US" sz="2400" dirty="0">
                <a:latin typeface="Comic Sans MS" panose="030F0702030302020204" pitchFamily="66" charset="0"/>
              </a:rPr>
              <a:t>			</a:t>
            </a:r>
            <a:r>
              <a:rPr lang="en-US" altLang="en-US" sz="2400" dirty="0">
                <a:solidFill>
                  <a:srgbClr val="FFFF00"/>
                </a:solidFill>
                <a:latin typeface="Comic Sans MS" panose="030F0702030302020204" pitchFamily="66" charset="0"/>
              </a:rPr>
              <a:t>520 BC</a:t>
            </a:r>
            <a:r>
              <a:rPr lang="en-US" altLang="en-US" sz="2400" dirty="0">
                <a:latin typeface="Comic Sans MS" panose="030F0702030302020204" pitchFamily="66" charset="0"/>
              </a:rPr>
              <a:t> (Work resumed, cf. Ezra 4:24b;</a:t>
            </a:r>
          </a:p>
          <a:p>
            <a:pPr eaLnBrk="1" hangingPunct="1">
              <a:lnSpc>
                <a:spcPct val="90000"/>
              </a:lnSpc>
              <a:buFont typeface="Wingdings" panose="05000000000000000000" pitchFamily="2" charset="2"/>
              <a:buNone/>
              <a:defRPr/>
            </a:pPr>
            <a:r>
              <a:rPr lang="en-US" altLang="en-US" sz="2400" dirty="0">
                <a:latin typeface="Comic Sans MS" panose="030F0702030302020204" pitchFamily="66" charset="0"/>
              </a:rPr>
              <a:t>				  Hg. 1:1)</a:t>
            </a:r>
          </a:p>
        </p:txBody>
      </p:sp>
    </p:spTree>
    <p:extLst>
      <p:ext uri="{BB962C8B-B14F-4D97-AF65-F5344CB8AC3E}">
        <p14:creationId xmlns:p14="http://schemas.microsoft.com/office/powerpoint/2010/main" val="2799580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 calcmode="lin" valueType="num">
                                      <p:cBhvr>
                                        <p:cTn id="7" dur="500" fill="hold"/>
                                        <p:tgtEl>
                                          <p:spTgt spid="2150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150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150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1504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anim calcmode="lin" valueType="num">
                                      <p:cBhvr>
                                        <p:cTn id="13" dur="500" fill="hold"/>
                                        <p:tgtEl>
                                          <p:spTgt spid="2150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150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150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15043">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215043">
                                            <p:txEl>
                                              <p:pRg st="2" end="2"/>
                                            </p:txEl>
                                          </p:spTgt>
                                        </p:tgtEl>
                                        <p:attrNameLst>
                                          <p:attrName>style.visibility</p:attrName>
                                        </p:attrNameLst>
                                      </p:cBhvr>
                                      <p:to>
                                        <p:strVal val="visible"/>
                                      </p:to>
                                    </p:set>
                                    <p:anim calcmode="lin" valueType="num">
                                      <p:cBhvr>
                                        <p:cTn id="19" dur="500" fill="hold"/>
                                        <p:tgtEl>
                                          <p:spTgt spid="2150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150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150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15043">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215043">
                                            <p:txEl>
                                              <p:pRg st="3" end="3"/>
                                            </p:txEl>
                                          </p:spTgt>
                                        </p:tgtEl>
                                        <p:attrNameLst>
                                          <p:attrName>style.visibility</p:attrName>
                                        </p:attrNameLst>
                                      </p:cBhvr>
                                      <p:to>
                                        <p:strVal val="visible"/>
                                      </p:to>
                                    </p:set>
                                    <p:anim calcmode="lin" valueType="num">
                                      <p:cBhvr>
                                        <p:cTn id="25" dur="500" fill="hold"/>
                                        <p:tgtEl>
                                          <p:spTgt spid="2150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150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150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15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215043">
                                            <p:txEl>
                                              <p:pRg st="4" end="4"/>
                                            </p:txEl>
                                          </p:spTgt>
                                        </p:tgtEl>
                                        <p:attrNameLst>
                                          <p:attrName>style.visibility</p:attrName>
                                        </p:attrNameLst>
                                      </p:cBhvr>
                                      <p:to>
                                        <p:strVal val="visible"/>
                                      </p:to>
                                    </p:set>
                                    <p:anim calcmode="lin" valueType="num">
                                      <p:cBhvr>
                                        <p:cTn id="33" dur="500" fill="hold"/>
                                        <p:tgtEl>
                                          <p:spTgt spid="2150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2150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2150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215043">
                                            <p:txEl>
                                              <p:pRg st="4" end="4"/>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215043">
                                            <p:txEl>
                                              <p:pRg st="5" end="5"/>
                                            </p:txEl>
                                          </p:spTgt>
                                        </p:tgtEl>
                                        <p:attrNameLst>
                                          <p:attrName>style.visibility</p:attrName>
                                        </p:attrNameLst>
                                      </p:cBhvr>
                                      <p:to>
                                        <p:strVal val="visible"/>
                                      </p:to>
                                    </p:set>
                                    <p:anim calcmode="lin" valueType="num">
                                      <p:cBhvr>
                                        <p:cTn id="39" dur="500" fill="hold"/>
                                        <p:tgtEl>
                                          <p:spTgt spid="21504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21504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21504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215043">
                                            <p:txEl>
                                              <p:pRg st="5" end="5"/>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215043">
                                            <p:txEl>
                                              <p:pRg st="6" end="6"/>
                                            </p:txEl>
                                          </p:spTgt>
                                        </p:tgtEl>
                                        <p:attrNameLst>
                                          <p:attrName>style.visibility</p:attrName>
                                        </p:attrNameLst>
                                      </p:cBhvr>
                                      <p:to>
                                        <p:strVal val="visible"/>
                                      </p:to>
                                    </p:set>
                                    <p:anim calcmode="lin" valueType="num">
                                      <p:cBhvr>
                                        <p:cTn id="45" dur="500" fill="hold"/>
                                        <p:tgtEl>
                                          <p:spTgt spid="21504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21504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21504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215043">
                                            <p:txEl>
                                              <p:pRg st="6" end="6"/>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nodeType="withEffect">
                                  <p:stCondLst>
                                    <p:cond delay="0"/>
                                  </p:stCondLst>
                                  <p:childTnLst>
                                    <p:set>
                                      <p:cBhvr>
                                        <p:cTn id="50" dur="1" fill="hold">
                                          <p:stCondLst>
                                            <p:cond delay="0"/>
                                          </p:stCondLst>
                                        </p:cTn>
                                        <p:tgtEl>
                                          <p:spTgt spid="215043">
                                            <p:txEl>
                                              <p:pRg st="7" end="7"/>
                                            </p:txEl>
                                          </p:spTgt>
                                        </p:tgtEl>
                                        <p:attrNameLst>
                                          <p:attrName>style.visibility</p:attrName>
                                        </p:attrNameLst>
                                      </p:cBhvr>
                                      <p:to>
                                        <p:strVal val="visible"/>
                                      </p:to>
                                    </p:set>
                                    <p:anim calcmode="lin" valueType="num">
                                      <p:cBhvr>
                                        <p:cTn id="51" dur="500" fill="hold"/>
                                        <p:tgtEl>
                                          <p:spTgt spid="21504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21504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21504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215043">
                                            <p:txEl>
                                              <p:pRg st="7" end="7"/>
                                            </p:txEl>
                                          </p:spTgt>
                                        </p:tgtEl>
                                        <p:attrNameLst>
                                          <p:attrName>ppt_y</p:attrName>
                                        </p:attrNameLst>
                                      </p:cBhvr>
                                      <p:tavLst>
                                        <p:tav tm="0">
                                          <p:val>
                                            <p:strVal val="#ppt_y"/>
                                          </p:val>
                                        </p:tav>
                                        <p:tav tm="100000">
                                          <p:val>
                                            <p:strVal val="#ppt_y"/>
                                          </p:val>
                                        </p:tav>
                                      </p:tavLst>
                                    </p:anim>
                                  </p:childTnLst>
                                </p:cTn>
                              </p:par>
                              <p:par>
                                <p:cTn id="55" presetID="39" presetClass="entr" presetSubtype="0" accel="100000" fill="hold" nodeType="withEffect">
                                  <p:stCondLst>
                                    <p:cond delay="0"/>
                                  </p:stCondLst>
                                  <p:childTnLst>
                                    <p:set>
                                      <p:cBhvr>
                                        <p:cTn id="56" dur="1" fill="hold">
                                          <p:stCondLst>
                                            <p:cond delay="0"/>
                                          </p:stCondLst>
                                        </p:cTn>
                                        <p:tgtEl>
                                          <p:spTgt spid="215043">
                                            <p:txEl>
                                              <p:pRg st="8" end="8"/>
                                            </p:txEl>
                                          </p:spTgt>
                                        </p:tgtEl>
                                        <p:attrNameLst>
                                          <p:attrName>style.visibility</p:attrName>
                                        </p:attrNameLst>
                                      </p:cBhvr>
                                      <p:to>
                                        <p:strVal val="visible"/>
                                      </p:to>
                                    </p:set>
                                    <p:anim calcmode="lin" valueType="num">
                                      <p:cBhvr>
                                        <p:cTn id="57" dur="500" fill="hold"/>
                                        <p:tgtEl>
                                          <p:spTgt spid="21504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21504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21504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2150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9" presetClass="entr" presetSubtype="0" accel="100000" fill="hold" nodeType="clickEffect">
                                  <p:stCondLst>
                                    <p:cond delay="0"/>
                                  </p:stCondLst>
                                  <p:childTnLst>
                                    <p:set>
                                      <p:cBhvr>
                                        <p:cTn id="64" dur="1" fill="hold">
                                          <p:stCondLst>
                                            <p:cond delay="0"/>
                                          </p:stCondLst>
                                        </p:cTn>
                                        <p:tgtEl>
                                          <p:spTgt spid="215043">
                                            <p:txEl>
                                              <p:pRg st="9" end="9"/>
                                            </p:txEl>
                                          </p:spTgt>
                                        </p:tgtEl>
                                        <p:attrNameLst>
                                          <p:attrName>style.visibility</p:attrName>
                                        </p:attrNameLst>
                                      </p:cBhvr>
                                      <p:to>
                                        <p:strVal val="visible"/>
                                      </p:to>
                                    </p:set>
                                    <p:anim calcmode="lin" valueType="num">
                                      <p:cBhvr>
                                        <p:cTn id="65" dur="500" fill="hold"/>
                                        <p:tgtEl>
                                          <p:spTgt spid="21504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21504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21504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215043">
                                            <p:txEl>
                                              <p:pRg st="9" end="9"/>
                                            </p:txEl>
                                          </p:spTgt>
                                        </p:tgtEl>
                                        <p:attrNameLst>
                                          <p:attrName>ppt_y</p:attrName>
                                        </p:attrNameLst>
                                      </p:cBhvr>
                                      <p:tavLst>
                                        <p:tav tm="0">
                                          <p:val>
                                            <p:strVal val="#ppt_y"/>
                                          </p:val>
                                        </p:tav>
                                        <p:tav tm="100000">
                                          <p:val>
                                            <p:strVal val="#ppt_y"/>
                                          </p:val>
                                        </p:tav>
                                      </p:tavLst>
                                    </p:anim>
                                  </p:childTnLst>
                                </p:cTn>
                              </p:par>
                              <p:par>
                                <p:cTn id="69" presetID="39" presetClass="entr" presetSubtype="0" accel="100000" fill="hold" nodeType="withEffect">
                                  <p:stCondLst>
                                    <p:cond delay="0"/>
                                  </p:stCondLst>
                                  <p:childTnLst>
                                    <p:set>
                                      <p:cBhvr>
                                        <p:cTn id="70" dur="1" fill="hold">
                                          <p:stCondLst>
                                            <p:cond delay="0"/>
                                          </p:stCondLst>
                                        </p:cTn>
                                        <p:tgtEl>
                                          <p:spTgt spid="215043">
                                            <p:txEl>
                                              <p:pRg st="10" end="10"/>
                                            </p:txEl>
                                          </p:spTgt>
                                        </p:tgtEl>
                                        <p:attrNameLst>
                                          <p:attrName>style.visibility</p:attrName>
                                        </p:attrNameLst>
                                      </p:cBhvr>
                                      <p:to>
                                        <p:strVal val="visible"/>
                                      </p:to>
                                    </p:set>
                                    <p:anim calcmode="lin" valueType="num">
                                      <p:cBhvr>
                                        <p:cTn id="71" dur="500" fill="hold"/>
                                        <p:tgtEl>
                                          <p:spTgt spid="215043">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215043">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215043">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215043">
                                            <p:txEl>
                                              <p:pRg st="10" end="10"/>
                                            </p:txEl>
                                          </p:spTgt>
                                        </p:tgtEl>
                                        <p:attrNameLst>
                                          <p:attrName>ppt_y</p:attrName>
                                        </p:attrNameLst>
                                      </p:cBhvr>
                                      <p:tavLst>
                                        <p:tav tm="0">
                                          <p:val>
                                            <p:strVal val="#ppt_y"/>
                                          </p:val>
                                        </p:tav>
                                        <p:tav tm="100000">
                                          <p:val>
                                            <p:strVal val="#ppt_y"/>
                                          </p:val>
                                        </p:tav>
                                      </p:tavLst>
                                    </p:anim>
                                  </p:childTnLst>
                                </p:cTn>
                              </p:par>
                              <p:par>
                                <p:cTn id="75" presetID="39" presetClass="entr" presetSubtype="0" accel="100000" fill="hold" nodeType="withEffect">
                                  <p:stCondLst>
                                    <p:cond delay="0"/>
                                  </p:stCondLst>
                                  <p:childTnLst>
                                    <p:set>
                                      <p:cBhvr>
                                        <p:cTn id="76" dur="1" fill="hold">
                                          <p:stCondLst>
                                            <p:cond delay="0"/>
                                          </p:stCondLst>
                                        </p:cTn>
                                        <p:tgtEl>
                                          <p:spTgt spid="215043">
                                            <p:txEl>
                                              <p:pRg st="11" end="11"/>
                                            </p:txEl>
                                          </p:spTgt>
                                        </p:tgtEl>
                                        <p:attrNameLst>
                                          <p:attrName>style.visibility</p:attrName>
                                        </p:attrNameLst>
                                      </p:cBhvr>
                                      <p:to>
                                        <p:strVal val="visible"/>
                                      </p:to>
                                    </p:set>
                                    <p:anim calcmode="lin" valueType="num">
                                      <p:cBhvr>
                                        <p:cTn id="77" dur="500" fill="hold"/>
                                        <p:tgtEl>
                                          <p:spTgt spid="215043">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215043">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215043">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21504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855FB4E-B9CF-4F7B-AE80-BDB3723E9052}" type="slidenum">
              <a:rPr lang="en-US" altLang="en-US"/>
              <a:pPr>
                <a:defRPr/>
              </a:pPr>
              <a:t>27</a:t>
            </a:fld>
            <a:endParaRPr lang="en-US" altLang="en-US"/>
          </a:p>
        </p:txBody>
      </p:sp>
      <p:sp>
        <p:nvSpPr>
          <p:cNvPr id="218114" name="Rectangle 2"/>
          <p:cNvSpPr>
            <a:spLocks noGrp="1" noChangeArrowheads="1"/>
          </p:cNvSpPr>
          <p:nvPr>
            <p:ph type="title"/>
          </p:nvPr>
        </p:nvSpPr>
        <p:spPr/>
        <p:txBody>
          <a:bodyPr/>
          <a:lstStyle/>
          <a:p>
            <a:pPr eaLnBrk="1" hangingPunct="1">
              <a:defRPr/>
            </a:pPr>
            <a:r>
              <a:rPr lang="en-US" altLang="en-US" sz="4000">
                <a:solidFill>
                  <a:srgbClr val="FFFF66"/>
                </a:solidFill>
                <a:latin typeface="Eras Bold ITC" pitchFamily="34" charset="0"/>
              </a:rPr>
              <a:t>Discouragement and Malaise</a:t>
            </a:r>
          </a:p>
        </p:txBody>
      </p:sp>
      <p:sp>
        <p:nvSpPr>
          <p:cNvPr id="218115" name="Rectangle 3"/>
          <p:cNvSpPr>
            <a:spLocks noGrp="1" noChangeArrowheads="1"/>
          </p:cNvSpPr>
          <p:nvPr>
            <p:ph type="body" idx="1"/>
          </p:nvPr>
        </p:nvSpPr>
        <p:spPr>
          <a:xfrm>
            <a:off x="1981200" y="1981200"/>
            <a:ext cx="8229600" cy="2895600"/>
          </a:xfrm>
        </p:spPr>
        <p:txBody>
          <a:bodyPr>
            <a:normAutofit lnSpcReduction="10000"/>
          </a:bodyPr>
          <a:lstStyle/>
          <a:p>
            <a:pPr eaLnBrk="1" hangingPunct="1">
              <a:buFont typeface="Wingdings" panose="05000000000000000000" pitchFamily="2" charset="2"/>
              <a:buNone/>
              <a:defRPr/>
            </a:pPr>
            <a:r>
              <a:rPr lang="en-US" altLang="en-US" sz="2800" b="1" dirty="0">
                <a:solidFill>
                  <a:srgbClr val="FFC000"/>
                </a:solidFill>
              </a:rPr>
              <a:t>The sixteen year hiatus between 4:5 and 4:24 was brutal:</a:t>
            </a:r>
          </a:p>
          <a:p>
            <a:pPr eaLnBrk="1" hangingPunct="1">
              <a:defRPr/>
            </a:pPr>
            <a:r>
              <a:rPr lang="en-US" altLang="en-US" sz="2400" i="1" dirty="0">
                <a:latin typeface="Arial Narrow" panose="020B0606020202030204" pitchFamily="34" charset="0"/>
              </a:rPr>
              <a:t>Series of drought and crop failures (cf. Hg. 1:6, 9-11; 2:15-17, 19)</a:t>
            </a:r>
          </a:p>
          <a:p>
            <a:pPr eaLnBrk="1" hangingPunct="1">
              <a:defRPr/>
            </a:pPr>
            <a:r>
              <a:rPr lang="en-US" altLang="en-US" sz="2400" i="1" dirty="0">
                <a:latin typeface="Arial Narrow" panose="020B0606020202030204" pitchFamily="34" charset="0"/>
              </a:rPr>
              <a:t>A “day of small things” (cf. </a:t>
            </a:r>
            <a:r>
              <a:rPr lang="en-US" altLang="en-US" sz="2400" i="1" dirty="0" err="1">
                <a:latin typeface="Arial Narrow" panose="020B0606020202030204" pitchFamily="34" charset="0"/>
              </a:rPr>
              <a:t>Zec</a:t>
            </a:r>
            <a:r>
              <a:rPr lang="en-US" altLang="en-US" sz="2400" i="1" dirty="0">
                <a:latin typeface="Arial Narrow" panose="020B0606020202030204" pitchFamily="34" charset="0"/>
              </a:rPr>
              <a:t>. 4:10)</a:t>
            </a:r>
          </a:p>
          <a:p>
            <a:pPr eaLnBrk="1" hangingPunct="1">
              <a:defRPr/>
            </a:pPr>
            <a:r>
              <a:rPr lang="en-US" altLang="en-US" sz="2400" i="1" dirty="0">
                <a:latin typeface="Arial Narrow" panose="020B0606020202030204" pitchFamily="34" charset="0"/>
              </a:rPr>
              <a:t>A time of disillusionment (cf. Hg. 1:1)</a:t>
            </a:r>
          </a:p>
          <a:p>
            <a:pPr eaLnBrk="1" hangingPunct="1">
              <a:defRPr/>
            </a:pPr>
            <a:r>
              <a:rPr lang="en-US" altLang="en-US" sz="2400" i="1" dirty="0">
                <a:latin typeface="Arial Narrow" panose="020B0606020202030204" pitchFamily="34" charset="0"/>
              </a:rPr>
              <a:t>Continuous antagonism from local opposition (Ezra 4:4-5)</a:t>
            </a:r>
          </a:p>
        </p:txBody>
      </p:sp>
    </p:spTree>
    <p:extLst>
      <p:ext uri="{BB962C8B-B14F-4D97-AF65-F5344CB8AC3E}">
        <p14:creationId xmlns:p14="http://schemas.microsoft.com/office/powerpoint/2010/main" val="2957708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algn="l" eaLnBrk="1" hangingPunct="1">
              <a:defRPr/>
            </a:pPr>
            <a:r>
              <a:rPr lang="en-US" altLang="en-US">
                <a:solidFill>
                  <a:srgbClr val="FFFF66"/>
                </a:solidFill>
              </a:rPr>
              <a:t>Discussion Questions:</a:t>
            </a:r>
          </a:p>
        </p:txBody>
      </p:sp>
      <p:sp>
        <p:nvSpPr>
          <p:cNvPr id="393219" name="Rectangle 3"/>
          <p:cNvSpPr>
            <a:spLocks noGrp="1" noChangeArrowheads="1"/>
          </p:cNvSpPr>
          <p:nvPr>
            <p:ph type="body" idx="1"/>
          </p:nvPr>
        </p:nvSpPr>
        <p:spPr/>
        <p:txBody>
          <a:bodyPr/>
          <a:lstStyle/>
          <a:p>
            <a:pPr marL="609600" indent="-609600">
              <a:buClr>
                <a:srgbClr val="FFFF66"/>
              </a:buClr>
              <a:buFont typeface="Wingdings" panose="05000000000000000000" pitchFamily="2" charset="2"/>
              <a:buAutoNum type="arabicPeriod"/>
              <a:defRPr/>
            </a:pPr>
            <a:r>
              <a:rPr lang="en-US" altLang="en-US" sz="2800" i="1" dirty="0">
                <a:latin typeface="Arial" panose="020B0604020202020204" pitchFamily="34" charset="0"/>
              </a:rPr>
              <a:t>How is discouragement a spiritual battle?</a:t>
            </a:r>
          </a:p>
          <a:p>
            <a:pPr marL="609600" indent="-609600">
              <a:buClr>
                <a:srgbClr val="FFFF66"/>
              </a:buClr>
              <a:buFont typeface="Wingdings" panose="05000000000000000000" pitchFamily="2" charset="2"/>
              <a:buAutoNum type="arabicPeriod"/>
              <a:defRPr/>
            </a:pPr>
            <a:r>
              <a:rPr lang="en-US" altLang="en-US" sz="2800" i="1" dirty="0">
                <a:latin typeface="Arial" panose="020B0604020202020204" pitchFamily="34" charset="0"/>
              </a:rPr>
              <a:t>Discouragement can be paralyzing. How can one win the spiritual battle against discouragement?</a:t>
            </a:r>
          </a:p>
          <a:p>
            <a:pPr marL="609600" indent="-609600">
              <a:buClr>
                <a:srgbClr val="FFFF66"/>
              </a:buClr>
              <a:buFont typeface="Wingdings" panose="05000000000000000000" pitchFamily="2" charset="2"/>
              <a:buAutoNum type="arabicPeriod"/>
              <a:defRPr/>
            </a:pPr>
            <a:r>
              <a:rPr lang="en-US" altLang="en-US" sz="2800" i="1" dirty="0">
                <a:latin typeface="Arial" panose="020B0604020202020204" pitchFamily="34" charset="0"/>
              </a:rPr>
              <a:t>What can one do to help someone else who is discouraged?</a:t>
            </a:r>
          </a:p>
        </p:txBody>
      </p:sp>
    </p:spTree>
    <p:extLst>
      <p:ext uri="{BB962C8B-B14F-4D97-AF65-F5344CB8AC3E}">
        <p14:creationId xmlns:p14="http://schemas.microsoft.com/office/powerpoint/2010/main" val="2532609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additive="base">
                                        <p:cTn id="7" dur="500" fill="hold"/>
                                        <p:tgtEl>
                                          <p:spTgt spid="393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3219">
                                            <p:txEl>
                                              <p:pRg st="1" end="1"/>
                                            </p:txEl>
                                          </p:spTgt>
                                        </p:tgtEl>
                                        <p:attrNameLst>
                                          <p:attrName>style.visibility</p:attrName>
                                        </p:attrNameLst>
                                      </p:cBhvr>
                                      <p:to>
                                        <p:strVal val="visible"/>
                                      </p:to>
                                    </p:set>
                                    <p:anim calcmode="lin" valueType="num">
                                      <p:cBhvr additive="base">
                                        <p:cTn id="13" dur="500" fill="hold"/>
                                        <p:tgtEl>
                                          <p:spTgt spid="393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3219">
                                            <p:txEl>
                                              <p:pRg st="2" end="2"/>
                                            </p:txEl>
                                          </p:spTgt>
                                        </p:tgtEl>
                                        <p:attrNameLst>
                                          <p:attrName>style.visibility</p:attrName>
                                        </p:attrNameLst>
                                      </p:cBhvr>
                                      <p:to>
                                        <p:strVal val="visible"/>
                                      </p:to>
                                    </p:set>
                                    <p:anim calcmode="lin" valueType="num">
                                      <p:cBhvr additive="base">
                                        <p:cTn id="19" dur="500" fill="hold"/>
                                        <p:tgtEl>
                                          <p:spTgt spid="393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0B15F11-F777-4A62-A1BC-C780BF47D090}" type="slidenum">
              <a:rPr lang="en-US" altLang="en-US"/>
              <a:pPr>
                <a:defRPr/>
              </a:pPr>
              <a:t>29</a:t>
            </a:fld>
            <a:endParaRPr lang="en-US" altLang="en-US"/>
          </a:p>
        </p:txBody>
      </p:sp>
      <p:sp>
        <p:nvSpPr>
          <p:cNvPr id="221186" name="Rectangle 2"/>
          <p:cNvSpPr>
            <a:spLocks noGrp="1" noChangeArrowheads="1"/>
          </p:cNvSpPr>
          <p:nvPr>
            <p:ph type="title"/>
          </p:nvPr>
        </p:nvSpPr>
        <p:spPr>
          <a:xfrm>
            <a:off x="1981200" y="228600"/>
            <a:ext cx="8229600" cy="838200"/>
          </a:xfrm>
        </p:spPr>
        <p:txBody>
          <a:bodyPr/>
          <a:lstStyle/>
          <a:p>
            <a:pPr eaLnBrk="1" hangingPunct="1">
              <a:defRPr/>
            </a:pPr>
            <a:r>
              <a:rPr lang="en-US" altLang="en-US">
                <a:solidFill>
                  <a:srgbClr val="FFFF66"/>
                </a:solidFill>
                <a:latin typeface="Eras Bold ITC" pitchFamily="34" charset="0"/>
              </a:rPr>
              <a:t>The Work is Resumed</a:t>
            </a:r>
          </a:p>
        </p:txBody>
      </p:sp>
      <p:sp>
        <p:nvSpPr>
          <p:cNvPr id="221187" name="Rectangle 3"/>
          <p:cNvSpPr>
            <a:spLocks noGrp="1" noChangeArrowheads="1"/>
          </p:cNvSpPr>
          <p:nvPr>
            <p:ph type="body" idx="1"/>
          </p:nvPr>
        </p:nvSpPr>
        <p:spPr>
          <a:xfrm>
            <a:off x="1981200" y="1371600"/>
            <a:ext cx="8229600" cy="4876800"/>
          </a:xfrm>
        </p:spPr>
        <p:txBody>
          <a:bodyPr/>
          <a:lstStyle/>
          <a:p>
            <a:pPr eaLnBrk="1" hangingPunct="1">
              <a:lnSpc>
                <a:spcPct val="90000"/>
              </a:lnSpc>
              <a:buFont typeface="Wingdings" panose="05000000000000000000" pitchFamily="2" charset="2"/>
              <a:buNone/>
              <a:defRPr/>
            </a:pPr>
            <a:r>
              <a:rPr lang="en-US" altLang="en-US" sz="2800" dirty="0">
                <a:solidFill>
                  <a:srgbClr val="FFC000"/>
                </a:solidFill>
                <a:latin typeface="Arial" panose="020B0604020202020204" pitchFamily="34" charset="0"/>
              </a:rPr>
              <a:t>With the support of Haggai and Zechariah, Zerubbabel, Joshua and the people resumed the work in the 2</a:t>
            </a:r>
            <a:r>
              <a:rPr lang="en-US" altLang="en-US" sz="2800" baseline="30000" dirty="0">
                <a:solidFill>
                  <a:srgbClr val="FFC000"/>
                </a:solidFill>
                <a:latin typeface="Arial" panose="020B0604020202020204" pitchFamily="34" charset="0"/>
              </a:rPr>
              <a:t>nd</a:t>
            </a:r>
            <a:r>
              <a:rPr lang="en-US" altLang="en-US" sz="2800" dirty="0">
                <a:solidFill>
                  <a:srgbClr val="FFC000"/>
                </a:solidFill>
                <a:latin typeface="Arial" panose="020B0604020202020204" pitchFamily="34" charset="0"/>
              </a:rPr>
              <a:t> regnal year of Darius I (4:24—5:2).</a:t>
            </a:r>
          </a:p>
          <a:p>
            <a:pPr eaLnBrk="1" hangingPunct="1">
              <a:lnSpc>
                <a:spcPct val="90000"/>
              </a:lnSpc>
              <a:defRPr/>
            </a:pPr>
            <a:r>
              <a:rPr lang="en-US" altLang="en-US" sz="2400" i="1" dirty="0">
                <a:latin typeface="Arial Narrow" panose="020B0606020202030204" pitchFamily="34" charset="0"/>
              </a:rPr>
              <a:t>They still contended with opposition (5:3—6:5), and an archival search of Cyrus’ permission document had to be found to validate the work (the name of </a:t>
            </a:r>
            <a:r>
              <a:rPr lang="en-US" altLang="en-US" sz="2400" i="1" dirty="0" err="1">
                <a:latin typeface="Arial Narrow" panose="020B0606020202030204" pitchFamily="34" charset="0"/>
              </a:rPr>
              <a:t>Sheshbazzar</a:t>
            </a:r>
            <a:r>
              <a:rPr lang="en-US" altLang="en-US" sz="2400" i="1" dirty="0">
                <a:latin typeface="Arial Narrow" panose="020B0606020202030204" pitchFamily="34" charset="0"/>
              </a:rPr>
              <a:t> was critical for this search, since his name would have appeared on the original list as the leader). </a:t>
            </a:r>
          </a:p>
          <a:p>
            <a:pPr eaLnBrk="1" hangingPunct="1">
              <a:lnSpc>
                <a:spcPct val="90000"/>
              </a:lnSpc>
              <a:defRPr/>
            </a:pPr>
            <a:r>
              <a:rPr lang="en-US" altLang="en-US" sz="2400" i="1" dirty="0">
                <a:latin typeface="Arial Narrow" panose="020B0606020202030204" pitchFamily="34" charset="0"/>
              </a:rPr>
              <a:t>When a record of the original decree of Cyrus was discovered in </a:t>
            </a:r>
            <a:br>
              <a:rPr lang="en-US" altLang="en-US" sz="2400" i="1" dirty="0">
                <a:latin typeface="Arial Narrow" panose="020B0606020202030204" pitchFamily="34" charset="0"/>
              </a:rPr>
            </a:br>
            <a:r>
              <a:rPr lang="en-US" altLang="en-US" sz="2400" i="1" dirty="0">
                <a:latin typeface="Arial Narrow" panose="020B0606020202030204" pitchFamily="34" charset="0"/>
              </a:rPr>
              <a:t>Ecbatana (where Cyrus spent his first regnal year), Darius not only forbade interference with the work (6:6-7), he also ordered the governor of the Trans-Euphrates Province to pay for construction expenses as well as provide sacrificial animals (6:8-12).</a:t>
            </a:r>
          </a:p>
        </p:txBody>
      </p:sp>
    </p:spTree>
    <p:extLst>
      <p:ext uri="{BB962C8B-B14F-4D97-AF65-F5344CB8AC3E}">
        <p14:creationId xmlns:p14="http://schemas.microsoft.com/office/powerpoint/2010/main" val="555955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1187">
                                            <p:txEl>
                                              <p:pRg st="1" end="1"/>
                                            </p:txEl>
                                          </p:spTgt>
                                        </p:tgtEl>
                                        <p:attrNameLst>
                                          <p:attrName>style.visibility</p:attrName>
                                        </p:attrNameLst>
                                      </p:cBhvr>
                                      <p:to>
                                        <p:strVal val="visible"/>
                                      </p:to>
                                    </p:set>
                                    <p:anim calcmode="lin" valueType="num">
                                      <p:cBhvr additive="base">
                                        <p:cTn id="7"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1187">
                                            <p:txEl>
                                              <p:pRg st="2" end="2"/>
                                            </p:txEl>
                                          </p:spTgt>
                                        </p:tgtEl>
                                        <p:attrNameLst>
                                          <p:attrName>style.visibility</p:attrName>
                                        </p:attrNameLst>
                                      </p:cBhvr>
                                      <p:to>
                                        <p:strVal val="visible"/>
                                      </p:to>
                                    </p:set>
                                    <p:anim calcmode="lin" valueType="num">
                                      <p:cBhvr additive="base">
                                        <p:cTn id="13"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635E84C-C56A-45B8-8B62-B7B0DDF77299}" type="slidenum">
              <a:rPr lang="en-US" altLang="en-US"/>
              <a:pPr>
                <a:defRPr/>
              </a:pPr>
              <a:t>3</a:t>
            </a:fld>
            <a:endParaRPr lang="en-US" altLang="en-US"/>
          </a:p>
        </p:txBody>
      </p:sp>
      <p:sp>
        <p:nvSpPr>
          <p:cNvPr id="92162" name="Rectangle 2"/>
          <p:cNvSpPr>
            <a:spLocks noGrp="1" noChangeArrowheads="1"/>
          </p:cNvSpPr>
          <p:nvPr>
            <p:ph type="title"/>
          </p:nvPr>
        </p:nvSpPr>
        <p:spPr>
          <a:xfrm>
            <a:off x="1981200" y="76200"/>
            <a:ext cx="8229600" cy="1143000"/>
          </a:xfrm>
        </p:spPr>
        <p:txBody>
          <a:bodyPr/>
          <a:lstStyle/>
          <a:p>
            <a:pPr eaLnBrk="1" hangingPunct="1">
              <a:defRPr/>
            </a:pPr>
            <a:r>
              <a:rPr lang="en-US" altLang="en-US" sz="6000">
                <a:solidFill>
                  <a:srgbClr val="FF3300"/>
                </a:solidFill>
                <a:latin typeface="Mistral" panose="03090702030407020403" pitchFamily="66" charset="0"/>
              </a:rPr>
              <a:t>I Will Bring You Back</a:t>
            </a:r>
            <a:br>
              <a:rPr lang="en-US" altLang="en-US" sz="6000">
                <a:latin typeface="Mistral" panose="03090702030407020403" pitchFamily="66" charset="0"/>
              </a:rPr>
            </a:br>
            <a:r>
              <a:rPr lang="en-US" altLang="en-US" sz="2800" b="1" i="1">
                <a:solidFill>
                  <a:schemeClr val="tx1"/>
                </a:solidFill>
                <a:latin typeface="Arial Narrow" panose="020B0606020202030204" pitchFamily="34" charset="0"/>
              </a:rPr>
              <a:t>7</a:t>
            </a:r>
            <a:r>
              <a:rPr lang="en-US" altLang="en-US" sz="2800" b="1" i="1" baseline="30000">
                <a:solidFill>
                  <a:schemeClr val="tx1"/>
                </a:solidFill>
                <a:latin typeface="Arial Narrow" panose="020B0606020202030204" pitchFamily="34" charset="0"/>
              </a:rPr>
              <a:t>th</a:t>
            </a:r>
            <a:r>
              <a:rPr lang="en-US" altLang="en-US" sz="2800" b="1" i="1">
                <a:solidFill>
                  <a:schemeClr val="tx1"/>
                </a:solidFill>
                <a:latin typeface="Arial Narrow" panose="020B0606020202030204" pitchFamily="34" charset="0"/>
              </a:rPr>
              <a:t> and 6</a:t>
            </a:r>
            <a:r>
              <a:rPr lang="en-US" altLang="en-US" sz="2800" b="1" i="1" baseline="30000">
                <a:solidFill>
                  <a:schemeClr val="tx1"/>
                </a:solidFill>
                <a:latin typeface="Arial Narrow" panose="020B0606020202030204" pitchFamily="34" charset="0"/>
              </a:rPr>
              <a:t>th</a:t>
            </a:r>
            <a:r>
              <a:rPr lang="en-US" altLang="en-US" sz="2800" b="1" i="1">
                <a:solidFill>
                  <a:schemeClr val="tx1"/>
                </a:solidFill>
                <a:latin typeface="Arial Narrow" panose="020B0606020202030204" pitchFamily="34" charset="0"/>
              </a:rPr>
              <a:t> Century Prophets</a:t>
            </a:r>
            <a:endParaRPr lang="en-US" altLang="en-US" sz="2800" b="1">
              <a:solidFill>
                <a:schemeClr val="tx1"/>
              </a:solidFill>
              <a:latin typeface="Mistral" panose="03090702030407020403" pitchFamily="66" charset="0"/>
            </a:endParaRPr>
          </a:p>
        </p:txBody>
      </p:sp>
      <p:sp>
        <p:nvSpPr>
          <p:cNvPr id="92163" name="Rectangle 3"/>
          <p:cNvSpPr>
            <a:spLocks noGrp="1" noChangeArrowheads="1"/>
          </p:cNvSpPr>
          <p:nvPr>
            <p:ph type="body" idx="1"/>
          </p:nvPr>
        </p:nvSpPr>
        <p:spPr>
          <a:xfrm>
            <a:off x="1828800" y="1371600"/>
            <a:ext cx="8610600" cy="5334000"/>
          </a:xfrm>
        </p:spPr>
        <p:txBody>
          <a:bodyPr>
            <a:normAutofit fontScale="92500" lnSpcReduction="10000"/>
          </a:bodyPr>
          <a:lstStyle/>
          <a:p>
            <a:pPr eaLnBrk="1" hangingPunct="1">
              <a:buFont typeface="Wingdings" panose="05000000000000000000" pitchFamily="2" charset="2"/>
              <a:buNone/>
              <a:defRPr/>
            </a:pPr>
            <a:r>
              <a:rPr lang="en-US" altLang="en-US" sz="2400" i="1">
                <a:solidFill>
                  <a:srgbClr val="FFCC00"/>
                </a:solidFill>
                <a:latin typeface="Arial Narrow" panose="020B0606020202030204" pitchFamily="34" charset="0"/>
              </a:rPr>
              <a:t>I will…gather those who have been scattered.  At that time I will gather you; at that time I will bring you home. </a:t>
            </a:r>
            <a:r>
              <a:rPr lang="en-US" altLang="en-US">
                <a:solidFill>
                  <a:srgbClr val="FFCC00"/>
                </a:solidFill>
                <a:latin typeface="Arial Narrow" panose="020B0606020202030204" pitchFamily="34" charset="0"/>
              </a:rPr>
              <a:t>(Zep. 3:19-20)</a:t>
            </a:r>
          </a:p>
          <a:p>
            <a:pPr eaLnBrk="1" hangingPunct="1">
              <a:buFont typeface="Wingdings" panose="05000000000000000000" pitchFamily="2" charset="2"/>
              <a:buNone/>
              <a:defRPr/>
            </a:pPr>
            <a:endParaRPr lang="en-US" altLang="en-US" sz="800">
              <a:solidFill>
                <a:srgbClr val="FFCC00"/>
              </a:solidFill>
              <a:latin typeface="Arial Narrow" panose="020B0606020202030204" pitchFamily="34" charset="0"/>
            </a:endParaRPr>
          </a:p>
          <a:p>
            <a:pPr eaLnBrk="1" hangingPunct="1">
              <a:buFont typeface="Wingdings" panose="05000000000000000000" pitchFamily="2" charset="2"/>
              <a:buNone/>
              <a:defRPr/>
            </a:pPr>
            <a:r>
              <a:rPr lang="en-US" altLang="en-US" sz="2400" i="1">
                <a:solidFill>
                  <a:srgbClr val="FFCC00"/>
                </a:solidFill>
                <a:latin typeface="Arial Narrow" panose="020B0606020202030204" pitchFamily="34" charset="0"/>
              </a:rPr>
              <a:t>I myself will gather the remnant of my flock out of all the countries where I have driven them… </a:t>
            </a:r>
            <a:r>
              <a:rPr lang="en-US" altLang="en-US">
                <a:solidFill>
                  <a:srgbClr val="FFCC00"/>
                </a:solidFill>
                <a:latin typeface="Arial Narrow" panose="020B0606020202030204" pitchFamily="34" charset="0"/>
              </a:rPr>
              <a:t>(Je. 23:3)</a:t>
            </a:r>
          </a:p>
          <a:p>
            <a:pPr eaLnBrk="1" hangingPunct="1">
              <a:buFont typeface="Wingdings" panose="05000000000000000000" pitchFamily="2" charset="2"/>
              <a:buNone/>
              <a:defRPr/>
            </a:pPr>
            <a:endParaRPr lang="en-US" altLang="en-US" sz="800">
              <a:solidFill>
                <a:srgbClr val="FFCC00"/>
              </a:solidFill>
              <a:latin typeface="Arial Narrow" panose="020B0606020202030204" pitchFamily="34" charset="0"/>
            </a:endParaRPr>
          </a:p>
          <a:p>
            <a:pPr eaLnBrk="1" hangingPunct="1">
              <a:buFont typeface="Wingdings" panose="05000000000000000000" pitchFamily="2" charset="2"/>
              <a:buNone/>
              <a:defRPr/>
            </a:pPr>
            <a:r>
              <a:rPr lang="en-US" altLang="en-US" sz="2400" i="1">
                <a:solidFill>
                  <a:srgbClr val="FFCC00"/>
                </a:solidFill>
                <a:latin typeface="Arial Narrow" panose="020B0606020202030204" pitchFamily="34" charset="0"/>
              </a:rPr>
              <a:t>I will forgive the remnant I spare.</a:t>
            </a:r>
            <a:r>
              <a:rPr lang="en-US" altLang="en-US" sz="2400">
                <a:solidFill>
                  <a:srgbClr val="FFCC00"/>
                </a:solidFill>
                <a:latin typeface="Arial Narrow" panose="020B0606020202030204" pitchFamily="34" charset="0"/>
              </a:rPr>
              <a:t> </a:t>
            </a:r>
            <a:r>
              <a:rPr lang="en-US" altLang="en-US">
                <a:solidFill>
                  <a:srgbClr val="FFCC00"/>
                </a:solidFill>
                <a:latin typeface="Arial Narrow" panose="020B0606020202030204" pitchFamily="34" charset="0"/>
              </a:rPr>
              <a:t>(Je. 50:20)</a:t>
            </a:r>
          </a:p>
          <a:p>
            <a:pPr eaLnBrk="1" hangingPunct="1">
              <a:buFont typeface="Wingdings" panose="05000000000000000000" pitchFamily="2" charset="2"/>
              <a:buNone/>
              <a:defRPr/>
            </a:pPr>
            <a:endParaRPr lang="en-US" altLang="en-US" sz="800">
              <a:solidFill>
                <a:srgbClr val="FFCC00"/>
              </a:solidFill>
              <a:latin typeface="Arial Narrow" panose="020B0606020202030204" pitchFamily="34" charset="0"/>
            </a:endParaRPr>
          </a:p>
          <a:p>
            <a:pPr eaLnBrk="1" hangingPunct="1">
              <a:buFont typeface="Wingdings" panose="05000000000000000000" pitchFamily="2" charset="2"/>
              <a:buNone/>
              <a:defRPr/>
            </a:pPr>
            <a:r>
              <a:rPr lang="en-US" altLang="en-US" sz="2400" i="1">
                <a:solidFill>
                  <a:srgbClr val="FFCC00"/>
                </a:solidFill>
                <a:latin typeface="Arial Narrow" panose="020B0606020202030204" pitchFamily="34" charset="0"/>
              </a:rPr>
              <a:t>When seventy years are completed… I will…bring you back to the place from which I carried you into exile. </a:t>
            </a:r>
            <a:r>
              <a:rPr lang="en-US" altLang="en-US">
                <a:solidFill>
                  <a:srgbClr val="FFCC00"/>
                </a:solidFill>
                <a:latin typeface="Arial Narrow" panose="020B0606020202030204" pitchFamily="34" charset="0"/>
              </a:rPr>
              <a:t>(Je. 29:10-14)</a:t>
            </a:r>
          </a:p>
          <a:p>
            <a:pPr eaLnBrk="1" hangingPunct="1">
              <a:buFont typeface="Wingdings" panose="05000000000000000000" pitchFamily="2" charset="2"/>
              <a:buNone/>
              <a:defRPr/>
            </a:pPr>
            <a:endParaRPr lang="en-US" altLang="en-US" sz="800">
              <a:solidFill>
                <a:srgbClr val="FFCC00"/>
              </a:solidFill>
              <a:latin typeface="Arial Narrow" panose="020B0606020202030204" pitchFamily="34" charset="0"/>
            </a:endParaRPr>
          </a:p>
          <a:p>
            <a:pPr eaLnBrk="1" hangingPunct="1">
              <a:buFont typeface="Wingdings" panose="05000000000000000000" pitchFamily="2" charset="2"/>
              <a:buNone/>
              <a:defRPr/>
            </a:pPr>
            <a:r>
              <a:rPr lang="en-US" altLang="en-US" sz="2400" i="1">
                <a:solidFill>
                  <a:srgbClr val="FFCC00"/>
                </a:solidFill>
                <a:latin typeface="Arial Narrow" panose="020B0606020202030204" pitchFamily="34" charset="0"/>
              </a:rPr>
              <a:t>I will gather you from the nations…where you have been scattered, and I will give you back the land of Israel again. </a:t>
            </a:r>
            <a:r>
              <a:rPr lang="en-US" altLang="en-US">
                <a:solidFill>
                  <a:srgbClr val="FFCC00"/>
                </a:solidFill>
                <a:latin typeface="Arial Narrow" panose="020B0606020202030204" pitchFamily="34" charset="0"/>
              </a:rPr>
              <a:t>(Eze. 11:17)</a:t>
            </a:r>
          </a:p>
          <a:p>
            <a:pPr eaLnBrk="1" hangingPunct="1">
              <a:buFont typeface="Wingdings" panose="05000000000000000000" pitchFamily="2" charset="2"/>
              <a:buNone/>
              <a:defRPr/>
            </a:pPr>
            <a:endParaRPr lang="en-US" altLang="en-US" sz="800">
              <a:solidFill>
                <a:srgbClr val="FFCC00"/>
              </a:solidFill>
              <a:latin typeface="Arial Narrow" panose="020B0606020202030204" pitchFamily="34" charset="0"/>
            </a:endParaRPr>
          </a:p>
          <a:p>
            <a:pPr eaLnBrk="1" hangingPunct="1">
              <a:buFont typeface="Wingdings" panose="05000000000000000000" pitchFamily="2" charset="2"/>
              <a:buNone/>
              <a:defRPr/>
            </a:pPr>
            <a:r>
              <a:rPr lang="en-US" altLang="en-US" sz="2400" i="1">
                <a:solidFill>
                  <a:srgbClr val="FFCC00"/>
                </a:solidFill>
                <a:latin typeface="Arial Narrow" panose="020B0606020202030204" pitchFamily="34" charset="0"/>
              </a:rPr>
              <a:t>In the first year of Darius…I, Daniel, understood from the Scriptures…that the desolation of Jerusalem would last seventy years. </a:t>
            </a:r>
            <a:r>
              <a:rPr lang="en-US" altLang="en-US">
                <a:solidFill>
                  <a:srgbClr val="FFCC00"/>
                </a:solidFill>
                <a:latin typeface="Arial Narrow" panose="020B0606020202030204" pitchFamily="34" charset="0"/>
              </a:rPr>
              <a:t>(Da. 9:1-3)</a:t>
            </a:r>
            <a:endParaRPr lang="en-US" altLang="en-US" sz="2400" i="1">
              <a:solidFill>
                <a:srgbClr val="FFCC00"/>
              </a:solidFill>
              <a:latin typeface="Arial Narrow" panose="020B0606020202030204" pitchFamily="34" charset="0"/>
            </a:endParaRPr>
          </a:p>
        </p:txBody>
      </p:sp>
    </p:spTree>
    <p:extLst>
      <p:ext uri="{BB962C8B-B14F-4D97-AF65-F5344CB8AC3E}">
        <p14:creationId xmlns:p14="http://schemas.microsoft.com/office/powerpoint/2010/main" val="1756736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500" fill="hold"/>
                                        <p:tgtEl>
                                          <p:spTgt spid="9216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16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16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anim calcmode="lin" valueType="num">
                                      <p:cBhvr>
                                        <p:cTn id="15" dur="500" fill="hold"/>
                                        <p:tgtEl>
                                          <p:spTgt spid="9216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9216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9216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92163">
                                            <p:txEl>
                                              <p:pRg st="4" end="4"/>
                                            </p:txEl>
                                          </p:spTgt>
                                        </p:tgtEl>
                                        <p:attrNameLst>
                                          <p:attrName>style.visibility</p:attrName>
                                        </p:attrNameLst>
                                      </p:cBhvr>
                                      <p:to>
                                        <p:strVal val="visible"/>
                                      </p:to>
                                    </p:set>
                                    <p:anim calcmode="lin" valueType="num">
                                      <p:cBhvr>
                                        <p:cTn id="23" dur="500" fill="hold"/>
                                        <p:tgtEl>
                                          <p:spTgt spid="9216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9216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9216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921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92163">
                                            <p:txEl>
                                              <p:pRg st="6" end="6"/>
                                            </p:txEl>
                                          </p:spTgt>
                                        </p:tgtEl>
                                        <p:attrNameLst>
                                          <p:attrName>style.visibility</p:attrName>
                                        </p:attrNameLst>
                                      </p:cBhvr>
                                      <p:to>
                                        <p:strVal val="visible"/>
                                      </p:to>
                                    </p:set>
                                    <p:anim calcmode="lin" valueType="num">
                                      <p:cBhvr>
                                        <p:cTn id="31" dur="500" fill="hold"/>
                                        <p:tgtEl>
                                          <p:spTgt spid="9216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9216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9216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921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92163">
                                            <p:txEl>
                                              <p:pRg st="8" end="8"/>
                                            </p:txEl>
                                          </p:spTgt>
                                        </p:tgtEl>
                                        <p:attrNameLst>
                                          <p:attrName>style.visibility</p:attrName>
                                        </p:attrNameLst>
                                      </p:cBhvr>
                                      <p:to>
                                        <p:strVal val="visible"/>
                                      </p:to>
                                    </p:set>
                                    <p:anim calcmode="lin" valueType="num">
                                      <p:cBhvr>
                                        <p:cTn id="39" dur="500" fill="hold"/>
                                        <p:tgtEl>
                                          <p:spTgt spid="9216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9216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9216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921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92163">
                                            <p:txEl>
                                              <p:pRg st="10" end="10"/>
                                            </p:txEl>
                                          </p:spTgt>
                                        </p:tgtEl>
                                        <p:attrNameLst>
                                          <p:attrName>style.visibility</p:attrName>
                                        </p:attrNameLst>
                                      </p:cBhvr>
                                      <p:to>
                                        <p:strVal val="visible"/>
                                      </p:to>
                                    </p:set>
                                    <p:anim calcmode="lin" valueType="num">
                                      <p:cBhvr>
                                        <p:cTn id="47" dur="500" fill="hold"/>
                                        <p:tgtEl>
                                          <p:spTgt spid="92163">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92163">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92163">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9216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6" descr="DariusIOfPersia2[1]"/>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6981826" y="0"/>
            <a:ext cx="36861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1" name="Text Box 7"/>
          <p:cNvSpPr txBox="1">
            <a:spLocks noChangeArrowheads="1"/>
          </p:cNvSpPr>
          <p:nvPr/>
        </p:nvSpPr>
        <p:spPr bwMode="auto">
          <a:xfrm>
            <a:off x="2133600" y="1752600"/>
            <a:ext cx="46482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spcBef>
                <a:spcPct val="50000"/>
              </a:spcBef>
            </a:pPr>
            <a:r>
              <a:rPr lang="en-US" altLang="en-US" sz="2800" b="1"/>
              <a:t>Darius I (the Great)</a:t>
            </a:r>
          </a:p>
          <a:p>
            <a:pPr algn="r" eaLnBrk="1" hangingPunct="1">
              <a:spcBef>
                <a:spcPct val="50000"/>
              </a:spcBef>
            </a:pPr>
            <a:r>
              <a:rPr lang="en-US" altLang="en-US" sz="2800" b="1"/>
              <a:t>522-486 BC</a:t>
            </a:r>
          </a:p>
          <a:p>
            <a:pPr algn="r" eaLnBrk="1" hangingPunct="1">
              <a:spcBef>
                <a:spcPct val="50000"/>
              </a:spcBef>
            </a:pPr>
            <a:r>
              <a:rPr lang="en-US" altLang="en-US" sz="2400"/>
              <a:t>In his second regnal year, he researched the royal archives for Cyrus’ decree, and when it was discovered, he authorized the returning Jews to continue their work of rebuilding the second temple.</a:t>
            </a:r>
          </a:p>
        </p:txBody>
      </p:sp>
      <p:sp>
        <p:nvSpPr>
          <p:cNvPr id="94212" name="Text Box 8"/>
          <p:cNvSpPr txBox="1">
            <a:spLocks noChangeArrowheads="1"/>
          </p:cNvSpPr>
          <p:nvPr/>
        </p:nvSpPr>
        <p:spPr bwMode="auto">
          <a:xfrm>
            <a:off x="9982200" y="63246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1200" b="1">
                <a:solidFill>
                  <a:srgbClr val="000000"/>
                </a:solidFill>
                <a:latin typeface="Arial" panose="020B0604020202020204" pitchFamily="34" charset="0"/>
              </a:rPr>
              <a:t>86</a:t>
            </a:r>
          </a:p>
        </p:txBody>
      </p:sp>
    </p:spTree>
    <p:extLst>
      <p:ext uri="{BB962C8B-B14F-4D97-AF65-F5344CB8AC3E}">
        <p14:creationId xmlns:p14="http://schemas.microsoft.com/office/powerpoint/2010/main" val="289454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547337F-0811-4815-8258-066FB55FADB1}" type="slidenum">
              <a:rPr lang="en-US" altLang="en-US"/>
              <a:pPr>
                <a:defRPr/>
              </a:pPr>
              <a:t>31</a:t>
            </a:fld>
            <a:endParaRPr lang="en-US" altLang="en-US"/>
          </a:p>
        </p:txBody>
      </p:sp>
      <p:sp>
        <p:nvSpPr>
          <p:cNvPr id="222210" name="Rectangle 2"/>
          <p:cNvSpPr>
            <a:spLocks noGrp="1" noChangeArrowheads="1"/>
          </p:cNvSpPr>
          <p:nvPr>
            <p:ph type="title"/>
          </p:nvPr>
        </p:nvSpPr>
        <p:spPr>
          <a:xfrm>
            <a:off x="1981200" y="381000"/>
            <a:ext cx="8229600" cy="990600"/>
          </a:xfrm>
        </p:spPr>
        <p:txBody>
          <a:bodyPr/>
          <a:lstStyle/>
          <a:p>
            <a:pPr eaLnBrk="1" hangingPunct="1">
              <a:defRPr/>
            </a:pPr>
            <a:r>
              <a:rPr lang="en-US" altLang="en-US">
                <a:solidFill>
                  <a:srgbClr val="FFFF66"/>
                </a:solidFill>
                <a:latin typeface="Eras Bold ITC" pitchFamily="34" charset="0"/>
              </a:rPr>
              <a:t>Completion!</a:t>
            </a:r>
          </a:p>
        </p:txBody>
      </p:sp>
      <p:sp>
        <p:nvSpPr>
          <p:cNvPr id="222211" name="Rectangle 3"/>
          <p:cNvSpPr>
            <a:spLocks noGrp="1" noChangeArrowheads="1"/>
          </p:cNvSpPr>
          <p:nvPr>
            <p:ph type="body" idx="1"/>
          </p:nvPr>
        </p:nvSpPr>
        <p:spPr>
          <a:xfrm>
            <a:off x="1981200" y="1447800"/>
            <a:ext cx="8458200" cy="4953000"/>
          </a:xfrm>
        </p:spPr>
        <p:txBody>
          <a:bodyPr/>
          <a:lstStyle/>
          <a:p>
            <a:pPr eaLnBrk="1" hangingPunct="1">
              <a:lnSpc>
                <a:spcPct val="90000"/>
              </a:lnSpc>
              <a:buFont typeface="Wingdings" panose="05000000000000000000" pitchFamily="2" charset="2"/>
              <a:buNone/>
              <a:defRPr/>
            </a:pPr>
            <a:r>
              <a:rPr lang="en-US" altLang="en-US" sz="2800" b="1" dirty="0">
                <a:solidFill>
                  <a:srgbClr val="FFC000"/>
                </a:solidFill>
              </a:rPr>
              <a:t>The work continued steadily until the second temple was completed in 516 BC (6:14-15):</a:t>
            </a:r>
          </a:p>
          <a:p>
            <a:pPr eaLnBrk="1" hangingPunct="1">
              <a:lnSpc>
                <a:spcPct val="90000"/>
              </a:lnSpc>
              <a:defRPr/>
            </a:pPr>
            <a:r>
              <a:rPr lang="en-US" altLang="en-US" sz="2400" i="1" dirty="0">
                <a:latin typeface="Arial Narrow" panose="020B0606020202030204" pitchFamily="34" charset="0"/>
              </a:rPr>
              <a:t>The new edifice was dedicated, and the priests were installed in office for temple service (6:16-18).</a:t>
            </a:r>
          </a:p>
          <a:p>
            <a:pPr eaLnBrk="1" hangingPunct="1">
              <a:lnSpc>
                <a:spcPct val="90000"/>
              </a:lnSpc>
              <a:defRPr/>
            </a:pPr>
            <a:r>
              <a:rPr lang="en-US" altLang="en-US" sz="2400" i="1" dirty="0">
                <a:latin typeface="Arial Narrow" panose="020B0606020202030204" pitchFamily="34" charset="0"/>
              </a:rPr>
              <a:t>The offering of the 12 male goats “according to the tribes of Israel” indicates the people’s desire to maintain continuity with their covenant history, even though the northern nation was gone forever (6:17).</a:t>
            </a:r>
          </a:p>
          <a:p>
            <a:pPr eaLnBrk="1" hangingPunct="1">
              <a:lnSpc>
                <a:spcPct val="90000"/>
              </a:lnSpc>
              <a:defRPr/>
            </a:pPr>
            <a:r>
              <a:rPr lang="en-US" altLang="en-US" sz="2400" i="1" dirty="0">
                <a:latin typeface="Arial Narrow" panose="020B0606020202030204" pitchFamily="34" charset="0"/>
              </a:rPr>
              <a:t>It had been 70 years (586 BC to 516 BC) since the destruction of the first temple, the exact time specified by Jeremiah (25:12-13; 29:10-14).</a:t>
            </a:r>
          </a:p>
          <a:p>
            <a:pPr eaLnBrk="1" hangingPunct="1">
              <a:lnSpc>
                <a:spcPct val="90000"/>
              </a:lnSpc>
              <a:defRPr/>
            </a:pPr>
            <a:r>
              <a:rPr lang="en-US" altLang="en-US" sz="2400" i="1" dirty="0">
                <a:latin typeface="Arial Narrow" panose="020B0606020202030204" pitchFamily="34" charset="0"/>
              </a:rPr>
              <a:t>The project was completed in Adar, the last month of the year, and the Passover was celebrated in the first month of 515 BC (6:19-22).</a:t>
            </a:r>
          </a:p>
        </p:txBody>
      </p:sp>
    </p:spTree>
    <p:extLst>
      <p:ext uri="{BB962C8B-B14F-4D97-AF65-F5344CB8AC3E}">
        <p14:creationId xmlns:p14="http://schemas.microsoft.com/office/powerpoint/2010/main" val="3642935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2211">
                                            <p:txEl>
                                              <p:pRg st="1" end="1"/>
                                            </p:txEl>
                                          </p:spTgt>
                                        </p:tgtEl>
                                        <p:attrNameLst>
                                          <p:attrName>style.visibility</p:attrName>
                                        </p:attrNameLst>
                                      </p:cBhvr>
                                      <p:to>
                                        <p:strVal val="visible"/>
                                      </p:to>
                                    </p:set>
                                    <p:anim calcmode="lin" valueType="num">
                                      <p:cBhvr additive="base">
                                        <p:cTn id="7" dur="500" fill="hold"/>
                                        <p:tgtEl>
                                          <p:spTgt spid="2222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2211">
                                            <p:txEl>
                                              <p:pRg st="2" end="2"/>
                                            </p:txEl>
                                          </p:spTgt>
                                        </p:tgtEl>
                                        <p:attrNameLst>
                                          <p:attrName>style.visibility</p:attrName>
                                        </p:attrNameLst>
                                      </p:cBhvr>
                                      <p:to>
                                        <p:strVal val="visible"/>
                                      </p:to>
                                    </p:set>
                                    <p:anim calcmode="lin" valueType="num">
                                      <p:cBhvr additive="base">
                                        <p:cTn id="13" dur="500" fill="hold"/>
                                        <p:tgtEl>
                                          <p:spTgt spid="2222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2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2211">
                                            <p:txEl>
                                              <p:pRg st="3" end="3"/>
                                            </p:txEl>
                                          </p:spTgt>
                                        </p:tgtEl>
                                        <p:attrNameLst>
                                          <p:attrName>style.visibility</p:attrName>
                                        </p:attrNameLst>
                                      </p:cBhvr>
                                      <p:to>
                                        <p:strVal val="visible"/>
                                      </p:to>
                                    </p:set>
                                    <p:anim calcmode="lin" valueType="num">
                                      <p:cBhvr additive="base">
                                        <p:cTn id="19" dur="500" fill="hold"/>
                                        <p:tgtEl>
                                          <p:spTgt spid="2222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2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2211">
                                            <p:txEl>
                                              <p:pRg st="4" end="4"/>
                                            </p:txEl>
                                          </p:spTgt>
                                        </p:tgtEl>
                                        <p:attrNameLst>
                                          <p:attrName>style.visibility</p:attrName>
                                        </p:attrNameLst>
                                      </p:cBhvr>
                                      <p:to>
                                        <p:strVal val="visible"/>
                                      </p:to>
                                    </p:set>
                                    <p:anim calcmode="lin" valueType="num">
                                      <p:cBhvr additive="base">
                                        <p:cTn id="25" dur="500" fill="hold"/>
                                        <p:tgtEl>
                                          <p:spTgt spid="2222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22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C2D2308-45D9-4B22-9509-C53009E280F4}" type="slidenum">
              <a:rPr lang="en-US" altLang="en-US"/>
              <a:pPr>
                <a:defRPr/>
              </a:pPr>
              <a:t>32</a:t>
            </a:fld>
            <a:endParaRPr lang="en-US" altLang="en-US"/>
          </a:p>
        </p:txBody>
      </p:sp>
      <p:sp>
        <p:nvSpPr>
          <p:cNvPr id="224258" name="Rectangle 2"/>
          <p:cNvSpPr>
            <a:spLocks noGrp="1" noChangeArrowheads="1"/>
          </p:cNvSpPr>
          <p:nvPr>
            <p:ph type="title"/>
          </p:nvPr>
        </p:nvSpPr>
        <p:spPr>
          <a:xfrm>
            <a:off x="1981200" y="304800"/>
            <a:ext cx="8229600" cy="990600"/>
          </a:xfrm>
        </p:spPr>
        <p:txBody>
          <a:bodyPr/>
          <a:lstStyle/>
          <a:p>
            <a:pPr eaLnBrk="1" hangingPunct="1">
              <a:defRPr/>
            </a:pPr>
            <a:r>
              <a:rPr lang="en-US" altLang="en-US" dirty="0">
                <a:solidFill>
                  <a:srgbClr val="66FF66"/>
                </a:solidFill>
                <a:latin typeface="Eras Bold ITC" pitchFamily="34" charset="0"/>
              </a:rPr>
              <a:t>Half a Century Later</a:t>
            </a:r>
          </a:p>
        </p:txBody>
      </p:sp>
      <p:sp>
        <p:nvSpPr>
          <p:cNvPr id="224259" name="Rectangle 3"/>
          <p:cNvSpPr>
            <a:spLocks noGrp="1" noChangeArrowheads="1"/>
          </p:cNvSpPr>
          <p:nvPr>
            <p:ph type="body" idx="1"/>
          </p:nvPr>
        </p:nvSpPr>
        <p:spPr>
          <a:xfrm>
            <a:off x="1981200" y="1295400"/>
            <a:ext cx="8229600" cy="5181600"/>
          </a:xfrm>
        </p:spPr>
        <p:txBody>
          <a:bodyPr/>
          <a:lstStyle/>
          <a:p>
            <a:pPr eaLnBrk="1" hangingPunct="1">
              <a:buFont typeface="Wingdings" panose="05000000000000000000" pitchFamily="2" charset="2"/>
              <a:buNone/>
              <a:defRPr/>
            </a:pPr>
            <a:r>
              <a:rPr lang="en-US" altLang="en-US" sz="2800" b="1">
                <a:solidFill>
                  <a:srgbClr val="FFCC00"/>
                </a:solidFill>
              </a:rPr>
              <a:t>The words “after this” (7:1a) belie the fact that more than half a century had passed since the completion of the temple.</a:t>
            </a:r>
          </a:p>
          <a:p>
            <a:pPr eaLnBrk="1" hangingPunct="1">
              <a:defRPr/>
            </a:pPr>
            <a:r>
              <a:rPr lang="en-US" altLang="en-US" sz="2400" i="1">
                <a:latin typeface="Arial Narrow" panose="020B0606020202030204" pitchFamily="34" charset="0"/>
              </a:rPr>
              <a:t>The temple was completed in 516 BC.</a:t>
            </a:r>
          </a:p>
          <a:p>
            <a:pPr eaLnBrk="1" hangingPunct="1">
              <a:defRPr/>
            </a:pPr>
            <a:r>
              <a:rPr lang="en-US" altLang="en-US" sz="2400" i="1">
                <a:latin typeface="Arial Narrow" panose="020B0606020202030204" pitchFamily="34" charset="0"/>
              </a:rPr>
              <a:t>The seventh regnal year of Artaxerxes I Longimanus (464-424 BC) takes the reader down to 458 BC (7:8).</a:t>
            </a:r>
          </a:p>
          <a:p>
            <a:pPr eaLnBrk="1" hangingPunct="1">
              <a:defRPr/>
            </a:pPr>
            <a:r>
              <a:rPr lang="en-US" altLang="en-US" sz="2400" i="1">
                <a:latin typeface="Arial Narrow" panose="020B0606020202030204" pitchFamily="34" charset="0"/>
              </a:rPr>
              <a:t>The early leaders, Zerubbabel and Joshua, plus the prophets Haggai and Zechariah, were now gone, presumably by death.</a:t>
            </a:r>
          </a:p>
          <a:p>
            <a:pPr eaLnBrk="1" hangingPunct="1">
              <a:defRPr/>
            </a:pPr>
            <a:r>
              <a:rPr lang="en-US" altLang="en-US" sz="2400" i="1">
                <a:latin typeface="Arial Narrow" panose="020B0606020202030204" pitchFamily="34" charset="0"/>
              </a:rPr>
              <a:t>If the oracles of Malachi are any indication (usually taken to be about 450 BC), then the community had fallen into a state of spiritual malaise, disillusionment, cynicism and hostility toward God (Mal. 1:2, 6-7, 13-14; 2:11, 13-14, 17; 3:5, 8-9, 13-14).</a:t>
            </a:r>
          </a:p>
        </p:txBody>
      </p:sp>
    </p:spTree>
    <p:extLst>
      <p:ext uri="{BB962C8B-B14F-4D97-AF65-F5344CB8AC3E}">
        <p14:creationId xmlns:p14="http://schemas.microsoft.com/office/powerpoint/2010/main" val="1339239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4259">
                                            <p:txEl>
                                              <p:pRg st="1" end="1"/>
                                            </p:txEl>
                                          </p:spTgt>
                                        </p:tgtEl>
                                        <p:attrNameLst>
                                          <p:attrName>style.visibility</p:attrName>
                                        </p:attrNameLst>
                                      </p:cBhvr>
                                      <p:to>
                                        <p:strVal val="visible"/>
                                      </p:to>
                                    </p:set>
                                    <p:anim calcmode="lin" valueType="num">
                                      <p:cBhvr additive="base">
                                        <p:cTn id="7" dur="500" fill="hold"/>
                                        <p:tgtEl>
                                          <p:spTgt spid="2242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4259">
                                            <p:txEl>
                                              <p:pRg st="2" end="2"/>
                                            </p:txEl>
                                          </p:spTgt>
                                        </p:tgtEl>
                                        <p:attrNameLst>
                                          <p:attrName>style.visibility</p:attrName>
                                        </p:attrNameLst>
                                      </p:cBhvr>
                                      <p:to>
                                        <p:strVal val="visible"/>
                                      </p:to>
                                    </p:set>
                                    <p:anim calcmode="lin" valueType="num">
                                      <p:cBhvr additive="base">
                                        <p:cTn id="13" dur="500" fill="hold"/>
                                        <p:tgtEl>
                                          <p:spTgt spid="2242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4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4259">
                                            <p:txEl>
                                              <p:pRg st="3" end="3"/>
                                            </p:txEl>
                                          </p:spTgt>
                                        </p:tgtEl>
                                        <p:attrNameLst>
                                          <p:attrName>style.visibility</p:attrName>
                                        </p:attrNameLst>
                                      </p:cBhvr>
                                      <p:to>
                                        <p:strVal val="visible"/>
                                      </p:to>
                                    </p:set>
                                    <p:anim calcmode="lin" valueType="num">
                                      <p:cBhvr additive="base">
                                        <p:cTn id="19" dur="500" fill="hold"/>
                                        <p:tgtEl>
                                          <p:spTgt spid="2242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4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4259">
                                            <p:txEl>
                                              <p:pRg st="4" end="4"/>
                                            </p:txEl>
                                          </p:spTgt>
                                        </p:tgtEl>
                                        <p:attrNameLst>
                                          <p:attrName>style.visibility</p:attrName>
                                        </p:attrNameLst>
                                      </p:cBhvr>
                                      <p:to>
                                        <p:strVal val="visible"/>
                                      </p:to>
                                    </p:set>
                                    <p:anim calcmode="lin" valueType="num">
                                      <p:cBhvr additive="base">
                                        <p:cTn id="25" dur="500" fill="hold"/>
                                        <p:tgtEl>
                                          <p:spTgt spid="2242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42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9892EF8-106D-46E4-B3AD-9CA7120FEA02}" type="slidenum">
              <a:rPr lang="en-US" altLang="en-US"/>
              <a:pPr>
                <a:defRPr/>
              </a:pPr>
              <a:t>33</a:t>
            </a:fld>
            <a:endParaRPr lang="en-US" altLang="en-US"/>
          </a:p>
        </p:txBody>
      </p:sp>
      <p:sp>
        <p:nvSpPr>
          <p:cNvPr id="225282" name="Rectangle 2"/>
          <p:cNvSpPr>
            <a:spLocks noGrp="1" noChangeArrowheads="1"/>
          </p:cNvSpPr>
          <p:nvPr>
            <p:ph type="title"/>
          </p:nvPr>
        </p:nvSpPr>
        <p:spPr>
          <a:xfrm>
            <a:off x="1317812" y="295729"/>
            <a:ext cx="8229600" cy="914400"/>
          </a:xfrm>
        </p:spPr>
        <p:txBody>
          <a:bodyPr/>
          <a:lstStyle/>
          <a:p>
            <a:pPr eaLnBrk="1" hangingPunct="1">
              <a:defRPr/>
            </a:pPr>
            <a:r>
              <a:rPr lang="en-US" altLang="en-US" dirty="0">
                <a:solidFill>
                  <a:srgbClr val="66FF66"/>
                </a:solidFill>
                <a:latin typeface="Eras Bold ITC" pitchFamily="34" charset="0"/>
              </a:rPr>
              <a:t>Ezra Comes to Jerusalem</a:t>
            </a:r>
          </a:p>
        </p:txBody>
      </p:sp>
      <p:sp>
        <p:nvSpPr>
          <p:cNvPr id="225283" name="Rectangle 3"/>
          <p:cNvSpPr>
            <a:spLocks noGrp="1" noChangeArrowheads="1"/>
          </p:cNvSpPr>
          <p:nvPr>
            <p:ph type="body" idx="1"/>
          </p:nvPr>
        </p:nvSpPr>
        <p:spPr>
          <a:xfrm>
            <a:off x="1317812" y="1308847"/>
            <a:ext cx="9654988" cy="5549153"/>
          </a:xfrm>
        </p:spPr>
        <p:txBody>
          <a:bodyPr>
            <a:normAutofit/>
          </a:bodyPr>
          <a:lstStyle/>
          <a:p>
            <a:pPr eaLnBrk="1" hangingPunct="1">
              <a:lnSpc>
                <a:spcPct val="90000"/>
              </a:lnSpc>
              <a:buFont typeface="Wingdings" panose="05000000000000000000" pitchFamily="2" charset="2"/>
              <a:buNone/>
              <a:defRPr/>
            </a:pPr>
            <a:r>
              <a:rPr lang="en-US" altLang="en-US" sz="2800" b="1" dirty="0">
                <a:solidFill>
                  <a:srgbClr val="FFCC00"/>
                </a:solidFill>
              </a:rPr>
              <a:t>Ezra, a priest with an impeccable pedigree (7:1-5), gained permission to lead another group from Babylon on the four month trek to Jerusalem (7:6-9).</a:t>
            </a:r>
          </a:p>
          <a:p>
            <a:pPr eaLnBrk="1" hangingPunct="1">
              <a:lnSpc>
                <a:spcPct val="90000"/>
              </a:lnSpc>
              <a:defRPr/>
            </a:pPr>
            <a:r>
              <a:rPr lang="en-US" altLang="en-US" sz="2400" i="1" dirty="0">
                <a:solidFill>
                  <a:srgbClr val="FFFF99"/>
                </a:solidFill>
                <a:latin typeface="Arial Narrow" panose="020B0606020202030204" pitchFamily="34" charset="0"/>
              </a:rPr>
              <a:t>Ezra exemplified the ideal of the teaching priest (7:6, 9b-11; cf. Lv. 10:11; Dt. 33:8-10; 2 Chr. 15:3; 31:4; Mal. 2</a:t>
            </a:r>
            <a:r>
              <a:rPr lang="en-US" altLang="en-US" sz="2400" i="1" dirty="0">
                <a:solidFill>
                  <a:srgbClr val="FFFF99"/>
                </a:solidFill>
                <a:latin typeface="Arial Narrow" panose="020B0606020202030204" pitchFamily="34" charset="0"/>
                <a:sym typeface="Wingdings" panose="05000000000000000000" pitchFamily="2" charset="2"/>
              </a:rPr>
              <a:t>:7).</a:t>
            </a:r>
          </a:p>
          <a:p>
            <a:pPr eaLnBrk="1" hangingPunct="1">
              <a:lnSpc>
                <a:spcPct val="90000"/>
              </a:lnSpc>
              <a:defRPr/>
            </a:pPr>
            <a:r>
              <a:rPr lang="en-US" altLang="en-US" sz="2400" i="1" dirty="0">
                <a:solidFill>
                  <a:srgbClr val="FFFF99"/>
                </a:solidFill>
                <a:latin typeface="Arial Narrow" panose="020B0606020202030204" pitchFamily="34" charset="0"/>
              </a:rPr>
              <a:t>Ezra was armed with an official letter of authority (in Aramaic) from Artaxerxes that stipulated:</a:t>
            </a:r>
          </a:p>
          <a:p>
            <a:pPr lvl="1" eaLnBrk="1" hangingPunct="1">
              <a:lnSpc>
                <a:spcPct val="90000"/>
              </a:lnSpc>
              <a:buClr>
                <a:srgbClr val="66FF66"/>
              </a:buClr>
              <a:defRPr/>
            </a:pPr>
            <a:r>
              <a:rPr lang="en-US" altLang="en-US" sz="2000" b="1" i="1" dirty="0">
                <a:latin typeface="Arial Narrow" panose="020B0606020202030204" pitchFamily="34" charset="0"/>
              </a:rPr>
              <a:t>Permission to go with as many as wanted to accompany him (7:13)</a:t>
            </a:r>
          </a:p>
          <a:p>
            <a:pPr lvl="1" eaLnBrk="1" hangingPunct="1">
              <a:lnSpc>
                <a:spcPct val="90000"/>
              </a:lnSpc>
              <a:buClr>
                <a:srgbClr val="66FF66"/>
              </a:buClr>
              <a:defRPr/>
            </a:pPr>
            <a:r>
              <a:rPr lang="en-US" altLang="en-US" sz="2000" b="1" i="1" dirty="0">
                <a:latin typeface="Arial Narrow" panose="020B0606020202030204" pitchFamily="34" charset="0"/>
              </a:rPr>
              <a:t>A state grant for sacrifices (7:15-17; 8:24-30)</a:t>
            </a:r>
          </a:p>
          <a:p>
            <a:pPr lvl="1" eaLnBrk="1" hangingPunct="1">
              <a:lnSpc>
                <a:spcPct val="90000"/>
              </a:lnSpc>
              <a:buClr>
                <a:srgbClr val="66FF66"/>
              </a:buClr>
              <a:defRPr/>
            </a:pPr>
            <a:r>
              <a:rPr lang="en-US" altLang="en-US" sz="2000" b="1" i="1" dirty="0">
                <a:latin typeface="Arial Narrow" panose="020B0606020202030204" pitchFamily="34" charset="0"/>
              </a:rPr>
              <a:t>A writ to the governor of the Trans-Euphrates Province for supplies (7:21-23)</a:t>
            </a:r>
          </a:p>
          <a:p>
            <a:pPr lvl="1" eaLnBrk="1" hangingPunct="1">
              <a:lnSpc>
                <a:spcPct val="90000"/>
              </a:lnSpc>
              <a:buClr>
                <a:srgbClr val="66FF66"/>
              </a:buClr>
              <a:defRPr/>
            </a:pPr>
            <a:r>
              <a:rPr lang="en-US" altLang="en-US" sz="2000" b="1" i="1" dirty="0">
                <a:latin typeface="Arial Narrow" panose="020B0606020202030204" pitchFamily="34" charset="0"/>
              </a:rPr>
              <a:t>An exemption from taxes (7:24)</a:t>
            </a:r>
          </a:p>
          <a:p>
            <a:pPr lvl="1" eaLnBrk="1" hangingPunct="1">
              <a:lnSpc>
                <a:spcPct val="90000"/>
              </a:lnSpc>
              <a:buClr>
                <a:srgbClr val="66FF66"/>
              </a:buClr>
              <a:defRPr/>
            </a:pPr>
            <a:r>
              <a:rPr lang="en-US" altLang="en-US" sz="2000" b="1" i="1" dirty="0">
                <a:latin typeface="Arial Narrow" panose="020B0606020202030204" pitchFamily="34" charset="0"/>
              </a:rPr>
              <a:t>Authority to set up a judicial system and to appoint civil magistrates for enforcement (7:25-26)</a:t>
            </a:r>
          </a:p>
        </p:txBody>
      </p:sp>
    </p:spTree>
    <p:extLst>
      <p:ext uri="{BB962C8B-B14F-4D97-AF65-F5344CB8AC3E}">
        <p14:creationId xmlns:p14="http://schemas.microsoft.com/office/powerpoint/2010/main" val="4170961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283">
                                            <p:txEl>
                                              <p:pRg st="1" end="1"/>
                                            </p:txEl>
                                          </p:spTgt>
                                        </p:tgtEl>
                                        <p:attrNameLst>
                                          <p:attrName>style.visibility</p:attrName>
                                        </p:attrNameLst>
                                      </p:cBhvr>
                                      <p:to>
                                        <p:strVal val="visible"/>
                                      </p:to>
                                    </p:set>
                                    <p:anim calcmode="lin" valueType="num">
                                      <p:cBhvr additive="base">
                                        <p:cTn id="7" dur="500" fill="hold"/>
                                        <p:tgtEl>
                                          <p:spTgt spid="2252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283">
                                            <p:txEl>
                                              <p:pRg st="2" end="2"/>
                                            </p:txEl>
                                          </p:spTgt>
                                        </p:tgtEl>
                                        <p:attrNameLst>
                                          <p:attrName>style.visibility</p:attrName>
                                        </p:attrNameLst>
                                      </p:cBhvr>
                                      <p:to>
                                        <p:strVal val="visible"/>
                                      </p:to>
                                    </p:set>
                                    <p:anim calcmode="lin" valueType="num">
                                      <p:cBhvr additive="base">
                                        <p:cTn id="13" dur="500" fill="hold"/>
                                        <p:tgtEl>
                                          <p:spTgt spid="2252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28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5283">
                                            <p:txEl>
                                              <p:pRg st="3" end="3"/>
                                            </p:txEl>
                                          </p:spTgt>
                                        </p:tgtEl>
                                        <p:attrNameLst>
                                          <p:attrName>style.visibility</p:attrName>
                                        </p:attrNameLst>
                                      </p:cBhvr>
                                      <p:to>
                                        <p:strVal val="visible"/>
                                      </p:to>
                                    </p:set>
                                    <p:anim calcmode="lin" valueType="num">
                                      <p:cBhvr additive="base">
                                        <p:cTn id="17" dur="500" fill="hold"/>
                                        <p:tgtEl>
                                          <p:spTgt spid="22528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28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5283">
                                            <p:txEl>
                                              <p:pRg st="4" end="4"/>
                                            </p:txEl>
                                          </p:spTgt>
                                        </p:tgtEl>
                                        <p:attrNameLst>
                                          <p:attrName>style.visibility</p:attrName>
                                        </p:attrNameLst>
                                      </p:cBhvr>
                                      <p:to>
                                        <p:strVal val="visible"/>
                                      </p:to>
                                    </p:set>
                                    <p:anim calcmode="lin" valueType="num">
                                      <p:cBhvr additive="base">
                                        <p:cTn id="21" dur="500" fill="hold"/>
                                        <p:tgtEl>
                                          <p:spTgt spid="22528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28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5283">
                                            <p:txEl>
                                              <p:pRg st="5" end="5"/>
                                            </p:txEl>
                                          </p:spTgt>
                                        </p:tgtEl>
                                        <p:attrNameLst>
                                          <p:attrName>style.visibility</p:attrName>
                                        </p:attrNameLst>
                                      </p:cBhvr>
                                      <p:to>
                                        <p:strVal val="visible"/>
                                      </p:to>
                                    </p:set>
                                    <p:anim calcmode="lin" valueType="num">
                                      <p:cBhvr additive="base">
                                        <p:cTn id="25" dur="500" fill="hold"/>
                                        <p:tgtEl>
                                          <p:spTgt spid="22528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28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5283">
                                            <p:txEl>
                                              <p:pRg st="6" end="6"/>
                                            </p:txEl>
                                          </p:spTgt>
                                        </p:tgtEl>
                                        <p:attrNameLst>
                                          <p:attrName>style.visibility</p:attrName>
                                        </p:attrNameLst>
                                      </p:cBhvr>
                                      <p:to>
                                        <p:strVal val="visible"/>
                                      </p:to>
                                    </p:set>
                                    <p:anim calcmode="lin" valueType="num">
                                      <p:cBhvr additive="base">
                                        <p:cTn id="29" dur="500" fill="hold"/>
                                        <p:tgtEl>
                                          <p:spTgt spid="22528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28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5283">
                                            <p:txEl>
                                              <p:pRg st="7" end="7"/>
                                            </p:txEl>
                                          </p:spTgt>
                                        </p:tgtEl>
                                        <p:attrNameLst>
                                          <p:attrName>style.visibility</p:attrName>
                                        </p:attrNameLst>
                                      </p:cBhvr>
                                      <p:to>
                                        <p:strVal val="visible"/>
                                      </p:to>
                                    </p:set>
                                    <p:anim calcmode="lin" valueType="num">
                                      <p:cBhvr additive="base">
                                        <p:cTn id="33" dur="500" fill="hold"/>
                                        <p:tgtEl>
                                          <p:spTgt spid="22528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52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8269940" y="1685365"/>
            <a:ext cx="3240742" cy="4787152"/>
          </a:xfrm>
        </p:spPr>
        <p:txBody>
          <a:bodyPr/>
          <a:lstStyle/>
          <a:p>
            <a:pPr algn="l" eaLnBrk="1" hangingPunct="1">
              <a:defRPr/>
            </a:pPr>
            <a:r>
              <a:rPr lang="en-US" altLang="en-US" dirty="0">
                <a:latin typeface="Haettenschweiler" pitchFamily="34" charset="0"/>
              </a:rPr>
              <a:t>Artaxerxes I</a:t>
            </a:r>
            <a:br>
              <a:rPr lang="en-US" altLang="en-US" dirty="0">
                <a:latin typeface="Haettenschweiler" pitchFamily="34" charset="0"/>
              </a:rPr>
            </a:br>
            <a:r>
              <a:rPr lang="en-US" altLang="en-US" sz="2400" dirty="0">
                <a:latin typeface="Arial Narrow" panose="020B0606020202030204" pitchFamily="34" charset="0"/>
              </a:rPr>
              <a:t>Persepolis</a:t>
            </a:r>
            <a:br>
              <a:rPr lang="en-US" altLang="en-US" sz="2400" dirty="0">
                <a:latin typeface="Arial Narrow" panose="020B0606020202030204" pitchFamily="34" charset="0"/>
              </a:rPr>
            </a:br>
            <a:br>
              <a:rPr lang="en-US" altLang="en-US" sz="2400" dirty="0">
                <a:latin typeface="Arial Narrow" panose="020B0606020202030204" pitchFamily="34" charset="0"/>
              </a:rPr>
            </a:br>
            <a:br>
              <a:rPr lang="en-US" altLang="en-US" sz="2400" dirty="0">
                <a:latin typeface="Arial Narrow" panose="020B0606020202030204" pitchFamily="34" charset="0"/>
              </a:rPr>
            </a:br>
            <a:br>
              <a:rPr lang="en-US" altLang="en-US" sz="2400" dirty="0">
                <a:latin typeface="Arial Narrow" panose="020B0606020202030204" pitchFamily="34" charset="0"/>
              </a:rPr>
            </a:br>
            <a:r>
              <a:rPr lang="en-US" altLang="en-US" sz="2400" i="1" dirty="0">
                <a:latin typeface="Arial Narrow" panose="020B0606020202030204" pitchFamily="34" charset="0"/>
              </a:rPr>
              <a:t>from the Hall of 100 Columns showing the king with a servant behind him wielding a fly whisk</a:t>
            </a:r>
            <a:endParaRPr lang="en-US" altLang="en-US" sz="2400" dirty="0">
              <a:latin typeface="Haettenschweiler" pitchFamily="34" charset="0"/>
            </a:endParaRPr>
          </a:p>
        </p:txBody>
      </p:sp>
      <p:pic>
        <p:nvPicPr>
          <p:cNvPr id="102403" name="Picture 6" descr="100columns_gate2_3[1]"/>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24001" y="0"/>
            <a:ext cx="6310313"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48045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4"/>
          <p:cNvSpPr>
            <a:spLocks noChangeArrowheads="1"/>
          </p:cNvSpPr>
          <p:nvPr/>
        </p:nvSpPr>
        <p:spPr bwMode="auto">
          <a:xfrm>
            <a:off x="2286000" y="762000"/>
            <a:ext cx="7696200" cy="5334000"/>
          </a:xfrm>
          <a:prstGeom prst="plaque">
            <a:avLst>
              <a:gd name="adj" fmla="val 16667"/>
            </a:avLst>
          </a:prstGeom>
          <a:solidFill>
            <a:schemeClr val="accent4">
              <a:lumMod val="75000"/>
            </a:schemeClr>
          </a:solidFill>
          <a:ln w="28575">
            <a:solidFill>
              <a:schemeClr val="tx1"/>
            </a:solidFill>
            <a:miter lim="800000"/>
            <a:headEnd/>
            <a:tailEnd/>
          </a:ln>
          <a:effec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03427" name="Text Box 5"/>
          <p:cNvSpPr txBox="1">
            <a:spLocks noChangeArrowheads="1"/>
          </p:cNvSpPr>
          <p:nvPr/>
        </p:nvSpPr>
        <p:spPr bwMode="auto">
          <a:xfrm>
            <a:off x="2743200" y="914401"/>
            <a:ext cx="6858000" cy="480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3600">
                <a:solidFill>
                  <a:srgbClr val="FFFF99"/>
                </a:solidFill>
                <a:latin typeface="Times New Roman" panose="02020603050405020304" pitchFamily="18" charset="0"/>
              </a:rPr>
              <a:t>The repeating refrain…</a:t>
            </a:r>
          </a:p>
          <a:p>
            <a:pPr eaLnBrk="1" hangingPunct="1">
              <a:spcBef>
                <a:spcPct val="50000"/>
              </a:spcBef>
            </a:pPr>
            <a:r>
              <a:rPr lang="en-US" altLang="en-US" sz="6600">
                <a:latin typeface="Bernard MT Condensed" pitchFamily="18" charset="0"/>
              </a:rPr>
              <a:t>“…the gracious hand of our God was upon us!”</a:t>
            </a:r>
          </a:p>
          <a:p>
            <a:pPr algn="ctr" eaLnBrk="1" hangingPunct="1">
              <a:spcBef>
                <a:spcPct val="50000"/>
              </a:spcBef>
            </a:pPr>
            <a:r>
              <a:rPr lang="en-US" altLang="en-US" sz="2800">
                <a:solidFill>
                  <a:srgbClr val="FFFF99"/>
                </a:solidFill>
                <a:latin typeface="Arial" panose="020B0604020202020204" pitchFamily="34" charset="0"/>
              </a:rPr>
              <a:t>(7:6, 9, 28; 8:18, 22, 31)</a:t>
            </a:r>
          </a:p>
        </p:txBody>
      </p:sp>
    </p:spTree>
    <p:extLst>
      <p:ext uri="{BB962C8B-B14F-4D97-AF65-F5344CB8AC3E}">
        <p14:creationId xmlns:p14="http://schemas.microsoft.com/office/powerpoint/2010/main" val="2916236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31F64D1-8721-497A-9465-C049348109E9}" type="slidenum">
              <a:rPr lang="en-US" altLang="en-US"/>
              <a:pPr>
                <a:defRPr/>
              </a:pPr>
              <a:t>36</a:t>
            </a:fld>
            <a:endParaRPr lang="en-US" altLang="en-US"/>
          </a:p>
        </p:txBody>
      </p:sp>
      <p:sp>
        <p:nvSpPr>
          <p:cNvPr id="228354" name="Rectangle 2"/>
          <p:cNvSpPr>
            <a:spLocks noGrp="1" noChangeArrowheads="1"/>
          </p:cNvSpPr>
          <p:nvPr>
            <p:ph type="title"/>
          </p:nvPr>
        </p:nvSpPr>
        <p:spPr>
          <a:xfrm>
            <a:off x="1981200" y="76200"/>
            <a:ext cx="8229600" cy="1371600"/>
          </a:xfrm>
        </p:spPr>
        <p:txBody>
          <a:bodyPr/>
          <a:lstStyle/>
          <a:p>
            <a:pPr eaLnBrk="1" hangingPunct="1">
              <a:defRPr/>
            </a:pPr>
            <a:r>
              <a:rPr lang="en-US" altLang="en-US" sz="4000">
                <a:solidFill>
                  <a:srgbClr val="66FF66"/>
                </a:solidFill>
                <a:latin typeface="Eras Bold ITC" pitchFamily="34" charset="0"/>
              </a:rPr>
              <a:t>Organizing the Returning Group</a:t>
            </a:r>
          </a:p>
        </p:txBody>
      </p:sp>
      <p:sp>
        <p:nvSpPr>
          <p:cNvPr id="228355" name="Rectangle 3"/>
          <p:cNvSpPr>
            <a:spLocks noGrp="1" noChangeArrowheads="1"/>
          </p:cNvSpPr>
          <p:nvPr>
            <p:ph type="body" idx="1"/>
          </p:nvPr>
        </p:nvSpPr>
        <p:spPr>
          <a:xfrm>
            <a:off x="1981199" y="1447800"/>
            <a:ext cx="9209539" cy="5168153"/>
          </a:xfrm>
        </p:spPr>
        <p:txBody>
          <a:bodyPr/>
          <a:lstStyle/>
          <a:p>
            <a:pPr eaLnBrk="1" hangingPunct="1">
              <a:lnSpc>
                <a:spcPct val="90000"/>
              </a:lnSpc>
              <a:buFont typeface="Wingdings" panose="05000000000000000000" pitchFamily="2" charset="2"/>
              <a:buNone/>
              <a:defRPr/>
            </a:pPr>
            <a:r>
              <a:rPr lang="en-US" altLang="en-US" sz="2800" b="1" dirty="0">
                <a:solidFill>
                  <a:srgbClr val="FFCC00"/>
                </a:solidFill>
                <a:latin typeface="Arial" panose="020B0604020202020204" pitchFamily="34" charset="0"/>
              </a:rPr>
              <a:t>The register of families in Ezra’s group must have been closely connected with families who already had gone to Jerusalem, since the family names are nearly identical (8:1-14; cf. 2:3-15; 1 Esdras 8:28-40).</a:t>
            </a:r>
          </a:p>
          <a:p>
            <a:pPr eaLnBrk="1" hangingPunct="1">
              <a:lnSpc>
                <a:spcPct val="90000"/>
              </a:lnSpc>
              <a:defRPr/>
            </a:pPr>
            <a:r>
              <a:rPr lang="en-US" altLang="en-US" sz="2400" i="1" dirty="0">
                <a:latin typeface="Arial Narrow" panose="020B0606020202030204" pitchFamily="34" charset="0"/>
              </a:rPr>
              <a:t>While checking the list of expedition members, Ezra discovered there were no Levites present (8:15).</a:t>
            </a:r>
          </a:p>
          <a:p>
            <a:pPr eaLnBrk="1" hangingPunct="1">
              <a:lnSpc>
                <a:spcPct val="90000"/>
              </a:lnSpc>
              <a:defRPr/>
            </a:pPr>
            <a:r>
              <a:rPr lang="en-US" altLang="en-US" sz="2400" i="1" dirty="0">
                <a:latin typeface="Arial Narrow" panose="020B0606020202030204" pitchFamily="34" charset="0"/>
              </a:rPr>
              <a:t>Hence, Ezra took the extra time to recruit Levites, and more than 200 volunteers responded (8:16-20).</a:t>
            </a:r>
          </a:p>
          <a:p>
            <a:pPr eaLnBrk="1" hangingPunct="1">
              <a:lnSpc>
                <a:spcPct val="90000"/>
              </a:lnSpc>
              <a:defRPr/>
            </a:pPr>
            <a:r>
              <a:rPr lang="en-US" altLang="en-US" sz="2400" i="1" dirty="0">
                <a:latin typeface="Arial Narrow" panose="020B0606020202030204" pitchFamily="34" charset="0"/>
              </a:rPr>
              <a:t>As a sign of trust in God, Ezra did not ask for a military escort (8:21-23).</a:t>
            </a:r>
          </a:p>
          <a:p>
            <a:pPr eaLnBrk="1" hangingPunct="1">
              <a:lnSpc>
                <a:spcPct val="90000"/>
              </a:lnSpc>
              <a:defRPr/>
            </a:pPr>
            <a:r>
              <a:rPr lang="en-US" altLang="en-US" sz="2400" i="1" dirty="0">
                <a:latin typeface="Arial Narrow" panose="020B0606020202030204" pitchFamily="34" charset="0"/>
              </a:rPr>
              <a:t>After a successful trip, they offered sacrifices of thanksgiving to God in Jerusalem (8:31-36).</a:t>
            </a:r>
          </a:p>
        </p:txBody>
      </p:sp>
    </p:spTree>
    <p:extLst>
      <p:ext uri="{BB962C8B-B14F-4D97-AF65-F5344CB8AC3E}">
        <p14:creationId xmlns:p14="http://schemas.microsoft.com/office/powerpoint/2010/main" val="4095530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8355">
                                            <p:txEl>
                                              <p:pRg st="1" end="1"/>
                                            </p:txEl>
                                          </p:spTgt>
                                        </p:tgtEl>
                                        <p:attrNameLst>
                                          <p:attrName>style.visibility</p:attrName>
                                        </p:attrNameLst>
                                      </p:cBhvr>
                                      <p:to>
                                        <p:strVal val="visible"/>
                                      </p:to>
                                    </p:set>
                                    <p:anim calcmode="lin" valueType="num">
                                      <p:cBhvr additive="base">
                                        <p:cTn id="7" dur="500" fill="hold"/>
                                        <p:tgtEl>
                                          <p:spTgt spid="2283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8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8355">
                                            <p:txEl>
                                              <p:pRg st="2" end="2"/>
                                            </p:txEl>
                                          </p:spTgt>
                                        </p:tgtEl>
                                        <p:attrNameLst>
                                          <p:attrName>style.visibility</p:attrName>
                                        </p:attrNameLst>
                                      </p:cBhvr>
                                      <p:to>
                                        <p:strVal val="visible"/>
                                      </p:to>
                                    </p:set>
                                    <p:anim calcmode="lin" valueType="num">
                                      <p:cBhvr additive="base">
                                        <p:cTn id="13" dur="500" fill="hold"/>
                                        <p:tgtEl>
                                          <p:spTgt spid="2283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83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8355">
                                            <p:txEl>
                                              <p:pRg st="3" end="3"/>
                                            </p:txEl>
                                          </p:spTgt>
                                        </p:tgtEl>
                                        <p:attrNameLst>
                                          <p:attrName>style.visibility</p:attrName>
                                        </p:attrNameLst>
                                      </p:cBhvr>
                                      <p:to>
                                        <p:strVal val="visible"/>
                                      </p:to>
                                    </p:set>
                                    <p:anim calcmode="lin" valueType="num">
                                      <p:cBhvr additive="base">
                                        <p:cTn id="19" dur="500" fill="hold"/>
                                        <p:tgtEl>
                                          <p:spTgt spid="2283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83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8355">
                                            <p:txEl>
                                              <p:pRg st="4" end="4"/>
                                            </p:txEl>
                                          </p:spTgt>
                                        </p:tgtEl>
                                        <p:attrNameLst>
                                          <p:attrName>style.visibility</p:attrName>
                                        </p:attrNameLst>
                                      </p:cBhvr>
                                      <p:to>
                                        <p:strVal val="visible"/>
                                      </p:to>
                                    </p:set>
                                    <p:anim calcmode="lin" valueType="num">
                                      <p:cBhvr additive="base">
                                        <p:cTn id="25" dur="500" fill="hold"/>
                                        <p:tgtEl>
                                          <p:spTgt spid="2283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83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AA4BBFF-9E9C-4AAC-97CF-857F32787853}" type="slidenum">
              <a:rPr lang="en-US" altLang="en-US"/>
              <a:pPr>
                <a:defRPr/>
              </a:pPr>
              <a:t>37</a:t>
            </a:fld>
            <a:endParaRPr lang="en-US" altLang="en-US"/>
          </a:p>
        </p:txBody>
      </p:sp>
      <p:sp>
        <p:nvSpPr>
          <p:cNvPr id="230402" name="Rectangle 2"/>
          <p:cNvSpPr>
            <a:spLocks noGrp="1" noChangeArrowheads="1"/>
          </p:cNvSpPr>
          <p:nvPr>
            <p:ph type="title"/>
          </p:nvPr>
        </p:nvSpPr>
        <p:spPr/>
        <p:txBody>
          <a:bodyPr/>
          <a:lstStyle/>
          <a:p>
            <a:pPr eaLnBrk="1" hangingPunct="1">
              <a:defRPr/>
            </a:pPr>
            <a:r>
              <a:rPr lang="en-US" altLang="en-US" sz="4000">
                <a:solidFill>
                  <a:srgbClr val="66FF66"/>
                </a:solidFill>
                <a:latin typeface="Eras Bold ITC" pitchFamily="34" charset="0"/>
              </a:rPr>
              <a:t>The Scandal of Mixed Marriages</a:t>
            </a:r>
          </a:p>
        </p:txBody>
      </p:sp>
      <p:sp>
        <p:nvSpPr>
          <p:cNvPr id="230403" name="Rectangle 3"/>
          <p:cNvSpPr>
            <a:spLocks noGrp="1" noChangeArrowheads="1"/>
          </p:cNvSpPr>
          <p:nvPr>
            <p:ph type="body" idx="1"/>
          </p:nvPr>
        </p:nvSpPr>
        <p:spPr>
          <a:xfrm>
            <a:off x="887505" y="1721223"/>
            <a:ext cx="9690847" cy="4621306"/>
          </a:xfrm>
        </p:spPr>
        <p:txBody>
          <a:bodyPr/>
          <a:lstStyle/>
          <a:p>
            <a:pPr eaLnBrk="1" hangingPunct="1">
              <a:lnSpc>
                <a:spcPct val="80000"/>
              </a:lnSpc>
              <a:buFont typeface="Wingdings" panose="05000000000000000000" pitchFamily="2" charset="2"/>
              <a:buNone/>
              <a:defRPr/>
            </a:pPr>
            <a:r>
              <a:rPr lang="en-US" altLang="en-US" sz="2800" b="1" dirty="0">
                <a:solidFill>
                  <a:srgbClr val="FFC000"/>
                </a:solidFill>
                <a:latin typeface="Arial" panose="020B0604020202020204" pitchFamily="34" charset="0"/>
              </a:rPr>
              <a:t>Ezra’s mission was to teach the Torah (7:10), and soon his teaching ministry began to produce a deep moral response.</a:t>
            </a:r>
          </a:p>
          <a:p>
            <a:pPr eaLnBrk="1" hangingPunct="1">
              <a:lnSpc>
                <a:spcPct val="80000"/>
              </a:lnSpc>
              <a:defRPr/>
            </a:pPr>
            <a:r>
              <a:rPr lang="en-US" altLang="en-US" sz="2400" i="1" dirty="0">
                <a:latin typeface="Arial Narrow" panose="020B0606020202030204" pitchFamily="34" charset="0"/>
              </a:rPr>
              <a:t>At issue was the Torah’s requirement for racial purity in marriage (Ex. 34:11-16; Dt.7:1-6).</a:t>
            </a:r>
          </a:p>
          <a:p>
            <a:pPr eaLnBrk="1" hangingPunct="1">
              <a:lnSpc>
                <a:spcPct val="80000"/>
              </a:lnSpc>
              <a:defRPr/>
            </a:pPr>
            <a:r>
              <a:rPr lang="en-US" altLang="en-US" sz="2400" i="1" dirty="0">
                <a:latin typeface="Arial Narrow" panose="020B0606020202030204" pitchFamily="34" charset="0"/>
              </a:rPr>
              <a:t>The issue was not purely ethnic, but religious (proselyte marriage was acceptable, e.g. Ruth).</a:t>
            </a:r>
          </a:p>
          <a:p>
            <a:pPr eaLnBrk="1" hangingPunct="1">
              <a:lnSpc>
                <a:spcPct val="80000"/>
              </a:lnSpc>
              <a:defRPr/>
            </a:pPr>
            <a:r>
              <a:rPr lang="en-US" altLang="en-US" sz="2400" i="1" dirty="0">
                <a:latin typeface="Arial Narrow" panose="020B0606020202030204" pitchFamily="34" charset="0"/>
              </a:rPr>
              <a:t>The initial response came from the community leaders, who reported that the people, priests and Levites all had participated in the sin of intermarriage (9:1-2).</a:t>
            </a:r>
          </a:p>
          <a:p>
            <a:pPr eaLnBrk="1" hangingPunct="1">
              <a:lnSpc>
                <a:spcPct val="80000"/>
              </a:lnSpc>
              <a:defRPr/>
            </a:pPr>
            <a:r>
              <a:rPr lang="en-US" altLang="en-US" sz="2400" i="1" dirty="0">
                <a:latin typeface="Arial Narrow" panose="020B0606020202030204" pitchFamily="34" charset="0"/>
              </a:rPr>
              <a:t>If Malachi’s oracles addressing the situation are relevant (and presumably they are), then some Jewish men had divorced their Jewish wives in order to marry non-Jewish women (Mal. 2:11-16).</a:t>
            </a:r>
          </a:p>
        </p:txBody>
      </p:sp>
    </p:spTree>
    <p:extLst>
      <p:ext uri="{BB962C8B-B14F-4D97-AF65-F5344CB8AC3E}">
        <p14:creationId xmlns:p14="http://schemas.microsoft.com/office/powerpoint/2010/main" val="2505792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0403">
                                            <p:txEl>
                                              <p:pRg st="1" end="1"/>
                                            </p:txEl>
                                          </p:spTgt>
                                        </p:tgtEl>
                                        <p:attrNameLst>
                                          <p:attrName>style.visibility</p:attrName>
                                        </p:attrNameLst>
                                      </p:cBhvr>
                                      <p:to>
                                        <p:strVal val="visible"/>
                                      </p:to>
                                    </p:set>
                                    <p:anim calcmode="lin" valueType="num">
                                      <p:cBhvr additive="base">
                                        <p:cTn id="7" dur="500" fill="hold"/>
                                        <p:tgtEl>
                                          <p:spTgt spid="2304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04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0403">
                                            <p:txEl>
                                              <p:pRg st="2" end="2"/>
                                            </p:txEl>
                                          </p:spTgt>
                                        </p:tgtEl>
                                        <p:attrNameLst>
                                          <p:attrName>style.visibility</p:attrName>
                                        </p:attrNameLst>
                                      </p:cBhvr>
                                      <p:to>
                                        <p:strVal val="visible"/>
                                      </p:to>
                                    </p:set>
                                    <p:anim calcmode="lin" valueType="num">
                                      <p:cBhvr additive="base">
                                        <p:cTn id="13" dur="500" fill="hold"/>
                                        <p:tgtEl>
                                          <p:spTgt spid="2304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04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anim calcmode="lin" valueType="num">
                                      <p:cBhvr additive="base">
                                        <p:cTn id="19" dur="500" fill="hold"/>
                                        <p:tgtEl>
                                          <p:spTgt spid="2304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04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0403">
                                            <p:txEl>
                                              <p:pRg st="4" end="4"/>
                                            </p:txEl>
                                          </p:spTgt>
                                        </p:tgtEl>
                                        <p:attrNameLst>
                                          <p:attrName>style.visibility</p:attrName>
                                        </p:attrNameLst>
                                      </p:cBhvr>
                                      <p:to>
                                        <p:strVal val="visible"/>
                                      </p:to>
                                    </p:set>
                                    <p:anim calcmode="lin" valueType="num">
                                      <p:cBhvr additive="base">
                                        <p:cTn id="25" dur="500" fill="hold"/>
                                        <p:tgtEl>
                                          <p:spTgt spid="23040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04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D0A547D-1197-42AF-9A94-77870D75A7A1}" type="slidenum">
              <a:rPr lang="en-US" altLang="en-US"/>
              <a:pPr>
                <a:defRPr/>
              </a:pPr>
              <a:t>38</a:t>
            </a:fld>
            <a:endParaRPr lang="en-US" altLang="en-US"/>
          </a:p>
        </p:txBody>
      </p:sp>
      <p:sp>
        <p:nvSpPr>
          <p:cNvPr id="231427" name="Rectangle 3"/>
          <p:cNvSpPr>
            <a:spLocks noGrp="1" noChangeArrowheads="1"/>
          </p:cNvSpPr>
          <p:nvPr>
            <p:ph type="body" idx="1"/>
          </p:nvPr>
        </p:nvSpPr>
        <p:spPr>
          <a:xfrm>
            <a:off x="1981199" y="1447800"/>
            <a:ext cx="9081247" cy="5060576"/>
          </a:xfrm>
        </p:spPr>
        <p:txBody>
          <a:bodyPr/>
          <a:lstStyle/>
          <a:p>
            <a:pPr eaLnBrk="1" hangingPunct="1">
              <a:lnSpc>
                <a:spcPct val="90000"/>
              </a:lnSpc>
              <a:buFont typeface="Wingdings" panose="05000000000000000000" pitchFamily="2" charset="2"/>
              <a:buNone/>
              <a:defRPr/>
            </a:pPr>
            <a:r>
              <a:rPr lang="en-US" altLang="en-US" sz="2800" b="1" dirty="0">
                <a:solidFill>
                  <a:srgbClr val="FFCC00"/>
                </a:solidFill>
                <a:latin typeface="Arial" panose="020B0604020202020204" pitchFamily="34" charset="0"/>
              </a:rPr>
              <a:t>Ezra accepted solidarity with his own people, publicly confessing their covenant violations (note the first person plurals in his prayer, 9:6-15).</a:t>
            </a:r>
          </a:p>
          <a:p>
            <a:pPr eaLnBrk="1" hangingPunct="1">
              <a:lnSpc>
                <a:spcPct val="90000"/>
              </a:lnSpc>
              <a:defRPr/>
            </a:pPr>
            <a:r>
              <a:rPr lang="en-US" altLang="en-US" sz="2400" i="1" dirty="0">
                <a:latin typeface="Arial Narrow" panose="020B0606020202030204" pitchFamily="34" charset="0"/>
              </a:rPr>
              <a:t>This violation endangered the entire remnant community (9:14-15).</a:t>
            </a:r>
          </a:p>
          <a:p>
            <a:pPr eaLnBrk="1" hangingPunct="1">
              <a:lnSpc>
                <a:spcPct val="90000"/>
              </a:lnSpc>
              <a:defRPr/>
            </a:pPr>
            <a:r>
              <a:rPr lang="en-US" altLang="en-US" sz="2400" i="1" dirty="0">
                <a:latin typeface="Arial Narrow" panose="020B0606020202030204" pitchFamily="34" charset="0"/>
              </a:rPr>
              <a:t>Ezra’s public confession drew a crowd, and one of the family leaders who had returned with Ezra (10:2; 8:5, 7) encouraged Ezra to take leadership in making amends (10:1-4).</a:t>
            </a:r>
          </a:p>
          <a:p>
            <a:pPr eaLnBrk="1" hangingPunct="1">
              <a:lnSpc>
                <a:spcPct val="90000"/>
              </a:lnSpc>
              <a:defRPr/>
            </a:pPr>
            <a:r>
              <a:rPr lang="en-US" altLang="en-US" sz="2400" i="1" dirty="0">
                <a:latin typeface="Arial Narrow" panose="020B0606020202030204" pitchFamily="34" charset="0"/>
              </a:rPr>
              <a:t>A solemn public gathering was mandated in front of the recently completed temple. Even though it was raining (10:9), at Ezra’s prompting they agreed to divorce their foreign wives and offer sacrifices for their sins (10:9-44), which would have included writing certificates of divorce (cf. Dt. 24:1-4).</a:t>
            </a:r>
          </a:p>
        </p:txBody>
      </p:sp>
    </p:spTree>
    <p:extLst>
      <p:ext uri="{BB962C8B-B14F-4D97-AF65-F5344CB8AC3E}">
        <p14:creationId xmlns:p14="http://schemas.microsoft.com/office/powerpoint/2010/main" val="3320602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1427">
                                            <p:txEl>
                                              <p:pRg st="1" end="1"/>
                                            </p:txEl>
                                          </p:spTgt>
                                        </p:tgtEl>
                                        <p:attrNameLst>
                                          <p:attrName>style.visibility</p:attrName>
                                        </p:attrNameLst>
                                      </p:cBhvr>
                                      <p:to>
                                        <p:strVal val="visible"/>
                                      </p:to>
                                    </p:set>
                                    <p:anim calcmode="lin" valueType="num">
                                      <p:cBhvr additive="base">
                                        <p:cTn id="7" dur="500" fill="hold"/>
                                        <p:tgtEl>
                                          <p:spTgt spid="2314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1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1427">
                                            <p:txEl>
                                              <p:pRg st="2" end="2"/>
                                            </p:txEl>
                                          </p:spTgt>
                                        </p:tgtEl>
                                        <p:attrNameLst>
                                          <p:attrName>style.visibility</p:attrName>
                                        </p:attrNameLst>
                                      </p:cBhvr>
                                      <p:to>
                                        <p:strVal val="visible"/>
                                      </p:to>
                                    </p:set>
                                    <p:anim calcmode="lin" valueType="num">
                                      <p:cBhvr additive="base">
                                        <p:cTn id="13" dur="500" fill="hold"/>
                                        <p:tgtEl>
                                          <p:spTgt spid="2314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1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1427">
                                            <p:txEl>
                                              <p:pRg st="3" end="3"/>
                                            </p:txEl>
                                          </p:spTgt>
                                        </p:tgtEl>
                                        <p:attrNameLst>
                                          <p:attrName>style.visibility</p:attrName>
                                        </p:attrNameLst>
                                      </p:cBhvr>
                                      <p:to>
                                        <p:strVal val="visible"/>
                                      </p:to>
                                    </p:set>
                                    <p:anim calcmode="lin" valueType="num">
                                      <p:cBhvr additive="base">
                                        <p:cTn id="19" dur="500" fill="hold"/>
                                        <p:tgtEl>
                                          <p:spTgt spid="2314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14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106265" y="1416424"/>
            <a:ext cx="3658573" cy="1017059"/>
          </a:xfrm>
        </p:spPr>
        <p:txBody>
          <a:bodyPr/>
          <a:lstStyle/>
          <a:p>
            <a:pPr algn="l" eaLnBrk="1" hangingPunct="1">
              <a:defRPr/>
            </a:pPr>
            <a:r>
              <a:rPr lang="en-US" altLang="en-US" sz="6000" dirty="0">
                <a:latin typeface="Papyrus" panose="03070502060502030205" pitchFamily="66" charset="0"/>
              </a:rPr>
              <a:t>Nehemiah</a:t>
            </a:r>
          </a:p>
        </p:txBody>
      </p:sp>
      <p:pic>
        <p:nvPicPr>
          <p:cNvPr id="3075" name="Picture 5" descr="OldTestament 016 (Changed)"/>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1503362" y="0"/>
            <a:ext cx="4683126"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6"/>
          <p:cNvSpPr txBox="1">
            <a:spLocks noChangeArrowheads="1"/>
          </p:cNvSpPr>
          <p:nvPr/>
        </p:nvSpPr>
        <p:spPr bwMode="auto">
          <a:xfrm>
            <a:off x="6477000" y="5257801"/>
            <a:ext cx="26670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lnSpc>
                <a:spcPct val="70000"/>
              </a:lnSpc>
              <a:spcBef>
                <a:spcPct val="50000"/>
              </a:spcBef>
            </a:pPr>
            <a:r>
              <a:rPr lang="en-US" altLang="en-US">
                <a:latin typeface="Arial Narrow" panose="020B0606020202030204" pitchFamily="34" charset="0"/>
              </a:rPr>
              <a:t>Persian archers</a:t>
            </a:r>
          </a:p>
          <a:p>
            <a:pPr eaLnBrk="1" hangingPunct="1">
              <a:lnSpc>
                <a:spcPct val="70000"/>
              </a:lnSpc>
              <a:spcBef>
                <a:spcPct val="50000"/>
              </a:spcBef>
            </a:pPr>
            <a:r>
              <a:rPr lang="en-US" altLang="en-US">
                <a:latin typeface="Arial Narrow" panose="020B0606020202030204" pitchFamily="34" charset="0"/>
              </a:rPr>
              <a:t>Achaemenid Dynasty, Susa</a:t>
            </a:r>
          </a:p>
          <a:p>
            <a:pPr eaLnBrk="1" hangingPunct="1">
              <a:lnSpc>
                <a:spcPct val="70000"/>
              </a:lnSpc>
              <a:spcBef>
                <a:spcPct val="50000"/>
              </a:spcBef>
            </a:pPr>
            <a:r>
              <a:rPr lang="en-US" altLang="en-US">
                <a:latin typeface="Arial Narrow" panose="020B0606020202030204" pitchFamily="34" charset="0"/>
              </a:rPr>
              <a:t>Louvre, Paris</a:t>
            </a:r>
          </a:p>
        </p:txBody>
      </p:sp>
      <p:sp>
        <p:nvSpPr>
          <p:cNvPr id="3077" name="WordArt 7"/>
          <p:cNvSpPr>
            <a:spLocks noChangeArrowheads="1" noChangeShapeType="1" noTextEdit="1"/>
          </p:cNvSpPr>
          <p:nvPr/>
        </p:nvSpPr>
        <p:spPr bwMode="auto">
          <a:xfrm>
            <a:off x="1905000" y="1219200"/>
            <a:ext cx="8458200" cy="3886200"/>
          </a:xfrm>
          <a:prstGeom prst="rect">
            <a:avLst/>
          </a:prstGeom>
        </p:spPr>
        <p:txBody>
          <a:bodyPr wrap="none" fromWordArt="1">
            <a:prstTxWarp prst="textCurveDown">
              <a:avLst>
                <a:gd name="adj" fmla="val 43477"/>
              </a:avLst>
            </a:prstTxWarp>
          </a:bodyPr>
          <a:lstStyle/>
          <a:p>
            <a:pPr algn="ctr"/>
            <a:r>
              <a:rPr lang="en-US" sz="3600" i="1" kern="10">
                <a:ln w="12700">
                  <a:solidFill>
                    <a:srgbClr val="000000"/>
                  </a:solidFill>
                  <a:round/>
                  <a:headEnd/>
                  <a:tailEnd/>
                </a:ln>
                <a:gradFill rotWithShape="1">
                  <a:gsLst>
                    <a:gs pos="0">
                      <a:srgbClr val="FFCC00"/>
                    </a:gs>
                    <a:gs pos="50000">
                      <a:srgbClr val="765E00"/>
                    </a:gs>
                    <a:gs pos="100000">
                      <a:srgbClr val="FFCC00"/>
                    </a:gs>
                  </a:gsLst>
                  <a:lin ang="5400000" scaled="1"/>
                </a:gradFill>
                <a:effectLst>
                  <a:outerShdw dist="35921" dir="2700000" algn="ctr" rotWithShape="0">
                    <a:srgbClr val="808080">
                      <a:alpha val="79999"/>
                    </a:srgbClr>
                  </a:outerShdw>
                </a:effectLst>
                <a:latin typeface="Arial Black" panose="020B0A04020102020204" pitchFamily="34" charset="0"/>
              </a:rPr>
              <a:t>The Road Home</a:t>
            </a:r>
          </a:p>
        </p:txBody>
      </p:sp>
    </p:spTree>
    <p:extLst>
      <p:ext uri="{BB962C8B-B14F-4D97-AF65-F5344CB8AC3E}">
        <p14:creationId xmlns:p14="http://schemas.microsoft.com/office/powerpoint/2010/main" val="29607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A25A8F7-D89E-4DDA-A303-FDB9013E33A7}" type="slidenum">
              <a:rPr lang="en-US" altLang="en-US"/>
              <a:pPr>
                <a:defRPr/>
              </a:pPr>
              <a:t>4</a:t>
            </a:fld>
            <a:endParaRPr lang="en-US" altLang="en-US"/>
          </a:p>
        </p:txBody>
      </p:sp>
      <p:sp>
        <p:nvSpPr>
          <p:cNvPr id="175106" name="Rectangle 2"/>
          <p:cNvSpPr>
            <a:spLocks noGrp="1" noChangeArrowheads="1"/>
          </p:cNvSpPr>
          <p:nvPr>
            <p:ph type="title"/>
          </p:nvPr>
        </p:nvSpPr>
        <p:spPr>
          <a:xfrm>
            <a:off x="1981200" y="76200"/>
            <a:ext cx="8229600" cy="914400"/>
          </a:xfrm>
        </p:spPr>
        <p:txBody>
          <a:bodyPr/>
          <a:lstStyle/>
          <a:p>
            <a:pPr eaLnBrk="1" hangingPunct="1">
              <a:defRPr/>
            </a:pPr>
            <a:r>
              <a:rPr lang="en-US" altLang="en-US">
                <a:solidFill>
                  <a:srgbClr val="FFFF66"/>
                </a:solidFill>
                <a:latin typeface="Eras Demi ITC" pitchFamily="34" charset="0"/>
              </a:rPr>
              <a:t>From Babylon to Persia</a:t>
            </a:r>
          </a:p>
        </p:txBody>
      </p:sp>
      <p:sp>
        <p:nvSpPr>
          <p:cNvPr id="175107" name="Rectangle 3"/>
          <p:cNvSpPr>
            <a:spLocks noGrp="1" noChangeArrowheads="1"/>
          </p:cNvSpPr>
          <p:nvPr>
            <p:ph type="body" idx="1"/>
          </p:nvPr>
        </p:nvSpPr>
        <p:spPr>
          <a:xfrm>
            <a:off x="1905000" y="990600"/>
            <a:ext cx="8305800" cy="5715000"/>
          </a:xfrm>
        </p:spPr>
        <p:txBody>
          <a:bodyPr>
            <a:normAutofit lnSpcReduction="10000"/>
          </a:bodyPr>
          <a:lstStyle/>
          <a:p>
            <a:pPr eaLnBrk="1" hangingPunct="1">
              <a:lnSpc>
                <a:spcPct val="90000"/>
              </a:lnSpc>
              <a:buFont typeface="Wingdings" panose="05000000000000000000" pitchFamily="2" charset="2"/>
              <a:buNone/>
              <a:defRPr/>
            </a:pPr>
            <a:r>
              <a:rPr lang="en-US" altLang="en-US" sz="2800" b="1" dirty="0">
                <a:solidFill>
                  <a:srgbClr val="FFCC00"/>
                </a:solidFill>
              </a:rPr>
              <a:t>While </a:t>
            </a:r>
            <a:r>
              <a:rPr lang="en-US" altLang="en-US" sz="2800" b="1" dirty="0" err="1">
                <a:solidFill>
                  <a:srgbClr val="FFCC00"/>
                </a:solidFill>
              </a:rPr>
              <a:t>Nabonidus</a:t>
            </a:r>
            <a:r>
              <a:rPr lang="en-US" altLang="en-US" sz="2800" b="1" dirty="0">
                <a:solidFill>
                  <a:srgbClr val="FFCC00"/>
                </a:solidFill>
              </a:rPr>
              <a:t> was conducting campaigns in Arabia and his son Belshazzar was overseeing the capital, the Persian army under Cyrus was annexing Babylonian cities in the east.</a:t>
            </a:r>
          </a:p>
          <a:p>
            <a:pPr eaLnBrk="1" hangingPunct="1">
              <a:lnSpc>
                <a:spcPct val="90000"/>
              </a:lnSpc>
              <a:defRPr/>
            </a:pPr>
            <a:r>
              <a:rPr lang="en-US" altLang="en-US" sz="2400" i="1" dirty="0">
                <a:latin typeface="Arial Narrow" panose="020B0606020202030204" pitchFamily="34" charset="0"/>
              </a:rPr>
              <a:t>Babylon itself was seized on October 12, 539 BC, and Cyrus was welcomed into the city as a liberator.</a:t>
            </a:r>
          </a:p>
          <a:p>
            <a:pPr eaLnBrk="1" hangingPunct="1">
              <a:lnSpc>
                <a:spcPct val="90000"/>
              </a:lnSpc>
              <a:defRPr/>
            </a:pPr>
            <a:r>
              <a:rPr lang="en-US" altLang="en-US" sz="2400" i="1" dirty="0">
                <a:latin typeface="Arial Narrow" panose="020B0606020202030204" pitchFamily="34" charset="0"/>
              </a:rPr>
              <a:t>In the first year after Babylon’s conquest, Cyrus issued an edict of repatriation allowing displaced peoples in his regime to return to their homelands in order to rebuild their sacred temples—a form of enlightened self-interest.</a:t>
            </a:r>
          </a:p>
          <a:p>
            <a:pPr eaLnBrk="1" hangingPunct="1">
              <a:lnSpc>
                <a:spcPct val="90000"/>
              </a:lnSpc>
              <a:defRPr/>
            </a:pPr>
            <a:r>
              <a:rPr lang="en-US" altLang="en-US" sz="2400" i="1" dirty="0">
                <a:latin typeface="Arial Narrow" panose="020B0606020202030204" pitchFamily="34" charset="0"/>
              </a:rPr>
              <a:t>This edict was a direct fulfillment of Jeremiah’s prophetic oracles (1:1; cf. </a:t>
            </a:r>
            <a:r>
              <a:rPr lang="en-US" altLang="en-US" sz="2400" i="1" dirty="0" err="1">
                <a:latin typeface="Arial Narrow" panose="020B0606020202030204" pitchFamily="34" charset="0"/>
              </a:rPr>
              <a:t>Je</a:t>
            </a:r>
            <a:r>
              <a:rPr lang="en-US" altLang="en-US" sz="2400" i="1" dirty="0">
                <a:latin typeface="Arial Narrow" panose="020B0606020202030204" pitchFamily="34" charset="0"/>
              </a:rPr>
              <a:t> 25:12-13; 29:10-14; 32:13-15, 42-44).</a:t>
            </a:r>
          </a:p>
          <a:p>
            <a:pPr eaLnBrk="1" hangingPunct="1">
              <a:lnSpc>
                <a:spcPct val="90000"/>
              </a:lnSpc>
              <a:defRPr/>
            </a:pPr>
            <a:r>
              <a:rPr lang="en-US" altLang="en-US" sz="2400" i="1" dirty="0">
                <a:latin typeface="Arial Narrow" panose="020B0606020202030204" pitchFamily="34" charset="0"/>
              </a:rPr>
              <a:t>Cyrus also was directly referenced by name in the Book of Isaiah (Is. 44:28; 45:1).</a:t>
            </a:r>
          </a:p>
        </p:txBody>
      </p:sp>
    </p:spTree>
    <p:extLst>
      <p:ext uri="{BB962C8B-B14F-4D97-AF65-F5344CB8AC3E}">
        <p14:creationId xmlns:p14="http://schemas.microsoft.com/office/powerpoint/2010/main" val="2703702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additive="base">
                                        <p:cTn id="7" dur="5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5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5107">
                                            <p:txEl>
                                              <p:pRg st="1" end="1"/>
                                            </p:txEl>
                                          </p:spTgt>
                                        </p:tgtEl>
                                        <p:attrNameLst>
                                          <p:attrName>style.visibility</p:attrName>
                                        </p:attrNameLst>
                                      </p:cBhvr>
                                      <p:to>
                                        <p:strVal val="visible"/>
                                      </p:to>
                                    </p:set>
                                    <p:anim calcmode="lin" valueType="num">
                                      <p:cBhvr additive="base">
                                        <p:cTn id="13" dur="5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5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5107">
                                            <p:txEl>
                                              <p:pRg st="2" end="2"/>
                                            </p:txEl>
                                          </p:spTgt>
                                        </p:tgtEl>
                                        <p:attrNameLst>
                                          <p:attrName>style.visibility</p:attrName>
                                        </p:attrNameLst>
                                      </p:cBhvr>
                                      <p:to>
                                        <p:strVal val="visible"/>
                                      </p:to>
                                    </p:set>
                                    <p:anim calcmode="lin" valueType="num">
                                      <p:cBhvr additive="base">
                                        <p:cTn id="19" dur="500" fill="hold"/>
                                        <p:tgtEl>
                                          <p:spTgt spid="175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5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5107">
                                            <p:txEl>
                                              <p:pRg st="3" end="3"/>
                                            </p:txEl>
                                          </p:spTgt>
                                        </p:tgtEl>
                                        <p:attrNameLst>
                                          <p:attrName>style.visibility</p:attrName>
                                        </p:attrNameLst>
                                      </p:cBhvr>
                                      <p:to>
                                        <p:strVal val="visible"/>
                                      </p:to>
                                    </p:set>
                                    <p:anim calcmode="lin" valueType="num">
                                      <p:cBhvr additive="base">
                                        <p:cTn id="25" dur="500" fill="hold"/>
                                        <p:tgtEl>
                                          <p:spTgt spid="175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5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5107">
                                            <p:txEl>
                                              <p:pRg st="4" end="4"/>
                                            </p:txEl>
                                          </p:spTgt>
                                        </p:tgtEl>
                                        <p:attrNameLst>
                                          <p:attrName>style.visibility</p:attrName>
                                        </p:attrNameLst>
                                      </p:cBhvr>
                                      <p:to>
                                        <p:strVal val="visible"/>
                                      </p:to>
                                    </p:set>
                                    <p:anim calcmode="lin" valueType="num">
                                      <p:cBhvr additive="base">
                                        <p:cTn id="31" dur="500" fill="hold"/>
                                        <p:tgtEl>
                                          <p:spTgt spid="1751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5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E18EE6A-13CA-4CC1-9E05-5894EF4A6986}" type="slidenum">
              <a:rPr lang="en-US" altLang="en-US"/>
              <a:pPr>
                <a:defRPr/>
              </a:pPr>
              <a:t>40</a:t>
            </a:fld>
            <a:endParaRPr lang="en-US" altLang="en-US"/>
          </a:p>
        </p:txBody>
      </p:sp>
      <p:sp>
        <p:nvSpPr>
          <p:cNvPr id="257026" name="Rectangle 2"/>
          <p:cNvSpPr>
            <a:spLocks noGrp="1" noChangeArrowheads="1"/>
          </p:cNvSpPr>
          <p:nvPr>
            <p:ph type="title"/>
          </p:nvPr>
        </p:nvSpPr>
        <p:spPr>
          <a:xfrm>
            <a:off x="1017494" y="225216"/>
            <a:ext cx="8229600" cy="838200"/>
          </a:xfrm>
          <a:solidFill>
            <a:srgbClr val="000018"/>
          </a:solidFill>
          <a:ln w="3175">
            <a:solidFill>
              <a:schemeClr val="tx1"/>
            </a:solidFill>
            <a:miter lim="800000"/>
            <a:headEnd/>
            <a:tailEnd/>
          </a:ln>
        </p:spPr>
        <p:txBody>
          <a:bodyPr/>
          <a:lstStyle/>
          <a:p>
            <a:pPr eaLnBrk="1" hangingPunct="1">
              <a:defRPr/>
            </a:pPr>
            <a:r>
              <a:rPr lang="en-US" altLang="en-US">
                <a:solidFill>
                  <a:srgbClr val="CC0000"/>
                </a:solidFill>
                <a:latin typeface="Eras Bold ITC" pitchFamily="34" charset="0"/>
              </a:rPr>
              <a:t>The Prelude</a:t>
            </a:r>
          </a:p>
        </p:txBody>
      </p:sp>
      <p:sp>
        <p:nvSpPr>
          <p:cNvPr id="257027" name="Rectangle 3"/>
          <p:cNvSpPr>
            <a:spLocks noGrp="1" noChangeArrowheads="1"/>
          </p:cNvSpPr>
          <p:nvPr>
            <p:ph type="body" idx="1"/>
          </p:nvPr>
        </p:nvSpPr>
        <p:spPr>
          <a:xfrm>
            <a:off x="860612" y="1219200"/>
            <a:ext cx="10650070" cy="5414682"/>
          </a:xfrm>
        </p:spPr>
        <p:txBody>
          <a:bodyPr>
            <a:normAutofit/>
          </a:bodyPr>
          <a:lstStyle/>
          <a:p>
            <a:pPr eaLnBrk="1" hangingPunct="1">
              <a:lnSpc>
                <a:spcPct val="90000"/>
              </a:lnSpc>
              <a:buFont typeface="Wingdings" panose="05000000000000000000" pitchFamily="2" charset="2"/>
              <a:buNone/>
              <a:defRPr/>
            </a:pPr>
            <a:r>
              <a:rPr lang="en-US" altLang="en-US" sz="2800" b="1" dirty="0">
                <a:solidFill>
                  <a:srgbClr val="FF5050"/>
                </a:solidFill>
              </a:rPr>
              <a:t>The renewal precipitated by the coming of Ezra carries on into the Book of Nehemiah.</a:t>
            </a:r>
          </a:p>
          <a:p>
            <a:pPr eaLnBrk="1" hangingPunct="1">
              <a:lnSpc>
                <a:spcPct val="90000"/>
              </a:lnSpc>
              <a:defRPr/>
            </a:pPr>
            <a:r>
              <a:rPr lang="en-US" altLang="en-US" sz="2400" i="1" dirty="0">
                <a:solidFill>
                  <a:srgbClr val="FFFFCC"/>
                </a:solidFill>
                <a:latin typeface="Arial Narrow" panose="020B0606020202030204" pitchFamily="34" charset="0"/>
              </a:rPr>
              <a:t>Though the neighboring peoples had been compelled to allow the temple reconstruction, they continued in their attempts to harass the Jews.</a:t>
            </a:r>
          </a:p>
          <a:p>
            <a:pPr eaLnBrk="1" hangingPunct="1">
              <a:lnSpc>
                <a:spcPct val="90000"/>
              </a:lnSpc>
              <a:defRPr/>
            </a:pPr>
            <a:r>
              <a:rPr lang="en-US" altLang="en-US" sz="2400" i="1" dirty="0">
                <a:solidFill>
                  <a:srgbClr val="FFFFCC"/>
                </a:solidFill>
                <a:latin typeface="Arial Narrow" panose="020B0606020202030204" pitchFamily="34" charset="0"/>
              </a:rPr>
              <a:t>Around the time of the Ezra’s arrival, the Jews had begun to rebuild Jerusalem’s walls (Ezr. 4:12).</a:t>
            </a:r>
          </a:p>
          <a:p>
            <a:pPr eaLnBrk="1" hangingPunct="1">
              <a:lnSpc>
                <a:spcPct val="90000"/>
              </a:lnSpc>
              <a:defRPr/>
            </a:pPr>
            <a:r>
              <a:rPr lang="en-US" altLang="en-US" sz="2400" i="1" dirty="0">
                <a:solidFill>
                  <a:srgbClr val="FFFFCC"/>
                </a:solidFill>
                <a:latin typeface="Arial Narrow" panose="020B0606020202030204" pitchFamily="34" charset="0"/>
              </a:rPr>
              <a:t>Due to a letter of protest from the locals to Artaxerxes (Ezr. 4:8-16), all work on the walls was forced to stop (Ezr. 4:17-23).</a:t>
            </a:r>
          </a:p>
          <a:p>
            <a:pPr eaLnBrk="1" hangingPunct="1">
              <a:lnSpc>
                <a:spcPct val="90000"/>
              </a:lnSpc>
              <a:defRPr/>
            </a:pPr>
            <a:r>
              <a:rPr lang="en-US" altLang="en-US" sz="2400" i="1" dirty="0" err="1">
                <a:solidFill>
                  <a:srgbClr val="FFFFCC"/>
                </a:solidFill>
                <a:latin typeface="Arial Narrow" panose="020B0606020202030204" pitchFamily="34" charset="0"/>
              </a:rPr>
              <a:t>Hanani</a:t>
            </a:r>
            <a:r>
              <a:rPr lang="en-US" altLang="en-US" sz="2400" i="1" dirty="0">
                <a:solidFill>
                  <a:srgbClr val="FFFFCC"/>
                </a:solidFill>
                <a:latin typeface="Arial Narrow" panose="020B0606020202030204" pitchFamily="34" charset="0"/>
              </a:rPr>
              <a:t>, a Jew who traveled from Jerusalem to Persia, reported to Nehemiah that the walls still were broken down and the gates had been burned (Ne 1:3). This description may well refer not merely to what the Babylonians had done in 587-6 BC, but what the local officials had done in their zeal to enforce Artaxerxes’ stop order.</a:t>
            </a:r>
          </a:p>
          <a:p>
            <a:pPr eaLnBrk="1" hangingPunct="1">
              <a:lnSpc>
                <a:spcPct val="90000"/>
              </a:lnSpc>
              <a:defRPr/>
            </a:pPr>
            <a:r>
              <a:rPr lang="en-US" altLang="en-US" sz="2400" i="1" dirty="0">
                <a:solidFill>
                  <a:srgbClr val="FFFFCC"/>
                </a:solidFill>
                <a:latin typeface="Arial Narrow" panose="020B0606020202030204" pitchFamily="34" charset="0"/>
              </a:rPr>
              <a:t>This report came in about 445 BC (Artaxerxes 20</a:t>
            </a:r>
            <a:r>
              <a:rPr lang="en-US" altLang="en-US" sz="2400" i="1" baseline="30000" dirty="0">
                <a:solidFill>
                  <a:srgbClr val="FFFFCC"/>
                </a:solidFill>
                <a:latin typeface="Arial Narrow" panose="020B0606020202030204" pitchFamily="34" charset="0"/>
              </a:rPr>
              <a:t>th</a:t>
            </a:r>
            <a:r>
              <a:rPr lang="en-US" altLang="en-US" sz="2400" i="1" dirty="0">
                <a:solidFill>
                  <a:srgbClr val="FFFFCC"/>
                </a:solidFill>
                <a:latin typeface="Arial Narrow" panose="020B0606020202030204" pitchFamily="34" charset="0"/>
              </a:rPr>
              <a:t> regnal year, cf. Ne. 2:1).</a:t>
            </a:r>
          </a:p>
        </p:txBody>
      </p:sp>
    </p:spTree>
    <p:extLst>
      <p:ext uri="{BB962C8B-B14F-4D97-AF65-F5344CB8AC3E}">
        <p14:creationId xmlns:p14="http://schemas.microsoft.com/office/powerpoint/2010/main" val="570802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7027">
                                            <p:txEl>
                                              <p:pRg st="1" end="1"/>
                                            </p:txEl>
                                          </p:spTgt>
                                        </p:tgtEl>
                                        <p:attrNameLst>
                                          <p:attrName>style.visibility</p:attrName>
                                        </p:attrNameLst>
                                      </p:cBhvr>
                                      <p:to>
                                        <p:strVal val="visible"/>
                                      </p:to>
                                    </p:set>
                                    <p:anim calcmode="lin" valueType="num">
                                      <p:cBhvr additive="base">
                                        <p:cTn id="7" dur="500" fill="hold"/>
                                        <p:tgtEl>
                                          <p:spTgt spid="2570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7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7027">
                                            <p:txEl>
                                              <p:pRg st="2" end="2"/>
                                            </p:txEl>
                                          </p:spTgt>
                                        </p:tgtEl>
                                        <p:attrNameLst>
                                          <p:attrName>style.visibility</p:attrName>
                                        </p:attrNameLst>
                                      </p:cBhvr>
                                      <p:to>
                                        <p:strVal val="visible"/>
                                      </p:to>
                                    </p:set>
                                    <p:anim calcmode="lin" valueType="num">
                                      <p:cBhvr additive="base">
                                        <p:cTn id="13" dur="500" fill="hold"/>
                                        <p:tgtEl>
                                          <p:spTgt spid="2570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7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7027">
                                            <p:txEl>
                                              <p:pRg st="3" end="3"/>
                                            </p:txEl>
                                          </p:spTgt>
                                        </p:tgtEl>
                                        <p:attrNameLst>
                                          <p:attrName>style.visibility</p:attrName>
                                        </p:attrNameLst>
                                      </p:cBhvr>
                                      <p:to>
                                        <p:strVal val="visible"/>
                                      </p:to>
                                    </p:set>
                                    <p:anim calcmode="lin" valueType="num">
                                      <p:cBhvr additive="base">
                                        <p:cTn id="19" dur="500" fill="hold"/>
                                        <p:tgtEl>
                                          <p:spTgt spid="2570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70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7027">
                                            <p:txEl>
                                              <p:pRg st="4" end="4"/>
                                            </p:txEl>
                                          </p:spTgt>
                                        </p:tgtEl>
                                        <p:attrNameLst>
                                          <p:attrName>style.visibility</p:attrName>
                                        </p:attrNameLst>
                                      </p:cBhvr>
                                      <p:to>
                                        <p:strVal val="visible"/>
                                      </p:to>
                                    </p:set>
                                    <p:anim calcmode="lin" valueType="num">
                                      <p:cBhvr additive="base">
                                        <p:cTn id="25" dur="500" fill="hold"/>
                                        <p:tgtEl>
                                          <p:spTgt spid="2570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70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7027">
                                            <p:txEl>
                                              <p:pRg st="5" end="5"/>
                                            </p:txEl>
                                          </p:spTgt>
                                        </p:tgtEl>
                                        <p:attrNameLst>
                                          <p:attrName>style.visibility</p:attrName>
                                        </p:attrNameLst>
                                      </p:cBhvr>
                                      <p:to>
                                        <p:strVal val="visible"/>
                                      </p:to>
                                    </p:set>
                                    <p:anim calcmode="lin" valueType="num">
                                      <p:cBhvr additive="base">
                                        <p:cTn id="31" dur="500" fill="hold"/>
                                        <p:tgtEl>
                                          <p:spTgt spid="25702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70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916C7FB7-402D-4EB4-BF5E-829C705088EF}" type="slidenum">
              <a:rPr lang="en-US" altLang="en-US"/>
              <a:pPr>
                <a:defRPr/>
              </a:pPr>
              <a:t>41</a:t>
            </a:fld>
            <a:endParaRPr lang="en-US" altLang="en-US"/>
          </a:p>
        </p:txBody>
      </p:sp>
      <p:sp>
        <p:nvSpPr>
          <p:cNvPr id="354306" name="Rectangle 2"/>
          <p:cNvSpPr>
            <a:spLocks noGrp="1" noChangeArrowheads="1"/>
          </p:cNvSpPr>
          <p:nvPr>
            <p:ph type="title"/>
          </p:nvPr>
        </p:nvSpPr>
        <p:spPr/>
        <p:txBody>
          <a:bodyPr/>
          <a:lstStyle/>
          <a:p>
            <a:pPr eaLnBrk="1" hangingPunct="1">
              <a:defRPr/>
            </a:pPr>
            <a:r>
              <a:rPr lang="en-US" altLang="en-US" sz="4000" dirty="0">
                <a:solidFill>
                  <a:schemeClr val="accent3">
                    <a:lumMod val="60000"/>
                    <a:lumOff val="40000"/>
                  </a:schemeClr>
                </a:solidFill>
                <a:latin typeface="Eras Bold ITC" pitchFamily="34" charset="0"/>
              </a:rPr>
              <a:t>The Jews &amp; the Rulers of Persia</a:t>
            </a:r>
          </a:p>
        </p:txBody>
      </p:sp>
      <p:sp>
        <p:nvSpPr>
          <p:cNvPr id="354307" name="Rectangle 3"/>
          <p:cNvSpPr>
            <a:spLocks noGrp="1" noChangeArrowheads="1"/>
          </p:cNvSpPr>
          <p:nvPr>
            <p:ph type="body" idx="1"/>
          </p:nvPr>
        </p:nvSpPr>
        <p:spPr>
          <a:xfrm>
            <a:off x="4571999" y="1676399"/>
            <a:ext cx="6185647" cy="4814047"/>
          </a:xfrm>
        </p:spPr>
        <p:txBody>
          <a:bodyPr>
            <a:normAutofit fontScale="92500"/>
          </a:bodyPr>
          <a:lstStyle/>
          <a:p>
            <a:pPr eaLnBrk="1" hangingPunct="1">
              <a:buFont typeface="Wingdings" panose="05000000000000000000" pitchFamily="2" charset="2"/>
              <a:buNone/>
              <a:defRPr/>
            </a:pPr>
            <a:r>
              <a:rPr lang="en-US" altLang="en-US" sz="2800" dirty="0">
                <a:solidFill>
                  <a:srgbClr val="FFC000"/>
                </a:solidFill>
                <a:latin typeface="Comic Sans MS" panose="030F0702030302020204" pitchFamily="66" charset="0"/>
              </a:rPr>
              <a:t>550-529 BC </a:t>
            </a:r>
            <a:r>
              <a:rPr lang="en-US" altLang="en-US" sz="2800" dirty="0">
                <a:latin typeface="Comic Sans MS" panose="030F0702030302020204" pitchFamily="66" charset="0"/>
              </a:rPr>
              <a:t>(Reign of Cyrus)</a:t>
            </a:r>
          </a:p>
          <a:p>
            <a:pPr eaLnBrk="1" hangingPunct="1">
              <a:buFont typeface="Wingdings" panose="05000000000000000000" pitchFamily="2" charset="2"/>
              <a:buNone/>
              <a:defRPr/>
            </a:pPr>
            <a:r>
              <a:rPr lang="en-US" altLang="en-US" sz="2800" dirty="0">
                <a:solidFill>
                  <a:srgbClr val="FFC000"/>
                </a:solidFill>
                <a:latin typeface="Comic Sans MS" panose="030F0702030302020204" pitchFamily="66" charset="0"/>
              </a:rPr>
              <a:t>529-523 BC </a:t>
            </a:r>
            <a:r>
              <a:rPr lang="en-US" altLang="en-US" sz="2800" dirty="0">
                <a:latin typeface="Comic Sans MS" panose="030F0702030302020204" pitchFamily="66" charset="0"/>
              </a:rPr>
              <a:t>(Reign of Cambyses)</a:t>
            </a:r>
          </a:p>
          <a:p>
            <a:pPr eaLnBrk="1" hangingPunct="1">
              <a:buFont typeface="Wingdings" panose="05000000000000000000" pitchFamily="2" charset="2"/>
              <a:buNone/>
              <a:defRPr/>
            </a:pPr>
            <a:r>
              <a:rPr lang="en-US" altLang="en-US" sz="2800" dirty="0">
                <a:solidFill>
                  <a:srgbClr val="FFC000"/>
                </a:solidFill>
                <a:latin typeface="Comic Sans MS" panose="030F0702030302020204" pitchFamily="66" charset="0"/>
              </a:rPr>
              <a:t>522-486 BC </a:t>
            </a:r>
            <a:r>
              <a:rPr lang="en-US" altLang="en-US" sz="2800" dirty="0">
                <a:latin typeface="Comic Sans MS" panose="030F0702030302020204" pitchFamily="66" charset="0"/>
              </a:rPr>
              <a:t>(Reign of Darius I)</a:t>
            </a:r>
          </a:p>
          <a:p>
            <a:pPr eaLnBrk="1" hangingPunct="1">
              <a:buFont typeface="Wingdings" panose="05000000000000000000" pitchFamily="2" charset="2"/>
              <a:buNone/>
              <a:defRPr/>
            </a:pPr>
            <a:r>
              <a:rPr lang="en-US" altLang="en-US" sz="2800" dirty="0">
                <a:solidFill>
                  <a:srgbClr val="FFC000"/>
                </a:solidFill>
                <a:latin typeface="Comic Sans MS" panose="030F0702030302020204" pitchFamily="66" charset="0"/>
              </a:rPr>
              <a:t>486-465 BC </a:t>
            </a:r>
            <a:r>
              <a:rPr lang="en-US" altLang="en-US" sz="2800" dirty="0">
                <a:latin typeface="Comic Sans MS" panose="030F0702030302020204" pitchFamily="66" charset="0"/>
              </a:rPr>
              <a:t>(Reign of Xerxes)</a:t>
            </a:r>
          </a:p>
          <a:p>
            <a:pPr eaLnBrk="1" hangingPunct="1">
              <a:buFont typeface="Wingdings" panose="05000000000000000000" pitchFamily="2" charset="2"/>
              <a:buNone/>
              <a:defRPr/>
            </a:pPr>
            <a:r>
              <a:rPr lang="en-US" altLang="en-US" sz="2800" dirty="0">
                <a:solidFill>
                  <a:srgbClr val="FFC000"/>
                </a:solidFill>
                <a:latin typeface="Comic Sans MS" panose="030F0702030302020204" pitchFamily="66" charset="0"/>
              </a:rPr>
              <a:t>465-425 BC </a:t>
            </a:r>
            <a:r>
              <a:rPr lang="en-US" altLang="en-US" sz="2800" dirty="0">
                <a:latin typeface="Comic Sans MS" panose="030F0702030302020204" pitchFamily="66" charset="0"/>
              </a:rPr>
              <a:t>(Reign of Artaxerxes I)</a:t>
            </a:r>
          </a:p>
          <a:p>
            <a:pPr eaLnBrk="1" hangingPunct="1">
              <a:buFont typeface="Wingdings" panose="05000000000000000000" pitchFamily="2" charset="2"/>
              <a:buNone/>
              <a:defRPr/>
            </a:pPr>
            <a:r>
              <a:rPr lang="en-US" altLang="en-US" sz="2800" dirty="0">
                <a:solidFill>
                  <a:srgbClr val="FFC000"/>
                </a:solidFill>
                <a:latin typeface="Comic Sans MS" panose="030F0702030302020204" pitchFamily="66" charset="0"/>
              </a:rPr>
              <a:t>423-404 BC </a:t>
            </a:r>
            <a:r>
              <a:rPr lang="en-US" altLang="en-US" sz="2800" dirty="0">
                <a:latin typeface="Comic Sans MS" panose="030F0702030302020204" pitchFamily="66" charset="0"/>
              </a:rPr>
              <a:t>(Reign of Darius II)</a:t>
            </a:r>
          </a:p>
          <a:p>
            <a:pPr eaLnBrk="1" hangingPunct="1">
              <a:buFont typeface="Wingdings" panose="05000000000000000000" pitchFamily="2" charset="2"/>
              <a:buNone/>
              <a:defRPr/>
            </a:pPr>
            <a:r>
              <a:rPr lang="en-US" altLang="en-US" sz="2800" dirty="0">
                <a:solidFill>
                  <a:srgbClr val="FFC000"/>
                </a:solidFill>
                <a:latin typeface="Comic Sans MS" panose="030F0702030302020204" pitchFamily="66" charset="0"/>
              </a:rPr>
              <a:t>404-359 BC </a:t>
            </a:r>
            <a:r>
              <a:rPr lang="en-US" altLang="en-US" sz="2800" dirty="0">
                <a:latin typeface="Comic Sans MS" panose="030F0702030302020204" pitchFamily="66" charset="0"/>
              </a:rPr>
              <a:t>(Reign of Artaxerxes II)</a:t>
            </a:r>
          </a:p>
          <a:p>
            <a:pPr eaLnBrk="1" hangingPunct="1">
              <a:buFont typeface="Wingdings" panose="05000000000000000000" pitchFamily="2" charset="2"/>
              <a:buNone/>
              <a:defRPr/>
            </a:pPr>
            <a:r>
              <a:rPr lang="en-US" altLang="en-US" sz="2800" dirty="0">
                <a:solidFill>
                  <a:srgbClr val="FFC000"/>
                </a:solidFill>
                <a:latin typeface="Comic Sans MS" panose="030F0702030302020204" pitchFamily="66" charset="0"/>
              </a:rPr>
              <a:t>359-338 BC </a:t>
            </a:r>
            <a:r>
              <a:rPr lang="en-US" altLang="en-US" sz="2800" dirty="0">
                <a:latin typeface="Comic Sans MS" panose="030F0702030302020204" pitchFamily="66" charset="0"/>
              </a:rPr>
              <a:t>(Reign of Artaxerxes III)</a:t>
            </a:r>
          </a:p>
          <a:p>
            <a:pPr eaLnBrk="1" hangingPunct="1">
              <a:buFont typeface="Wingdings" panose="05000000000000000000" pitchFamily="2" charset="2"/>
              <a:buNone/>
              <a:defRPr/>
            </a:pPr>
            <a:r>
              <a:rPr lang="en-US" altLang="en-US" sz="2800" dirty="0">
                <a:solidFill>
                  <a:srgbClr val="FFC000"/>
                </a:solidFill>
                <a:latin typeface="Comic Sans MS" panose="030F0702030302020204" pitchFamily="66" charset="0"/>
              </a:rPr>
              <a:t>336-330 BC </a:t>
            </a:r>
            <a:r>
              <a:rPr lang="en-US" altLang="en-US" sz="2800" dirty="0">
                <a:latin typeface="Comic Sans MS" panose="030F0702030302020204" pitchFamily="66" charset="0"/>
              </a:rPr>
              <a:t>(Reign of Darius III)</a:t>
            </a:r>
          </a:p>
        </p:txBody>
      </p:sp>
      <p:sp>
        <p:nvSpPr>
          <p:cNvPr id="112645" name="Text Box 4"/>
          <p:cNvSpPr txBox="1">
            <a:spLocks noChangeArrowheads="1"/>
          </p:cNvSpPr>
          <p:nvPr/>
        </p:nvSpPr>
        <p:spPr bwMode="auto">
          <a:xfrm>
            <a:off x="1600200" y="1752600"/>
            <a:ext cx="2362200" cy="782638"/>
          </a:xfrm>
          <a:prstGeom prst="rect">
            <a:avLst/>
          </a:prstGeom>
          <a:solidFill>
            <a:srgbClr val="000018"/>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a:t>Decree to Return</a:t>
            </a:r>
          </a:p>
          <a:p>
            <a:pPr eaLnBrk="1" hangingPunct="1">
              <a:spcBef>
                <a:spcPct val="50000"/>
              </a:spcBef>
            </a:pPr>
            <a:r>
              <a:rPr lang="en-US" altLang="en-US"/>
              <a:t>539 BC</a:t>
            </a:r>
          </a:p>
        </p:txBody>
      </p:sp>
      <p:sp>
        <p:nvSpPr>
          <p:cNvPr id="112646" name="Text Box 5"/>
          <p:cNvSpPr txBox="1">
            <a:spLocks noChangeArrowheads="1"/>
          </p:cNvSpPr>
          <p:nvPr/>
        </p:nvSpPr>
        <p:spPr bwMode="auto">
          <a:xfrm>
            <a:off x="1600200" y="2743200"/>
            <a:ext cx="2362200" cy="782638"/>
          </a:xfrm>
          <a:prstGeom prst="rect">
            <a:avLst/>
          </a:prstGeom>
          <a:solidFill>
            <a:srgbClr val="000018"/>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a:t>Temple is Completed</a:t>
            </a:r>
          </a:p>
          <a:p>
            <a:pPr eaLnBrk="1" hangingPunct="1">
              <a:spcBef>
                <a:spcPct val="50000"/>
              </a:spcBef>
            </a:pPr>
            <a:r>
              <a:rPr lang="en-US" altLang="en-US"/>
              <a:t>516 BC</a:t>
            </a:r>
          </a:p>
        </p:txBody>
      </p:sp>
      <p:sp>
        <p:nvSpPr>
          <p:cNvPr id="112647" name="Text Box 6"/>
          <p:cNvSpPr txBox="1">
            <a:spLocks noChangeArrowheads="1"/>
          </p:cNvSpPr>
          <p:nvPr/>
        </p:nvSpPr>
        <p:spPr bwMode="auto">
          <a:xfrm>
            <a:off x="1600200" y="3810000"/>
            <a:ext cx="2362200" cy="782638"/>
          </a:xfrm>
          <a:prstGeom prst="rect">
            <a:avLst/>
          </a:prstGeom>
          <a:solidFill>
            <a:srgbClr val="000018"/>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a:t>Ezra Returns</a:t>
            </a:r>
          </a:p>
          <a:p>
            <a:pPr eaLnBrk="1" hangingPunct="1">
              <a:spcBef>
                <a:spcPct val="50000"/>
              </a:spcBef>
            </a:pPr>
            <a:r>
              <a:rPr lang="en-US" altLang="en-US"/>
              <a:t>458 BC</a:t>
            </a:r>
          </a:p>
        </p:txBody>
      </p:sp>
      <p:sp>
        <p:nvSpPr>
          <p:cNvPr id="112648" name="AutoShape 7"/>
          <p:cNvSpPr>
            <a:spLocks noChangeArrowheads="1"/>
          </p:cNvSpPr>
          <p:nvPr/>
        </p:nvSpPr>
        <p:spPr bwMode="auto">
          <a:xfrm>
            <a:off x="4114800" y="1600200"/>
            <a:ext cx="381000" cy="6096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649" name="AutoShape 8"/>
          <p:cNvSpPr>
            <a:spLocks noChangeArrowheads="1"/>
          </p:cNvSpPr>
          <p:nvPr/>
        </p:nvSpPr>
        <p:spPr bwMode="auto">
          <a:xfrm>
            <a:off x="4114800" y="2590800"/>
            <a:ext cx="381000" cy="6096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650" name="AutoShape 9"/>
          <p:cNvSpPr>
            <a:spLocks noChangeArrowheads="1"/>
          </p:cNvSpPr>
          <p:nvPr/>
        </p:nvSpPr>
        <p:spPr bwMode="auto">
          <a:xfrm>
            <a:off x="4114800" y="3657600"/>
            <a:ext cx="381000" cy="6096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en-US"/>
          </a:p>
        </p:txBody>
      </p:sp>
      <p:sp>
        <p:nvSpPr>
          <p:cNvPr id="112651" name="Text Box 10"/>
          <p:cNvSpPr txBox="1">
            <a:spLocks noChangeArrowheads="1"/>
          </p:cNvSpPr>
          <p:nvPr/>
        </p:nvSpPr>
        <p:spPr bwMode="auto">
          <a:xfrm>
            <a:off x="1600200" y="4572000"/>
            <a:ext cx="2362200" cy="782638"/>
          </a:xfrm>
          <a:prstGeom prst="rect">
            <a:avLst/>
          </a:prstGeom>
          <a:solidFill>
            <a:srgbClr val="000018"/>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a:t>Nehemiah Returns</a:t>
            </a:r>
          </a:p>
          <a:p>
            <a:pPr eaLnBrk="1" hangingPunct="1">
              <a:spcBef>
                <a:spcPct val="50000"/>
              </a:spcBef>
            </a:pPr>
            <a:r>
              <a:rPr lang="en-US" altLang="en-US"/>
              <a:t>445 BC</a:t>
            </a:r>
          </a:p>
        </p:txBody>
      </p:sp>
    </p:spTree>
    <p:extLst>
      <p:ext uri="{BB962C8B-B14F-4D97-AF65-F5344CB8AC3E}">
        <p14:creationId xmlns:p14="http://schemas.microsoft.com/office/powerpoint/2010/main" val="2042438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3554DC4-B01A-4E4A-A5F1-C96A3A10BEC0}" type="slidenum">
              <a:rPr lang="en-US" altLang="en-US"/>
              <a:pPr>
                <a:defRPr/>
              </a:pPr>
              <a:t>42</a:t>
            </a:fld>
            <a:endParaRPr lang="en-US" altLang="en-US"/>
          </a:p>
        </p:txBody>
      </p:sp>
      <p:sp>
        <p:nvSpPr>
          <p:cNvPr id="258050" name="Rectangle 2"/>
          <p:cNvSpPr>
            <a:spLocks noGrp="1" noChangeArrowheads="1"/>
          </p:cNvSpPr>
          <p:nvPr>
            <p:ph type="title"/>
          </p:nvPr>
        </p:nvSpPr>
        <p:spPr>
          <a:solidFill>
            <a:srgbClr val="000018"/>
          </a:solidFill>
          <a:ln w="3175">
            <a:solidFill>
              <a:schemeClr val="tx1"/>
            </a:solidFill>
            <a:miter lim="800000"/>
            <a:headEnd/>
            <a:tailEnd/>
          </a:ln>
        </p:spPr>
        <p:txBody>
          <a:bodyPr/>
          <a:lstStyle/>
          <a:p>
            <a:pPr eaLnBrk="1" hangingPunct="1">
              <a:defRPr/>
            </a:pPr>
            <a:r>
              <a:rPr lang="en-US" altLang="en-US">
                <a:solidFill>
                  <a:srgbClr val="CC0000"/>
                </a:solidFill>
                <a:latin typeface="Eras Bold ITC" pitchFamily="34" charset="0"/>
              </a:rPr>
              <a:t>Nehemiah, the Man</a:t>
            </a:r>
          </a:p>
        </p:txBody>
      </p:sp>
      <p:sp>
        <p:nvSpPr>
          <p:cNvPr id="258051"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US" altLang="en-US" sz="2800" b="1">
                <a:solidFill>
                  <a:srgbClr val="FF5050"/>
                </a:solidFill>
              </a:rPr>
              <a:t>Nehemiah was deeply distressed at the report:</a:t>
            </a:r>
          </a:p>
          <a:p>
            <a:pPr eaLnBrk="1" hangingPunct="1">
              <a:lnSpc>
                <a:spcPct val="90000"/>
              </a:lnSpc>
              <a:defRPr/>
            </a:pPr>
            <a:r>
              <a:rPr lang="en-US" altLang="en-US" sz="2400" i="1">
                <a:solidFill>
                  <a:schemeClr val="tx2"/>
                </a:solidFill>
                <a:latin typeface="Arial Narrow" panose="020B0606020202030204" pitchFamily="34" charset="0"/>
              </a:rPr>
              <a:t>With a prayer of confession and a plea for God’s help, he determined he should do something (1:4-11).</a:t>
            </a:r>
          </a:p>
          <a:p>
            <a:pPr eaLnBrk="1" hangingPunct="1">
              <a:lnSpc>
                <a:spcPct val="90000"/>
              </a:lnSpc>
              <a:defRPr/>
            </a:pPr>
            <a:r>
              <a:rPr lang="en-US" altLang="en-US" sz="2400" i="1">
                <a:solidFill>
                  <a:schemeClr val="tx2"/>
                </a:solidFill>
                <a:latin typeface="Arial Narrow" panose="020B0606020202030204" pitchFamily="34" charset="0"/>
              </a:rPr>
              <a:t>His occupation was that of a trusted officer of high rank—a cupbearer to Artaxerxes himself (1:11b).  (His duties would have consisted of tasting and serving wine to the king, and due to the possibility of plots against the king’s life, especially by poison, he necessarily had to be completely trustworthy.)</a:t>
            </a:r>
          </a:p>
          <a:p>
            <a:pPr eaLnBrk="1" hangingPunct="1">
              <a:lnSpc>
                <a:spcPct val="90000"/>
              </a:lnSpc>
              <a:defRPr/>
            </a:pPr>
            <a:r>
              <a:rPr lang="en-US" altLang="en-US" sz="2400" i="1">
                <a:solidFill>
                  <a:schemeClr val="tx2"/>
                </a:solidFill>
                <a:latin typeface="Arial Narrow" panose="020B0606020202030204" pitchFamily="34" charset="0"/>
              </a:rPr>
              <a:t>Four months later, he had opportunity to express his concerns to his master (2:1).</a:t>
            </a:r>
          </a:p>
        </p:txBody>
      </p:sp>
    </p:spTree>
    <p:extLst>
      <p:ext uri="{BB962C8B-B14F-4D97-AF65-F5344CB8AC3E}">
        <p14:creationId xmlns:p14="http://schemas.microsoft.com/office/powerpoint/2010/main" val="1763276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8051">
                                            <p:txEl>
                                              <p:pRg st="1" end="1"/>
                                            </p:txEl>
                                          </p:spTgt>
                                        </p:tgtEl>
                                        <p:attrNameLst>
                                          <p:attrName>style.visibility</p:attrName>
                                        </p:attrNameLst>
                                      </p:cBhvr>
                                      <p:to>
                                        <p:strVal val="visible"/>
                                      </p:to>
                                    </p:set>
                                    <p:anim calcmode="lin" valueType="num">
                                      <p:cBhvr additive="base">
                                        <p:cTn id="7" dur="500" fill="hold"/>
                                        <p:tgtEl>
                                          <p:spTgt spid="2580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8051">
                                            <p:txEl>
                                              <p:pRg st="2" end="2"/>
                                            </p:txEl>
                                          </p:spTgt>
                                        </p:tgtEl>
                                        <p:attrNameLst>
                                          <p:attrName>style.visibility</p:attrName>
                                        </p:attrNameLst>
                                      </p:cBhvr>
                                      <p:to>
                                        <p:strVal val="visible"/>
                                      </p:to>
                                    </p:set>
                                    <p:anim calcmode="lin" valueType="num">
                                      <p:cBhvr additive="base">
                                        <p:cTn id="13" dur="500" fill="hold"/>
                                        <p:tgtEl>
                                          <p:spTgt spid="2580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anim calcmode="lin" valueType="num">
                                      <p:cBhvr additive="base">
                                        <p:cTn id="19" dur="500" fill="hold"/>
                                        <p:tgtEl>
                                          <p:spTgt spid="2580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80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04DC9280-F99E-4497-8037-AB2D954D1A09}" type="slidenum">
              <a:rPr lang="en-US" altLang="en-US"/>
              <a:pPr>
                <a:defRPr/>
              </a:pPr>
              <a:t>43</a:t>
            </a:fld>
            <a:endParaRPr lang="en-US" altLang="en-US"/>
          </a:p>
        </p:txBody>
      </p:sp>
      <p:sp>
        <p:nvSpPr>
          <p:cNvPr id="260100" name="Rectangle 4"/>
          <p:cNvSpPr>
            <a:spLocks noGrp="1" noChangeArrowheads="1"/>
          </p:cNvSpPr>
          <p:nvPr>
            <p:ph type="title"/>
          </p:nvPr>
        </p:nvSpPr>
        <p:spPr>
          <a:xfrm>
            <a:off x="1981200" y="76200"/>
            <a:ext cx="8305800" cy="838200"/>
          </a:xfrm>
        </p:spPr>
        <p:txBody>
          <a:bodyPr/>
          <a:lstStyle/>
          <a:p>
            <a:pPr eaLnBrk="1" hangingPunct="1">
              <a:defRPr/>
            </a:pPr>
            <a:r>
              <a:rPr lang="en-US" altLang="en-US" sz="2400"/>
              <a:t>Silver and gold Persian Rhytons (drinking vessels) from the 5</a:t>
            </a:r>
            <a:r>
              <a:rPr lang="en-US" altLang="en-US" sz="2400" baseline="30000"/>
              <a:t>th</a:t>
            </a:r>
            <a:r>
              <a:rPr lang="en-US" altLang="en-US" sz="2400"/>
              <a:t>-4</a:t>
            </a:r>
            <a:r>
              <a:rPr lang="en-US" altLang="en-US" sz="2400" baseline="30000"/>
              <a:t>th</a:t>
            </a:r>
            <a:r>
              <a:rPr lang="en-US" altLang="en-US" sz="2400"/>
              <a:t> centuries demonstrate the luxury of ancient Persia</a:t>
            </a:r>
          </a:p>
        </p:txBody>
      </p:sp>
      <p:pic>
        <p:nvPicPr>
          <p:cNvPr id="114692" name="Picture 7" descr="03_forgotten_empire[1]"/>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l="-623"/>
          <a:stretch>
            <a:fillRect/>
          </a:stretch>
        </p:blipFill>
        <p:spPr>
          <a:xfrm>
            <a:off x="1620838" y="1524000"/>
            <a:ext cx="4094162"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693" name="Text Box 9"/>
          <p:cNvSpPr txBox="1">
            <a:spLocks noChangeArrowheads="1"/>
          </p:cNvSpPr>
          <p:nvPr/>
        </p:nvSpPr>
        <p:spPr bwMode="auto">
          <a:xfrm>
            <a:off x="3177915" y="1110352"/>
            <a:ext cx="861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dirty="0">
                <a:latin typeface="Arial Narrow" panose="020B0606020202030204" pitchFamily="34" charset="0"/>
              </a:rPr>
              <a:t>British Museum</a:t>
            </a:r>
            <a:r>
              <a:rPr lang="en-US" altLang="en-US" dirty="0"/>
              <a:t>					           </a:t>
            </a:r>
            <a:r>
              <a:rPr lang="en-US" altLang="en-US" dirty="0">
                <a:latin typeface="Arial Narrow" panose="020B0606020202030204" pitchFamily="34" charset="0"/>
              </a:rPr>
              <a:t>Tehran National Museum</a:t>
            </a:r>
          </a:p>
        </p:txBody>
      </p:sp>
      <p:pic>
        <p:nvPicPr>
          <p:cNvPr id="114694" name="Picture 11" descr="MAS133"/>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276975" y="1524000"/>
            <a:ext cx="427355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695" name="Text Box 12"/>
          <p:cNvSpPr txBox="1">
            <a:spLocks noChangeArrowheads="1"/>
          </p:cNvSpPr>
          <p:nvPr/>
        </p:nvSpPr>
        <p:spPr bwMode="auto">
          <a:xfrm>
            <a:off x="9829800" y="6430964"/>
            <a:ext cx="533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1200">
                <a:latin typeface="Arial" panose="020B0604020202020204" pitchFamily="34" charset="0"/>
              </a:rPr>
              <a:t>106</a:t>
            </a:r>
          </a:p>
        </p:txBody>
      </p:sp>
    </p:spTree>
    <p:extLst>
      <p:ext uri="{BB962C8B-B14F-4D97-AF65-F5344CB8AC3E}">
        <p14:creationId xmlns:p14="http://schemas.microsoft.com/office/powerpoint/2010/main" val="3721707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10B6B84-BB68-45E6-8A9B-B794B1E88B5B}" type="slidenum">
              <a:rPr lang="en-US" altLang="en-US"/>
              <a:pPr>
                <a:defRPr/>
              </a:pPr>
              <a:t>44</a:t>
            </a:fld>
            <a:endParaRPr lang="en-US" altLang="en-US"/>
          </a:p>
        </p:txBody>
      </p:sp>
      <p:sp>
        <p:nvSpPr>
          <p:cNvPr id="262146" name="Rectangle 2"/>
          <p:cNvSpPr>
            <a:spLocks noGrp="1" noChangeArrowheads="1"/>
          </p:cNvSpPr>
          <p:nvPr>
            <p:ph type="title"/>
          </p:nvPr>
        </p:nvSpPr>
        <p:spPr>
          <a:xfrm>
            <a:off x="1676400" y="152400"/>
            <a:ext cx="8839200" cy="1371600"/>
          </a:xfrm>
          <a:solidFill>
            <a:srgbClr val="000018"/>
          </a:solidFill>
          <a:ln w="3175">
            <a:solidFill>
              <a:schemeClr val="tx1"/>
            </a:solidFill>
            <a:miter lim="800000"/>
            <a:headEnd/>
            <a:tailEnd/>
          </a:ln>
        </p:spPr>
        <p:txBody>
          <a:bodyPr/>
          <a:lstStyle/>
          <a:p>
            <a:pPr eaLnBrk="1" hangingPunct="1">
              <a:defRPr/>
            </a:pPr>
            <a:r>
              <a:rPr lang="en-US" altLang="en-US" sz="4000">
                <a:solidFill>
                  <a:srgbClr val="CC0000"/>
                </a:solidFill>
                <a:latin typeface="Eras Bold ITC" pitchFamily="34" charset="0"/>
              </a:rPr>
              <a:t>Nehemiah is Permitted to Return</a:t>
            </a:r>
          </a:p>
        </p:txBody>
      </p:sp>
      <p:sp>
        <p:nvSpPr>
          <p:cNvPr id="262147" name="Rectangle 3"/>
          <p:cNvSpPr>
            <a:spLocks noGrp="1" noChangeArrowheads="1"/>
          </p:cNvSpPr>
          <p:nvPr>
            <p:ph type="body" idx="1"/>
          </p:nvPr>
        </p:nvSpPr>
        <p:spPr>
          <a:xfrm>
            <a:off x="1981200" y="1524000"/>
            <a:ext cx="8229600" cy="4648200"/>
          </a:xfrm>
        </p:spPr>
        <p:txBody>
          <a:bodyPr/>
          <a:lstStyle/>
          <a:p>
            <a:pPr eaLnBrk="1" hangingPunct="1">
              <a:lnSpc>
                <a:spcPct val="90000"/>
              </a:lnSpc>
              <a:buFont typeface="Wingdings" panose="05000000000000000000" pitchFamily="2" charset="2"/>
              <a:buNone/>
              <a:defRPr/>
            </a:pPr>
            <a:r>
              <a:rPr lang="en-US" altLang="en-US" sz="2800" b="1">
                <a:solidFill>
                  <a:srgbClr val="FF5050"/>
                </a:solidFill>
                <a:latin typeface="Arial" panose="020B0604020202020204" pitchFamily="34" charset="0"/>
              </a:rPr>
              <a:t>Personal feelings were usually shielded from high officials (cf. Pr. 16:14), but Nehemiah was unable to restrain his depression (2:1-2).</a:t>
            </a:r>
          </a:p>
          <a:p>
            <a:pPr eaLnBrk="1" hangingPunct="1">
              <a:lnSpc>
                <a:spcPct val="90000"/>
              </a:lnSpc>
              <a:defRPr/>
            </a:pPr>
            <a:r>
              <a:rPr lang="en-US" altLang="en-US" sz="2400" i="1">
                <a:solidFill>
                  <a:schemeClr val="tx2"/>
                </a:solidFill>
                <a:latin typeface="Arial Narrow" panose="020B0606020202030204" pitchFamily="34" charset="0"/>
              </a:rPr>
              <a:t>He was courageous enough to request a reversal of the stop order against reconstruction, and he offered to oversee the project himself to allay any suspicion (2:3-5).</a:t>
            </a:r>
          </a:p>
          <a:p>
            <a:pPr eaLnBrk="1" hangingPunct="1">
              <a:lnSpc>
                <a:spcPct val="90000"/>
              </a:lnSpc>
              <a:defRPr/>
            </a:pPr>
            <a:r>
              <a:rPr lang="en-US" altLang="en-US" sz="2400" i="1">
                <a:solidFill>
                  <a:schemeClr val="tx2"/>
                </a:solidFill>
                <a:latin typeface="Arial Narrow" panose="020B0606020202030204" pitchFamily="34" charset="0"/>
              </a:rPr>
              <a:t>Artaxerxes’ trust in Nehemiah was evident in that he agreed to reverse the stop order and issued official documents authorizing Nehemiah to return under army security (2:6-7) and to cut timber for gate reconstruction (2:8).</a:t>
            </a:r>
          </a:p>
          <a:p>
            <a:pPr eaLnBrk="1" hangingPunct="1">
              <a:lnSpc>
                <a:spcPct val="90000"/>
              </a:lnSpc>
              <a:defRPr/>
            </a:pPr>
            <a:r>
              <a:rPr lang="en-US" altLang="en-US" sz="2400" i="1">
                <a:solidFill>
                  <a:schemeClr val="tx2"/>
                </a:solidFill>
                <a:latin typeface="Arial Narrow" panose="020B0606020202030204" pitchFamily="34" charset="0"/>
              </a:rPr>
              <a:t>Not surprisingly, the Trans-Euphrates officials were chagrined at this turn of events (2:9-10).</a:t>
            </a:r>
          </a:p>
        </p:txBody>
      </p:sp>
    </p:spTree>
    <p:extLst>
      <p:ext uri="{BB962C8B-B14F-4D97-AF65-F5344CB8AC3E}">
        <p14:creationId xmlns:p14="http://schemas.microsoft.com/office/powerpoint/2010/main" val="582422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2147">
                                            <p:txEl>
                                              <p:pRg st="1" end="1"/>
                                            </p:txEl>
                                          </p:spTgt>
                                        </p:tgtEl>
                                        <p:attrNameLst>
                                          <p:attrName>style.visibility</p:attrName>
                                        </p:attrNameLst>
                                      </p:cBhvr>
                                      <p:to>
                                        <p:strVal val="visible"/>
                                      </p:to>
                                    </p:set>
                                    <p:anim calcmode="lin" valueType="num">
                                      <p:cBhvr additive="base">
                                        <p:cTn id="7" dur="500" fill="hold"/>
                                        <p:tgtEl>
                                          <p:spTgt spid="262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2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2147">
                                            <p:txEl>
                                              <p:pRg st="2" end="2"/>
                                            </p:txEl>
                                          </p:spTgt>
                                        </p:tgtEl>
                                        <p:attrNameLst>
                                          <p:attrName>style.visibility</p:attrName>
                                        </p:attrNameLst>
                                      </p:cBhvr>
                                      <p:to>
                                        <p:strVal val="visible"/>
                                      </p:to>
                                    </p:set>
                                    <p:anim calcmode="lin" valueType="num">
                                      <p:cBhvr additive="base">
                                        <p:cTn id="13" dur="500" fill="hold"/>
                                        <p:tgtEl>
                                          <p:spTgt spid="262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2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2147">
                                            <p:txEl>
                                              <p:pRg st="3" end="3"/>
                                            </p:txEl>
                                          </p:spTgt>
                                        </p:tgtEl>
                                        <p:attrNameLst>
                                          <p:attrName>style.visibility</p:attrName>
                                        </p:attrNameLst>
                                      </p:cBhvr>
                                      <p:to>
                                        <p:strVal val="visible"/>
                                      </p:to>
                                    </p:set>
                                    <p:anim calcmode="lin" valueType="num">
                                      <p:cBhvr additive="base">
                                        <p:cTn id="19" dur="500" fill="hold"/>
                                        <p:tgtEl>
                                          <p:spTgt spid="262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2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4" name="Picture 5" descr="bar085f02 (Changed)"/>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33525" y="0"/>
            <a:ext cx="4440238"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1608" name="Rectangle 8"/>
          <p:cNvSpPr>
            <a:spLocks noGrp="1" noChangeArrowheads="1"/>
          </p:cNvSpPr>
          <p:nvPr>
            <p:ph type="body" sz="half" idx="2"/>
          </p:nvPr>
        </p:nvSpPr>
        <p:spPr>
          <a:xfrm>
            <a:off x="6400800" y="76200"/>
            <a:ext cx="4038600" cy="6248400"/>
          </a:xfrm>
        </p:spPr>
        <p:txBody>
          <a:bodyPr>
            <a:normAutofit lnSpcReduction="10000"/>
          </a:bodyPr>
          <a:lstStyle/>
          <a:p>
            <a:pPr eaLnBrk="1" hangingPunct="1">
              <a:lnSpc>
                <a:spcPct val="80000"/>
              </a:lnSpc>
              <a:buFont typeface="Wingdings" panose="05000000000000000000" pitchFamily="2" charset="2"/>
              <a:buNone/>
              <a:defRPr/>
            </a:pPr>
            <a:r>
              <a:rPr lang="en-US" altLang="en-US" sz="2400" b="1">
                <a:solidFill>
                  <a:srgbClr val="FFFF66"/>
                </a:solidFill>
              </a:rPr>
              <a:t>If the conjectures by archaeologists Aharoni and Avi-Yonah in the preceding map are correct, then some of Nehemiah’s locations can be approximated.</a:t>
            </a:r>
            <a:r>
              <a:rPr lang="en-US" altLang="en-US" sz="2400">
                <a:solidFill>
                  <a:srgbClr val="FFFF66"/>
                </a:solidFill>
              </a:rPr>
              <a:t> </a:t>
            </a:r>
          </a:p>
          <a:p>
            <a:pPr eaLnBrk="1" hangingPunct="1">
              <a:lnSpc>
                <a:spcPct val="80000"/>
              </a:lnSpc>
              <a:buFont typeface="Wingdings" panose="05000000000000000000" pitchFamily="2" charset="2"/>
              <a:buNone/>
              <a:defRPr/>
            </a:pPr>
            <a:endParaRPr lang="en-US" altLang="en-US" sz="2400">
              <a:solidFill>
                <a:srgbClr val="FFFF66"/>
              </a:solidFill>
            </a:endParaRPr>
          </a:p>
          <a:p>
            <a:pPr eaLnBrk="1" hangingPunct="1">
              <a:lnSpc>
                <a:spcPct val="80000"/>
              </a:lnSpc>
              <a:buFont typeface="Wingdings" panose="05000000000000000000" pitchFamily="2" charset="2"/>
              <a:buNone/>
              <a:defRPr/>
            </a:pPr>
            <a:r>
              <a:rPr lang="en-US" altLang="en-US"/>
              <a:t>Valley Gate (if for the Tyropoeon Valley)</a:t>
            </a:r>
          </a:p>
          <a:p>
            <a:pPr eaLnBrk="1" hangingPunct="1">
              <a:lnSpc>
                <a:spcPct val="80000"/>
              </a:lnSpc>
              <a:buFont typeface="Wingdings" panose="05000000000000000000" pitchFamily="2" charset="2"/>
              <a:buNone/>
              <a:defRPr/>
            </a:pPr>
            <a:endParaRPr lang="en-US" altLang="en-US"/>
          </a:p>
          <a:p>
            <a:pPr eaLnBrk="1" hangingPunct="1">
              <a:lnSpc>
                <a:spcPct val="80000"/>
              </a:lnSpc>
              <a:buFont typeface="Wingdings" panose="05000000000000000000" pitchFamily="2" charset="2"/>
              <a:buNone/>
              <a:defRPr/>
            </a:pPr>
            <a:r>
              <a:rPr lang="en-US" altLang="en-US"/>
              <a:t>Dung Gate</a:t>
            </a:r>
          </a:p>
          <a:p>
            <a:pPr eaLnBrk="1" hangingPunct="1">
              <a:lnSpc>
                <a:spcPct val="80000"/>
              </a:lnSpc>
              <a:buFont typeface="Wingdings" panose="05000000000000000000" pitchFamily="2" charset="2"/>
              <a:buNone/>
              <a:defRPr/>
            </a:pPr>
            <a:endParaRPr lang="en-US" altLang="en-US"/>
          </a:p>
          <a:p>
            <a:pPr eaLnBrk="1" hangingPunct="1">
              <a:lnSpc>
                <a:spcPct val="80000"/>
              </a:lnSpc>
              <a:buFont typeface="Wingdings" panose="05000000000000000000" pitchFamily="2" charset="2"/>
              <a:buNone/>
              <a:defRPr/>
            </a:pPr>
            <a:r>
              <a:rPr lang="en-US" altLang="en-US"/>
              <a:t>Fountain Gate</a:t>
            </a:r>
          </a:p>
          <a:p>
            <a:pPr eaLnBrk="1" hangingPunct="1">
              <a:lnSpc>
                <a:spcPct val="80000"/>
              </a:lnSpc>
              <a:buFont typeface="Wingdings" panose="05000000000000000000" pitchFamily="2" charset="2"/>
              <a:buNone/>
              <a:defRPr/>
            </a:pPr>
            <a:endParaRPr lang="en-US" altLang="en-US"/>
          </a:p>
          <a:p>
            <a:pPr eaLnBrk="1" hangingPunct="1">
              <a:lnSpc>
                <a:spcPct val="80000"/>
              </a:lnSpc>
              <a:buFont typeface="Wingdings" panose="05000000000000000000" pitchFamily="2" charset="2"/>
              <a:buNone/>
              <a:defRPr/>
            </a:pPr>
            <a:r>
              <a:rPr lang="en-US" altLang="en-US"/>
              <a:t>King’s Pool (if Siloam; if otherwise, location is unknown)</a:t>
            </a:r>
          </a:p>
          <a:p>
            <a:pPr eaLnBrk="1" hangingPunct="1">
              <a:lnSpc>
                <a:spcPct val="80000"/>
              </a:lnSpc>
              <a:buFont typeface="Wingdings" panose="05000000000000000000" pitchFamily="2" charset="2"/>
              <a:buNone/>
              <a:defRPr/>
            </a:pPr>
            <a:endParaRPr lang="en-US" altLang="en-US"/>
          </a:p>
          <a:p>
            <a:pPr eaLnBrk="1" hangingPunct="1">
              <a:lnSpc>
                <a:spcPct val="80000"/>
              </a:lnSpc>
              <a:buFont typeface="Wingdings" panose="05000000000000000000" pitchFamily="2" charset="2"/>
              <a:buNone/>
              <a:defRPr/>
            </a:pPr>
            <a:r>
              <a:rPr lang="en-US" altLang="en-US"/>
              <a:t>The Valley (if the Kidron Valley)</a:t>
            </a:r>
          </a:p>
        </p:txBody>
      </p:sp>
      <p:sp>
        <p:nvSpPr>
          <p:cNvPr id="281609" name="Line 9"/>
          <p:cNvSpPr>
            <a:spLocks noChangeShapeType="1"/>
          </p:cNvSpPr>
          <p:nvPr/>
        </p:nvSpPr>
        <p:spPr bwMode="auto">
          <a:xfrm flipH="1">
            <a:off x="2667000" y="2743200"/>
            <a:ext cx="3733800" cy="4572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10" name="Line 10"/>
          <p:cNvSpPr>
            <a:spLocks noChangeShapeType="1"/>
          </p:cNvSpPr>
          <p:nvPr/>
        </p:nvSpPr>
        <p:spPr bwMode="auto">
          <a:xfrm flipH="1">
            <a:off x="2667000" y="3581400"/>
            <a:ext cx="3733800" cy="25908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11" name="Line 11"/>
          <p:cNvSpPr>
            <a:spLocks noChangeShapeType="1"/>
          </p:cNvSpPr>
          <p:nvPr/>
        </p:nvSpPr>
        <p:spPr bwMode="auto">
          <a:xfrm flipH="1">
            <a:off x="3657600" y="4191000"/>
            <a:ext cx="2743200" cy="15240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12" name="Line 12"/>
          <p:cNvSpPr>
            <a:spLocks noChangeShapeType="1"/>
          </p:cNvSpPr>
          <p:nvPr/>
        </p:nvSpPr>
        <p:spPr bwMode="auto">
          <a:xfrm flipH="1">
            <a:off x="1676400" y="4800600"/>
            <a:ext cx="4648200" cy="3048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13" name="Line 13"/>
          <p:cNvSpPr>
            <a:spLocks noChangeShapeType="1"/>
          </p:cNvSpPr>
          <p:nvPr/>
        </p:nvSpPr>
        <p:spPr bwMode="auto">
          <a:xfrm flipH="1">
            <a:off x="4724400" y="5867400"/>
            <a:ext cx="1676400"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0125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1608">
                                            <p:txEl>
                                              <p:pRg st="2" end="2"/>
                                            </p:txEl>
                                          </p:spTgt>
                                        </p:tgtEl>
                                        <p:attrNameLst>
                                          <p:attrName>style.visibility</p:attrName>
                                        </p:attrNameLst>
                                      </p:cBhvr>
                                      <p:to>
                                        <p:strVal val="visible"/>
                                      </p:to>
                                    </p:set>
                                    <p:anim calcmode="lin" valueType="num">
                                      <p:cBhvr additive="base">
                                        <p:cTn id="7" dur="500" fill="hold"/>
                                        <p:tgtEl>
                                          <p:spTgt spid="28160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160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1609"/>
                                        </p:tgtEl>
                                        <p:attrNameLst>
                                          <p:attrName>style.visibility</p:attrName>
                                        </p:attrNameLst>
                                      </p:cBhvr>
                                      <p:to>
                                        <p:strVal val="visible"/>
                                      </p:to>
                                    </p:set>
                                    <p:anim calcmode="lin" valueType="num">
                                      <p:cBhvr additive="base">
                                        <p:cTn id="11" dur="500" fill="hold"/>
                                        <p:tgtEl>
                                          <p:spTgt spid="281609"/>
                                        </p:tgtEl>
                                        <p:attrNameLst>
                                          <p:attrName>ppt_x</p:attrName>
                                        </p:attrNameLst>
                                      </p:cBhvr>
                                      <p:tavLst>
                                        <p:tav tm="0">
                                          <p:val>
                                            <p:strVal val="#ppt_x"/>
                                          </p:val>
                                        </p:tav>
                                        <p:tav tm="100000">
                                          <p:val>
                                            <p:strVal val="#ppt_x"/>
                                          </p:val>
                                        </p:tav>
                                      </p:tavLst>
                                    </p:anim>
                                    <p:anim calcmode="lin" valueType="num">
                                      <p:cBhvr additive="base">
                                        <p:cTn id="12" dur="500" fill="hold"/>
                                        <p:tgtEl>
                                          <p:spTgt spid="28160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81608">
                                            <p:txEl>
                                              <p:pRg st="4" end="4"/>
                                            </p:txEl>
                                          </p:spTgt>
                                        </p:tgtEl>
                                        <p:attrNameLst>
                                          <p:attrName>style.visibility</p:attrName>
                                        </p:attrNameLst>
                                      </p:cBhvr>
                                      <p:to>
                                        <p:strVal val="visible"/>
                                      </p:to>
                                    </p:set>
                                    <p:anim calcmode="lin" valueType="num">
                                      <p:cBhvr additive="base">
                                        <p:cTn id="17" dur="500" fill="hold"/>
                                        <p:tgtEl>
                                          <p:spTgt spid="28160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160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1610"/>
                                        </p:tgtEl>
                                        <p:attrNameLst>
                                          <p:attrName>style.visibility</p:attrName>
                                        </p:attrNameLst>
                                      </p:cBhvr>
                                      <p:to>
                                        <p:strVal val="visible"/>
                                      </p:to>
                                    </p:set>
                                    <p:anim calcmode="lin" valueType="num">
                                      <p:cBhvr additive="base">
                                        <p:cTn id="21" dur="500" fill="hold"/>
                                        <p:tgtEl>
                                          <p:spTgt spid="281610"/>
                                        </p:tgtEl>
                                        <p:attrNameLst>
                                          <p:attrName>ppt_x</p:attrName>
                                        </p:attrNameLst>
                                      </p:cBhvr>
                                      <p:tavLst>
                                        <p:tav tm="0">
                                          <p:val>
                                            <p:strVal val="#ppt_x"/>
                                          </p:val>
                                        </p:tav>
                                        <p:tav tm="100000">
                                          <p:val>
                                            <p:strVal val="#ppt_x"/>
                                          </p:val>
                                        </p:tav>
                                      </p:tavLst>
                                    </p:anim>
                                    <p:anim calcmode="lin" valueType="num">
                                      <p:cBhvr additive="base">
                                        <p:cTn id="22" dur="500" fill="hold"/>
                                        <p:tgtEl>
                                          <p:spTgt spid="28161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81608">
                                            <p:txEl>
                                              <p:pRg st="6" end="6"/>
                                            </p:txEl>
                                          </p:spTgt>
                                        </p:tgtEl>
                                        <p:attrNameLst>
                                          <p:attrName>style.visibility</p:attrName>
                                        </p:attrNameLst>
                                      </p:cBhvr>
                                      <p:to>
                                        <p:strVal val="visible"/>
                                      </p:to>
                                    </p:set>
                                    <p:anim calcmode="lin" valueType="num">
                                      <p:cBhvr additive="base">
                                        <p:cTn id="27" dur="500" fill="hold"/>
                                        <p:tgtEl>
                                          <p:spTgt spid="281608">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1608">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1611"/>
                                        </p:tgtEl>
                                        <p:attrNameLst>
                                          <p:attrName>style.visibility</p:attrName>
                                        </p:attrNameLst>
                                      </p:cBhvr>
                                      <p:to>
                                        <p:strVal val="visible"/>
                                      </p:to>
                                    </p:set>
                                    <p:anim calcmode="lin" valueType="num">
                                      <p:cBhvr additive="base">
                                        <p:cTn id="31" dur="500" fill="hold"/>
                                        <p:tgtEl>
                                          <p:spTgt spid="281611"/>
                                        </p:tgtEl>
                                        <p:attrNameLst>
                                          <p:attrName>ppt_x</p:attrName>
                                        </p:attrNameLst>
                                      </p:cBhvr>
                                      <p:tavLst>
                                        <p:tav tm="0">
                                          <p:val>
                                            <p:strVal val="#ppt_x"/>
                                          </p:val>
                                        </p:tav>
                                        <p:tav tm="100000">
                                          <p:val>
                                            <p:strVal val="#ppt_x"/>
                                          </p:val>
                                        </p:tav>
                                      </p:tavLst>
                                    </p:anim>
                                    <p:anim calcmode="lin" valueType="num">
                                      <p:cBhvr additive="base">
                                        <p:cTn id="32" dur="500" fill="hold"/>
                                        <p:tgtEl>
                                          <p:spTgt spid="2816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81608">
                                            <p:txEl>
                                              <p:pRg st="8" end="8"/>
                                            </p:txEl>
                                          </p:spTgt>
                                        </p:tgtEl>
                                        <p:attrNameLst>
                                          <p:attrName>style.visibility</p:attrName>
                                        </p:attrNameLst>
                                      </p:cBhvr>
                                      <p:to>
                                        <p:strVal val="visible"/>
                                      </p:to>
                                    </p:set>
                                    <p:anim calcmode="lin" valueType="num">
                                      <p:cBhvr additive="base">
                                        <p:cTn id="37" dur="500" fill="hold"/>
                                        <p:tgtEl>
                                          <p:spTgt spid="28160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1608">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81612"/>
                                        </p:tgtEl>
                                        <p:attrNameLst>
                                          <p:attrName>style.visibility</p:attrName>
                                        </p:attrNameLst>
                                      </p:cBhvr>
                                      <p:to>
                                        <p:strVal val="visible"/>
                                      </p:to>
                                    </p:set>
                                    <p:anim calcmode="lin" valueType="num">
                                      <p:cBhvr additive="base">
                                        <p:cTn id="41" dur="500" fill="hold"/>
                                        <p:tgtEl>
                                          <p:spTgt spid="281612"/>
                                        </p:tgtEl>
                                        <p:attrNameLst>
                                          <p:attrName>ppt_x</p:attrName>
                                        </p:attrNameLst>
                                      </p:cBhvr>
                                      <p:tavLst>
                                        <p:tav tm="0">
                                          <p:val>
                                            <p:strVal val="#ppt_x"/>
                                          </p:val>
                                        </p:tav>
                                        <p:tav tm="100000">
                                          <p:val>
                                            <p:strVal val="#ppt_x"/>
                                          </p:val>
                                        </p:tav>
                                      </p:tavLst>
                                    </p:anim>
                                    <p:anim calcmode="lin" valueType="num">
                                      <p:cBhvr additive="base">
                                        <p:cTn id="42" dur="500" fill="hold"/>
                                        <p:tgtEl>
                                          <p:spTgt spid="28161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81608">
                                            <p:txEl>
                                              <p:pRg st="10" end="10"/>
                                            </p:txEl>
                                          </p:spTgt>
                                        </p:tgtEl>
                                        <p:attrNameLst>
                                          <p:attrName>style.visibility</p:attrName>
                                        </p:attrNameLst>
                                      </p:cBhvr>
                                      <p:to>
                                        <p:strVal val="visible"/>
                                      </p:to>
                                    </p:set>
                                    <p:anim calcmode="lin" valueType="num">
                                      <p:cBhvr additive="base">
                                        <p:cTn id="47" dur="500" fill="hold"/>
                                        <p:tgtEl>
                                          <p:spTgt spid="281608">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81608">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81613"/>
                                        </p:tgtEl>
                                        <p:attrNameLst>
                                          <p:attrName>style.visibility</p:attrName>
                                        </p:attrNameLst>
                                      </p:cBhvr>
                                      <p:to>
                                        <p:strVal val="visible"/>
                                      </p:to>
                                    </p:set>
                                    <p:anim calcmode="lin" valueType="num">
                                      <p:cBhvr additive="base">
                                        <p:cTn id="51" dur="500" fill="hold"/>
                                        <p:tgtEl>
                                          <p:spTgt spid="281613"/>
                                        </p:tgtEl>
                                        <p:attrNameLst>
                                          <p:attrName>ppt_x</p:attrName>
                                        </p:attrNameLst>
                                      </p:cBhvr>
                                      <p:tavLst>
                                        <p:tav tm="0">
                                          <p:val>
                                            <p:strVal val="#ppt_x"/>
                                          </p:val>
                                        </p:tav>
                                        <p:tav tm="100000">
                                          <p:val>
                                            <p:strVal val="#ppt_x"/>
                                          </p:val>
                                        </p:tav>
                                      </p:tavLst>
                                    </p:anim>
                                    <p:anim calcmode="lin" valueType="num">
                                      <p:cBhvr additive="base">
                                        <p:cTn id="52" dur="500" fill="hold"/>
                                        <p:tgtEl>
                                          <p:spTgt spid="2816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4EA9D80-BC46-46ED-A372-5F987E042E14}" type="slidenum">
              <a:rPr lang="en-US" altLang="en-US"/>
              <a:pPr>
                <a:defRPr/>
              </a:pPr>
              <a:t>46</a:t>
            </a:fld>
            <a:endParaRPr lang="en-US" altLang="en-US"/>
          </a:p>
        </p:txBody>
      </p:sp>
      <p:sp>
        <p:nvSpPr>
          <p:cNvPr id="285698" name="Rectangle 2"/>
          <p:cNvSpPr>
            <a:spLocks noGrp="1" noChangeArrowheads="1"/>
          </p:cNvSpPr>
          <p:nvPr>
            <p:ph type="title"/>
          </p:nvPr>
        </p:nvSpPr>
        <p:spPr>
          <a:solidFill>
            <a:srgbClr val="000018"/>
          </a:solidFill>
          <a:ln w="3175">
            <a:solidFill>
              <a:schemeClr val="tx1"/>
            </a:solidFill>
            <a:miter lim="800000"/>
            <a:headEnd/>
            <a:tailEnd/>
          </a:ln>
        </p:spPr>
        <p:txBody>
          <a:bodyPr/>
          <a:lstStyle/>
          <a:p>
            <a:pPr eaLnBrk="1" hangingPunct="1">
              <a:defRPr/>
            </a:pPr>
            <a:r>
              <a:rPr lang="en-US" altLang="en-US" sz="4000">
                <a:solidFill>
                  <a:srgbClr val="CC0000"/>
                </a:solidFill>
                <a:latin typeface="Eras Bold ITC" pitchFamily="34" charset="0"/>
              </a:rPr>
              <a:t>Nehemiah Confronts the Post-exilic Community (2:17-20)</a:t>
            </a:r>
          </a:p>
        </p:txBody>
      </p:sp>
      <p:sp>
        <p:nvSpPr>
          <p:cNvPr id="28569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b="1">
                <a:solidFill>
                  <a:srgbClr val="FF5050"/>
                </a:solidFill>
                <a:latin typeface="Arial" panose="020B0604020202020204" pitchFamily="34" charset="0"/>
              </a:rPr>
              <a:t>After his inspection tour by horse and by foot, Nehemiah confronted the officials of Jerusalem about their dilemma:</a:t>
            </a:r>
          </a:p>
          <a:p>
            <a:pPr eaLnBrk="1" hangingPunct="1">
              <a:defRPr/>
            </a:pPr>
            <a:r>
              <a:rPr lang="en-US" altLang="en-US" sz="2400" i="1">
                <a:latin typeface="Arial Narrow" panose="020B0606020202030204" pitchFamily="34" charset="0"/>
              </a:rPr>
              <a:t>He challenged them to begin reconstruction of the city walls.</a:t>
            </a:r>
          </a:p>
          <a:p>
            <a:pPr eaLnBrk="1" hangingPunct="1">
              <a:defRPr/>
            </a:pPr>
            <a:r>
              <a:rPr lang="en-US" altLang="en-US" sz="2400" i="1">
                <a:latin typeface="Arial Narrow" panose="020B0606020202030204" pitchFamily="34" charset="0"/>
              </a:rPr>
              <a:t>He explained to them his authorization from Artaxerxes.</a:t>
            </a:r>
          </a:p>
          <a:p>
            <a:pPr eaLnBrk="1" hangingPunct="1">
              <a:defRPr/>
            </a:pPr>
            <a:r>
              <a:rPr lang="en-US" altLang="en-US" sz="2400" i="1">
                <a:latin typeface="Arial Narrow" panose="020B0606020202030204" pitchFamily="34" charset="0"/>
              </a:rPr>
              <a:t>The rebuilding intentions immediately were opposed by the Trans-Euphrates officials to the north, east and south. Jerusalem, clearly, was surrounded by hostile parties.</a:t>
            </a:r>
          </a:p>
        </p:txBody>
      </p:sp>
    </p:spTree>
    <p:extLst>
      <p:ext uri="{BB962C8B-B14F-4D97-AF65-F5344CB8AC3E}">
        <p14:creationId xmlns:p14="http://schemas.microsoft.com/office/powerpoint/2010/main" val="3869468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5699">
                                            <p:txEl>
                                              <p:pRg st="1" end="1"/>
                                            </p:txEl>
                                          </p:spTgt>
                                        </p:tgtEl>
                                        <p:attrNameLst>
                                          <p:attrName>style.visibility</p:attrName>
                                        </p:attrNameLst>
                                      </p:cBhvr>
                                      <p:to>
                                        <p:strVal val="visible"/>
                                      </p:to>
                                    </p:set>
                                    <p:anim calcmode="lin" valueType="num">
                                      <p:cBhvr additive="base">
                                        <p:cTn id="7" dur="500" fill="hold"/>
                                        <p:tgtEl>
                                          <p:spTgt spid="2856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5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5699">
                                            <p:txEl>
                                              <p:pRg st="2" end="2"/>
                                            </p:txEl>
                                          </p:spTgt>
                                        </p:tgtEl>
                                        <p:attrNameLst>
                                          <p:attrName>style.visibility</p:attrName>
                                        </p:attrNameLst>
                                      </p:cBhvr>
                                      <p:to>
                                        <p:strVal val="visible"/>
                                      </p:to>
                                    </p:set>
                                    <p:anim calcmode="lin" valueType="num">
                                      <p:cBhvr additive="base">
                                        <p:cTn id="13" dur="500" fill="hold"/>
                                        <p:tgtEl>
                                          <p:spTgt spid="285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5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5699">
                                            <p:txEl>
                                              <p:pRg st="3" end="3"/>
                                            </p:txEl>
                                          </p:spTgt>
                                        </p:tgtEl>
                                        <p:attrNameLst>
                                          <p:attrName>style.visibility</p:attrName>
                                        </p:attrNameLst>
                                      </p:cBhvr>
                                      <p:to>
                                        <p:strVal val="visible"/>
                                      </p:to>
                                    </p:set>
                                    <p:anim calcmode="lin" valueType="num">
                                      <p:cBhvr additive="base">
                                        <p:cTn id="19" dur="500" fill="hold"/>
                                        <p:tgtEl>
                                          <p:spTgt spid="2856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5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591671" y="179294"/>
            <a:ext cx="8229600" cy="914400"/>
          </a:xfrm>
        </p:spPr>
        <p:txBody>
          <a:bodyPr/>
          <a:lstStyle/>
          <a:p>
            <a:pPr algn="l" eaLnBrk="1" hangingPunct="1">
              <a:defRPr/>
            </a:pPr>
            <a:r>
              <a:rPr lang="en-US" altLang="en-US" dirty="0">
                <a:solidFill>
                  <a:srgbClr val="FFCC00"/>
                </a:solidFill>
              </a:rPr>
              <a:t>Discussion Questions:</a:t>
            </a:r>
          </a:p>
        </p:txBody>
      </p:sp>
      <p:sp>
        <p:nvSpPr>
          <p:cNvPr id="395267" name="Rectangle 3"/>
          <p:cNvSpPr>
            <a:spLocks noGrp="1" noChangeArrowheads="1"/>
          </p:cNvSpPr>
          <p:nvPr>
            <p:ph type="body" idx="1"/>
          </p:nvPr>
        </p:nvSpPr>
        <p:spPr>
          <a:xfrm>
            <a:off x="591671" y="1093694"/>
            <a:ext cx="9619129" cy="5688106"/>
          </a:xfrm>
        </p:spPr>
        <p:txBody>
          <a:bodyPr>
            <a:normAutofit/>
          </a:bodyPr>
          <a:lstStyle/>
          <a:p>
            <a:pPr marL="609600" indent="-609600">
              <a:buClr>
                <a:srgbClr val="FFFF00"/>
              </a:buClr>
              <a:buFont typeface="Wingdings" panose="05000000000000000000" pitchFamily="2" charset="2"/>
              <a:buAutoNum type="arabicPeriod"/>
              <a:defRPr/>
            </a:pPr>
            <a:r>
              <a:rPr lang="en-US" altLang="en-US" sz="2800" i="1" dirty="0"/>
              <a:t>What lessons are to be learned from Nehemiah’s response to the disturbing news from Jerusalem and how he addressed it?</a:t>
            </a:r>
          </a:p>
          <a:p>
            <a:pPr marL="609600" indent="-609600">
              <a:buClr>
                <a:srgbClr val="FFFF00"/>
              </a:buClr>
              <a:buFont typeface="Wingdings" panose="05000000000000000000" pitchFamily="2" charset="2"/>
              <a:buAutoNum type="arabicPeriod"/>
              <a:defRPr/>
            </a:pPr>
            <a:r>
              <a:rPr lang="en-US" altLang="en-US" sz="2800" i="1" dirty="0"/>
              <a:t>What is the significance of Nehemiah’s prayer? What did he include in his prayer, and how might this be helpful for the way we pray?</a:t>
            </a:r>
          </a:p>
          <a:p>
            <a:pPr marL="609600" indent="-609600">
              <a:buClr>
                <a:srgbClr val="FFFF00"/>
              </a:buClr>
              <a:buFont typeface="Wingdings" panose="05000000000000000000" pitchFamily="2" charset="2"/>
              <a:buAutoNum type="arabicPeriod"/>
              <a:defRPr/>
            </a:pPr>
            <a:r>
              <a:rPr lang="en-US" altLang="en-US" sz="2800" i="1" dirty="0"/>
              <a:t>The Bible is clear that Nehemiah was “very much afraid” (2:2b). How should believers conquer their own fears?</a:t>
            </a:r>
          </a:p>
          <a:p>
            <a:pPr marL="609600" indent="-609600">
              <a:buClr>
                <a:srgbClr val="FFFF00"/>
              </a:buClr>
              <a:buFont typeface="Wingdings" panose="05000000000000000000" pitchFamily="2" charset="2"/>
              <a:buAutoNum type="arabicPeriod"/>
              <a:defRPr/>
            </a:pPr>
            <a:r>
              <a:rPr lang="en-US" altLang="en-US" sz="2800" i="1" dirty="0"/>
              <a:t>What wisdom do you see in how Nehemiah approached the remnant in Jerusalem about their dilemma?</a:t>
            </a:r>
          </a:p>
        </p:txBody>
      </p:sp>
    </p:spTree>
    <p:extLst>
      <p:ext uri="{BB962C8B-B14F-4D97-AF65-F5344CB8AC3E}">
        <p14:creationId xmlns:p14="http://schemas.microsoft.com/office/powerpoint/2010/main" val="2082203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 calcmode="lin" valueType="num">
                                      <p:cBhvr additive="base">
                                        <p:cTn id="7" dur="500" fill="hold"/>
                                        <p:tgtEl>
                                          <p:spTgt spid="395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5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5267">
                                            <p:txEl>
                                              <p:pRg st="1" end="1"/>
                                            </p:txEl>
                                          </p:spTgt>
                                        </p:tgtEl>
                                        <p:attrNameLst>
                                          <p:attrName>style.visibility</p:attrName>
                                        </p:attrNameLst>
                                      </p:cBhvr>
                                      <p:to>
                                        <p:strVal val="visible"/>
                                      </p:to>
                                    </p:set>
                                    <p:anim calcmode="lin" valueType="num">
                                      <p:cBhvr additive="base">
                                        <p:cTn id="13" dur="500" fill="hold"/>
                                        <p:tgtEl>
                                          <p:spTgt spid="395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5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5267">
                                            <p:txEl>
                                              <p:pRg st="2" end="2"/>
                                            </p:txEl>
                                          </p:spTgt>
                                        </p:tgtEl>
                                        <p:attrNameLst>
                                          <p:attrName>style.visibility</p:attrName>
                                        </p:attrNameLst>
                                      </p:cBhvr>
                                      <p:to>
                                        <p:strVal val="visible"/>
                                      </p:to>
                                    </p:set>
                                    <p:anim calcmode="lin" valueType="num">
                                      <p:cBhvr additive="base">
                                        <p:cTn id="19" dur="500" fill="hold"/>
                                        <p:tgtEl>
                                          <p:spTgt spid="395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5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5267">
                                            <p:txEl>
                                              <p:pRg st="3" end="3"/>
                                            </p:txEl>
                                          </p:spTgt>
                                        </p:tgtEl>
                                        <p:attrNameLst>
                                          <p:attrName>style.visibility</p:attrName>
                                        </p:attrNameLst>
                                      </p:cBhvr>
                                      <p:to>
                                        <p:strVal val="visible"/>
                                      </p:to>
                                    </p:set>
                                    <p:anim calcmode="lin" valueType="num">
                                      <p:cBhvr additive="base">
                                        <p:cTn id="25" dur="500" fill="hold"/>
                                        <p:tgtEl>
                                          <p:spTgt spid="395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5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09B9132-F1F6-4A1D-B72A-F032BAC6BA35}" type="slidenum">
              <a:rPr lang="en-US" altLang="en-US"/>
              <a:pPr>
                <a:defRPr/>
              </a:pPr>
              <a:t>48</a:t>
            </a:fld>
            <a:endParaRPr lang="en-US" altLang="en-US"/>
          </a:p>
        </p:txBody>
      </p:sp>
      <p:sp>
        <p:nvSpPr>
          <p:cNvPr id="288770" name="Rectangle 2"/>
          <p:cNvSpPr>
            <a:spLocks noGrp="1" noChangeArrowheads="1"/>
          </p:cNvSpPr>
          <p:nvPr>
            <p:ph type="title"/>
          </p:nvPr>
        </p:nvSpPr>
        <p:spPr>
          <a:xfrm>
            <a:off x="1981200" y="76200"/>
            <a:ext cx="8229600" cy="1371600"/>
          </a:xfrm>
          <a:solidFill>
            <a:srgbClr val="000018"/>
          </a:solidFill>
          <a:ln w="3175">
            <a:solidFill>
              <a:schemeClr val="tx1"/>
            </a:solidFill>
            <a:miter lim="800000"/>
            <a:headEnd/>
            <a:tailEnd/>
          </a:ln>
        </p:spPr>
        <p:txBody>
          <a:bodyPr/>
          <a:lstStyle/>
          <a:p>
            <a:pPr eaLnBrk="1" hangingPunct="1">
              <a:defRPr/>
            </a:pPr>
            <a:r>
              <a:rPr lang="en-US" altLang="en-US" sz="4000">
                <a:solidFill>
                  <a:srgbClr val="CC0000"/>
                </a:solidFill>
                <a:latin typeface="Eras Bold ITC" pitchFamily="34" charset="0"/>
              </a:rPr>
              <a:t>The Wall-Building Begins</a:t>
            </a:r>
            <a:br>
              <a:rPr lang="en-US" altLang="en-US" sz="4000">
                <a:solidFill>
                  <a:srgbClr val="CC0000"/>
                </a:solidFill>
                <a:latin typeface="Eras Bold ITC" pitchFamily="34" charset="0"/>
              </a:rPr>
            </a:br>
            <a:r>
              <a:rPr lang="en-US" altLang="en-US" sz="4000">
                <a:solidFill>
                  <a:srgbClr val="CC0000"/>
                </a:solidFill>
                <a:latin typeface="Eras Bold ITC" pitchFamily="34" charset="0"/>
              </a:rPr>
              <a:t>(3:1—4:23)</a:t>
            </a:r>
          </a:p>
        </p:txBody>
      </p:sp>
      <p:sp>
        <p:nvSpPr>
          <p:cNvPr id="288771" name="Rectangle 3"/>
          <p:cNvSpPr>
            <a:spLocks noGrp="1" noChangeArrowheads="1"/>
          </p:cNvSpPr>
          <p:nvPr>
            <p:ph type="body" idx="1"/>
          </p:nvPr>
        </p:nvSpPr>
        <p:spPr>
          <a:xfrm>
            <a:off x="1905000" y="1600200"/>
            <a:ext cx="8382000" cy="5029200"/>
          </a:xfrm>
        </p:spPr>
        <p:txBody>
          <a:bodyPr/>
          <a:lstStyle/>
          <a:p>
            <a:pPr eaLnBrk="1" hangingPunct="1">
              <a:buFont typeface="Wingdings" panose="05000000000000000000" pitchFamily="2" charset="2"/>
              <a:buNone/>
              <a:defRPr/>
            </a:pPr>
            <a:r>
              <a:rPr lang="en-US" altLang="en-US" sz="2800" b="1">
                <a:solidFill>
                  <a:srgbClr val="FF5050"/>
                </a:solidFill>
                <a:latin typeface="Arial" panose="020B0604020202020204" pitchFamily="34" charset="0"/>
              </a:rPr>
              <a:t>Reconstruction of Jerusalem’s gates and walls are narrated in a counter-clockwise circuit, various families signing on for the adjoining sections (3:1, 32).</a:t>
            </a:r>
          </a:p>
          <a:p>
            <a:pPr eaLnBrk="1" hangingPunct="1">
              <a:defRPr/>
            </a:pPr>
            <a:r>
              <a:rPr lang="en-US" altLang="en-US" sz="2400" i="1">
                <a:latin typeface="Arial Narrow" panose="020B0606020202030204" pitchFamily="34" charset="0"/>
              </a:rPr>
              <a:t>Gates controlled traffic in and out of a fortified city. Usually, they were flanked by towers so defenders could use archers to protect against any attempt to breach the gates in time of war.</a:t>
            </a:r>
          </a:p>
          <a:p>
            <a:pPr eaLnBrk="1" hangingPunct="1">
              <a:defRPr/>
            </a:pPr>
            <a:r>
              <a:rPr lang="en-US" altLang="en-US" sz="2400" i="1">
                <a:latin typeface="Arial Narrow" panose="020B0606020202030204" pitchFamily="34" charset="0"/>
              </a:rPr>
              <a:t>While the Trans-Euphrates officials could hardly oppose Nehemiah with force, since he had authorization from Artaxerxes plus was backed by a detachment of the army (cf. 2:9), they set about to discourage the reconstruction through ridicule and intimidation (4:1-3).</a:t>
            </a:r>
          </a:p>
        </p:txBody>
      </p:sp>
    </p:spTree>
    <p:extLst>
      <p:ext uri="{BB962C8B-B14F-4D97-AF65-F5344CB8AC3E}">
        <p14:creationId xmlns:p14="http://schemas.microsoft.com/office/powerpoint/2010/main" val="4268024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8771">
                                            <p:txEl>
                                              <p:pRg st="1" end="1"/>
                                            </p:txEl>
                                          </p:spTgt>
                                        </p:tgtEl>
                                        <p:attrNameLst>
                                          <p:attrName>style.visibility</p:attrName>
                                        </p:attrNameLst>
                                      </p:cBhvr>
                                      <p:to>
                                        <p:strVal val="visible"/>
                                      </p:to>
                                    </p:set>
                                    <p:anim calcmode="lin" valueType="num">
                                      <p:cBhvr additive="base">
                                        <p:cTn id="7" dur="500" fill="hold"/>
                                        <p:tgtEl>
                                          <p:spTgt spid="2887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8771">
                                            <p:txEl>
                                              <p:pRg st="2" end="2"/>
                                            </p:txEl>
                                          </p:spTgt>
                                        </p:tgtEl>
                                        <p:attrNameLst>
                                          <p:attrName>style.visibility</p:attrName>
                                        </p:attrNameLst>
                                      </p:cBhvr>
                                      <p:to>
                                        <p:strVal val="visible"/>
                                      </p:to>
                                    </p:set>
                                    <p:anim calcmode="lin" valueType="num">
                                      <p:cBhvr additive="base">
                                        <p:cTn id="13" dur="500" fill="hold"/>
                                        <p:tgtEl>
                                          <p:spTgt spid="288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87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627530" y="0"/>
            <a:ext cx="8234082" cy="1143000"/>
          </a:xfrm>
        </p:spPr>
        <p:txBody>
          <a:bodyPr/>
          <a:lstStyle/>
          <a:p>
            <a:pPr algn="l" eaLnBrk="1" hangingPunct="1">
              <a:defRPr/>
            </a:pPr>
            <a:r>
              <a:rPr lang="en-US" altLang="en-US" sz="2800" dirty="0">
                <a:solidFill>
                  <a:srgbClr val="FFFF66"/>
                </a:solidFill>
              </a:rPr>
              <a:t>Straight joint in Jerusalem’s eastern wall about 105’ north of the southern end of the wall.</a:t>
            </a:r>
          </a:p>
        </p:txBody>
      </p:sp>
      <p:sp>
        <p:nvSpPr>
          <p:cNvPr id="377859" name="Rectangle 3"/>
          <p:cNvSpPr>
            <a:spLocks noGrp="1" noChangeArrowheads="1"/>
          </p:cNvSpPr>
          <p:nvPr>
            <p:ph type="body" sz="half" idx="1"/>
          </p:nvPr>
        </p:nvSpPr>
        <p:spPr>
          <a:xfrm>
            <a:off x="1143000" y="1143000"/>
            <a:ext cx="2590800" cy="5715000"/>
          </a:xfrm>
        </p:spPr>
        <p:txBody>
          <a:bodyPr/>
          <a:lstStyle/>
          <a:p>
            <a:pPr algn="r" eaLnBrk="1" hangingPunct="1">
              <a:lnSpc>
                <a:spcPct val="85000"/>
              </a:lnSpc>
              <a:buFont typeface="Wingdings" panose="05000000000000000000" pitchFamily="2" charset="2"/>
              <a:buNone/>
              <a:defRPr/>
            </a:pPr>
            <a:r>
              <a:rPr lang="en-US" altLang="en-US" sz="2400">
                <a:latin typeface="Arial Narrow" panose="020B0606020202030204" pitchFamily="34" charset="0"/>
              </a:rPr>
              <a:t>	This vertical seam with differing masonry on each side probably depicts two different eras. To the left of the seam is clearly Herodian masonry. To the right of the seam is masonry from an earlier period, possibly Nehemiah’s time, according to Kathleen Kenyon.</a:t>
            </a:r>
          </a:p>
        </p:txBody>
      </p:sp>
      <p:pic>
        <p:nvPicPr>
          <p:cNvPr id="138244" name="Picture 4" descr="straightjoint"/>
          <p:cNvPicPr>
            <a:picLocks noGrp="1" noChangeAspect="1" noChangeArrowheads="1"/>
          </p:cNvPicPr>
          <p:nvPr>
            <p:ph sz="half" idx="2"/>
          </p:nvPr>
        </p:nvPicPr>
        <p:blipFill>
          <a:blip r:embed="rId2" cstate="screen">
            <a:lum bright="18000" contrast="18000"/>
            <a:extLst>
              <a:ext uri="{28A0092B-C50C-407E-A947-70E740481C1C}">
                <a14:useLocalDpi xmlns:a14="http://schemas.microsoft.com/office/drawing/2010/main"/>
              </a:ext>
            </a:extLst>
          </a:blip>
          <a:srcRect b="-803"/>
          <a:stretch>
            <a:fillRect/>
          </a:stretch>
        </p:blipFill>
        <p:spPr>
          <a:xfrm>
            <a:off x="3810000" y="1382714"/>
            <a:ext cx="6858000" cy="5551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9921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981200" y="0"/>
            <a:ext cx="8229600" cy="1143000"/>
          </a:xfrm>
        </p:spPr>
        <p:txBody>
          <a:bodyPr/>
          <a:lstStyle/>
          <a:p>
            <a:pPr eaLnBrk="1" hangingPunct="1">
              <a:defRPr/>
            </a:pPr>
            <a:r>
              <a:rPr lang="en-US" altLang="en-US">
                <a:solidFill>
                  <a:srgbClr val="FFFF66"/>
                </a:solidFill>
                <a:latin typeface="Eras Demi ITC" pitchFamily="34" charset="0"/>
              </a:rPr>
              <a:t>Nabonidus Chronicle</a:t>
            </a:r>
            <a:br>
              <a:rPr lang="en-US" altLang="en-US">
                <a:solidFill>
                  <a:srgbClr val="FFFF66"/>
                </a:solidFill>
                <a:latin typeface="Berlin Sans FB Demi" pitchFamily="34" charset="0"/>
              </a:rPr>
            </a:br>
            <a:r>
              <a:rPr lang="en-US" altLang="en-US" sz="1800">
                <a:latin typeface="Arial Narrow" panose="020B0606020202030204" pitchFamily="34" charset="0"/>
              </a:rPr>
              <a:t>(British Museum, London)</a:t>
            </a:r>
          </a:p>
        </p:txBody>
      </p:sp>
      <p:sp>
        <p:nvSpPr>
          <p:cNvPr id="174083" name="Rectangle 3"/>
          <p:cNvSpPr>
            <a:spLocks noGrp="1" noChangeArrowheads="1"/>
          </p:cNvSpPr>
          <p:nvPr>
            <p:ph type="body" sz="half" idx="2"/>
          </p:nvPr>
        </p:nvSpPr>
        <p:spPr>
          <a:xfrm>
            <a:off x="7391400" y="1295400"/>
            <a:ext cx="3048000" cy="5334000"/>
          </a:xfrm>
        </p:spPr>
        <p:txBody>
          <a:bodyPr/>
          <a:lstStyle/>
          <a:p>
            <a:pPr eaLnBrk="1" hangingPunct="1">
              <a:buFont typeface="Wingdings" panose="05000000000000000000" pitchFamily="2" charset="2"/>
              <a:buNone/>
              <a:defRPr/>
            </a:pPr>
            <a:r>
              <a:rPr lang="en-US" altLang="en-US" i="1">
                <a:latin typeface="Arial Narrow" panose="020B0606020202030204" pitchFamily="34" charset="0"/>
              </a:rPr>
              <a:t>“The 14</a:t>
            </a:r>
            <a:r>
              <a:rPr lang="en-US" altLang="en-US" i="1" baseline="30000">
                <a:latin typeface="Arial Narrow" panose="020B0606020202030204" pitchFamily="34" charset="0"/>
              </a:rPr>
              <a:t>th</a:t>
            </a:r>
            <a:r>
              <a:rPr lang="en-US" altLang="en-US" i="1">
                <a:latin typeface="Arial Narrow" panose="020B0606020202030204" pitchFamily="34" charset="0"/>
              </a:rPr>
              <a:t> day, Sippar (city to the northwest of Babylon) was seized without battle. Nabonidus fled. The 16</a:t>
            </a:r>
            <a:r>
              <a:rPr lang="en-US" altLang="en-US" i="1" baseline="30000">
                <a:latin typeface="Arial Narrow" panose="020B0606020202030204" pitchFamily="34" charset="0"/>
              </a:rPr>
              <a:t>th</a:t>
            </a:r>
            <a:r>
              <a:rPr lang="en-US" altLang="en-US" i="1">
                <a:latin typeface="Arial Narrow" panose="020B0606020202030204" pitchFamily="34" charset="0"/>
              </a:rPr>
              <a:t> day…the army of Cyrus entered Babylon without battle. Afterwards Nabonidus was arrested in </a:t>
            </a:r>
            <a:br>
              <a:rPr lang="en-US" altLang="en-US" i="1">
                <a:latin typeface="Arial Narrow" panose="020B0606020202030204" pitchFamily="34" charset="0"/>
              </a:rPr>
            </a:br>
            <a:r>
              <a:rPr lang="en-US" altLang="en-US" i="1">
                <a:latin typeface="Arial Narrow" panose="020B0606020202030204" pitchFamily="34" charset="0"/>
              </a:rPr>
              <a:t>Babylon when he returned [there]. …in the month of Arahshamnu, the 3</a:t>
            </a:r>
            <a:r>
              <a:rPr lang="en-US" altLang="en-US" i="1" baseline="30000">
                <a:latin typeface="Arial Narrow" panose="020B0606020202030204" pitchFamily="34" charset="0"/>
              </a:rPr>
              <a:t>rd</a:t>
            </a:r>
            <a:r>
              <a:rPr lang="en-US" altLang="en-US" i="1">
                <a:latin typeface="Arial Narrow" panose="020B0606020202030204" pitchFamily="34" charset="0"/>
              </a:rPr>
              <a:t> day, Cyrus entered Babylon, green twigs were spread in front of him—the state of ‘Peace’ was imposed upon the city. Cyrus sent greetings to all Babylon.”</a:t>
            </a:r>
          </a:p>
          <a:p>
            <a:pPr eaLnBrk="1" hangingPunct="1">
              <a:buFont typeface="Wingdings" panose="05000000000000000000" pitchFamily="2" charset="2"/>
              <a:buNone/>
              <a:defRPr/>
            </a:pPr>
            <a:endParaRPr lang="en-US" altLang="en-US"/>
          </a:p>
        </p:txBody>
      </p:sp>
      <p:pic>
        <p:nvPicPr>
          <p:cNvPr id="17412" name="Picture 4" descr="Nabonidus_chronicle[1]"/>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676401" y="1295400"/>
            <a:ext cx="5260975" cy="538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4847507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B6ECBD6-34A0-4158-B272-48170EF3E837}" type="slidenum">
              <a:rPr lang="en-US" altLang="en-US"/>
              <a:pPr>
                <a:defRPr/>
              </a:pPr>
              <a:t>50</a:t>
            </a:fld>
            <a:endParaRPr lang="en-US" altLang="en-US"/>
          </a:p>
        </p:txBody>
      </p:sp>
      <p:sp>
        <p:nvSpPr>
          <p:cNvPr id="299010" name="Rectangle 2"/>
          <p:cNvSpPr>
            <a:spLocks noGrp="1" noChangeArrowheads="1"/>
          </p:cNvSpPr>
          <p:nvPr>
            <p:ph type="title"/>
          </p:nvPr>
        </p:nvSpPr>
        <p:spPr>
          <a:xfrm>
            <a:off x="286871" y="295728"/>
            <a:ext cx="9923929" cy="1304471"/>
          </a:xfrm>
        </p:spPr>
        <p:txBody>
          <a:bodyPr/>
          <a:lstStyle/>
          <a:p>
            <a:pPr eaLnBrk="1" hangingPunct="1">
              <a:defRPr/>
            </a:pPr>
            <a:r>
              <a:rPr lang="en-US" altLang="en-US" sz="3200" i="1" dirty="0">
                <a:latin typeface="Arial Narrow" panose="020B0606020202030204" pitchFamily="34" charset="0"/>
              </a:rPr>
              <a:t>Daniel’s vision that the city would be “rebuilt…in times of trouble” certainly proved accurate!</a:t>
            </a:r>
            <a:br>
              <a:rPr lang="en-US" altLang="en-US" sz="3200" i="1" dirty="0">
                <a:latin typeface="Arial Narrow" panose="020B0606020202030204" pitchFamily="34" charset="0"/>
              </a:rPr>
            </a:br>
            <a:r>
              <a:rPr lang="en-US" altLang="en-US" sz="3200" i="1" dirty="0">
                <a:latin typeface="Arial Narrow" panose="020B0606020202030204" pitchFamily="34" charset="0"/>
              </a:rPr>
              <a:t>(4:7-8, 11-12; cf. Da. 9:25)</a:t>
            </a:r>
          </a:p>
        </p:txBody>
      </p:sp>
      <p:sp>
        <p:nvSpPr>
          <p:cNvPr id="299011" name="Rectangle 3"/>
          <p:cNvSpPr>
            <a:spLocks noGrp="1" noChangeArrowheads="1"/>
          </p:cNvSpPr>
          <p:nvPr>
            <p:ph type="body" idx="1"/>
          </p:nvPr>
        </p:nvSpPr>
        <p:spPr>
          <a:xfrm>
            <a:off x="1981200" y="1990165"/>
            <a:ext cx="8229600" cy="4648200"/>
          </a:xfrm>
          <a:gradFill rotWithShape="1">
            <a:gsLst>
              <a:gs pos="0">
                <a:srgbClr val="4C3300">
                  <a:gamma/>
                  <a:shade val="46275"/>
                  <a:invGamma/>
                </a:srgbClr>
              </a:gs>
              <a:gs pos="50000">
                <a:srgbClr val="4C3300"/>
              </a:gs>
              <a:gs pos="100000">
                <a:srgbClr val="4C3300">
                  <a:gamma/>
                  <a:shade val="46275"/>
                  <a:invGamma/>
                </a:srgbClr>
              </a:gs>
            </a:gsLst>
            <a:lin ang="5400000" scaled="1"/>
          </a:gradFill>
          <a:ln w="38100">
            <a:solidFill>
              <a:schemeClr val="tx1"/>
            </a:solidFill>
            <a:miter lim="800000"/>
            <a:headEnd/>
            <a:tailEnd/>
          </a:ln>
        </p:spPr>
        <p:txBody>
          <a:bodyPr>
            <a:normAutofit lnSpcReduction="10000"/>
          </a:bodyPr>
          <a:lstStyle/>
          <a:p>
            <a:pPr eaLnBrk="1" hangingPunct="1">
              <a:lnSpc>
                <a:spcPct val="90000"/>
              </a:lnSpc>
              <a:buFont typeface="Wingdings" panose="05000000000000000000" pitchFamily="2" charset="2"/>
              <a:buNone/>
              <a:defRPr/>
            </a:pPr>
            <a:r>
              <a:rPr lang="en-US" altLang="en-US" sz="2800">
                <a:solidFill>
                  <a:srgbClr val="FF9933"/>
                </a:solidFill>
                <a:latin typeface="Arial Black" panose="020B0A04020102020204" pitchFamily="34" charset="0"/>
              </a:rPr>
              <a:t>The work continued, fortified by prayer (4:4-5, 9a).</a:t>
            </a:r>
          </a:p>
          <a:p>
            <a:pPr eaLnBrk="1" hangingPunct="1">
              <a:lnSpc>
                <a:spcPct val="90000"/>
              </a:lnSpc>
              <a:buFont typeface="Wingdings" panose="05000000000000000000" pitchFamily="2" charset="2"/>
              <a:buNone/>
              <a:defRPr/>
            </a:pPr>
            <a:endParaRPr lang="en-US" altLang="en-US" sz="1200">
              <a:solidFill>
                <a:srgbClr val="FF9933"/>
              </a:solidFill>
              <a:latin typeface="Arial Black" panose="020B0A04020102020204" pitchFamily="34" charset="0"/>
            </a:endParaRPr>
          </a:p>
          <a:p>
            <a:pPr eaLnBrk="1" hangingPunct="1">
              <a:lnSpc>
                <a:spcPct val="90000"/>
              </a:lnSpc>
              <a:buFont typeface="Wingdings" panose="05000000000000000000" pitchFamily="2" charset="2"/>
              <a:buNone/>
              <a:defRPr/>
            </a:pPr>
            <a:r>
              <a:rPr lang="en-US" altLang="en-US" sz="2800">
                <a:solidFill>
                  <a:srgbClr val="FF9933"/>
                </a:solidFill>
                <a:latin typeface="Arial Black" panose="020B0A04020102020204" pitchFamily="34" charset="0"/>
              </a:rPr>
              <a:t>In addition, Nehemiah posted guards (4:9b, 13, 16-18, 22-23).</a:t>
            </a:r>
          </a:p>
          <a:p>
            <a:pPr eaLnBrk="1" hangingPunct="1">
              <a:lnSpc>
                <a:spcPct val="90000"/>
              </a:lnSpc>
              <a:buFont typeface="Wingdings" panose="05000000000000000000" pitchFamily="2" charset="2"/>
              <a:buNone/>
              <a:defRPr/>
            </a:pPr>
            <a:endParaRPr lang="en-US" altLang="en-US" sz="1200">
              <a:solidFill>
                <a:srgbClr val="FF9933"/>
              </a:solidFill>
              <a:latin typeface="Arial Black" panose="020B0A04020102020204" pitchFamily="34" charset="0"/>
            </a:endParaRPr>
          </a:p>
          <a:p>
            <a:pPr eaLnBrk="1" hangingPunct="1">
              <a:lnSpc>
                <a:spcPct val="90000"/>
              </a:lnSpc>
              <a:buFont typeface="Wingdings" panose="05000000000000000000" pitchFamily="2" charset="2"/>
              <a:buNone/>
              <a:defRPr/>
            </a:pPr>
            <a:r>
              <a:rPr lang="en-US" altLang="en-US" sz="2800">
                <a:solidFill>
                  <a:srgbClr val="FF9933"/>
                </a:solidFill>
                <a:latin typeface="Arial Black" panose="020B0A04020102020204" pitchFamily="34" charset="0"/>
              </a:rPr>
              <a:t>Trumpeters with signals were stationed to sound the alarm if attacked (4:18b-20).</a:t>
            </a:r>
          </a:p>
          <a:p>
            <a:pPr eaLnBrk="1" hangingPunct="1">
              <a:lnSpc>
                <a:spcPct val="90000"/>
              </a:lnSpc>
              <a:buFont typeface="Wingdings" panose="05000000000000000000" pitchFamily="2" charset="2"/>
              <a:buNone/>
              <a:defRPr/>
            </a:pPr>
            <a:endParaRPr lang="en-US" altLang="en-US" sz="1400">
              <a:solidFill>
                <a:srgbClr val="FF9933"/>
              </a:solidFill>
              <a:latin typeface="Arial Black" panose="020B0A04020102020204" pitchFamily="34" charset="0"/>
            </a:endParaRPr>
          </a:p>
          <a:p>
            <a:pPr eaLnBrk="1" hangingPunct="1">
              <a:lnSpc>
                <a:spcPct val="90000"/>
              </a:lnSpc>
              <a:buFont typeface="Wingdings" panose="05000000000000000000" pitchFamily="2" charset="2"/>
              <a:buNone/>
              <a:defRPr/>
            </a:pPr>
            <a:r>
              <a:rPr lang="en-US" altLang="en-US" sz="2800">
                <a:solidFill>
                  <a:srgbClr val="FF9933"/>
                </a:solidFill>
                <a:latin typeface="Arial Black" panose="020B0A04020102020204" pitchFamily="34" charset="0"/>
              </a:rPr>
              <a:t>Everyone worked with his weapon at his side (4:16-18).</a:t>
            </a:r>
          </a:p>
        </p:txBody>
      </p:sp>
    </p:spTree>
    <p:extLst>
      <p:ext uri="{BB962C8B-B14F-4D97-AF65-F5344CB8AC3E}">
        <p14:creationId xmlns:p14="http://schemas.microsoft.com/office/powerpoint/2010/main" val="3382098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anim calcmode="lin" valueType="num">
                                      <p:cBhvr additive="base">
                                        <p:cTn id="7" dur="500" fill="hold"/>
                                        <p:tgtEl>
                                          <p:spTgt spid="299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9011">
                                            <p:txEl>
                                              <p:pRg st="2" end="2"/>
                                            </p:txEl>
                                          </p:spTgt>
                                        </p:tgtEl>
                                        <p:attrNameLst>
                                          <p:attrName>style.visibility</p:attrName>
                                        </p:attrNameLst>
                                      </p:cBhvr>
                                      <p:to>
                                        <p:strVal val="visible"/>
                                      </p:to>
                                    </p:set>
                                    <p:anim calcmode="lin" valueType="num">
                                      <p:cBhvr additive="base">
                                        <p:cTn id="13" dur="500" fill="hold"/>
                                        <p:tgtEl>
                                          <p:spTgt spid="2990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9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9011">
                                            <p:txEl>
                                              <p:pRg st="4" end="4"/>
                                            </p:txEl>
                                          </p:spTgt>
                                        </p:tgtEl>
                                        <p:attrNameLst>
                                          <p:attrName>style.visibility</p:attrName>
                                        </p:attrNameLst>
                                      </p:cBhvr>
                                      <p:to>
                                        <p:strVal val="visible"/>
                                      </p:to>
                                    </p:set>
                                    <p:anim calcmode="lin" valueType="num">
                                      <p:cBhvr additive="base">
                                        <p:cTn id="19" dur="500" fill="hold"/>
                                        <p:tgtEl>
                                          <p:spTgt spid="2990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9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9011">
                                            <p:txEl>
                                              <p:pRg st="6" end="6"/>
                                            </p:txEl>
                                          </p:spTgt>
                                        </p:tgtEl>
                                        <p:attrNameLst>
                                          <p:attrName>style.visibility</p:attrName>
                                        </p:attrNameLst>
                                      </p:cBhvr>
                                      <p:to>
                                        <p:strVal val="visible"/>
                                      </p:to>
                                    </p:set>
                                    <p:anim calcmode="lin" valueType="num">
                                      <p:cBhvr additive="base">
                                        <p:cTn id="25" dur="500" fill="hold"/>
                                        <p:tgtEl>
                                          <p:spTgt spid="2990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90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BCCDEBD-FB3C-43FF-A980-AA5B05D9F6B1}" type="slidenum">
              <a:rPr lang="en-US" altLang="en-US"/>
              <a:pPr>
                <a:defRPr/>
              </a:pPr>
              <a:t>51</a:t>
            </a:fld>
            <a:endParaRPr lang="en-US" altLang="en-US"/>
          </a:p>
        </p:txBody>
      </p:sp>
      <p:sp>
        <p:nvSpPr>
          <p:cNvPr id="313346" name="Rectangle 2"/>
          <p:cNvSpPr>
            <a:spLocks noGrp="1" noChangeArrowheads="1"/>
          </p:cNvSpPr>
          <p:nvPr>
            <p:ph type="title"/>
          </p:nvPr>
        </p:nvSpPr>
        <p:spPr>
          <a:solidFill>
            <a:srgbClr val="000018"/>
          </a:solidFill>
          <a:ln w="3175">
            <a:solidFill>
              <a:schemeClr val="tx1"/>
            </a:solidFill>
            <a:miter lim="800000"/>
            <a:headEnd/>
            <a:tailEnd/>
          </a:ln>
        </p:spPr>
        <p:txBody>
          <a:bodyPr/>
          <a:lstStyle/>
          <a:p>
            <a:pPr eaLnBrk="1" hangingPunct="1">
              <a:defRPr/>
            </a:pPr>
            <a:r>
              <a:rPr lang="en-US" altLang="en-US">
                <a:solidFill>
                  <a:srgbClr val="CC0000"/>
                </a:solidFill>
                <a:latin typeface="Eras Bold ITC" pitchFamily="34" charset="0"/>
              </a:rPr>
              <a:t>The Internal Problem</a:t>
            </a:r>
            <a:r>
              <a:rPr lang="en-US" altLang="en-US">
                <a:solidFill>
                  <a:srgbClr val="CC0000"/>
                </a:solidFill>
                <a:latin typeface="Arial Black" panose="020B0A04020102020204" pitchFamily="34" charset="0"/>
              </a:rPr>
              <a:t> </a:t>
            </a:r>
            <a:r>
              <a:rPr lang="en-US" altLang="en-US" sz="3600">
                <a:solidFill>
                  <a:srgbClr val="CC0000"/>
                </a:solidFill>
                <a:latin typeface="Eras Bold ITC" pitchFamily="34" charset="0"/>
              </a:rPr>
              <a:t>(5)</a:t>
            </a:r>
            <a:endParaRPr lang="en-US" altLang="en-US">
              <a:solidFill>
                <a:srgbClr val="CC0000"/>
              </a:solidFill>
              <a:latin typeface="Eras Bold ITC" pitchFamily="34" charset="0"/>
            </a:endParaRPr>
          </a:p>
        </p:txBody>
      </p:sp>
      <p:sp>
        <p:nvSpPr>
          <p:cNvPr id="313347"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US" altLang="en-US" sz="2800" b="1">
                <a:solidFill>
                  <a:srgbClr val="FF5050"/>
                </a:solidFill>
                <a:latin typeface="Arial" panose="020B0604020202020204" pitchFamily="34" charset="0"/>
              </a:rPr>
              <a:t>The daily toil on the walls meant that the normal activities of farming and trade were suspended.</a:t>
            </a:r>
          </a:p>
          <a:p>
            <a:pPr eaLnBrk="1" hangingPunct="1">
              <a:lnSpc>
                <a:spcPct val="90000"/>
              </a:lnSpc>
              <a:defRPr/>
            </a:pPr>
            <a:r>
              <a:rPr lang="en-US" altLang="en-US" sz="2400" i="1">
                <a:latin typeface="Arial Narrow" panose="020B0606020202030204" pitchFamily="34" charset="0"/>
              </a:rPr>
              <a:t>This redirection of labor took its toll in loss of income and basic staples (5:1-2).</a:t>
            </a:r>
          </a:p>
          <a:p>
            <a:pPr eaLnBrk="1" hangingPunct="1">
              <a:lnSpc>
                <a:spcPct val="90000"/>
              </a:lnSpc>
              <a:defRPr/>
            </a:pPr>
            <a:r>
              <a:rPr lang="en-US" altLang="en-US" sz="2400" i="1">
                <a:latin typeface="Arial Narrow" panose="020B0606020202030204" pitchFamily="34" charset="0"/>
              </a:rPr>
              <a:t>Some families were obliged to use their farms as security for loans (5:3), and the threat of foreclosure and the requirement to pay Persian taxes (5:4) put whole families at risk.</a:t>
            </a:r>
          </a:p>
          <a:p>
            <a:pPr eaLnBrk="1" hangingPunct="1">
              <a:lnSpc>
                <a:spcPct val="90000"/>
              </a:lnSpc>
              <a:defRPr/>
            </a:pPr>
            <a:r>
              <a:rPr lang="en-US" altLang="en-US" sz="2400" i="1">
                <a:latin typeface="Arial Narrow" panose="020B0606020202030204" pitchFamily="34" charset="0"/>
              </a:rPr>
              <a:t>Some, in dire straits, already had sold their children into debt slavery (5:5; cf. Ex. 21:1-11; Lv. 25:39-43; Dt. 15:12-18).</a:t>
            </a:r>
          </a:p>
          <a:p>
            <a:pPr eaLnBrk="1" hangingPunct="1">
              <a:lnSpc>
                <a:spcPct val="90000"/>
              </a:lnSpc>
              <a:defRPr/>
            </a:pPr>
            <a:endParaRPr lang="en-US" altLang="en-US" sz="2400" i="1">
              <a:latin typeface="Arial Narrow" panose="020B0606020202030204" pitchFamily="34" charset="0"/>
            </a:endParaRPr>
          </a:p>
        </p:txBody>
      </p:sp>
    </p:spTree>
    <p:extLst>
      <p:ext uri="{BB962C8B-B14F-4D97-AF65-F5344CB8AC3E}">
        <p14:creationId xmlns:p14="http://schemas.microsoft.com/office/powerpoint/2010/main" val="1576992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3347">
                                            <p:txEl>
                                              <p:pRg st="1" end="1"/>
                                            </p:txEl>
                                          </p:spTgt>
                                        </p:tgtEl>
                                        <p:attrNameLst>
                                          <p:attrName>style.visibility</p:attrName>
                                        </p:attrNameLst>
                                      </p:cBhvr>
                                      <p:to>
                                        <p:strVal val="visible"/>
                                      </p:to>
                                    </p:set>
                                    <p:anim calcmode="lin" valueType="num">
                                      <p:cBhvr additive="base">
                                        <p:cTn id="7" dur="500" fill="hold"/>
                                        <p:tgtEl>
                                          <p:spTgt spid="3133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3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3347">
                                            <p:txEl>
                                              <p:pRg st="2" end="2"/>
                                            </p:txEl>
                                          </p:spTgt>
                                        </p:tgtEl>
                                        <p:attrNameLst>
                                          <p:attrName>style.visibility</p:attrName>
                                        </p:attrNameLst>
                                      </p:cBhvr>
                                      <p:to>
                                        <p:strVal val="visible"/>
                                      </p:to>
                                    </p:set>
                                    <p:anim calcmode="lin" valueType="num">
                                      <p:cBhvr additive="base">
                                        <p:cTn id="13" dur="500" fill="hold"/>
                                        <p:tgtEl>
                                          <p:spTgt spid="313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3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3347">
                                            <p:txEl>
                                              <p:pRg st="3" end="3"/>
                                            </p:txEl>
                                          </p:spTgt>
                                        </p:tgtEl>
                                        <p:attrNameLst>
                                          <p:attrName>style.visibility</p:attrName>
                                        </p:attrNameLst>
                                      </p:cBhvr>
                                      <p:to>
                                        <p:strVal val="visible"/>
                                      </p:to>
                                    </p:set>
                                    <p:anim calcmode="lin" valueType="num">
                                      <p:cBhvr additive="base">
                                        <p:cTn id="19" dur="500" fill="hold"/>
                                        <p:tgtEl>
                                          <p:spTgt spid="3133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33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982D06A-A3A5-49D8-9AC4-4D37AEC8C268}" type="slidenum">
              <a:rPr lang="en-US" altLang="en-US"/>
              <a:pPr>
                <a:defRPr/>
              </a:pPr>
              <a:t>52</a:t>
            </a:fld>
            <a:endParaRPr lang="en-US" altLang="en-US"/>
          </a:p>
        </p:txBody>
      </p:sp>
      <p:sp>
        <p:nvSpPr>
          <p:cNvPr id="314371" name="Rectangle 3"/>
          <p:cNvSpPr>
            <a:spLocks noGrp="1" noChangeArrowheads="1"/>
          </p:cNvSpPr>
          <p:nvPr>
            <p:ph type="body" idx="1"/>
          </p:nvPr>
        </p:nvSpPr>
        <p:spPr>
          <a:xfrm>
            <a:off x="1156447" y="1743634"/>
            <a:ext cx="9780494" cy="4657165"/>
          </a:xfrm>
        </p:spPr>
        <p:txBody>
          <a:bodyPr>
            <a:normAutofit/>
          </a:bodyPr>
          <a:lstStyle/>
          <a:p>
            <a:pPr eaLnBrk="1" hangingPunct="1">
              <a:buFont typeface="Wingdings" panose="05000000000000000000" pitchFamily="2" charset="2"/>
              <a:buNone/>
              <a:defRPr/>
            </a:pPr>
            <a:r>
              <a:rPr lang="en-US" altLang="en-US" sz="2800" b="1" dirty="0">
                <a:solidFill>
                  <a:srgbClr val="FF5050"/>
                </a:solidFill>
                <a:latin typeface="Arial" panose="020B0604020202020204" pitchFamily="34" charset="0"/>
              </a:rPr>
              <a:t>Nehemiah’s solution was that the more wealthy should take the lead in relieving this distress.</a:t>
            </a:r>
          </a:p>
          <a:p>
            <a:pPr eaLnBrk="1" hangingPunct="1">
              <a:defRPr/>
            </a:pPr>
            <a:r>
              <a:rPr lang="en-US" altLang="en-US" sz="2400" i="1" dirty="0">
                <a:latin typeface="Arial Narrow" panose="020B0606020202030204" pitchFamily="34" charset="0"/>
              </a:rPr>
              <a:t>In a general meeting (5:5-6), he chastised the wealthy, since they were taking advantage of their fellow Jews, just like the pagans did, by negotiating harsh terms of repayment (5:7-8). (The 100</a:t>
            </a:r>
            <a:r>
              <a:rPr lang="en-US" altLang="en-US" sz="2400" i="1" baseline="30000" dirty="0">
                <a:latin typeface="Arial Narrow" panose="020B0606020202030204" pitchFamily="34" charset="0"/>
              </a:rPr>
              <a:t>th</a:t>
            </a:r>
            <a:r>
              <a:rPr lang="en-US" altLang="en-US" sz="2400" i="1" dirty="0">
                <a:latin typeface="Arial Narrow" panose="020B0606020202030204" pitchFamily="34" charset="0"/>
              </a:rPr>
              <a:t> part in 5:11 possibly refers to monthly interest, hence, 12% annually.)</a:t>
            </a:r>
          </a:p>
          <a:p>
            <a:pPr eaLnBrk="1" hangingPunct="1">
              <a:defRPr/>
            </a:pPr>
            <a:r>
              <a:rPr lang="en-US" altLang="en-US" sz="2400" i="1" dirty="0">
                <a:latin typeface="Arial Narrow" panose="020B0606020202030204" pitchFamily="34" charset="0"/>
              </a:rPr>
              <a:t>Nehemiah demanded that interest and foreclosure be suspended, which was no more than the Torah required (5:9-11; cf. Ex. 22:25; Lv. 25:35-38; Dt. 23:19-20).</a:t>
            </a:r>
          </a:p>
          <a:p>
            <a:pPr eaLnBrk="1" hangingPunct="1">
              <a:defRPr/>
            </a:pPr>
            <a:r>
              <a:rPr lang="en-US" altLang="en-US" sz="2400" i="1" dirty="0">
                <a:latin typeface="Arial Narrow" panose="020B0606020202030204" pitchFamily="34" charset="0"/>
              </a:rPr>
              <a:t>On oath, the leaders agreed to follow this course of action, and Nehemiah conferred a curse on any violators (5:12-13).</a:t>
            </a:r>
          </a:p>
        </p:txBody>
      </p:sp>
    </p:spTree>
    <p:extLst>
      <p:ext uri="{BB962C8B-B14F-4D97-AF65-F5344CB8AC3E}">
        <p14:creationId xmlns:p14="http://schemas.microsoft.com/office/powerpoint/2010/main" val="815874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4371">
                                            <p:txEl>
                                              <p:pRg st="1" end="1"/>
                                            </p:txEl>
                                          </p:spTgt>
                                        </p:tgtEl>
                                        <p:attrNameLst>
                                          <p:attrName>style.visibility</p:attrName>
                                        </p:attrNameLst>
                                      </p:cBhvr>
                                      <p:to>
                                        <p:strVal val="visible"/>
                                      </p:to>
                                    </p:set>
                                    <p:anim calcmode="lin" valueType="num">
                                      <p:cBhvr additive="base">
                                        <p:cTn id="7" dur="500" fill="hold"/>
                                        <p:tgtEl>
                                          <p:spTgt spid="3143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4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4371">
                                            <p:txEl>
                                              <p:pRg st="2" end="2"/>
                                            </p:txEl>
                                          </p:spTgt>
                                        </p:tgtEl>
                                        <p:attrNameLst>
                                          <p:attrName>style.visibility</p:attrName>
                                        </p:attrNameLst>
                                      </p:cBhvr>
                                      <p:to>
                                        <p:strVal val="visible"/>
                                      </p:to>
                                    </p:set>
                                    <p:anim calcmode="lin" valueType="num">
                                      <p:cBhvr additive="base">
                                        <p:cTn id="13" dur="500" fill="hold"/>
                                        <p:tgtEl>
                                          <p:spTgt spid="3143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4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4371">
                                            <p:txEl>
                                              <p:pRg st="3" end="3"/>
                                            </p:txEl>
                                          </p:spTgt>
                                        </p:tgtEl>
                                        <p:attrNameLst>
                                          <p:attrName>style.visibility</p:attrName>
                                        </p:attrNameLst>
                                      </p:cBhvr>
                                      <p:to>
                                        <p:strVal val="visible"/>
                                      </p:to>
                                    </p:set>
                                    <p:anim calcmode="lin" valueType="num">
                                      <p:cBhvr additive="base">
                                        <p:cTn id="19" dur="500" fill="hold"/>
                                        <p:tgtEl>
                                          <p:spTgt spid="3143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43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70E8C2-987E-4DEE-A449-C7B7FCB0CD37}" type="slidenum">
              <a:rPr lang="en-US" altLang="en-US"/>
              <a:pPr>
                <a:defRPr/>
              </a:pPr>
              <a:t>53</a:t>
            </a:fld>
            <a:endParaRPr lang="en-US" altLang="en-US"/>
          </a:p>
        </p:txBody>
      </p:sp>
      <p:sp>
        <p:nvSpPr>
          <p:cNvPr id="316419" name="Rectangle 3"/>
          <p:cNvSpPr>
            <a:spLocks noGrp="1" noChangeArrowheads="1"/>
          </p:cNvSpPr>
          <p:nvPr>
            <p:ph type="body" idx="1"/>
          </p:nvPr>
        </p:nvSpPr>
        <p:spPr>
          <a:xfrm>
            <a:off x="1981200" y="1905000"/>
            <a:ext cx="9547412" cy="4424082"/>
          </a:xfrm>
        </p:spPr>
        <p:txBody>
          <a:bodyPr/>
          <a:lstStyle/>
          <a:p>
            <a:pPr eaLnBrk="1" hangingPunct="1">
              <a:buFont typeface="Wingdings" panose="05000000000000000000" pitchFamily="2" charset="2"/>
              <a:buNone/>
              <a:defRPr/>
            </a:pPr>
            <a:r>
              <a:rPr lang="en-US" altLang="en-US" sz="2800" b="1" dirty="0">
                <a:solidFill>
                  <a:srgbClr val="FF5050"/>
                </a:solidFill>
                <a:latin typeface="Arial" panose="020B0604020202020204" pitchFamily="34" charset="0"/>
              </a:rPr>
              <a:t>Nehemiah’s leadership is evident in that he refused to accept the allotment of food and taxes the Persian government permitted him to levy (5:14-16).</a:t>
            </a:r>
          </a:p>
          <a:p>
            <a:pPr eaLnBrk="1" hangingPunct="1">
              <a:defRPr/>
            </a:pPr>
            <a:r>
              <a:rPr lang="en-US" altLang="en-US" sz="2400" i="1" dirty="0">
                <a:latin typeface="Arial Narrow" panose="020B0606020202030204" pitchFamily="34" charset="0"/>
              </a:rPr>
              <a:t>Unlike the prior governors, he suspended this levy for a dozen years, even though it meant that his personal expenses to support his staff were enormous (5:17-19)!</a:t>
            </a:r>
          </a:p>
          <a:p>
            <a:pPr eaLnBrk="1" hangingPunct="1">
              <a:defRPr/>
            </a:pPr>
            <a:r>
              <a:rPr lang="en-US" altLang="en-US" sz="2400" i="1" dirty="0">
                <a:latin typeface="Arial Narrow" panose="020B0606020202030204" pitchFamily="34" charset="0"/>
              </a:rPr>
              <a:t>He resolutely refused to engage in mortgage foreclosures (5:16b). </a:t>
            </a:r>
          </a:p>
        </p:txBody>
      </p:sp>
    </p:spTree>
    <p:extLst>
      <p:ext uri="{BB962C8B-B14F-4D97-AF65-F5344CB8AC3E}">
        <p14:creationId xmlns:p14="http://schemas.microsoft.com/office/powerpoint/2010/main" val="3760895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6419">
                                            <p:txEl>
                                              <p:pRg st="1" end="1"/>
                                            </p:txEl>
                                          </p:spTgt>
                                        </p:tgtEl>
                                        <p:attrNameLst>
                                          <p:attrName>style.visibility</p:attrName>
                                        </p:attrNameLst>
                                      </p:cBhvr>
                                      <p:to>
                                        <p:strVal val="visible"/>
                                      </p:to>
                                    </p:set>
                                    <p:anim calcmode="lin" valueType="num">
                                      <p:cBhvr additive="base">
                                        <p:cTn id="7" dur="500" fill="hold"/>
                                        <p:tgtEl>
                                          <p:spTgt spid="3164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6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6419">
                                            <p:txEl>
                                              <p:pRg st="2" end="2"/>
                                            </p:txEl>
                                          </p:spTgt>
                                        </p:tgtEl>
                                        <p:attrNameLst>
                                          <p:attrName>style.visibility</p:attrName>
                                        </p:attrNameLst>
                                      </p:cBhvr>
                                      <p:to>
                                        <p:strVal val="visible"/>
                                      </p:to>
                                    </p:set>
                                    <p:anim calcmode="lin" valueType="num">
                                      <p:cBhvr additive="base">
                                        <p:cTn id="13" dur="500" fill="hold"/>
                                        <p:tgtEl>
                                          <p:spTgt spid="3164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64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1CB9FB2-77F6-45EB-95B4-CEF9DF5DBC1B}" type="slidenum">
              <a:rPr lang="en-US" altLang="en-US"/>
              <a:pPr>
                <a:defRPr/>
              </a:pPr>
              <a:t>54</a:t>
            </a:fld>
            <a:endParaRPr lang="en-US" altLang="en-US"/>
          </a:p>
        </p:txBody>
      </p:sp>
      <p:sp>
        <p:nvSpPr>
          <p:cNvPr id="315394" name="Rectangle 2"/>
          <p:cNvSpPr>
            <a:spLocks noGrp="1" noChangeArrowheads="1"/>
          </p:cNvSpPr>
          <p:nvPr>
            <p:ph type="title"/>
          </p:nvPr>
        </p:nvSpPr>
        <p:spPr>
          <a:xfrm>
            <a:off x="1981200" y="381000"/>
            <a:ext cx="8229600" cy="1066800"/>
          </a:xfrm>
          <a:solidFill>
            <a:srgbClr val="000018"/>
          </a:solidFill>
          <a:ln w="3175">
            <a:solidFill>
              <a:schemeClr val="tx1"/>
            </a:solidFill>
            <a:miter lim="800000"/>
            <a:headEnd/>
            <a:tailEnd/>
          </a:ln>
        </p:spPr>
        <p:txBody>
          <a:bodyPr/>
          <a:lstStyle/>
          <a:p>
            <a:pPr eaLnBrk="1" hangingPunct="1">
              <a:defRPr/>
            </a:pPr>
            <a:r>
              <a:rPr lang="en-US" altLang="en-US">
                <a:solidFill>
                  <a:srgbClr val="CC0000"/>
                </a:solidFill>
                <a:latin typeface="Eras Bold ITC" pitchFamily="34" charset="0"/>
              </a:rPr>
              <a:t>Completion of the Wall (6)</a:t>
            </a:r>
          </a:p>
        </p:txBody>
      </p:sp>
      <p:sp>
        <p:nvSpPr>
          <p:cNvPr id="315395" name="Rectangle 3"/>
          <p:cNvSpPr>
            <a:spLocks noGrp="1" noChangeArrowheads="1"/>
          </p:cNvSpPr>
          <p:nvPr>
            <p:ph type="body" idx="1"/>
          </p:nvPr>
        </p:nvSpPr>
        <p:spPr>
          <a:xfrm>
            <a:off x="1981200" y="1600200"/>
            <a:ext cx="9475694" cy="4872318"/>
          </a:xfrm>
        </p:spPr>
        <p:txBody>
          <a:bodyPr/>
          <a:lstStyle/>
          <a:p>
            <a:pPr eaLnBrk="1" hangingPunct="1">
              <a:lnSpc>
                <a:spcPct val="90000"/>
              </a:lnSpc>
              <a:buFont typeface="Wingdings" panose="05000000000000000000" pitchFamily="2" charset="2"/>
              <a:buNone/>
              <a:defRPr/>
            </a:pPr>
            <a:r>
              <a:rPr lang="en-US" altLang="en-US" sz="2800" b="1" dirty="0">
                <a:solidFill>
                  <a:srgbClr val="FF5050"/>
                </a:solidFill>
                <a:latin typeface="Arial" panose="020B0604020202020204" pitchFamily="34" charset="0"/>
              </a:rPr>
              <a:t>By now the gaps in the wall had been closed, though the gates were not yet installed (6:1).</a:t>
            </a:r>
          </a:p>
          <a:p>
            <a:pPr eaLnBrk="1" hangingPunct="1">
              <a:lnSpc>
                <a:spcPct val="90000"/>
              </a:lnSpc>
              <a:defRPr/>
            </a:pPr>
            <a:r>
              <a:rPr lang="en-US" altLang="en-US" sz="2400" i="1" dirty="0">
                <a:latin typeface="Arial Narrow" panose="020B0606020202030204" pitchFamily="34" charset="0"/>
              </a:rPr>
              <a:t>In yet another effort to retard their efforts, the leaders from the Samaritan, Ammonite and Arab communities repeatedly invited Nehemiah to meet with them at an outside location (6:1-4). The danger, of course, was assassination!</a:t>
            </a:r>
          </a:p>
          <a:p>
            <a:pPr eaLnBrk="1" hangingPunct="1">
              <a:lnSpc>
                <a:spcPct val="90000"/>
              </a:lnSpc>
              <a:defRPr/>
            </a:pPr>
            <a:r>
              <a:rPr lang="en-US" altLang="en-US" sz="2400" i="1" dirty="0">
                <a:latin typeface="Arial Narrow" panose="020B0606020202030204" pitchFamily="34" charset="0"/>
              </a:rPr>
              <a:t>When Nehemiah refused, they threatened a report to Artaxerxes that Nehemiah was planning a revolt (6:5-7). The fact that this “rumor” was sent in an unsealed letter meant that the contents would then be generally known, and presumably, reported to Artaxerxes.</a:t>
            </a:r>
          </a:p>
          <a:p>
            <a:pPr eaLnBrk="1" hangingPunct="1">
              <a:lnSpc>
                <a:spcPct val="90000"/>
              </a:lnSpc>
              <a:defRPr/>
            </a:pPr>
            <a:r>
              <a:rPr lang="en-US" altLang="en-US" sz="2400" i="1" dirty="0">
                <a:latin typeface="Arial Narrow" panose="020B0606020202030204" pitchFamily="34" charset="0"/>
              </a:rPr>
              <a:t>Nehemiah refused to be intimidated (6:8-9), even though they hired a false prophet to discourage him with threats on his life (6:10-13).</a:t>
            </a:r>
          </a:p>
        </p:txBody>
      </p:sp>
    </p:spTree>
    <p:extLst>
      <p:ext uri="{BB962C8B-B14F-4D97-AF65-F5344CB8AC3E}">
        <p14:creationId xmlns:p14="http://schemas.microsoft.com/office/powerpoint/2010/main" val="517948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5395">
                                            <p:txEl>
                                              <p:pRg st="1" end="1"/>
                                            </p:txEl>
                                          </p:spTgt>
                                        </p:tgtEl>
                                        <p:attrNameLst>
                                          <p:attrName>style.visibility</p:attrName>
                                        </p:attrNameLst>
                                      </p:cBhvr>
                                      <p:to>
                                        <p:strVal val="visible"/>
                                      </p:to>
                                    </p:set>
                                    <p:anim calcmode="lin" valueType="num">
                                      <p:cBhvr additive="base">
                                        <p:cTn id="7" dur="500" fill="hold"/>
                                        <p:tgtEl>
                                          <p:spTgt spid="3153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5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5395">
                                            <p:txEl>
                                              <p:pRg st="2" end="2"/>
                                            </p:txEl>
                                          </p:spTgt>
                                        </p:tgtEl>
                                        <p:attrNameLst>
                                          <p:attrName>style.visibility</p:attrName>
                                        </p:attrNameLst>
                                      </p:cBhvr>
                                      <p:to>
                                        <p:strVal val="visible"/>
                                      </p:to>
                                    </p:set>
                                    <p:anim calcmode="lin" valueType="num">
                                      <p:cBhvr additive="base">
                                        <p:cTn id="13" dur="500" fill="hold"/>
                                        <p:tgtEl>
                                          <p:spTgt spid="3153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5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5395">
                                            <p:txEl>
                                              <p:pRg st="3" end="3"/>
                                            </p:txEl>
                                          </p:spTgt>
                                        </p:tgtEl>
                                        <p:attrNameLst>
                                          <p:attrName>style.visibility</p:attrName>
                                        </p:attrNameLst>
                                      </p:cBhvr>
                                      <p:to>
                                        <p:strVal val="visible"/>
                                      </p:to>
                                    </p:set>
                                    <p:anim calcmode="lin" valueType="num">
                                      <p:cBhvr additive="base">
                                        <p:cTn id="19" dur="500" fill="hold"/>
                                        <p:tgtEl>
                                          <p:spTgt spid="3153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53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2E07C05-109C-4BAF-BDF0-78E21ED6FD94}" type="slidenum">
              <a:rPr lang="en-US" altLang="en-US"/>
              <a:pPr>
                <a:defRPr/>
              </a:pPr>
              <a:t>55</a:t>
            </a:fld>
            <a:endParaRPr lang="en-US" altLang="en-US"/>
          </a:p>
        </p:txBody>
      </p:sp>
      <p:sp>
        <p:nvSpPr>
          <p:cNvPr id="317442" name="Rectangle 2"/>
          <p:cNvSpPr>
            <a:spLocks noGrp="1" noChangeArrowheads="1"/>
          </p:cNvSpPr>
          <p:nvPr>
            <p:ph type="title"/>
          </p:nvPr>
        </p:nvSpPr>
        <p:spPr>
          <a:xfrm>
            <a:off x="1981200" y="76200"/>
            <a:ext cx="8229600" cy="1371600"/>
          </a:xfrm>
        </p:spPr>
        <p:txBody>
          <a:bodyPr/>
          <a:lstStyle/>
          <a:p>
            <a:pPr eaLnBrk="1" hangingPunct="1">
              <a:defRPr/>
            </a:pPr>
            <a:r>
              <a:rPr lang="en-US" altLang="en-US" sz="6600">
                <a:solidFill>
                  <a:srgbClr val="FFCC00"/>
                </a:solidFill>
                <a:latin typeface="Mistral" panose="03090702030407020403" pitchFamily="66" charset="0"/>
              </a:rPr>
              <a:t>Nehemiah’s Prayers</a:t>
            </a:r>
          </a:p>
        </p:txBody>
      </p:sp>
      <p:sp>
        <p:nvSpPr>
          <p:cNvPr id="317443" name="Rectangle 3"/>
          <p:cNvSpPr>
            <a:spLocks noGrp="1" noChangeArrowheads="1"/>
          </p:cNvSpPr>
          <p:nvPr>
            <p:ph type="body" idx="1"/>
          </p:nvPr>
        </p:nvSpPr>
        <p:spPr>
          <a:xfrm>
            <a:off x="1981200" y="1219200"/>
            <a:ext cx="8229600" cy="5257800"/>
          </a:xfrm>
          <a:solidFill>
            <a:srgbClr val="000000"/>
          </a:solidFill>
        </p:spPr>
        <p:txBody>
          <a:bodyPr>
            <a:normAutofit lnSpcReduction="10000"/>
          </a:bodyPr>
          <a:lstStyle/>
          <a:p>
            <a:pPr eaLnBrk="1" hangingPunct="1">
              <a:buFont typeface="Wingdings" panose="05000000000000000000" pitchFamily="2" charset="2"/>
              <a:buNone/>
            </a:pPr>
            <a:r>
              <a:rPr lang="en-US" altLang="en-US" sz="2800" b="1">
                <a:solidFill>
                  <a:srgbClr val="FFFF00"/>
                </a:solidFill>
                <a:latin typeface="Comic Sans MS" panose="030F0702030302020204" pitchFamily="66" charset="0"/>
              </a:rPr>
              <a:t>Short versions of Nehemiah’s prayers yield insight into his struggles to complete the wall:</a:t>
            </a:r>
          </a:p>
          <a:p>
            <a:pPr eaLnBrk="1" hangingPunct="1"/>
            <a:r>
              <a:rPr lang="en-US" altLang="en-US" sz="2400" i="1">
                <a:solidFill>
                  <a:srgbClr val="FFFF99"/>
                </a:solidFill>
                <a:latin typeface="Comic Sans MS" panose="030F0702030302020204" pitchFamily="66" charset="0"/>
              </a:rPr>
              <a:t>Repentance in behalf of his people (1:5-11)</a:t>
            </a:r>
          </a:p>
          <a:p>
            <a:pPr eaLnBrk="1" hangingPunct="1"/>
            <a:r>
              <a:rPr lang="en-US" altLang="en-US" sz="2400" i="1">
                <a:solidFill>
                  <a:srgbClr val="FFFF99"/>
                </a:solidFill>
                <a:latin typeface="Comic Sans MS" panose="030F0702030302020204" pitchFamily="66" charset="0"/>
              </a:rPr>
              <a:t>Petition for success in approaching Artaxerxes (2:4b)</a:t>
            </a:r>
          </a:p>
          <a:p>
            <a:pPr eaLnBrk="1" hangingPunct="1"/>
            <a:r>
              <a:rPr lang="en-US" altLang="en-US" sz="2400" i="1">
                <a:solidFill>
                  <a:srgbClr val="FFFF99"/>
                </a:solidFill>
                <a:latin typeface="Comic Sans MS" panose="030F0702030302020204" pitchFamily="66" charset="0"/>
              </a:rPr>
              <a:t>Imprecatory curse upon Sanballat and Tobiah for their insults and discouragement (4:4-5)</a:t>
            </a:r>
          </a:p>
          <a:p>
            <a:pPr eaLnBrk="1" hangingPunct="1"/>
            <a:r>
              <a:rPr lang="en-US" altLang="en-US" sz="2400" i="1">
                <a:solidFill>
                  <a:srgbClr val="FFFF99"/>
                </a:solidFill>
                <a:latin typeface="Comic Sans MS" panose="030F0702030302020204" pitchFamily="66" charset="0"/>
              </a:rPr>
              <a:t>Prayer when posting the guards (4:9)</a:t>
            </a:r>
          </a:p>
          <a:p>
            <a:pPr eaLnBrk="1" hangingPunct="1"/>
            <a:r>
              <a:rPr lang="en-US" altLang="en-US" sz="2400" i="1">
                <a:solidFill>
                  <a:srgbClr val="FFFF99"/>
                </a:solidFill>
                <a:latin typeface="Comic Sans MS" panose="030F0702030302020204" pitchFamily="66" charset="0"/>
              </a:rPr>
              <a:t>Plea for God to remember his generosity to the people (5:19)</a:t>
            </a:r>
          </a:p>
          <a:p>
            <a:pPr eaLnBrk="1" hangingPunct="1"/>
            <a:r>
              <a:rPr lang="en-US" altLang="en-US" sz="2400" i="1">
                <a:solidFill>
                  <a:srgbClr val="FFFF99"/>
                </a:solidFill>
                <a:latin typeface="Comic Sans MS" panose="030F0702030302020204" pitchFamily="66" charset="0"/>
              </a:rPr>
              <a:t>Plea for strength to finish the work (6:9b)</a:t>
            </a:r>
          </a:p>
          <a:p>
            <a:pPr eaLnBrk="1" hangingPunct="1"/>
            <a:r>
              <a:rPr lang="en-US" altLang="en-US" sz="2400" i="1">
                <a:solidFill>
                  <a:srgbClr val="FFFF99"/>
                </a:solidFill>
                <a:latin typeface="Comic Sans MS" panose="030F0702030302020204" pitchFamily="66" charset="0"/>
              </a:rPr>
              <a:t>Prayer against his intimidators (6:14)</a:t>
            </a:r>
          </a:p>
        </p:txBody>
      </p:sp>
    </p:spTree>
    <p:extLst>
      <p:ext uri="{BB962C8B-B14F-4D97-AF65-F5344CB8AC3E}">
        <p14:creationId xmlns:p14="http://schemas.microsoft.com/office/powerpoint/2010/main" val="7242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17443">
                                            <p:txEl>
                                              <p:pRg st="1" end="1"/>
                                            </p:txEl>
                                          </p:spTgt>
                                        </p:tgtEl>
                                        <p:attrNameLst>
                                          <p:attrName>style.visibility</p:attrName>
                                        </p:attrNameLst>
                                      </p:cBhvr>
                                      <p:to>
                                        <p:strVal val="visible"/>
                                      </p:to>
                                    </p:set>
                                    <p:anim calcmode="lin" valueType="num">
                                      <p:cBhvr>
                                        <p:cTn id="7" dur="500" fill="hold"/>
                                        <p:tgtEl>
                                          <p:spTgt spid="3174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74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74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7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17443">
                                            <p:txEl>
                                              <p:pRg st="2" end="2"/>
                                            </p:txEl>
                                          </p:spTgt>
                                        </p:tgtEl>
                                        <p:attrNameLst>
                                          <p:attrName>style.visibility</p:attrName>
                                        </p:attrNameLst>
                                      </p:cBhvr>
                                      <p:to>
                                        <p:strVal val="visible"/>
                                      </p:to>
                                    </p:set>
                                    <p:anim calcmode="lin" valueType="num">
                                      <p:cBhvr>
                                        <p:cTn id="15" dur="500" fill="hold"/>
                                        <p:tgtEl>
                                          <p:spTgt spid="3174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174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174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17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17443">
                                            <p:txEl>
                                              <p:pRg st="3" end="3"/>
                                            </p:txEl>
                                          </p:spTgt>
                                        </p:tgtEl>
                                        <p:attrNameLst>
                                          <p:attrName>style.visibility</p:attrName>
                                        </p:attrNameLst>
                                      </p:cBhvr>
                                      <p:to>
                                        <p:strVal val="visible"/>
                                      </p:to>
                                    </p:set>
                                    <p:anim calcmode="lin" valueType="num">
                                      <p:cBhvr>
                                        <p:cTn id="23" dur="500" fill="hold"/>
                                        <p:tgtEl>
                                          <p:spTgt spid="3174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174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174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17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17443">
                                            <p:txEl>
                                              <p:pRg st="4" end="4"/>
                                            </p:txEl>
                                          </p:spTgt>
                                        </p:tgtEl>
                                        <p:attrNameLst>
                                          <p:attrName>style.visibility</p:attrName>
                                        </p:attrNameLst>
                                      </p:cBhvr>
                                      <p:to>
                                        <p:strVal val="visible"/>
                                      </p:to>
                                    </p:set>
                                    <p:anim calcmode="lin" valueType="num">
                                      <p:cBhvr>
                                        <p:cTn id="31" dur="500" fill="hold"/>
                                        <p:tgtEl>
                                          <p:spTgt spid="3174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174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174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17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17443">
                                            <p:txEl>
                                              <p:pRg st="5" end="5"/>
                                            </p:txEl>
                                          </p:spTgt>
                                        </p:tgtEl>
                                        <p:attrNameLst>
                                          <p:attrName>style.visibility</p:attrName>
                                        </p:attrNameLst>
                                      </p:cBhvr>
                                      <p:to>
                                        <p:strVal val="visible"/>
                                      </p:to>
                                    </p:set>
                                    <p:anim calcmode="lin" valueType="num">
                                      <p:cBhvr>
                                        <p:cTn id="39" dur="500" fill="hold"/>
                                        <p:tgtEl>
                                          <p:spTgt spid="31744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1744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1744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174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317443">
                                            <p:txEl>
                                              <p:pRg st="6" end="6"/>
                                            </p:txEl>
                                          </p:spTgt>
                                        </p:tgtEl>
                                        <p:attrNameLst>
                                          <p:attrName>style.visibility</p:attrName>
                                        </p:attrNameLst>
                                      </p:cBhvr>
                                      <p:to>
                                        <p:strVal val="visible"/>
                                      </p:to>
                                    </p:set>
                                    <p:anim calcmode="lin" valueType="num">
                                      <p:cBhvr>
                                        <p:cTn id="47" dur="500" fill="hold"/>
                                        <p:tgtEl>
                                          <p:spTgt spid="31744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1744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1744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174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317443">
                                            <p:txEl>
                                              <p:pRg st="7" end="7"/>
                                            </p:txEl>
                                          </p:spTgt>
                                        </p:tgtEl>
                                        <p:attrNameLst>
                                          <p:attrName>style.visibility</p:attrName>
                                        </p:attrNameLst>
                                      </p:cBhvr>
                                      <p:to>
                                        <p:strVal val="visible"/>
                                      </p:to>
                                    </p:set>
                                    <p:anim calcmode="lin" valueType="num">
                                      <p:cBhvr>
                                        <p:cTn id="55" dur="500" fill="hold"/>
                                        <p:tgtEl>
                                          <p:spTgt spid="31744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1744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1744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174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E9A32C8-4619-4B30-8410-14937BE639D5}" type="slidenum">
              <a:rPr lang="en-US" altLang="en-US"/>
              <a:pPr>
                <a:defRPr/>
              </a:pPr>
              <a:t>56</a:t>
            </a:fld>
            <a:endParaRPr lang="en-US" altLang="en-US"/>
          </a:p>
        </p:txBody>
      </p:sp>
      <p:sp>
        <p:nvSpPr>
          <p:cNvPr id="319491" name="Rectangle 3"/>
          <p:cNvSpPr>
            <a:spLocks noGrp="1" noChangeArrowheads="1"/>
          </p:cNvSpPr>
          <p:nvPr>
            <p:ph type="body" idx="1"/>
          </p:nvPr>
        </p:nvSpPr>
        <p:spPr>
          <a:xfrm>
            <a:off x="1224227" y="1604681"/>
            <a:ext cx="9547412" cy="4078941"/>
          </a:xfrm>
        </p:spPr>
        <p:txBody>
          <a:bodyPr/>
          <a:lstStyle/>
          <a:p>
            <a:pPr eaLnBrk="1" hangingPunct="1">
              <a:buFont typeface="Wingdings" panose="05000000000000000000" pitchFamily="2" charset="2"/>
              <a:buNone/>
              <a:defRPr/>
            </a:pPr>
            <a:r>
              <a:rPr lang="en-US" altLang="en-US" sz="2800" b="1" dirty="0">
                <a:solidFill>
                  <a:srgbClr val="FF5050"/>
                </a:solidFill>
                <a:latin typeface="Arial" panose="020B0604020202020204" pitchFamily="34" charset="0"/>
              </a:rPr>
              <a:t>The wall finally was completed at the end of 52 days (6:15-16).</a:t>
            </a:r>
          </a:p>
          <a:p>
            <a:pPr eaLnBrk="1" hangingPunct="1">
              <a:defRPr/>
            </a:pPr>
            <a:r>
              <a:rPr lang="en-US" altLang="en-US" sz="2400" i="1" dirty="0">
                <a:latin typeface="Arial Narrow" panose="020B0606020202030204" pitchFamily="34" charset="0"/>
              </a:rPr>
              <a:t>The work had gone on despite continual harassment from local antagonists who attempted to foil the progress through contacts even within the Jewish community (6:17-19).</a:t>
            </a:r>
          </a:p>
          <a:p>
            <a:pPr eaLnBrk="1" hangingPunct="1">
              <a:defRPr/>
            </a:pPr>
            <a:r>
              <a:rPr lang="en-US" altLang="en-US" sz="2400" i="1" dirty="0">
                <a:latin typeface="Arial Narrow" panose="020B0606020202030204" pitchFamily="34" charset="0"/>
              </a:rPr>
              <a:t>The term “oath” (6:18) probably refers to trade agreements, and on the basis of such trade agreements as well as intermarriage between children of Jewish nobility and children of (non-Jewish) locals, the intimidation had continued without reprieve.</a:t>
            </a:r>
          </a:p>
        </p:txBody>
      </p:sp>
    </p:spTree>
    <p:extLst>
      <p:ext uri="{BB962C8B-B14F-4D97-AF65-F5344CB8AC3E}">
        <p14:creationId xmlns:p14="http://schemas.microsoft.com/office/powerpoint/2010/main" val="3719997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9491">
                                            <p:txEl>
                                              <p:pRg st="1" end="1"/>
                                            </p:txEl>
                                          </p:spTgt>
                                        </p:tgtEl>
                                        <p:attrNameLst>
                                          <p:attrName>style.visibility</p:attrName>
                                        </p:attrNameLst>
                                      </p:cBhvr>
                                      <p:to>
                                        <p:strVal val="visible"/>
                                      </p:to>
                                    </p:set>
                                    <p:anim calcmode="lin" valueType="num">
                                      <p:cBhvr additive="base">
                                        <p:cTn id="7" dur="500" fill="hold"/>
                                        <p:tgtEl>
                                          <p:spTgt spid="3194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9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9491">
                                            <p:txEl>
                                              <p:pRg st="2" end="2"/>
                                            </p:txEl>
                                          </p:spTgt>
                                        </p:tgtEl>
                                        <p:attrNameLst>
                                          <p:attrName>style.visibility</p:attrName>
                                        </p:attrNameLst>
                                      </p:cBhvr>
                                      <p:to>
                                        <p:strVal val="visible"/>
                                      </p:to>
                                    </p:set>
                                    <p:anim calcmode="lin" valueType="num">
                                      <p:cBhvr additive="base">
                                        <p:cTn id="13" dur="500" fill="hold"/>
                                        <p:tgtEl>
                                          <p:spTgt spid="3194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9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9908F05-D460-4AE8-A066-B8F12CD5AB9F}" type="slidenum">
              <a:rPr lang="en-US" altLang="en-US"/>
              <a:pPr>
                <a:defRPr/>
              </a:pPr>
              <a:t>57</a:t>
            </a:fld>
            <a:endParaRPr lang="en-US" altLang="en-US"/>
          </a:p>
        </p:txBody>
      </p:sp>
      <p:sp>
        <p:nvSpPr>
          <p:cNvPr id="321538" name="Rectangle 2"/>
          <p:cNvSpPr>
            <a:spLocks noGrp="1" noChangeArrowheads="1"/>
          </p:cNvSpPr>
          <p:nvPr>
            <p:ph type="title"/>
          </p:nvPr>
        </p:nvSpPr>
        <p:spPr>
          <a:solidFill>
            <a:srgbClr val="000018"/>
          </a:solidFill>
          <a:ln w="3175">
            <a:solidFill>
              <a:schemeClr val="tx1"/>
            </a:solidFill>
            <a:miter lim="800000"/>
            <a:headEnd/>
            <a:tailEnd/>
          </a:ln>
        </p:spPr>
        <p:txBody>
          <a:bodyPr/>
          <a:lstStyle/>
          <a:p>
            <a:pPr eaLnBrk="1" hangingPunct="1">
              <a:defRPr/>
            </a:pPr>
            <a:r>
              <a:rPr lang="en-US" altLang="en-US">
                <a:solidFill>
                  <a:srgbClr val="CC0000"/>
                </a:solidFill>
                <a:latin typeface="Eras Bold ITC" pitchFamily="34" charset="0"/>
              </a:rPr>
              <a:t>Hanging of the Gates (7:1-4)</a:t>
            </a:r>
          </a:p>
        </p:txBody>
      </p:sp>
      <p:sp>
        <p:nvSpPr>
          <p:cNvPr id="321539" name="Rectangle 3"/>
          <p:cNvSpPr>
            <a:spLocks noGrp="1" noChangeArrowheads="1"/>
          </p:cNvSpPr>
          <p:nvPr>
            <p:ph type="body" idx="1"/>
          </p:nvPr>
        </p:nvSpPr>
        <p:spPr>
          <a:xfrm>
            <a:off x="1103312" y="2052919"/>
            <a:ext cx="9923276" cy="4168588"/>
          </a:xfrm>
        </p:spPr>
        <p:txBody>
          <a:bodyPr/>
          <a:lstStyle/>
          <a:p>
            <a:pPr eaLnBrk="1" hangingPunct="1">
              <a:buFont typeface="Wingdings" panose="05000000000000000000" pitchFamily="2" charset="2"/>
              <a:buNone/>
              <a:defRPr/>
            </a:pPr>
            <a:r>
              <a:rPr lang="en-US" altLang="en-US" sz="2800" b="1" dirty="0">
                <a:solidFill>
                  <a:srgbClr val="FF5050"/>
                </a:solidFill>
                <a:latin typeface="Arial" panose="020B0604020202020204" pitchFamily="34" charset="0"/>
              </a:rPr>
              <a:t>When the gates were set in place, gatekeepers were appointed and a schedule was set for opening and closing them.</a:t>
            </a:r>
          </a:p>
          <a:p>
            <a:pPr eaLnBrk="1" hangingPunct="1">
              <a:defRPr/>
            </a:pPr>
            <a:r>
              <a:rPr lang="en-US" altLang="en-US" sz="2400" i="1" dirty="0">
                <a:latin typeface="Arial Narrow" panose="020B0606020202030204" pitchFamily="34" charset="0"/>
              </a:rPr>
              <a:t>Jerusalem was now secure!</a:t>
            </a:r>
          </a:p>
          <a:p>
            <a:pPr eaLnBrk="1" hangingPunct="1">
              <a:defRPr/>
            </a:pPr>
            <a:r>
              <a:rPr lang="en-US" altLang="en-US" sz="2400" i="1" dirty="0">
                <a:latin typeface="Arial Narrow" panose="020B0606020202030204" pitchFamily="34" charset="0"/>
              </a:rPr>
              <a:t>Most Jews, however, lived outside the city walls, since prior to the gate reconstruction there would have been little advantage in rebuilding within the city proper, plus they would have been at a distance from their farming plots.</a:t>
            </a:r>
          </a:p>
          <a:p>
            <a:pPr eaLnBrk="1" hangingPunct="1">
              <a:defRPr/>
            </a:pPr>
            <a:r>
              <a:rPr lang="en-US" altLang="en-US" sz="2400" i="1" dirty="0">
                <a:latin typeface="Arial Narrow" panose="020B0606020202030204" pitchFamily="34" charset="0"/>
              </a:rPr>
              <a:t>Hence, the city was large, but the population sparse (7:4).</a:t>
            </a:r>
          </a:p>
        </p:txBody>
      </p:sp>
    </p:spTree>
    <p:extLst>
      <p:ext uri="{BB962C8B-B14F-4D97-AF65-F5344CB8AC3E}">
        <p14:creationId xmlns:p14="http://schemas.microsoft.com/office/powerpoint/2010/main" val="3883664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1539">
                                            <p:txEl>
                                              <p:pRg st="1" end="1"/>
                                            </p:txEl>
                                          </p:spTgt>
                                        </p:tgtEl>
                                        <p:attrNameLst>
                                          <p:attrName>style.visibility</p:attrName>
                                        </p:attrNameLst>
                                      </p:cBhvr>
                                      <p:to>
                                        <p:strVal val="visible"/>
                                      </p:to>
                                    </p:set>
                                    <p:anim calcmode="lin" valueType="num">
                                      <p:cBhvr additive="base">
                                        <p:cTn id="7" dur="500" fill="hold"/>
                                        <p:tgtEl>
                                          <p:spTgt spid="3215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1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1539">
                                            <p:txEl>
                                              <p:pRg st="2" end="2"/>
                                            </p:txEl>
                                          </p:spTgt>
                                        </p:tgtEl>
                                        <p:attrNameLst>
                                          <p:attrName>style.visibility</p:attrName>
                                        </p:attrNameLst>
                                      </p:cBhvr>
                                      <p:to>
                                        <p:strVal val="visible"/>
                                      </p:to>
                                    </p:set>
                                    <p:anim calcmode="lin" valueType="num">
                                      <p:cBhvr additive="base">
                                        <p:cTn id="13" dur="500" fill="hold"/>
                                        <p:tgtEl>
                                          <p:spTgt spid="3215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1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1539">
                                            <p:txEl>
                                              <p:pRg st="3" end="3"/>
                                            </p:txEl>
                                          </p:spTgt>
                                        </p:tgtEl>
                                        <p:attrNameLst>
                                          <p:attrName>style.visibility</p:attrName>
                                        </p:attrNameLst>
                                      </p:cBhvr>
                                      <p:to>
                                        <p:strVal val="visible"/>
                                      </p:to>
                                    </p:set>
                                    <p:anim calcmode="lin" valueType="num">
                                      <p:cBhvr additive="base">
                                        <p:cTn id="19" dur="500" fill="hold"/>
                                        <p:tgtEl>
                                          <p:spTgt spid="3215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5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3556220-27C4-4251-BB4E-D4AB31C79CBB}" type="slidenum">
              <a:rPr lang="en-US" altLang="en-US"/>
              <a:pPr>
                <a:defRPr/>
              </a:pPr>
              <a:t>58</a:t>
            </a:fld>
            <a:endParaRPr lang="en-US" altLang="en-US"/>
          </a:p>
        </p:txBody>
      </p:sp>
      <p:sp>
        <p:nvSpPr>
          <p:cNvPr id="324610" name="Rectangle 2"/>
          <p:cNvSpPr>
            <a:spLocks noGrp="1" noChangeArrowheads="1"/>
          </p:cNvSpPr>
          <p:nvPr>
            <p:ph type="title"/>
          </p:nvPr>
        </p:nvSpPr>
        <p:spPr>
          <a:xfrm>
            <a:off x="1981200" y="381000"/>
            <a:ext cx="8229600" cy="1143000"/>
          </a:xfrm>
          <a:solidFill>
            <a:srgbClr val="000018"/>
          </a:solidFill>
          <a:ln w="3175">
            <a:solidFill>
              <a:schemeClr val="tx1"/>
            </a:solidFill>
            <a:miter lim="800000"/>
            <a:headEnd/>
            <a:tailEnd/>
          </a:ln>
        </p:spPr>
        <p:txBody>
          <a:bodyPr/>
          <a:lstStyle/>
          <a:p>
            <a:pPr eaLnBrk="1" hangingPunct="1">
              <a:defRPr/>
            </a:pPr>
            <a:r>
              <a:rPr lang="en-US" altLang="en-US">
                <a:solidFill>
                  <a:srgbClr val="CC0000"/>
                </a:solidFill>
                <a:latin typeface="Eras Bold ITC" pitchFamily="34" charset="0"/>
              </a:rPr>
              <a:t>The Registration (7:4-73)</a:t>
            </a:r>
          </a:p>
        </p:txBody>
      </p:sp>
      <p:sp>
        <p:nvSpPr>
          <p:cNvPr id="324611" name="Rectangle 3"/>
          <p:cNvSpPr>
            <a:spLocks noGrp="1" noChangeArrowheads="1"/>
          </p:cNvSpPr>
          <p:nvPr>
            <p:ph type="body" idx="1"/>
          </p:nvPr>
        </p:nvSpPr>
        <p:spPr>
          <a:xfrm>
            <a:off x="1103312" y="2052918"/>
            <a:ext cx="10371512" cy="4222376"/>
          </a:xfrm>
        </p:spPr>
        <p:txBody>
          <a:bodyPr/>
          <a:lstStyle/>
          <a:p>
            <a:pPr eaLnBrk="1" hangingPunct="1">
              <a:buFont typeface="Wingdings" panose="05000000000000000000" pitchFamily="2" charset="2"/>
              <a:buNone/>
              <a:defRPr/>
            </a:pPr>
            <a:r>
              <a:rPr lang="en-US" altLang="en-US" sz="2800" b="1" dirty="0">
                <a:solidFill>
                  <a:srgbClr val="FF5050"/>
                </a:solidFill>
                <a:latin typeface="Arial" panose="020B0604020202020204" pitchFamily="34" charset="0"/>
              </a:rPr>
              <a:t>If Jerusalem was to be populated by Jews, as had been the concern all along, it was important for residents to be able to prove that they were properly Jewish.</a:t>
            </a:r>
          </a:p>
          <a:p>
            <a:pPr eaLnBrk="1" hangingPunct="1">
              <a:defRPr/>
            </a:pPr>
            <a:r>
              <a:rPr lang="en-US" altLang="en-US" sz="2400" i="1" dirty="0">
                <a:latin typeface="Arial Narrow" panose="020B0606020202030204" pitchFamily="34" charset="0"/>
              </a:rPr>
              <a:t>The registration was based on the genealogical records of the returning remnant (7:5-7).</a:t>
            </a:r>
          </a:p>
          <a:p>
            <a:pPr eaLnBrk="1" hangingPunct="1">
              <a:defRPr/>
            </a:pPr>
            <a:r>
              <a:rPr lang="en-US" altLang="en-US" sz="2400" i="1" dirty="0">
                <a:latin typeface="Arial Narrow" panose="020B0606020202030204" pitchFamily="34" charset="0"/>
              </a:rPr>
              <a:t>Though now almost a hundred years old, the record listed here (7:7-63) is nearly identical to the one given earlier (Ezra 2:2-70). Minor differences are usually believed to be transcription problems.</a:t>
            </a:r>
          </a:p>
        </p:txBody>
      </p:sp>
    </p:spTree>
    <p:extLst>
      <p:ext uri="{BB962C8B-B14F-4D97-AF65-F5344CB8AC3E}">
        <p14:creationId xmlns:p14="http://schemas.microsoft.com/office/powerpoint/2010/main" val="2108277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4611">
                                            <p:txEl>
                                              <p:pRg st="1" end="1"/>
                                            </p:txEl>
                                          </p:spTgt>
                                        </p:tgtEl>
                                        <p:attrNameLst>
                                          <p:attrName>style.visibility</p:attrName>
                                        </p:attrNameLst>
                                      </p:cBhvr>
                                      <p:to>
                                        <p:strVal val="visible"/>
                                      </p:to>
                                    </p:set>
                                    <p:anim calcmode="lin" valueType="num">
                                      <p:cBhvr additive="base">
                                        <p:cTn id="7" dur="500" fill="hold"/>
                                        <p:tgtEl>
                                          <p:spTgt spid="3246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4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4611">
                                            <p:txEl>
                                              <p:pRg st="2" end="2"/>
                                            </p:txEl>
                                          </p:spTgt>
                                        </p:tgtEl>
                                        <p:attrNameLst>
                                          <p:attrName>style.visibility</p:attrName>
                                        </p:attrNameLst>
                                      </p:cBhvr>
                                      <p:to>
                                        <p:strVal val="visible"/>
                                      </p:to>
                                    </p:set>
                                    <p:anim calcmode="lin" valueType="num">
                                      <p:cBhvr additive="base">
                                        <p:cTn id="13" dur="500" fill="hold"/>
                                        <p:tgtEl>
                                          <p:spTgt spid="3246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46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923365" y="466165"/>
            <a:ext cx="8229600" cy="914400"/>
          </a:xfrm>
        </p:spPr>
        <p:txBody>
          <a:bodyPr/>
          <a:lstStyle/>
          <a:p>
            <a:pPr algn="l" eaLnBrk="1" hangingPunct="1">
              <a:defRPr/>
            </a:pPr>
            <a:r>
              <a:rPr lang="en-US" altLang="en-US" dirty="0">
                <a:solidFill>
                  <a:srgbClr val="FFCC00"/>
                </a:solidFill>
              </a:rPr>
              <a:t>Discussion Questions:</a:t>
            </a:r>
          </a:p>
        </p:txBody>
      </p:sp>
      <p:sp>
        <p:nvSpPr>
          <p:cNvPr id="396291" name="Rectangle 3"/>
          <p:cNvSpPr>
            <a:spLocks noGrp="1" noChangeArrowheads="1"/>
          </p:cNvSpPr>
          <p:nvPr>
            <p:ph type="body" idx="1"/>
          </p:nvPr>
        </p:nvSpPr>
        <p:spPr>
          <a:xfrm>
            <a:off x="1084728" y="1783976"/>
            <a:ext cx="9995647" cy="4186517"/>
          </a:xfrm>
        </p:spPr>
        <p:txBody>
          <a:bodyPr>
            <a:normAutofit/>
          </a:bodyPr>
          <a:lstStyle/>
          <a:p>
            <a:pPr marL="609600" indent="-609600">
              <a:buClr>
                <a:srgbClr val="FFFF00"/>
              </a:buClr>
              <a:buFont typeface="Wingdings" panose="05000000000000000000" pitchFamily="2" charset="2"/>
              <a:buAutoNum type="arabicPeriod"/>
              <a:defRPr/>
            </a:pPr>
            <a:r>
              <a:rPr lang="en-US" altLang="en-US" sz="2800" i="1" dirty="0"/>
              <a:t>The rebuilding of the walls was an exercise in community cooperation. What factors brought the community together?</a:t>
            </a:r>
          </a:p>
          <a:p>
            <a:pPr marL="609600" indent="-609600">
              <a:buClr>
                <a:srgbClr val="FFFF00"/>
              </a:buClr>
              <a:buFont typeface="Wingdings" panose="05000000000000000000" pitchFamily="2" charset="2"/>
              <a:buAutoNum type="arabicPeriod"/>
              <a:defRPr/>
            </a:pPr>
            <a:r>
              <a:rPr lang="en-US" altLang="en-US" sz="2800" i="1" dirty="0"/>
              <a:t>Nehemiah led the more affluent in relieving the distress of those less advantaged. Is there a counterpart for Christians?</a:t>
            </a:r>
          </a:p>
        </p:txBody>
      </p:sp>
    </p:spTree>
    <p:extLst>
      <p:ext uri="{BB962C8B-B14F-4D97-AF65-F5344CB8AC3E}">
        <p14:creationId xmlns:p14="http://schemas.microsoft.com/office/powerpoint/2010/main" val="497481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anim calcmode="lin" valueType="num">
                                      <p:cBhvr additive="base">
                                        <p:cTn id="7" dur="500" fill="hold"/>
                                        <p:tgtEl>
                                          <p:spTgt spid="396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6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6291">
                                            <p:txEl>
                                              <p:pRg st="1" end="1"/>
                                            </p:txEl>
                                          </p:spTgt>
                                        </p:tgtEl>
                                        <p:attrNameLst>
                                          <p:attrName>style.visibility</p:attrName>
                                        </p:attrNameLst>
                                      </p:cBhvr>
                                      <p:to>
                                        <p:strVal val="visible"/>
                                      </p:to>
                                    </p:set>
                                    <p:anim calcmode="lin" valueType="num">
                                      <p:cBhvr additive="base">
                                        <p:cTn id="13" dur="500" fill="hold"/>
                                        <p:tgtEl>
                                          <p:spTgt spid="396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62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981200" y="274638"/>
            <a:ext cx="8229600" cy="2544762"/>
          </a:xfrm>
        </p:spPr>
        <p:txBody>
          <a:bodyPr/>
          <a:lstStyle/>
          <a:p>
            <a:pPr algn="l" eaLnBrk="1" hangingPunct="1">
              <a:defRPr/>
            </a:pPr>
            <a:r>
              <a:rPr lang="en-US" altLang="en-US" sz="4000" dirty="0">
                <a:solidFill>
                  <a:srgbClr val="8BFFFF"/>
                </a:solidFill>
                <a:latin typeface="Papyrus" panose="03070502060502030205" pitchFamily="66" charset="0"/>
              </a:rPr>
              <a:t>Cyrus Cylinder</a:t>
            </a:r>
            <a:r>
              <a:rPr lang="en-US" altLang="en-US" sz="2800" dirty="0">
                <a:solidFill>
                  <a:srgbClr val="8BFFFF"/>
                </a:solidFill>
                <a:latin typeface="Arial Narrow" panose="020B0606020202030204" pitchFamily="34" charset="0"/>
              </a:rPr>
              <a:t>  539-8 BC</a:t>
            </a:r>
            <a:br>
              <a:rPr lang="en-US" altLang="en-US" sz="4000" dirty="0">
                <a:solidFill>
                  <a:srgbClr val="8BFFFF"/>
                </a:solidFill>
                <a:latin typeface="Papyrus" panose="03070502060502030205" pitchFamily="66" charset="0"/>
              </a:rPr>
            </a:br>
            <a:r>
              <a:rPr lang="en-US" altLang="en-US" sz="2400" i="1" dirty="0">
                <a:solidFill>
                  <a:srgbClr val="EFC515"/>
                </a:solidFill>
                <a:latin typeface="Arial Narrow" panose="020B0606020202030204" pitchFamily="34" charset="0"/>
              </a:rPr>
              <a:t>	“I returned to these sacred cities on the other side of the Tigris, the sanctuaries of which have been in ruins for a long time, the images which used to live therein and established for them permanent sanctuaries. I also gathered all their former inhabitants and returned to them their habitations.”</a:t>
            </a:r>
            <a:br>
              <a:rPr lang="en-US" altLang="en-US" sz="4000" dirty="0">
                <a:solidFill>
                  <a:srgbClr val="EFC515"/>
                </a:solidFill>
                <a:latin typeface="Papyrus" panose="03070502060502030205" pitchFamily="66" charset="0"/>
              </a:rPr>
            </a:br>
            <a:r>
              <a:rPr lang="en-US" altLang="en-US" sz="1400" dirty="0">
                <a:latin typeface="Papyrus" panose="03070502060502030205" pitchFamily="66" charset="0"/>
              </a:rPr>
              <a:t>						</a:t>
            </a:r>
            <a:r>
              <a:rPr lang="en-US" altLang="en-US" sz="1800" dirty="0">
                <a:latin typeface="Arial Narrow" panose="020B0606020202030204" pitchFamily="34" charset="0"/>
              </a:rPr>
              <a:t>British Museum, London</a:t>
            </a:r>
            <a:endParaRPr lang="en-US" altLang="en-US" sz="4000" dirty="0">
              <a:latin typeface="Papyrus" panose="03070502060502030205" pitchFamily="66" charset="0"/>
            </a:endParaRPr>
          </a:p>
        </p:txBody>
      </p:sp>
      <p:pic>
        <p:nvPicPr>
          <p:cNvPr id="21507" name="Picture 3" descr="cyrus_cilinder[1]"/>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590800" y="3075037"/>
            <a:ext cx="7086600" cy="3649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35271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1828800" y="228600"/>
            <a:ext cx="8534400" cy="990600"/>
          </a:xfrm>
        </p:spPr>
        <p:txBody>
          <a:bodyPr/>
          <a:lstStyle/>
          <a:p>
            <a:pPr eaLnBrk="1" hangingPunct="1">
              <a:defRPr/>
            </a:pPr>
            <a:r>
              <a:rPr lang="en-US" altLang="en-US" sz="4000">
                <a:solidFill>
                  <a:srgbClr val="FFCC00"/>
                </a:solidFill>
                <a:latin typeface="Papyrus" panose="03070502060502030205" pitchFamily="66" charset="0"/>
              </a:rPr>
              <a:t>The Festivals of the Seventh Month</a:t>
            </a:r>
          </a:p>
        </p:txBody>
      </p:sp>
      <p:sp>
        <p:nvSpPr>
          <p:cNvPr id="332803" name="Rectangle 3"/>
          <p:cNvSpPr>
            <a:spLocks noGrp="1" noChangeArrowheads="1"/>
          </p:cNvSpPr>
          <p:nvPr>
            <p:ph type="body" idx="1"/>
          </p:nvPr>
        </p:nvSpPr>
        <p:spPr>
          <a:xfrm>
            <a:off x="1600200" y="1295400"/>
            <a:ext cx="8991600" cy="1524000"/>
          </a:xfrm>
          <a:gradFill rotWithShape="1">
            <a:gsLst>
              <a:gs pos="0">
                <a:srgbClr val="008000"/>
              </a:gs>
              <a:gs pos="100000">
                <a:srgbClr val="008000">
                  <a:gamma/>
                  <a:shade val="46275"/>
                  <a:invGamma/>
                </a:srgbClr>
              </a:gs>
            </a:gsLst>
            <a:lin ang="5400000" scaled="1"/>
          </a:gradFill>
          <a:ln w="12700">
            <a:solidFill>
              <a:srgbClr val="FFCC00"/>
            </a:solidFill>
            <a:miter lim="800000"/>
            <a:headEnd/>
            <a:tailEnd/>
          </a:ln>
        </p:spPr>
        <p:txBody>
          <a:bodyPr>
            <a:normAutofit fontScale="92500" lnSpcReduction="10000"/>
          </a:bodyPr>
          <a:lstStyle/>
          <a:p>
            <a:pPr eaLnBrk="1" hangingPunct="1">
              <a:lnSpc>
                <a:spcPct val="90000"/>
              </a:lnSpc>
              <a:buFont typeface="Wingdings" panose="05000000000000000000" pitchFamily="2" charset="2"/>
              <a:buNone/>
              <a:defRPr/>
            </a:pPr>
            <a:r>
              <a:rPr lang="en-US" altLang="en-US" sz="2800">
                <a:solidFill>
                  <a:srgbClr val="FF6600"/>
                </a:solidFill>
                <a:latin typeface="Georgia" panose="02040502050405020303" pitchFamily="18" charset="0"/>
              </a:rPr>
              <a:t>Memorial Blowing of Trumpets</a:t>
            </a:r>
            <a:r>
              <a:rPr lang="en-US" altLang="en-US" sz="2800">
                <a:solidFill>
                  <a:srgbClr val="FF6600"/>
                </a:solidFill>
                <a:latin typeface="Microsoft Sans Serif" panose="020B0604020202020204" pitchFamily="34" charset="0"/>
              </a:rPr>
              <a:t> </a:t>
            </a:r>
            <a:r>
              <a:rPr lang="en-US" altLang="en-US">
                <a:solidFill>
                  <a:srgbClr val="FF6600"/>
                </a:solidFill>
                <a:latin typeface="Microsoft Sans Serif" panose="020B0604020202020204" pitchFamily="34" charset="0"/>
              </a:rPr>
              <a:t>(Lv. 23:23-25; Nu. 29:1-6)</a:t>
            </a:r>
          </a:p>
          <a:p>
            <a:pPr eaLnBrk="1" hangingPunct="1">
              <a:lnSpc>
                <a:spcPct val="90000"/>
              </a:lnSpc>
              <a:defRPr/>
            </a:pPr>
            <a:r>
              <a:rPr lang="en-US" altLang="en-US" i="1">
                <a:solidFill>
                  <a:srgbClr val="FFFF99"/>
                </a:solidFill>
                <a:latin typeface="Comic Sans MS" panose="030F0702030302020204" pitchFamily="66" charset="0"/>
              </a:rPr>
              <a:t>A Sabbath and solemn assembly</a:t>
            </a:r>
          </a:p>
          <a:p>
            <a:pPr eaLnBrk="1" hangingPunct="1">
              <a:lnSpc>
                <a:spcPct val="90000"/>
              </a:lnSpc>
              <a:defRPr/>
            </a:pPr>
            <a:r>
              <a:rPr lang="en-US" altLang="en-US" i="1">
                <a:solidFill>
                  <a:srgbClr val="FFFF99"/>
                </a:solidFill>
                <a:latin typeface="Comic Sans MS" panose="030F0702030302020204" pitchFamily="66" charset="0"/>
              </a:rPr>
              <a:t>Beginning of the Jewish civil year (Rosh Hashanah)</a:t>
            </a:r>
          </a:p>
          <a:p>
            <a:pPr eaLnBrk="1" hangingPunct="1">
              <a:lnSpc>
                <a:spcPct val="90000"/>
              </a:lnSpc>
              <a:defRPr/>
            </a:pPr>
            <a:r>
              <a:rPr lang="en-US" altLang="en-US" i="1">
                <a:solidFill>
                  <a:srgbClr val="FFFF99"/>
                </a:solidFill>
                <a:latin typeface="Comic Sans MS" panose="030F0702030302020204" pitchFamily="66" charset="0"/>
              </a:rPr>
              <a:t>Public reading of the Torah (in the post-exilic period)</a:t>
            </a:r>
          </a:p>
        </p:txBody>
      </p:sp>
      <p:sp>
        <p:nvSpPr>
          <p:cNvPr id="332804" name="Rectangle 4"/>
          <p:cNvSpPr>
            <a:spLocks noChangeArrowheads="1"/>
          </p:cNvSpPr>
          <p:nvPr/>
        </p:nvSpPr>
        <p:spPr bwMode="auto">
          <a:xfrm>
            <a:off x="1600200" y="2971800"/>
            <a:ext cx="8991600" cy="1752600"/>
          </a:xfrm>
          <a:prstGeom prst="rect">
            <a:avLst/>
          </a:prstGeom>
          <a:gradFill rotWithShape="1">
            <a:gsLst>
              <a:gs pos="0">
                <a:srgbClr val="004800"/>
              </a:gs>
              <a:gs pos="100000">
                <a:srgbClr val="004800">
                  <a:gamma/>
                  <a:shade val="46275"/>
                  <a:invGamma/>
                </a:srgbClr>
              </a:gs>
            </a:gsLst>
            <a:lin ang="5400000" scaled="1"/>
          </a:gradFill>
          <a:ln w="127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lnSpc>
                <a:spcPct val="90000"/>
              </a:lnSpc>
              <a:buFont typeface="Wingdings" panose="05000000000000000000" pitchFamily="2" charset="2"/>
              <a:buNone/>
              <a:defRPr/>
            </a:pPr>
            <a:r>
              <a:rPr lang="en-US" altLang="en-US" sz="2800">
                <a:solidFill>
                  <a:srgbClr val="FF6600"/>
                </a:solidFill>
                <a:latin typeface="Georgia" panose="02040502050405020303" pitchFamily="18" charset="0"/>
              </a:rPr>
              <a:t>Yom Kippur </a:t>
            </a:r>
            <a:r>
              <a:rPr lang="en-US" altLang="en-US" sz="2000">
                <a:solidFill>
                  <a:srgbClr val="FF6600"/>
                </a:solidFill>
                <a:latin typeface="Microsoft Sans Serif" panose="020B0604020202020204" pitchFamily="34" charset="0"/>
              </a:rPr>
              <a:t>(Ex. 30:9-10; Lv. 16:1-34; 23:26-32; Nu. 29:7-11)</a:t>
            </a:r>
          </a:p>
          <a:p>
            <a:pPr eaLnBrk="1" hangingPunct="1">
              <a:lnSpc>
                <a:spcPct val="90000"/>
              </a:lnSpc>
              <a:defRPr/>
            </a:pPr>
            <a:r>
              <a:rPr lang="en-US" altLang="en-US" sz="2000" i="1">
                <a:solidFill>
                  <a:srgbClr val="FFFF99"/>
                </a:solidFill>
                <a:latin typeface="Franklin Gothic Medium" panose="020B0603020102020204" pitchFamily="34" charset="0"/>
              </a:rPr>
              <a:t>National atonement for the people of Israel</a:t>
            </a:r>
          </a:p>
          <a:p>
            <a:pPr eaLnBrk="1" hangingPunct="1">
              <a:lnSpc>
                <a:spcPct val="90000"/>
              </a:lnSpc>
              <a:defRPr/>
            </a:pPr>
            <a:r>
              <a:rPr lang="en-US" altLang="en-US" sz="2000" i="1">
                <a:solidFill>
                  <a:srgbClr val="FFFF99"/>
                </a:solidFill>
                <a:latin typeface="Franklin Gothic Medium" panose="020B0603020102020204" pitchFamily="34" charset="0"/>
              </a:rPr>
              <a:t>High priest enters the Most Holy Place three times (to offer incense, to offer blood for himself, to offer blood for the people)</a:t>
            </a:r>
          </a:p>
          <a:p>
            <a:pPr eaLnBrk="1" hangingPunct="1">
              <a:lnSpc>
                <a:spcPct val="90000"/>
              </a:lnSpc>
              <a:defRPr/>
            </a:pPr>
            <a:r>
              <a:rPr lang="en-US" altLang="en-US" sz="2000" i="1">
                <a:solidFill>
                  <a:srgbClr val="FFFF99"/>
                </a:solidFill>
                <a:latin typeface="Franklin Gothic Medium" panose="020B0603020102020204" pitchFamily="34" charset="0"/>
              </a:rPr>
              <a:t>Goat for Azazel ritual</a:t>
            </a:r>
          </a:p>
        </p:txBody>
      </p:sp>
      <p:sp>
        <p:nvSpPr>
          <p:cNvPr id="332805" name="Rectangle 5"/>
          <p:cNvSpPr>
            <a:spLocks noChangeArrowheads="1"/>
          </p:cNvSpPr>
          <p:nvPr/>
        </p:nvSpPr>
        <p:spPr bwMode="auto">
          <a:xfrm>
            <a:off x="1600200" y="4876800"/>
            <a:ext cx="8991600" cy="1524000"/>
          </a:xfrm>
          <a:prstGeom prst="rect">
            <a:avLst/>
          </a:prstGeom>
          <a:gradFill rotWithShape="1">
            <a:gsLst>
              <a:gs pos="0">
                <a:srgbClr val="002600"/>
              </a:gs>
              <a:gs pos="100000">
                <a:srgbClr val="002600">
                  <a:gamma/>
                  <a:shade val="46275"/>
                  <a:invGamma/>
                </a:srgbClr>
              </a:gs>
            </a:gsLst>
            <a:lin ang="5400000" scaled="1"/>
          </a:gradFill>
          <a:ln w="1270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eaLnBrk="1" hangingPunct="1">
              <a:lnSpc>
                <a:spcPct val="90000"/>
              </a:lnSpc>
              <a:buFont typeface="Wingdings" panose="05000000000000000000" pitchFamily="2" charset="2"/>
              <a:buNone/>
              <a:defRPr/>
            </a:pPr>
            <a:r>
              <a:rPr lang="en-US" altLang="en-US" sz="2800">
                <a:solidFill>
                  <a:srgbClr val="FF6600"/>
                </a:solidFill>
                <a:latin typeface="Georgia" panose="02040502050405020303" pitchFamily="18" charset="0"/>
              </a:rPr>
              <a:t>Feast of Succoth/Booths </a:t>
            </a:r>
            <a:r>
              <a:rPr lang="en-US" altLang="en-US" sz="2000">
                <a:solidFill>
                  <a:srgbClr val="FF6600"/>
                </a:solidFill>
                <a:latin typeface="Microsoft Sans Serif" panose="020B0604020202020204" pitchFamily="34" charset="0"/>
              </a:rPr>
              <a:t>(Ex. 23:16-17; Lv. 23:33-44; Dt. 16:13-17)</a:t>
            </a:r>
          </a:p>
          <a:p>
            <a:pPr eaLnBrk="1" hangingPunct="1">
              <a:lnSpc>
                <a:spcPct val="90000"/>
              </a:lnSpc>
              <a:defRPr/>
            </a:pPr>
            <a:r>
              <a:rPr lang="en-US" altLang="en-US" sz="2000" i="1">
                <a:solidFill>
                  <a:srgbClr val="FFFF99"/>
                </a:solidFill>
                <a:latin typeface="Franklin Gothic Medium" panose="020B0603020102020204" pitchFamily="34" charset="0"/>
              </a:rPr>
              <a:t>An eight-day celebration of the wilderness sojourn and survival</a:t>
            </a:r>
          </a:p>
          <a:p>
            <a:pPr eaLnBrk="1" hangingPunct="1">
              <a:lnSpc>
                <a:spcPct val="90000"/>
              </a:lnSpc>
              <a:defRPr/>
            </a:pPr>
            <a:r>
              <a:rPr lang="en-US" altLang="en-US" sz="2000" i="1">
                <a:solidFill>
                  <a:srgbClr val="FFFF99"/>
                </a:solidFill>
                <a:latin typeface="Franklin Gothic Medium" panose="020B0603020102020204" pitchFamily="34" charset="0"/>
              </a:rPr>
              <a:t>Regular daily offerings</a:t>
            </a:r>
          </a:p>
          <a:p>
            <a:pPr eaLnBrk="1" hangingPunct="1">
              <a:lnSpc>
                <a:spcPct val="90000"/>
              </a:lnSpc>
              <a:defRPr/>
            </a:pPr>
            <a:r>
              <a:rPr lang="en-US" altLang="en-US" sz="2000" i="1">
                <a:solidFill>
                  <a:srgbClr val="FFFF99"/>
                </a:solidFill>
                <a:latin typeface="Franklin Gothic Medium" panose="020B0603020102020204" pitchFamily="34" charset="0"/>
              </a:rPr>
              <a:t>Completion of the harvest season</a:t>
            </a:r>
          </a:p>
        </p:txBody>
      </p:sp>
    </p:spTree>
    <p:extLst>
      <p:ext uri="{BB962C8B-B14F-4D97-AF65-F5344CB8AC3E}">
        <p14:creationId xmlns:p14="http://schemas.microsoft.com/office/powerpoint/2010/main" val="276800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32803">
                                            <p:bg/>
                                          </p:spTgt>
                                        </p:tgtEl>
                                        <p:attrNameLst>
                                          <p:attrName>style.visibility</p:attrName>
                                        </p:attrNameLst>
                                      </p:cBhvr>
                                      <p:to>
                                        <p:strVal val="visible"/>
                                      </p:to>
                                    </p:set>
                                    <p:animEffect transition="in" filter="randombar(vertical)">
                                      <p:cBhvr>
                                        <p:cTn id="7" dur="500"/>
                                        <p:tgtEl>
                                          <p:spTgt spid="332803">
                                            <p:bg/>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32803">
                                            <p:txEl>
                                              <p:pRg st="0" end="0"/>
                                            </p:txEl>
                                          </p:spTgt>
                                        </p:tgtEl>
                                        <p:attrNameLst>
                                          <p:attrName>style.visibility</p:attrName>
                                        </p:attrNameLst>
                                      </p:cBhvr>
                                      <p:to>
                                        <p:strVal val="visible"/>
                                      </p:to>
                                    </p:set>
                                    <p:animEffect transition="in" filter="randombar(vertical)">
                                      <p:cBhvr>
                                        <p:cTn id="10" dur="500"/>
                                        <p:tgtEl>
                                          <p:spTgt spid="332803">
                                            <p:txEl>
                                              <p:pRg st="0" end="0"/>
                                            </p:txEl>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332803">
                                            <p:txEl>
                                              <p:pRg st="1" end="1"/>
                                            </p:txEl>
                                          </p:spTgt>
                                        </p:tgtEl>
                                        <p:attrNameLst>
                                          <p:attrName>style.visibility</p:attrName>
                                        </p:attrNameLst>
                                      </p:cBhvr>
                                      <p:to>
                                        <p:strVal val="visible"/>
                                      </p:to>
                                    </p:set>
                                    <p:animEffect transition="in" filter="randombar(vertical)">
                                      <p:cBhvr>
                                        <p:cTn id="13" dur="500"/>
                                        <p:tgtEl>
                                          <p:spTgt spid="332803">
                                            <p:txEl>
                                              <p:pRg st="1" end="1"/>
                                            </p:txEl>
                                          </p:spTgt>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332803">
                                            <p:txEl>
                                              <p:pRg st="2" end="2"/>
                                            </p:txEl>
                                          </p:spTgt>
                                        </p:tgtEl>
                                        <p:attrNameLst>
                                          <p:attrName>style.visibility</p:attrName>
                                        </p:attrNameLst>
                                      </p:cBhvr>
                                      <p:to>
                                        <p:strVal val="visible"/>
                                      </p:to>
                                    </p:set>
                                    <p:animEffect transition="in" filter="randombar(vertical)">
                                      <p:cBhvr>
                                        <p:cTn id="16" dur="500"/>
                                        <p:tgtEl>
                                          <p:spTgt spid="332803">
                                            <p:txEl>
                                              <p:pRg st="2" end="2"/>
                                            </p:txEl>
                                          </p:spTgt>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animEffect transition="in" filter="randombar(vertical)">
                                      <p:cBhvr>
                                        <p:cTn id="19" dur="500"/>
                                        <p:tgtEl>
                                          <p:spTgt spid="33280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332804"/>
                                        </p:tgtEl>
                                        <p:attrNameLst>
                                          <p:attrName>style.visibility</p:attrName>
                                        </p:attrNameLst>
                                      </p:cBhvr>
                                      <p:to>
                                        <p:strVal val="visible"/>
                                      </p:to>
                                    </p:set>
                                    <p:animEffect transition="in" filter="randombar(vertical)">
                                      <p:cBhvr>
                                        <p:cTn id="24" dur="500"/>
                                        <p:tgtEl>
                                          <p:spTgt spid="33280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5" fill="hold" grpId="0" nodeType="clickEffect">
                                  <p:stCondLst>
                                    <p:cond delay="0"/>
                                  </p:stCondLst>
                                  <p:childTnLst>
                                    <p:set>
                                      <p:cBhvr>
                                        <p:cTn id="28" dur="1" fill="hold">
                                          <p:stCondLst>
                                            <p:cond delay="0"/>
                                          </p:stCondLst>
                                        </p:cTn>
                                        <p:tgtEl>
                                          <p:spTgt spid="332805"/>
                                        </p:tgtEl>
                                        <p:attrNameLst>
                                          <p:attrName>style.visibility</p:attrName>
                                        </p:attrNameLst>
                                      </p:cBhvr>
                                      <p:to>
                                        <p:strVal val="visible"/>
                                      </p:to>
                                    </p:set>
                                    <p:animEffect transition="in" filter="randombar(vertical)">
                                      <p:cBhvr>
                                        <p:cTn id="29" dur="500"/>
                                        <p:tgtEl>
                                          <p:spTgt spid="332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uiExpand="1" build="p" animBg="1"/>
      <p:bldP spid="332804" grpId="0" animBg="1"/>
      <p:bldP spid="33280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DE5EDDA-29F3-4B55-90EB-8E4199FD0918}" type="slidenum">
              <a:rPr lang="en-US" altLang="en-US"/>
              <a:pPr>
                <a:defRPr/>
              </a:pPr>
              <a:t>61</a:t>
            </a:fld>
            <a:endParaRPr lang="en-US" altLang="en-US"/>
          </a:p>
        </p:txBody>
      </p:sp>
      <p:sp>
        <p:nvSpPr>
          <p:cNvPr id="334850" name="Rectangle 2"/>
          <p:cNvSpPr>
            <a:spLocks noGrp="1" noChangeArrowheads="1"/>
          </p:cNvSpPr>
          <p:nvPr>
            <p:ph type="title"/>
          </p:nvPr>
        </p:nvSpPr>
        <p:spPr>
          <a:xfrm>
            <a:off x="1103312" y="255388"/>
            <a:ext cx="8229600" cy="1600200"/>
          </a:xfrm>
          <a:solidFill>
            <a:srgbClr val="000018"/>
          </a:solidFill>
          <a:ln w="3175">
            <a:solidFill>
              <a:schemeClr val="tx1"/>
            </a:solidFill>
            <a:miter lim="800000"/>
            <a:headEnd/>
            <a:tailEnd/>
          </a:ln>
        </p:spPr>
        <p:txBody>
          <a:bodyPr/>
          <a:lstStyle/>
          <a:p>
            <a:pPr eaLnBrk="1" hangingPunct="1">
              <a:defRPr/>
            </a:pPr>
            <a:r>
              <a:rPr lang="en-US" altLang="en-US" sz="4000">
                <a:solidFill>
                  <a:srgbClr val="CC0000"/>
                </a:solidFill>
                <a:latin typeface="Eras Bold ITC" pitchFamily="34" charset="0"/>
              </a:rPr>
              <a:t>Ezra Reads the Torah (8:1-8)</a:t>
            </a:r>
            <a:br>
              <a:rPr lang="en-US" altLang="en-US" sz="4000">
                <a:solidFill>
                  <a:srgbClr val="CC0000"/>
                </a:solidFill>
                <a:latin typeface="Eras Bold ITC" pitchFamily="34" charset="0"/>
              </a:rPr>
            </a:br>
            <a:r>
              <a:rPr lang="en-US" altLang="en-US" sz="2800" i="1">
                <a:solidFill>
                  <a:srgbClr val="CC0000"/>
                </a:solidFill>
                <a:latin typeface="Arial" panose="020B0604020202020204" pitchFamily="34" charset="0"/>
              </a:rPr>
              <a:t>The text from 8:1—12:26 shifts from the 1</a:t>
            </a:r>
            <a:r>
              <a:rPr lang="en-US" altLang="en-US" sz="2800" i="1" baseline="30000">
                <a:solidFill>
                  <a:srgbClr val="CC0000"/>
                </a:solidFill>
                <a:latin typeface="Arial" panose="020B0604020202020204" pitchFamily="34" charset="0"/>
              </a:rPr>
              <a:t>st</a:t>
            </a:r>
            <a:r>
              <a:rPr lang="en-US" altLang="en-US" sz="2800" i="1">
                <a:solidFill>
                  <a:srgbClr val="CC0000"/>
                </a:solidFill>
                <a:latin typeface="Arial" panose="020B0604020202020204" pitchFamily="34" charset="0"/>
              </a:rPr>
              <a:t> person to the 3</a:t>
            </a:r>
            <a:r>
              <a:rPr lang="en-US" altLang="en-US" sz="2800" i="1" baseline="30000">
                <a:solidFill>
                  <a:srgbClr val="CC0000"/>
                </a:solidFill>
                <a:latin typeface="Arial" panose="020B0604020202020204" pitchFamily="34" charset="0"/>
              </a:rPr>
              <a:t>rd</a:t>
            </a:r>
            <a:r>
              <a:rPr lang="en-US" altLang="en-US" sz="2800" i="1">
                <a:solidFill>
                  <a:srgbClr val="CC0000"/>
                </a:solidFill>
                <a:latin typeface="Arial" panose="020B0604020202020204" pitchFamily="34" charset="0"/>
              </a:rPr>
              <a:t>  person</a:t>
            </a:r>
            <a:endParaRPr lang="en-US" altLang="en-US" sz="4000">
              <a:solidFill>
                <a:srgbClr val="CC0000"/>
              </a:solidFill>
              <a:latin typeface="Eras Bold ITC" pitchFamily="34" charset="0"/>
            </a:endParaRPr>
          </a:p>
        </p:txBody>
      </p:sp>
      <p:sp>
        <p:nvSpPr>
          <p:cNvPr id="334851" name="Rectangle 3"/>
          <p:cNvSpPr>
            <a:spLocks noGrp="1" noChangeArrowheads="1"/>
          </p:cNvSpPr>
          <p:nvPr>
            <p:ph type="body" idx="1"/>
          </p:nvPr>
        </p:nvSpPr>
        <p:spPr>
          <a:xfrm>
            <a:off x="1103312" y="2052918"/>
            <a:ext cx="10371512" cy="4294094"/>
          </a:xfrm>
        </p:spPr>
        <p:txBody>
          <a:bodyPr/>
          <a:lstStyle/>
          <a:p>
            <a:pPr eaLnBrk="1" hangingPunct="1">
              <a:buFont typeface="Wingdings" panose="05000000000000000000" pitchFamily="2" charset="2"/>
              <a:buNone/>
              <a:defRPr/>
            </a:pPr>
            <a:r>
              <a:rPr lang="en-US" altLang="en-US" sz="2800" b="1" dirty="0">
                <a:solidFill>
                  <a:srgbClr val="FF5050"/>
                </a:solidFill>
                <a:latin typeface="Arial" panose="020B0604020202020204" pitchFamily="34" charset="0"/>
              </a:rPr>
              <a:t>The public reading was for “those who could understand” (i.e., the reading was in Hebrew, but not everyone could understand Hebrew):</a:t>
            </a:r>
          </a:p>
          <a:p>
            <a:pPr eaLnBrk="1" hangingPunct="1">
              <a:defRPr/>
            </a:pPr>
            <a:r>
              <a:rPr lang="en-US" altLang="en-US" sz="2400" i="1" dirty="0">
                <a:latin typeface="Arial Narrow" panose="020B0606020202030204" pitchFamily="34" charset="0"/>
              </a:rPr>
              <a:t>For those who could not understand (i.e., the Aramaic speaking community), the Levites assisted with explanations, either by “translating” (so JB, GNB) or “giving the sense” (ESV, RSV, NIV, NASB). This is the first biblical description of Scripture translation.</a:t>
            </a:r>
          </a:p>
          <a:p>
            <a:pPr eaLnBrk="1" hangingPunct="1">
              <a:defRPr/>
            </a:pPr>
            <a:r>
              <a:rPr lang="en-US" altLang="en-US" sz="2400" i="1" dirty="0">
                <a:latin typeface="Arial Narrow" panose="020B0606020202030204" pitchFamily="34" charset="0"/>
              </a:rPr>
              <a:t>The public reading was conducted from a </a:t>
            </a:r>
            <a:r>
              <a:rPr lang="en-US" altLang="en-US" sz="2400" dirty="0" err="1">
                <a:latin typeface="HebrewTh" pitchFamily="2" charset="0"/>
              </a:rPr>
              <a:t>Cfe-lDag;mi</a:t>
            </a:r>
            <a:r>
              <a:rPr lang="en-US" altLang="en-US" sz="2400" i="1" dirty="0">
                <a:latin typeface="Arial Narrow" panose="020B0606020202030204" pitchFamily="34" charset="0"/>
              </a:rPr>
              <a:t> (= tower of wood), which probably refers to either a pulpit (so KJV, RSV, NASB, ASV) or a platform (so NIV, NEB, ESV, NAB).</a:t>
            </a:r>
          </a:p>
        </p:txBody>
      </p:sp>
    </p:spTree>
    <p:extLst>
      <p:ext uri="{BB962C8B-B14F-4D97-AF65-F5344CB8AC3E}">
        <p14:creationId xmlns:p14="http://schemas.microsoft.com/office/powerpoint/2010/main" val="2510577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4851">
                                            <p:txEl>
                                              <p:pRg st="1" end="1"/>
                                            </p:txEl>
                                          </p:spTgt>
                                        </p:tgtEl>
                                        <p:attrNameLst>
                                          <p:attrName>style.visibility</p:attrName>
                                        </p:attrNameLst>
                                      </p:cBhvr>
                                      <p:to>
                                        <p:strVal val="visible"/>
                                      </p:to>
                                    </p:set>
                                    <p:anim calcmode="lin" valueType="num">
                                      <p:cBhvr additive="base">
                                        <p:cTn id="7" dur="500" fill="hold"/>
                                        <p:tgtEl>
                                          <p:spTgt spid="3348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4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4851">
                                            <p:txEl>
                                              <p:pRg st="2" end="2"/>
                                            </p:txEl>
                                          </p:spTgt>
                                        </p:tgtEl>
                                        <p:attrNameLst>
                                          <p:attrName>style.visibility</p:attrName>
                                        </p:attrNameLst>
                                      </p:cBhvr>
                                      <p:to>
                                        <p:strVal val="visible"/>
                                      </p:to>
                                    </p:set>
                                    <p:anim calcmode="lin" valueType="num">
                                      <p:cBhvr additive="base">
                                        <p:cTn id="13" dur="500" fill="hold"/>
                                        <p:tgtEl>
                                          <p:spTgt spid="3348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48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12F8902-1820-428C-BEB5-8F10A46A5069}" type="slidenum">
              <a:rPr lang="en-US" altLang="en-US"/>
              <a:pPr>
                <a:defRPr/>
              </a:pPr>
              <a:t>62</a:t>
            </a:fld>
            <a:endParaRPr lang="en-US" altLang="en-US"/>
          </a:p>
        </p:txBody>
      </p:sp>
      <p:sp>
        <p:nvSpPr>
          <p:cNvPr id="335874" name="Rectangle 2"/>
          <p:cNvSpPr>
            <a:spLocks noGrp="1" noChangeArrowheads="1"/>
          </p:cNvSpPr>
          <p:nvPr>
            <p:ph type="title"/>
          </p:nvPr>
        </p:nvSpPr>
        <p:spPr>
          <a:solidFill>
            <a:srgbClr val="000018"/>
          </a:solidFill>
          <a:ln w="3175">
            <a:solidFill>
              <a:schemeClr val="tx1"/>
            </a:solidFill>
            <a:miter lim="800000"/>
            <a:headEnd/>
            <a:tailEnd/>
          </a:ln>
        </p:spPr>
        <p:txBody>
          <a:bodyPr/>
          <a:lstStyle/>
          <a:p>
            <a:pPr eaLnBrk="1" hangingPunct="1">
              <a:defRPr/>
            </a:pPr>
            <a:r>
              <a:rPr lang="en-US" altLang="en-US" sz="4000">
                <a:solidFill>
                  <a:srgbClr val="CC0000"/>
                </a:solidFill>
                <a:latin typeface="Eras Bold ITC" pitchFamily="34" charset="0"/>
              </a:rPr>
              <a:t>Celebrating the Festival of Booths (8:9-18)</a:t>
            </a:r>
          </a:p>
        </p:txBody>
      </p:sp>
      <p:sp>
        <p:nvSpPr>
          <p:cNvPr id="335875" name="Rectangle 3"/>
          <p:cNvSpPr>
            <a:spLocks noGrp="1" noChangeArrowheads="1"/>
          </p:cNvSpPr>
          <p:nvPr>
            <p:ph type="body" idx="1"/>
          </p:nvPr>
        </p:nvSpPr>
        <p:spPr>
          <a:xfrm>
            <a:off x="878541" y="2061882"/>
            <a:ext cx="10312198" cy="4356847"/>
          </a:xfrm>
        </p:spPr>
        <p:txBody>
          <a:bodyPr/>
          <a:lstStyle/>
          <a:p>
            <a:pPr eaLnBrk="1" hangingPunct="1">
              <a:lnSpc>
                <a:spcPct val="90000"/>
              </a:lnSpc>
              <a:buFont typeface="Wingdings" panose="05000000000000000000" pitchFamily="2" charset="2"/>
              <a:buNone/>
              <a:defRPr/>
            </a:pPr>
            <a:r>
              <a:rPr lang="en-US" altLang="en-US" sz="2800" b="1" dirty="0">
                <a:solidFill>
                  <a:srgbClr val="FF5050"/>
                </a:solidFill>
                <a:latin typeface="Arial" panose="020B0604020202020204" pitchFamily="34" charset="0"/>
              </a:rPr>
              <a:t>The second day’s reading brought them to one of the passages about the Festival of Booths (presumably Lv. 23:40-43):</a:t>
            </a:r>
          </a:p>
          <a:p>
            <a:pPr eaLnBrk="1" hangingPunct="1">
              <a:lnSpc>
                <a:spcPct val="90000"/>
              </a:lnSpc>
              <a:defRPr/>
            </a:pPr>
            <a:r>
              <a:rPr lang="en-US" altLang="en-US" sz="2400" i="1" dirty="0">
                <a:latin typeface="Arial Narrow" panose="020B0606020202030204" pitchFamily="34" charset="0"/>
              </a:rPr>
              <a:t>Initially, the Torah reading created agitation, probably because the people realized for the first time how much they had violated the covenant (cf. 9:1-2).</a:t>
            </a:r>
          </a:p>
          <a:p>
            <a:pPr eaLnBrk="1" hangingPunct="1">
              <a:lnSpc>
                <a:spcPct val="90000"/>
              </a:lnSpc>
              <a:defRPr/>
            </a:pPr>
            <a:r>
              <a:rPr lang="en-US" altLang="en-US" sz="2400" i="1" dirty="0">
                <a:latin typeface="Arial Narrow" panose="020B0606020202030204" pitchFamily="34" charset="0"/>
              </a:rPr>
              <a:t>Nehemiah, Ezra and the Levites encouraged the people not to grieve, but to rejoice and celebrate.</a:t>
            </a:r>
          </a:p>
          <a:p>
            <a:pPr eaLnBrk="1" hangingPunct="1">
              <a:lnSpc>
                <a:spcPct val="90000"/>
              </a:lnSpc>
              <a:defRPr/>
            </a:pPr>
            <a:r>
              <a:rPr lang="en-US" altLang="en-US" sz="2400" i="1" dirty="0">
                <a:latin typeface="Arial Narrow" panose="020B0606020202030204" pitchFamily="34" charset="0"/>
              </a:rPr>
              <a:t>They built booths, as the Torah stipulated, and rejoiced for the seven days of the festival.</a:t>
            </a:r>
          </a:p>
          <a:p>
            <a:pPr eaLnBrk="1" hangingPunct="1">
              <a:lnSpc>
                <a:spcPct val="90000"/>
              </a:lnSpc>
              <a:defRPr/>
            </a:pPr>
            <a:r>
              <a:rPr lang="en-US" altLang="en-US" sz="2400" i="1" dirty="0">
                <a:latin typeface="Arial Narrow" panose="020B0606020202030204" pitchFamily="34" charset="0"/>
              </a:rPr>
              <a:t>Each day, Ezra continued to publicly read from the Torah.</a:t>
            </a:r>
            <a:r>
              <a:rPr lang="en-US" altLang="en-US" dirty="0"/>
              <a:t> </a:t>
            </a:r>
          </a:p>
        </p:txBody>
      </p:sp>
    </p:spTree>
    <p:extLst>
      <p:ext uri="{BB962C8B-B14F-4D97-AF65-F5344CB8AC3E}">
        <p14:creationId xmlns:p14="http://schemas.microsoft.com/office/powerpoint/2010/main" val="1802935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5875">
                                            <p:txEl>
                                              <p:pRg st="1" end="1"/>
                                            </p:txEl>
                                          </p:spTgt>
                                        </p:tgtEl>
                                        <p:attrNameLst>
                                          <p:attrName>style.visibility</p:attrName>
                                        </p:attrNameLst>
                                      </p:cBhvr>
                                      <p:to>
                                        <p:strVal val="visible"/>
                                      </p:to>
                                    </p:set>
                                    <p:anim calcmode="lin" valueType="num">
                                      <p:cBhvr additive="base">
                                        <p:cTn id="7" dur="500" fill="hold"/>
                                        <p:tgtEl>
                                          <p:spTgt spid="3358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5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5875">
                                            <p:txEl>
                                              <p:pRg st="2" end="2"/>
                                            </p:txEl>
                                          </p:spTgt>
                                        </p:tgtEl>
                                        <p:attrNameLst>
                                          <p:attrName>style.visibility</p:attrName>
                                        </p:attrNameLst>
                                      </p:cBhvr>
                                      <p:to>
                                        <p:strVal val="visible"/>
                                      </p:to>
                                    </p:set>
                                    <p:anim calcmode="lin" valueType="num">
                                      <p:cBhvr additive="base">
                                        <p:cTn id="13" dur="500" fill="hold"/>
                                        <p:tgtEl>
                                          <p:spTgt spid="3358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5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5875">
                                            <p:txEl>
                                              <p:pRg st="3" end="3"/>
                                            </p:txEl>
                                          </p:spTgt>
                                        </p:tgtEl>
                                        <p:attrNameLst>
                                          <p:attrName>style.visibility</p:attrName>
                                        </p:attrNameLst>
                                      </p:cBhvr>
                                      <p:to>
                                        <p:strVal val="visible"/>
                                      </p:to>
                                    </p:set>
                                    <p:anim calcmode="lin" valueType="num">
                                      <p:cBhvr additive="base">
                                        <p:cTn id="19" dur="500" fill="hold"/>
                                        <p:tgtEl>
                                          <p:spTgt spid="3358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58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5875">
                                            <p:txEl>
                                              <p:pRg st="4" end="4"/>
                                            </p:txEl>
                                          </p:spTgt>
                                        </p:tgtEl>
                                        <p:attrNameLst>
                                          <p:attrName>style.visibility</p:attrName>
                                        </p:attrNameLst>
                                      </p:cBhvr>
                                      <p:to>
                                        <p:strVal val="visible"/>
                                      </p:to>
                                    </p:set>
                                    <p:anim calcmode="lin" valueType="num">
                                      <p:cBhvr additive="base">
                                        <p:cTn id="25" dur="500" fill="hold"/>
                                        <p:tgtEl>
                                          <p:spTgt spid="3358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58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7436C97-CE38-4799-89C1-5BEFE5ED28CE}" type="slidenum">
              <a:rPr lang="en-US" altLang="en-US"/>
              <a:pPr>
                <a:defRPr/>
              </a:pPr>
              <a:t>63</a:t>
            </a:fld>
            <a:endParaRPr lang="en-US" altLang="en-US"/>
          </a:p>
        </p:txBody>
      </p:sp>
      <p:sp>
        <p:nvSpPr>
          <p:cNvPr id="336898" name="Rectangle 2"/>
          <p:cNvSpPr>
            <a:spLocks noGrp="1" noChangeArrowheads="1"/>
          </p:cNvSpPr>
          <p:nvPr>
            <p:ph type="title"/>
          </p:nvPr>
        </p:nvSpPr>
        <p:spPr>
          <a:solidFill>
            <a:srgbClr val="000018"/>
          </a:solidFill>
          <a:ln w="3175">
            <a:solidFill>
              <a:schemeClr val="tx1"/>
            </a:solidFill>
            <a:miter lim="800000"/>
            <a:headEnd/>
            <a:tailEnd/>
          </a:ln>
        </p:spPr>
        <p:txBody>
          <a:bodyPr/>
          <a:lstStyle/>
          <a:p>
            <a:pPr eaLnBrk="1" hangingPunct="1">
              <a:defRPr/>
            </a:pPr>
            <a:r>
              <a:rPr lang="en-US" altLang="en-US" sz="4000">
                <a:solidFill>
                  <a:srgbClr val="CC0000"/>
                </a:solidFill>
                <a:latin typeface="Eras Bold ITC" pitchFamily="34" charset="0"/>
              </a:rPr>
              <a:t>The Confession of Sin (9:1-37)</a:t>
            </a:r>
          </a:p>
        </p:txBody>
      </p:sp>
      <p:sp>
        <p:nvSpPr>
          <p:cNvPr id="336899" name="Rectangle 3"/>
          <p:cNvSpPr>
            <a:spLocks noGrp="1" noChangeArrowheads="1"/>
          </p:cNvSpPr>
          <p:nvPr>
            <p:ph type="body" idx="1"/>
          </p:nvPr>
        </p:nvSpPr>
        <p:spPr>
          <a:xfrm>
            <a:off x="646111" y="2079811"/>
            <a:ext cx="10990077" cy="4410635"/>
          </a:xfrm>
        </p:spPr>
        <p:txBody>
          <a:bodyPr/>
          <a:lstStyle/>
          <a:p>
            <a:pPr eaLnBrk="1" hangingPunct="1">
              <a:buFont typeface="Wingdings" panose="05000000000000000000" pitchFamily="2" charset="2"/>
              <a:buNone/>
              <a:defRPr/>
            </a:pPr>
            <a:r>
              <a:rPr lang="en-US" altLang="en-US" sz="2800" b="1" dirty="0">
                <a:solidFill>
                  <a:srgbClr val="FF5050"/>
                </a:solidFill>
                <a:latin typeface="Arial" panose="020B0604020202020204" pitchFamily="34" charset="0"/>
              </a:rPr>
              <a:t>After the Festival of Booths, the assembly began to formally express their penitence for their national sins.</a:t>
            </a:r>
          </a:p>
          <a:p>
            <a:pPr eaLnBrk="1" hangingPunct="1">
              <a:defRPr/>
            </a:pPr>
            <a:r>
              <a:rPr lang="en-US" altLang="en-US" sz="2400" i="1" dirty="0">
                <a:latin typeface="Arial Narrow" panose="020B0606020202030204" pitchFamily="34" charset="0"/>
              </a:rPr>
              <a:t>They divided the day, listening to readings from the Torah for the first half of daylight hours and confessing their sins and worshipping for the second half.</a:t>
            </a:r>
          </a:p>
          <a:p>
            <a:pPr eaLnBrk="1" hangingPunct="1">
              <a:defRPr/>
            </a:pPr>
            <a:r>
              <a:rPr lang="en-US" altLang="en-US" sz="2400" i="1" dirty="0">
                <a:latin typeface="Arial Narrow" panose="020B0606020202030204" pitchFamily="34" charset="0"/>
              </a:rPr>
              <a:t>Two groups of Levites assisted the assembly in congregational responses, one group leading in confessions and the other in praises—reminiscent of the ancient ceremony of blessings and curses  (cf. Dt. 27:12-14; Jos. 8:30-35).</a:t>
            </a:r>
          </a:p>
        </p:txBody>
      </p:sp>
    </p:spTree>
    <p:extLst>
      <p:ext uri="{BB962C8B-B14F-4D97-AF65-F5344CB8AC3E}">
        <p14:creationId xmlns:p14="http://schemas.microsoft.com/office/powerpoint/2010/main" val="537532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6899">
                                            <p:txEl>
                                              <p:pRg st="1" end="1"/>
                                            </p:txEl>
                                          </p:spTgt>
                                        </p:tgtEl>
                                        <p:attrNameLst>
                                          <p:attrName>style.visibility</p:attrName>
                                        </p:attrNameLst>
                                      </p:cBhvr>
                                      <p:to>
                                        <p:strVal val="visible"/>
                                      </p:to>
                                    </p:set>
                                    <p:anim calcmode="lin" valueType="num">
                                      <p:cBhvr additive="base">
                                        <p:cTn id="7" dur="500" fill="hold"/>
                                        <p:tgtEl>
                                          <p:spTgt spid="3368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6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6899">
                                            <p:txEl>
                                              <p:pRg st="2" end="2"/>
                                            </p:txEl>
                                          </p:spTgt>
                                        </p:tgtEl>
                                        <p:attrNameLst>
                                          <p:attrName>style.visibility</p:attrName>
                                        </p:attrNameLst>
                                      </p:cBhvr>
                                      <p:to>
                                        <p:strVal val="visible"/>
                                      </p:to>
                                    </p:set>
                                    <p:anim calcmode="lin" valueType="num">
                                      <p:cBhvr additive="base">
                                        <p:cTn id="13" dur="500" fill="hold"/>
                                        <p:tgtEl>
                                          <p:spTgt spid="3368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68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3E847FB-7BEE-455C-8E67-B47F02551988}" type="slidenum">
              <a:rPr lang="en-US" altLang="en-US"/>
              <a:pPr>
                <a:defRPr/>
              </a:pPr>
              <a:t>64</a:t>
            </a:fld>
            <a:endParaRPr lang="en-US" altLang="en-US"/>
          </a:p>
        </p:txBody>
      </p:sp>
      <p:sp>
        <p:nvSpPr>
          <p:cNvPr id="340994" name="Rectangle 2"/>
          <p:cNvSpPr>
            <a:spLocks noGrp="1" noChangeArrowheads="1"/>
          </p:cNvSpPr>
          <p:nvPr>
            <p:ph type="title"/>
          </p:nvPr>
        </p:nvSpPr>
        <p:spPr>
          <a:xfrm>
            <a:off x="977153" y="147918"/>
            <a:ext cx="8229600" cy="1371600"/>
          </a:xfrm>
          <a:solidFill>
            <a:srgbClr val="000018"/>
          </a:solidFill>
          <a:ln w="3175">
            <a:solidFill>
              <a:schemeClr val="tx1"/>
            </a:solidFill>
            <a:miter lim="800000"/>
            <a:headEnd/>
            <a:tailEnd/>
          </a:ln>
        </p:spPr>
        <p:txBody>
          <a:bodyPr/>
          <a:lstStyle/>
          <a:p>
            <a:pPr eaLnBrk="1" hangingPunct="1">
              <a:defRPr/>
            </a:pPr>
            <a:r>
              <a:rPr lang="en-US" altLang="en-US" sz="4000">
                <a:solidFill>
                  <a:srgbClr val="CC0000"/>
                </a:solidFill>
                <a:latin typeface="Eras Bold ITC" pitchFamily="34" charset="0"/>
              </a:rPr>
              <a:t>Covenant Renewal</a:t>
            </a:r>
            <a:br>
              <a:rPr lang="en-US" altLang="en-US" sz="4000">
                <a:solidFill>
                  <a:srgbClr val="CC0000"/>
                </a:solidFill>
                <a:latin typeface="Eras Bold ITC" pitchFamily="34" charset="0"/>
              </a:rPr>
            </a:br>
            <a:r>
              <a:rPr lang="en-US" altLang="en-US" sz="4000">
                <a:solidFill>
                  <a:srgbClr val="CC0000"/>
                </a:solidFill>
                <a:latin typeface="Eras Bold ITC" pitchFamily="34" charset="0"/>
              </a:rPr>
              <a:t>(9:38—10:39)</a:t>
            </a:r>
          </a:p>
        </p:txBody>
      </p:sp>
      <p:sp>
        <p:nvSpPr>
          <p:cNvPr id="340995" name="Rectangle 3"/>
          <p:cNvSpPr>
            <a:spLocks noGrp="1" noChangeArrowheads="1"/>
          </p:cNvSpPr>
          <p:nvPr>
            <p:ph type="body" idx="1"/>
          </p:nvPr>
        </p:nvSpPr>
        <p:spPr>
          <a:xfrm>
            <a:off x="977153" y="1667434"/>
            <a:ext cx="9309847" cy="5038165"/>
          </a:xfrm>
        </p:spPr>
        <p:txBody>
          <a:bodyPr>
            <a:normAutofit lnSpcReduction="10000"/>
          </a:bodyPr>
          <a:lstStyle/>
          <a:p>
            <a:pPr eaLnBrk="1" hangingPunct="1">
              <a:buFont typeface="Wingdings" panose="05000000000000000000" pitchFamily="2" charset="2"/>
              <a:buNone/>
              <a:defRPr/>
            </a:pPr>
            <a:r>
              <a:rPr lang="en-US" altLang="en-US" sz="2800" b="1" dirty="0">
                <a:solidFill>
                  <a:srgbClr val="FF5050"/>
                </a:solidFill>
                <a:latin typeface="Arial" panose="020B0604020202020204" pitchFamily="34" charset="0"/>
              </a:rPr>
              <a:t>The climax was a binding covenant-renewal ceremony in which the leaders, priests and Levites fixed their seals to a written document.</a:t>
            </a:r>
          </a:p>
          <a:p>
            <a:pPr eaLnBrk="1" hangingPunct="1">
              <a:defRPr/>
            </a:pPr>
            <a:r>
              <a:rPr lang="en-US" altLang="en-US" sz="2400" i="1" dirty="0">
                <a:latin typeface="Arial Narrow" panose="020B0606020202030204" pitchFamily="34" charset="0"/>
              </a:rPr>
              <a:t>They put themselves under oath to obey the Torah (10:28-29).</a:t>
            </a:r>
          </a:p>
          <a:p>
            <a:pPr eaLnBrk="1" hangingPunct="1">
              <a:defRPr/>
            </a:pPr>
            <a:r>
              <a:rPr lang="en-US" altLang="en-US" sz="2400" i="1" dirty="0">
                <a:latin typeface="Arial Narrow" panose="020B0606020202030204" pitchFamily="34" charset="0"/>
              </a:rPr>
              <a:t>They promised to be racially pure (10:30).</a:t>
            </a:r>
          </a:p>
          <a:p>
            <a:pPr eaLnBrk="1" hangingPunct="1">
              <a:defRPr/>
            </a:pPr>
            <a:r>
              <a:rPr lang="en-US" altLang="en-US" sz="2400" i="1" dirty="0">
                <a:latin typeface="Arial Narrow" panose="020B0606020202030204" pitchFamily="34" charset="0"/>
              </a:rPr>
              <a:t>They promised to keep the Sabbath (10:31).</a:t>
            </a:r>
          </a:p>
          <a:p>
            <a:pPr eaLnBrk="1" hangingPunct="1">
              <a:defRPr/>
            </a:pPr>
            <a:r>
              <a:rPr lang="en-US" altLang="en-US" sz="2400" i="1" dirty="0">
                <a:latin typeface="Arial Narrow" panose="020B0606020202030204" pitchFamily="34" charset="0"/>
              </a:rPr>
              <a:t>They promised to provide gifts for the temple (10:32-33).</a:t>
            </a:r>
          </a:p>
          <a:p>
            <a:pPr eaLnBrk="1" hangingPunct="1">
              <a:defRPr/>
            </a:pPr>
            <a:r>
              <a:rPr lang="en-US" altLang="en-US" sz="2400" i="1" dirty="0">
                <a:latin typeface="Arial Narrow" panose="020B0606020202030204" pitchFamily="34" charset="0"/>
              </a:rPr>
              <a:t>They promised to bring wood for sacrificial fires (10:34).</a:t>
            </a:r>
          </a:p>
          <a:p>
            <a:pPr eaLnBrk="1" hangingPunct="1">
              <a:defRPr/>
            </a:pPr>
            <a:r>
              <a:rPr lang="en-US" altLang="en-US" sz="2400" i="1" dirty="0">
                <a:latin typeface="Arial Narrow" panose="020B0606020202030204" pitchFamily="34" charset="0"/>
              </a:rPr>
              <a:t>They promised to fulfill their obligation for first-fruit offerings (10:35).</a:t>
            </a:r>
          </a:p>
          <a:p>
            <a:pPr eaLnBrk="1" hangingPunct="1">
              <a:defRPr/>
            </a:pPr>
            <a:r>
              <a:rPr lang="en-US" altLang="en-US" sz="2400" i="1" dirty="0">
                <a:latin typeface="Arial Narrow" panose="020B0606020202030204" pitchFamily="34" charset="0"/>
              </a:rPr>
              <a:t>They promised to dedicate their first born (10:36).</a:t>
            </a:r>
          </a:p>
          <a:p>
            <a:pPr eaLnBrk="1" hangingPunct="1">
              <a:defRPr/>
            </a:pPr>
            <a:r>
              <a:rPr lang="en-US" altLang="en-US" sz="2400" i="1" dirty="0">
                <a:latin typeface="Arial Narrow" panose="020B0606020202030204" pitchFamily="34" charset="0"/>
              </a:rPr>
              <a:t>They promised to pay tithes (10:37-39).</a:t>
            </a:r>
          </a:p>
        </p:txBody>
      </p:sp>
    </p:spTree>
    <p:extLst>
      <p:ext uri="{BB962C8B-B14F-4D97-AF65-F5344CB8AC3E}">
        <p14:creationId xmlns:p14="http://schemas.microsoft.com/office/powerpoint/2010/main" val="326172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0995">
                                            <p:txEl>
                                              <p:pRg st="1" end="1"/>
                                            </p:txEl>
                                          </p:spTgt>
                                        </p:tgtEl>
                                        <p:attrNameLst>
                                          <p:attrName>style.visibility</p:attrName>
                                        </p:attrNameLst>
                                      </p:cBhvr>
                                      <p:to>
                                        <p:strVal val="visible"/>
                                      </p:to>
                                    </p:set>
                                    <p:anim calcmode="lin" valueType="num">
                                      <p:cBhvr additive="base">
                                        <p:cTn id="7" dur="500" fill="hold"/>
                                        <p:tgtEl>
                                          <p:spTgt spid="3409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0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0995">
                                            <p:txEl>
                                              <p:pRg st="2" end="2"/>
                                            </p:txEl>
                                          </p:spTgt>
                                        </p:tgtEl>
                                        <p:attrNameLst>
                                          <p:attrName>style.visibility</p:attrName>
                                        </p:attrNameLst>
                                      </p:cBhvr>
                                      <p:to>
                                        <p:strVal val="visible"/>
                                      </p:to>
                                    </p:set>
                                    <p:anim calcmode="lin" valueType="num">
                                      <p:cBhvr additive="base">
                                        <p:cTn id="13" dur="500" fill="hold"/>
                                        <p:tgtEl>
                                          <p:spTgt spid="3409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0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0995">
                                            <p:txEl>
                                              <p:pRg st="3" end="3"/>
                                            </p:txEl>
                                          </p:spTgt>
                                        </p:tgtEl>
                                        <p:attrNameLst>
                                          <p:attrName>style.visibility</p:attrName>
                                        </p:attrNameLst>
                                      </p:cBhvr>
                                      <p:to>
                                        <p:strVal val="visible"/>
                                      </p:to>
                                    </p:set>
                                    <p:anim calcmode="lin" valueType="num">
                                      <p:cBhvr additive="base">
                                        <p:cTn id="19" dur="500" fill="hold"/>
                                        <p:tgtEl>
                                          <p:spTgt spid="3409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09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0995">
                                            <p:txEl>
                                              <p:pRg st="4" end="4"/>
                                            </p:txEl>
                                          </p:spTgt>
                                        </p:tgtEl>
                                        <p:attrNameLst>
                                          <p:attrName>style.visibility</p:attrName>
                                        </p:attrNameLst>
                                      </p:cBhvr>
                                      <p:to>
                                        <p:strVal val="visible"/>
                                      </p:to>
                                    </p:set>
                                    <p:anim calcmode="lin" valueType="num">
                                      <p:cBhvr additive="base">
                                        <p:cTn id="25" dur="500" fill="hold"/>
                                        <p:tgtEl>
                                          <p:spTgt spid="3409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09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40995">
                                            <p:txEl>
                                              <p:pRg st="5" end="5"/>
                                            </p:txEl>
                                          </p:spTgt>
                                        </p:tgtEl>
                                        <p:attrNameLst>
                                          <p:attrName>style.visibility</p:attrName>
                                        </p:attrNameLst>
                                      </p:cBhvr>
                                      <p:to>
                                        <p:strVal val="visible"/>
                                      </p:to>
                                    </p:set>
                                    <p:anim calcmode="lin" valueType="num">
                                      <p:cBhvr additive="base">
                                        <p:cTn id="31" dur="500" fill="hold"/>
                                        <p:tgtEl>
                                          <p:spTgt spid="3409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09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40995">
                                            <p:txEl>
                                              <p:pRg st="6" end="6"/>
                                            </p:txEl>
                                          </p:spTgt>
                                        </p:tgtEl>
                                        <p:attrNameLst>
                                          <p:attrName>style.visibility</p:attrName>
                                        </p:attrNameLst>
                                      </p:cBhvr>
                                      <p:to>
                                        <p:strVal val="visible"/>
                                      </p:to>
                                    </p:set>
                                    <p:anim calcmode="lin" valueType="num">
                                      <p:cBhvr additive="base">
                                        <p:cTn id="37" dur="500" fill="hold"/>
                                        <p:tgtEl>
                                          <p:spTgt spid="3409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09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40995">
                                            <p:txEl>
                                              <p:pRg st="7" end="7"/>
                                            </p:txEl>
                                          </p:spTgt>
                                        </p:tgtEl>
                                        <p:attrNameLst>
                                          <p:attrName>style.visibility</p:attrName>
                                        </p:attrNameLst>
                                      </p:cBhvr>
                                      <p:to>
                                        <p:strVal val="visible"/>
                                      </p:to>
                                    </p:set>
                                    <p:anim calcmode="lin" valueType="num">
                                      <p:cBhvr additive="base">
                                        <p:cTn id="43" dur="500" fill="hold"/>
                                        <p:tgtEl>
                                          <p:spTgt spid="3409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09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40995">
                                            <p:txEl>
                                              <p:pRg st="8" end="8"/>
                                            </p:txEl>
                                          </p:spTgt>
                                        </p:tgtEl>
                                        <p:attrNameLst>
                                          <p:attrName>style.visibility</p:attrName>
                                        </p:attrNameLst>
                                      </p:cBhvr>
                                      <p:to>
                                        <p:strVal val="visible"/>
                                      </p:to>
                                    </p:set>
                                    <p:anim calcmode="lin" valueType="num">
                                      <p:cBhvr additive="base">
                                        <p:cTn id="49" dur="500" fill="hold"/>
                                        <p:tgtEl>
                                          <p:spTgt spid="34099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09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2021" name="Rectangle 5"/>
          <p:cNvSpPr>
            <a:spLocks noGrp="1" noChangeArrowheads="1"/>
          </p:cNvSpPr>
          <p:nvPr>
            <p:ph type="body" sz="half" idx="2"/>
          </p:nvPr>
        </p:nvSpPr>
        <p:spPr>
          <a:xfrm>
            <a:off x="1828800" y="6019800"/>
            <a:ext cx="8534400" cy="762000"/>
          </a:xfrm>
        </p:spPr>
        <p:txBody>
          <a:bodyPr/>
          <a:lstStyle/>
          <a:p>
            <a:pPr algn="ctr" eaLnBrk="1" hangingPunct="1">
              <a:lnSpc>
                <a:spcPct val="90000"/>
              </a:lnSpc>
              <a:buFont typeface="Wingdings" panose="05000000000000000000" pitchFamily="2" charset="2"/>
              <a:buNone/>
              <a:defRPr/>
            </a:pPr>
            <a:r>
              <a:rPr lang="en-US" altLang="en-US" sz="2400">
                <a:latin typeface="Arial Narrow" panose="020B0606020202030204" pitchFamily="34" charset="0"/>
              </a:rPr>
              <a:t>These personal seals are typical. All are preserved in the Israel Museum, Jerusalem.</a:t>
            </a:r>
          </a:p>
        </p:txBody>
      </p:sp>
      <p:pic>
        <p:nvPicPr>
          <p:cNvPr id="166915" name="Picture 6" descr="AIS227"/>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24000" y="-12700"/>
            <a:ext cx="9144000" cy="597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766963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4" name="Rectangle 6"/>
          <p:cNvSpPr>
            <a:spLocks noGrp="1" noChangeArrowheads="1"/>
          </p:cNvSpPr>
          <p:nvPr>
            <p:ph type="body" sz="half" idx="2"/>
          </p:nvPr>
        </p:nvSpPr>
        <p:spPr>
          <a:xfrm>
            <a:off x="1828800" y="4800600"/>
            <a:ext cx="4038600" cy="1828800"/>
          </a:xfrm>
        </p:spPr>
        <p:txBody>
          <a:bodyPr/>
          <a:lstStyle/>
          <a:p>
            <a:pPr eaLnBrk="1" hangingPunct="1">
              <a:buFont typeface="Wingdings" panose="05000000000000000000" pitchFamily="2" charset="2"/>
              <a:buNone/>
              <a:defRPr/>
            </a:pPr>
            <a:r>
              <a:rPr lang="en-US" altLang="en-US" sz="1800">
                <a:latin typeface="Arial Narrow" panose="020B0606020202030204" pitchFamily="34" charset="0"/>
              </a:rPr>
              <a:t>Staatliche Museen zu Berlin</a:t>
            </a:r>
          </a:p>
          <a:p>
            <a:pPr eaLnBrk="1" hangingPunct="1">
              <a:buFont typeface="Wingdings" panose="05000000000000000000" pitchFamily="2" charset="2"/>
              <a:buNone/>
              <a:defRPr/>
            </a:pPr>
            <a:endParaRPr lang="en-US" altLang="en-US" sz="1800">
              <a:latin typeface="Arial Narrow" panose="020B0606020202030204" pitchFamily="34" charset="0"/>
            </a:endParaRPr>
          </a:p>
          <a:p>
            <a:pPr eaLnBrk="1" hangingPunct="1">
              <a:buFont typeface="Wingdings" panose="05000000000000000000" pitchFamily="2" charset="2"/>
              <a:buNone/>
              <a:defRPr/>
            </a:pPr>
            <a:r>
              <a:rPr lang="en-US" altLang="en-US" sz="4000">
                <a:latin typeface="Papyrus" panose="03070502060502030205" pitchFamily="66" charset="0"/>
              </a:rPr>
              <a:t>Passover Letter</a:t>
            </a:r>
          </a:p>
        </p:txBody>
      </p:sp>
      <p:pic>
        <p:nvPicPr>
          <p:cNvPr id="167939" name="Picture 7" descr="AIS195"/>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24000" y="25400"/>
            <a:ext cx="9144000" cy="4649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7940" name="Text Box 8"/>
          <p:cNvSpPr txBox="1">
            <a:spLocks noChangeArrowheads="1"/>
          </p:cNvSpPr>
          <p:nvPr/>
        </p:nvSpPr>
        <p:spPr bwMode="auto">
          <a:xfrm>
            <a:off x="6019800" y="2314576"/>
            <a:ext cx="4419600" cy="4086225"/>
          </a:xfrm>
          <a:prstGeom prst="rect">
            <a:avLst/>
          </a:prstGeom>
          <a:solidFill>
            <a:srgbClr val="0000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000" b="1">
                <a:latin typeface="Arial Narrow" panose="020B0606020202030204" pitchFamily="34" charset="0"/>
              </a:rPr>
              <a:t>Dated to the 5</a:t>
            </a:r>
            <a:r>
              <a:rPr lang="en-US" altLang="en-US" sz="2000" b="1" baseline="30000">
                <a:latin typeface="Arial Narrow" panose="020B0606020202030204" pitchFamily="34" charset="0"/>
              </a:rPr>
              <a:t>th</a:t>
            </a:r>
            <a:r>
              <a:rPr lang="en-US" altLang="en-US" sz="2000" b="1">
                <a:latin typeface="Arial Narrow" panose="020B0606020202030204" pitchFamily="34" charset="0"/>
              </a:rPr>
              <a:t> year of Darius II (419 BC), this letter from a Hananiah in Jerusalem exhorts the Jews in Elephantine, Egypt to celebrate the Passover. Hananiah identifies himself as “the brother,” and quite possibly he was the brother of Nehemiah (cf. Ne. 1:2), whom Nehemiah placed in charge of Jerusalem (cf. Ne. 7:2).</a:t>
            </a:r>
          </a:p>
          <a:p>
            <a:pPr eaLnBrk="1" hangingPunct="1">
              <a:spcBef>
                <a:spcPct val="50000"/>
              </a:spcBef>
            </a:pPr>
            <a:endParaRPr lang="en-US" altLang="en-US" sz="800" b="1">
              <a:latin typeface="Arial Narrow" panose="020B0606020202030204" pitchFamily="34" charset="0"/>
            </a:endParaRPr>
          </a:p>
          <a:p>
            <a:pPr eaLnBrk="1" hangingPunct="1">
              <a:spcBef>
                <a:spcPct val="50000"/>
              </a:spcBef>
            </a:pPr>
            <a:r>
              <a:rPr lang="en-US" altLang="en-US" sz="2000" b="1">
                <a:latin typeface="Arial Narrow" panose="020B0606020202030204" pitchFamily="34" charset="0"/>
              </a:rPr>
              <a:t>The letter evidently was written in the atmosphere of reform that prevailed in the aftermath of Nehemiah’s mission and Ezra’s public reading of the Torah.</a:t>
            </a:r>
          </a:p>
        </p:txBody>
      </p:sp>
    </p:spTree>
    <p:extLst>
      <p:ext uri="{BB962C8B-B14F-4D97-AF65-F5344CB8AC3E}">
        <p14:creationId xmlns:p14="http://schemas.microsoft.com/office/powerpoint/2010/main" val="32695596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55000EE-7C5F-4E8E-A804-FAC353992FC2}" type="slidenum">
              <a:rPr lang="en-US" altLang="en-US"/>
              <a:pPr>
                <a:defRPr/>
              </a:pPr>
              <a:t>67</a:t>
            </a:fld>
            <a:endParaRPr lang="en-US" altLang="en-US"/>
          </a:p>
        </p:txBody>
      </p:sp>
      <p:sp>
        <p:nvSpPr>
          <p:cNvPr id="349186" name="Rectangle 2"/>
          <p:cNvSpPr>
            <a:spLocks noGrp="1" noChangeArrowheads="1"/>
          </p:cNvSpPr>
          <p:nvPr>
            <p:ph type="title"/>
          </p:nvPr>
        </p:nvSpPr>
        <p:spPr>
          <a:solidFill>
            <a:srgbClr val="000018"/>
          </a:solidFill>
          <a:ln w="3175">
            <a:solidFill>
              <a:schemeClr val="tx1"/>
            </a:solidFill>
            <a:miter lim="800000"/>
            <a:headEnd/>
            <a:tailEnd/>
          </a:ln>
        </p:spPr>
        <p:txBody>
          <a:bodyPr/>
          <a:lstStyle/>
          <a:p>
            <a:pPr eaLnBrk="1" hangingPunct="1">
              <a:defRPr/>
            </a:pPr>
            <a:r>
              <a:rPr lang="en-US" altLang="en-US" sz="4000">
                <a:solidFill>
                  <a:srgbClr val="CC0000"/>
                </a:solidFill>
                <a:latin typeface="Eras Bold ITC" pitchFamily="34" charset="0"/>
              </a:rPr>
              <a:t>Repopulating the City</a:t>
            </a:r>
            <a:br>
              <a:rPr lang="en-US" altLang="en-US" sz="4000">
                <a:solidFill>
                  <a:srgbClr val="CC0000"/>
                </a:solidFill>
                <a:latin typeface="Eras Bold ITC" pitchFamily="34" charset="0"/>
              </a:rPr>
            </a:br>
            <a:r>
              <a:rPr lang="en-US" altLang="en-US" sz="4000">
                <a:solidFill>
                  <a:srgbClr val="CC0000"/>
                </a:solidFill>
                <a:latin typeface="Eras Bold ITC" pitchFamily="34" charset="0"/>
              </a:rPr>
              <a:t>(11:1—12:26)</a:t>
            </a:r>
          </a:p>
        </p:txBody>
      </p:sp>
      <p:sp>
        <p:nvSpPr>
          <p:cNvPr id="349187" name="Rectangle 3"/>
          <p:cNvSpPr>
            <a:spLocks noGrp="1" noChangeArrowheads="1"/>
          </p:cNvSpPr>
          <p:nvPr>
            <p:ph type="body" idx="1"/>
          </p:nvPr>
        </p:nvSpPr>
        <p:spPr>
          <a:xfrm>
            <a:off x="896471" y="2061882"/>
            <a:ext cx="10470776" cy="4572000"/>
          </a:xfrm>
        </p:spPr>
        <p:txBody>
          <a:bodyPr>
            <a:normAutofit/>
          </a:bodyPr>
          <a:lstStyle/>
          <a:p>
            <a:pPr eaLnBrk="1" hangingPunct="1">
              <a:buFont typeface="Wingdings" panose="05000000000000000000" pitchFamily="2" charset="2"/>
              <a:buNone/>
              <a:defRPr/>
            </a:pPr>
            <a:r>
              <a:rPr lang="en-US" altLang="en-US" sz="2800" b="1" dirty="0">
                <a:solidFill>
                  <a:srgbClr val="FF5050"/>
                </a:solidFill>
                <a:latin typeface="Arial" panose="020B0604020202020204" pitchFamily="34" charset="0"/>
              </a:rPr>
              <a:t>Since the enclosure of Jerusalem was now large, but the population small (cf. 7:4), it was decided that a tithe of people would be chosen by lot to move within the walls (11:1-2).</a:t>
            </a:r>
          </a:p>
          <a:p>
            <a:pPr eaLnBrk="1" hangingPunct="1">
              <a:defRPr/>
            </a:pPr>
            <a:r>
              <a:rPr lang="en-US" altLang="en-US" sz="2400" i="1" dirty="0">
                <a:latin typeface="Arial Narrow" panose="020B0606020202030204" pitchFamily="34" charset="0"/>
              </a:rPr>
              <a:t>The bulk of the community was now from three tribes—Judah, Benjamin and Levi (11:3-36).</a:t>
            </a:r>
          </a:p>
          <a:p>
            <a:pPr eaLnBrk="1" hangingPunct="1">
              <a:defRPr/>
            </a:pPr>
            <a:r>
              <a:rPr lang="en-US" altLang="en-US" sz="2400" i="1" dirty="0">
                <a:latin typeface="Arial Narrow" panose="020B0606020202030204" pitchFamily="34" charset="0"/>
              </a:rPr>
              <a:t>However, there were representatives from the northern clans as well (cf. 1 Chr. 9:1b-3).</a:t>
            </a:r>
          </a:p>
          <a:p>
            <a:pPr eaLnBrk="1" hangingPunct="1">
              <a:defRPr/>
            </a:pPr>
            <a:r>
              <a:rPr lang="en-US" altLang="en-US" sz="2400" i="1" dirty="0">
                <a:latin typeface="Arial Narrow" panose="020B0606020202030204" pitchFamily="34" charset="0"/>
              </a:rPr>
              <a:t>Priests and Levites were listed by pedigree (12:1-26).</a:t>
            </a:r>
          </a:p>
          <a:p>
            <a:pPr eaLnBrk="1" hangingPunct="1">
              <a:defRPr/>
            </a:pPr>
            <a:r>
              <a:rPr lang="en-US" altLang="en-US" sz="2400" i="1" dirty="0">
                <a:latin typeface="Arial Narrow" panose="020B0606020202030204" pitchFamily="34" charset="0"/>
              </a:rPr>
              <a:t>The traditional performance of antiphonal choirs was reinstated (12:24; cf. 1 Chr. 25).</a:t>
            </a:r>
          </a:p>
        </p:txBody>
      </p:sp>
    </p:spTree>
    <p:extLst>
      <p:ext uri="{BB962C8B-B14F-4D97-AF65-F5344CB8AC3E}">
        <p14:creationId xmlns:p14="http://schemas.microsoft.com/office/powerpoint/2010/main" val="933433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9187">
                                            <p:txEl>
                                              <p:pRg st="1" end="1"/>
                                            </p:txEl>
                                          </p:spTgt>
                                        </p:tgtEl>
                                        <p:attrNameLst>
                                          <p:attrName>style.visibility</p:attrName>
                                        </p:attrNameLst>
                                      </p:cBhvr>
                                      <p:to>
                                        <p:strVal val="visible"/>
                                      </p:to>
                                    </p:set>
                                    <p:anim calcmode="lin" valueType="num">
                                      <p:cBhvr additive="base">
                                        <p:cTn id="7" dur="500" fill="hold"/>
                                        <p:tgtEl>
                                          <p:spTgt spid="349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9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9187">
                                            <p:txEl>
                                              <p:pRg st="2" end="2"/>
                                            </p:txEl>
                                          </p:spTgt>
                                        </p:tgtEl>
                                        <p:attrNameLst>
                                          <p:attrName>style.visibility</p:attrName>
                                        </p:attrNameLst>
                                      </p:cBhvr>
                                      <p:to>
                                        <p:strVal val="visible"/>
                                      </p:to>
                                    </p:set>
                                    <p:anim calcmode="lin" valueType="num">
                                      <p:cBhvr additive="base">
                                        <p:cTn id="13" dur="500" fill="hold"/>
                                        <p:tgtEl>
                                          <p:spTgt spid="3491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9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9187">
                                            <p:txEl>
                                              <p:pRg st="3" end="3"/>
                                            </p:txEl>
                                          </p:spTgt>
                                        </p:tgtEl>
                                        <p:attrNameLst>
                                          <p:attrName>style.visibility</p:attrName>
                                        </p:attrNameLst>
                                      </p:cBhvr>
                                      <p:to>
                                        <p:strVal val="visible"/>
                                      </p:to>
                                    </p:set>
                                    <p:anim calcmode="lin" valueType="num">
                                      <p:cBhvr additive="base">
                                        <p:cTn id="19" dur="500" fill="hold"/>
                                        <p:tgtEl>
                                          <p:spTgt spid="3491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9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9187">
                                            <p:txEl>
                                              <p:pRg st="4" end="4"/>
                                            </p:txEl>
                                          </p:spTgt>
                                        </p:tgtEl>
                                        <p:attrNameLst>
                                          <p:attrName>style.visibility</p:attrName>
                                        </p:attrNameLst>
                                      </p:cBhvr>
                                      <p:to>
                                        <p:strVal val="visible"/>
                                      </p:to>
                                    </p:set>
                                    <p:anim calcmode="lin" valueType="num">
                                      <p:cBhvr additive="base">
                                        <p:cTn id="25" dur="500" fill="hold"/>
                                        <p:tgtEl>
                                          <p:spTgt spid="3491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91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FA69E49-E9A5-4B0C-A4E5-DCEA264F3260}" type="slidenum">
              <a:rPr lang="en-US" altLang="en-US"/>
              <a:pPr>
                <a:defRPr/>
              </a:pPr>
              <a:t>68</a:t>
            </a:fld>
            <a:endParaRPr lang="en-US" altLang="en-US"/>
          </a:p>
        </p:txBody>
      </p:sp>
      <p:sp>
        <p:nvSpPr>
          <p:cNvPr id="350210" name="Rectangle 2"/>
          <p:cNvSpPr>
            <a:spLocks noGrp="1" noChangeArrowheads="1"/>
          </p:cNvSpPr>
          <p:nvPr>
            <p:ph type="title"/>
          </p:nvPr>
        </p:nvSpPr>
        <p:spPr>
          <a:solidFill>
            <a:srgbClr val="000018"/>
          </a:solidFill>
          <a:ln w="3175">
            <a:solidFill>
              <a:schemeClr val="tx1"/>
            </a:solidFill>
            <a:miter lim="800000"/>
            <a:headEnd/>
            <a:tailEnd/>
          </a:ln>
        </p:spPr>
        <p:txBody>
          <a:bodyPr/>
          <a:lstStyle/>
          <a:p>
            <a:pPr eaLnBrk="1" hangingPunct="1">
              <a:defRPr/>
            </a:pPr>
            <a:r>
              <a:rPr lang="en-US" altLang="en-US" sz="4000">
                <a:solidFill>
                  <a:srgbClr val="CC0000"/>
                </a:solidFill>
                <a:latin typeface="Eras Bold ITC" pitchFamily="34" charset="0"/>
              </a:rPr>
              <a:t>The Wall Dedication (12:27-43)</a:t>
            </a:r>
          </a:p>
        </p:txBody>
      </p:sp>
      <p:sp>
        <p:nvSpPr>
          <p:cNvPr id="350211" name="Rectangle 3"/>
          <p:cNvSpPr>
            <a:spLocks noGrp="1" noChangeArrowheads="1"/>
          </p:cNvSpPr>
          <p:nvPr>
            <p:ph type="body" idx="1"/>
          </p:nvPr>
        </p:nvSpPr>
        <p:spPr>
          <a:xfrm>
            <a:off x="1103312" y="2052918"/>
            <a:ext cx="9923276" cy="4258235"/>
          </a:xfrm>
        </p:spPr>
        <p:txBody>
          <a:bodyPr/>
          <a:lstStyle/>
          <a:p>
            <a:pPr eaLnBrk="1" hangingPunct="1">
              <a:buFont typeface="Wingdings" panose="05000000000000000000" pitchFamily="2" charset="2"/>
              <a:buNone/>
              <a:defRPr/>
            </a:pPr>
            <a:r>
              <a:rPr lang="en-US" altLang="en-US" sz="2800" b="1" dirty="0">
                <a:solidFill>
                  <a:srgbClr val="FF5050"/>
                </a:solidFill>
                <a:latin typeface="Arial" panose="020B0604020202020204" pitchFamily="34" charset="0"/>
              </a:rPr>
              <a:t>Once more, the narrative resumes in the 1</a:t>
            </a:r>
            <a:r>
              <a:rPr lang="en-US" altLang="en-US" sz="2800" b="1" baseline="30000" dirty="0">
                <a:solidFill>
                  <a:srgbClr val="FF5050"/>
                </a:solidFill>
                <a:latin typeface="Arial" panose="020B0604020202020204" pitchFamily="34" charset="0"/>
              </a:rPr>
              <a:t>st</a:t>
            </a:r>
            <a:r>
              <a:rPr lang="en-US" altLang="en-US" sz="2800" b="1" dirty="0">
                <a:solidFill>
                  <a:srgbClr val="FF5050"/>
                </a:solidFill>
                <a:latin typeface="Arial" panose="020B0604020202020204" pitchFamily="34" charset="0"/>
              </a:rPr>
              <a:t> person.</a:t>
            </a:r>
          </a:p>
          <a:p>
            <a:pPr eaLnBrk="1" hangingPunct="1">
              <a:defRPr/>
            </a:pPr>
            <a:r>
              <a:rPr lang="en-US" altLang="en-US" sz="2400" i="1" dirty="0">
                <a:latin typeface="Arial Narrow" panose="020B0606020202030204" pitchFamily="34" charset="0"/>
              </a:rPr>
              <a:t>Ceremonies of purification were conducted for the people, the walls, and the gates, presumably with sprinkled blood and/or water (cf. Nu. 19:18; Lv. 14:5-7; </a:t>
            </a:r>
            <a:r>
              <a:rPr lang="en-US" altLang="en-US" sz="2400" i="1" dirty="0" err="1">
                <a:latin typeface="Arial Narrow" panose="020B0606020202030204" pitchFamily="34" charset="0"/>
              </a:rPr>
              <a:t>Eze</a:t>
            </a:r>
            <a:r>
              <a:rPr lang="en-US" altLang="en-US" sz="2400" i="1" dirty="0">
                <a:latin typeface="Arial Narrow" panose="020B0606020202030204" pitchFamily="34" charset="0"/>
              </a:rPr>
              <a:t>. 36:25; He. 9:21-22).</a:t>
            </a:r>
          </a:p>
          <a:p>
            <a:pPr eaLnBrk="1" hangingPunct="1">
              <a:defRPr/>
            </a:pPr>
            <a:r>
              <a:rPr lang="en-US" altLang="en-US" sz="2400" i="1" dirty="0">
                <a:latin typeface="Arial Narrow" panose="020B0606020202030204" pitchFamily="34" charset="0"/>
              </a:rPr>
              <a:t>Twin processionals of choirs and musicians, one accompanied by Ezra and the other by Nehemiah, encircled the city on the top of the walls. Both processions, marching in opposite directions, met again at the temple for worship and celebration.</a:t>
            </a:r>
          </a:p>
        </p:txBody>
      </p:sp>
    </p:spTree>
    <p:extLst>
      <p:ext uri="{BB962C8B-B14F-4D97-AF65-F5344CB8AC3E}">
        <p14:creationId xmlns:p14="http://schemas.microsoft.com/office/powerpoint/2010/main" val="3067317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0211">
                                            <p:txEl>
                                              <p:pRg st="1" end="1"/>
                                            </p:txEl>
                                          </p:spTgt>
                                        </p:tgtEl>
                                        <p:attrNameLst>
                                          <p:attrName>style.visibility</p:attrName>
                                        </p:attrNameLst>
                                      </p:cBhvr>
                                      <p:to>
                                        <p:strVal val="visible"/>
                                      </p:to>
                                    </p:set>
                                    <p:anim calcmode="lin" valueType="num">
                                      <p:cBhvr additive="base">
                                        <p:cTn id="7" dur="500" fill="hold"/>
                                        <p:tgtEl>
                                          <p:spTgt spid="3502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0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0211">
                                            <p:txEl>
                                              <p:pRg st="2" end="2"/>
                                            </p:txEl>
                                          </p:spTgt>
                                        </p:tgtEl>
                                        <p:attrNameLst>
                                          <p:attrName>style.visibility</p:attrName>
                                        </p:attrNameLst>
                                      </p:cBhvr>
                                      <p:to>
                                        <p:strVal val="visible"/>
                                      </p:to>
                                    </p:set>
                                    <p:anim calcmode="lin" valueType="num">
                                      <p:cBhvr additive="base">
                                        <p:cTn id="13" dur="500" fill="hold"/>
                                        <p:tgtEl>
                                          <p:spTgt spid="3502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02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02204D1-06F3-45AD-9972-F9261CF7ED05}" type="slidenum">
              <a:rPr lang="en-US" altLang="en-US"/>
              <a:pPr>
                <a:defRPr/>
              </a:pPr>
              <a:t>69</a:t>
            </a:fld>
            <a:endParaRPr lang="en-US" altLang="en-US"/>
          </a:p>
        </p:txBody>
      </p:sp>
      <p:sp>
        <p:nvSpPr>
          <p:cNvPr id="351234" name="Rectangle 2"/>
          <p:cNvSpPr>
            <a:spLocks noGrp="1" noChangeArrowheads="1"/>
          </p:cNvSpPr>
          <p:nvPr>
            <p:ph type="title"/>
          </p:nvPr>
        </p:nvSpPr>
        <p:spPr>
          <a:xfrm>
            <a:off x="923365" y="295729"/>
            <a:ext cx="8229600" cy="1371600"/>
          </a:xfrm>
          <a:solidFill>
            <a:srgbClr val="000018"/>
          </a:solidFill>
          <a:ln w="3175">
            <a:solidFill>
              <a:schemeClr val="tx1"/>
            </a:solidFill>
            <a:miter lim="800000"/>
            <a:headEnd/>
            <a:tailEnd/>
          </a:ln>
        </p:spPr>
        <p:txBody>
          <a:bodyPr/>
          <a:lstStyle/>
          <a:p>
            <a:pPr eaLnBrk="1" hangingPunct="1">
              <a:defRPr/>
            </a:pPr>
            <a:r>
              <a:rPr lang="en-US" altLang="en-US" sz="4000">
                <a:solidFill>
                  <a:srgbClr val="CC0000"/>
                </a:solidFill>
                <a:latin typeface="Eras Bold ITC" pitchFamily="34" charset="0"/>
              </a:rPr>
              <a:t>Final Reforms (12:44—13:31)</a:t>
            </a:r>
          </a:p>
        </p:txBody>
      </p:sp>
      <p:sp>
        <p:nvSpPr>
          <p:cNvPr id="351235" name="Rectangle 3"/>
          <p:cNvSpPr>
            <a:spLocks noGrp="1" noChangeArrowheads="1"/>
          </p:cNvSpPr>
          <p:nvPr>
            <p:ph type="body" idx="1"/>
          </p:nvPr>
        </p:nvSpPr>
        <p:spPr>
          <a:xfrm>
            <a:off x="923365" y="1990059"/>
            <a:ext cx="10641106" cy="4410742"/>
          </a:xfrm>
        </p:spPr>
        <p:txBody>
          <a:bodyPr>
            <a:normAutofit/>
          </a:bodyPr>
          <a:lstStyle/>
          <a:p>
            <a:pPr eaLnBrk="1" hangingPunct="1">
              <a:lnSpc>
                <a:spcPct val="90000"/>
              </a:lnSpc>
              <a:buFont typeface="Wingdings" panose="05000000000000000000" pitchFamily="2" charset="2"/>
              <a:buNone/>
              <a:defRPr/>
            </a:pPr>
            <a:r>
              <a:rPr lang="en-US" altLang="en-US" sz="2800" b="1" dirty="0">
                <a:solidFill>
                  <a:srgbClr val="FF5050"/>
                </a:solidFill>
                <a:latin typeface="Arial" panose="020B0604020202020204" pitchFamily="34" charset="0"/>
              </a:rPr>
              <a:t>The close of the Book of Nehemiah consists of several final measures to bring the community into alignment with the Torah.</a:t>
            </a:r>
          </a:p>
          <a:p>
            <a:pPr eaLnBrk="1" hangingPunct="1">
              <a:lnSpc>
                <a:spcPct val="90000"/>
              </a:lnSpc>
              <a:defRPr/>
            </a:pPr>
            <a:r>
              <a:rPr lang="en-US" altLang="en-US" sz="2400" i="1" dirty="0">
                <a:latin typeface="Arial Narrow" panose="020B0606020202030204" pitchFamily="34" charset="0"/>
              </a:rPr>
              <a:t>Supervisors were appointed to manage the various offerings for the support of the priests, Levites, choirs and other temple staff (12:44-47).</a:t>
            </a:r>
          </a:p>
          <a:p>
            <a:pPr eaLnBrk="1" hangingPunct="1">
              <a:lnSpc>
                <a:spcPct val="90000"/>
              </a:lnSpc>
              <a:defRPr/>
            </a:pPr>
            <a:r>
              <a:rPr lang="en-US" altLang="en-US" sz="2400" i="1" dirty="0">
                <a:latin typeface="Arial Narrow" panose="020B0606020202030204" pitchFamily="34" charset="0"/>
              </a:rPr>
              <a:t>During the public reading of the Torah, the people discovered that foreigners were forbidden any place in the worshipping assembly, so foreigners were expelled (13:1-3; cf. Dt. 23:3-6).</a:t>
            </a:r>
          </a:p>
          <a:p>
            <a:pPr eaLnBrk="1" hangingPunct="1">
              <a:lnSpc>
                <a:spcPct val="90000"/>
              </a:lnSpc>
              <a:defRPr/>
            </a:pPr>
            <a:r>
              <a:rPr lang="en-US" altLang="en-US" sz="2400" i="1" dirty="0">
                <a:latin typeface="Arial Narrow" panose="020B0606020202030204" pitchFamily="34" charset="0"/>
              </a:rPr>
              <a:t>After Nehemiah was recalled by Artaxerxes back to Mesopotamia, one of the priests had allowed an Ammonite official the use of a temple storage room. This violation was rectified upon Nehemiah’s return (13:4-9).</a:t>
            </a:r>
          </a:p>
        </p:txBody>
      </p:sp>
    </p:spTree>
    <p:extLst>
      <p:ext uri="{BB962C8B-B14F-4D97-AF65-F5344CB8AC3E}">
        <p14:creationId xmlns:p14="http://schemas.microsoft.com/office/powerpoint/2010/main" val="3156698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1235">
                                            <p:txEl>
                                              <p:pRg st="1" end="1"/>
                                            </p:txEl>
                                          </p:spTgt>
                                        </p:tgtEl>
                                        <p:attrNameLst>
                                          <p:attrName>style.visibility</p:attrName>
                                        </p:attrNameLst>
                                      </p:cBhvr>
                                      <p:to>
                                        <p:strVal val="visible"/>
                                      </p:to>
                                    </p:set>
                                    <p:anim calcmode="lin" valueType="num">
                                      <p:cBhvr additive="base">
                                        <p:cTn id="7" dur="500" fill="hold"/>
                                        <p:tgtEl>
                                          <p:spTgt spid="3512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1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1235">
                                            <p:txEl>
                                              <p:pRg st="2" end="2"/>
                                            </p:txEl>
                                          </p:spTgt>
                                        </p:tgtEl>
                                        <p:attrNameLst>
                                          <p:attrName>style.visibility</p:attrName>
                                        </p:attrNameLst>
                                      </p:cBhvr>
                                      <p:to>
                                        <p:strVal val="visible"/>
                                      </p:to>
                                    </p:set>
                                    <p:anim calcmode="lin" valueType="num">
                                      <p:cBhvr additive="base">
                                        <p:cTn id="13" dur="500" fill="hold"/>
                                        <p:tgtEl>
                                          <p:spTgt spid="3512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1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anim calcmode="lin" valueType="num">
                                      <p:cBhvr additive="base">
                                        <p:cTn id="19" dur="500" fill="hold"/>
                                        <p:tgtEl>
                                          <p:spTgt spid="3512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12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828800" y="2286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3200" b="1">
                <a:latin typeface="Arial" panose="020B0604020202020204" pitchFamily="34" charset="0"/>
              </a:rPr>
              <a:t>The Archaemenid Empire (Persia) at its greatest extent under Darius III.</a:t>
            </a:r>
          </a:p>
        </p:txBody>
      </p:sp>
      <p:pic>
        <p:nvPicPr>
          <p:cNvPr id="22531" name="Picture 3" descr="Achaemenid_Empire_Map[1]"/>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24000" y="1447800"/>
            <a:ext cx="9144000" cy="5035550"/>
          </a:xfrm>
        </p:spPr>
      </p:pic>
    </p:spTree>
    <p:extLst>
      <p:ext uri="{BB962C8B-B14F-4D97-AF65-F5344CB8AC3E}">
        <p14:creationId xmlns:p14="http://schemas.microsoft.com/office/powerpoint/2010/main" val="32400442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B9B7052-BBDA-4076-A7F7-7B7A5E30D435}" type="slidenum">
              <a:rPr lang="en-US" altLang="en-US"/>
              <a:pPr>
                <a:defRPr/>
              </a:pPr>
              <a:t>70</a:t>
            </a:fld>
            <a:endParaRPr lang="en-US" altLang="en-US"/>
          </a:p>
        </p:txBody>
      </p:sp>
      <p:sp>
        <p:nvSpPr>
          <p:cNvPr id="352259" name="Rectangle 3"/>
          <p:cNvSpPr>
            <a:spLocks noGrp="1" noChangeArrowheads="1"/>
          </p:cNvSpPr>
          <p:nvPr>
            <p:ph type="body" idx="1"/>
          </p:nvPr>
        </p:nvSpPr>
        <p:spPr>
          <a:xfrm>
            <a:off x="379303" y="1268506"/>
            <a:ext cx="10811436" cy="5419166"/>
          </a:xfrm>
        </p:spPr>
        <p:txBody>
          <a:bodyPr/>
          <a:lstStyle/>
          <a:p>
            <a:pPr eaLnBrk="1" hangingPunct="1">
              <a:lnSpc>
                <a:spcPct val="90000"/>
              </a:lnSpc>
              <a:defRPr/>
            </a:pPr>
            <a:r>
              <a:rPr lang="en-US" altLang="en-US" sz="2400" i="1" dirty="0">
                <a:latin typeface="Arial Narrow" panose="020B0606020202030204" pitchFamily="34" charset="0"/>
              </a:rPr>
              <a:t>On his return, Nehemiah also discovered that the leaders had neglected to provide for the Levites, who were forced to go back to farming in order to survive. This lapse, also, was rectified (13:10-14; cf. Mal. 3:6-12).</a:t>
            </a:r>
          </a:p>
          <a:p>
            <a:pPr eaLnBrk="1" hangingPunct="1">
              <a:lnSpc>
                <a:spcPct val="90000"/>
              </a:lnSpc>
              <a:defRPr/>
            </a:pPr>
            <a:r>
              <a:rPr lang="en-US" altLang="en-US" sz="2400" i="1" dirty="0">
                <a:latin typeface="Arial Narrow" panose="020B0606020202030204" pitchFamily="34" charset="0"/>
              </a:rPr>
              <a:t>Phoenician merchants had been allowed to set up booths on the Sabbath, and Jerusalem merchants, not to be outdone, followed suite. This violation also was corrected (13:15-18). When Nehemiah closed the city gates for the Sabbath, the merchants tried to circumvent him by setting up just outside, so Nehemiah threatened to arrest them and stationed guards to prevent Sabbath violations (13:19-22).</a:t>
            </a:r>
          </a:p>
          <a:p>
            <a:pPr eaLnBrk="1" hangingPunct="1">
              <a:lnSpc>
                <a:spcPct val="90000"/>
              </a:lnSpc>
              <a:defRPr/>
            </a:pPr>
            <a:r>
              <a:rPr lang="en-US" altLang="en-US" sz="2400" i="1" dirty="0">
                <a:latin typeface="Arial Narrow" panose="020B0606020202030204" pitchFamily="34" charset="0"/>
              </a:rPr>
              <a:t>The intermarriage of Israelites with non-Israelites was a perennial threat (13:23; cf. Ezr. 9-10; Mal. 2:11-16). Nehemiah exploded, cursing them, punching them, and pulling out their hair. He compelled them to swear an oath to suspend this racial compromise (13:24-28).</a:t>
            </a:r>
          </a:p>
          <a:p>
            <a:pPr eaLnBrk="1" hangingPunct="1">
              <a:lnSpc>
                <a:spcPct val="90000"/>
              </a:lnSpc>
              <a:defRPr/>
            </a:pPr>
            <a:r>
              <a:rPr lang="en-US" altLang="en-US" sz="2400" i="1" dirty="0">
                <a:latin typeface="Arial Narrow" panose="020B0606020202030204" pitchFamily="34" charset="0"/>
              </a:rPr>
              <a:t>He purified the priesthood of everything foreign (13:30).</a:t>
            </a:r>
          </a:p>
        </p:txBody>
      </p:sp>
    </p:spTree>
    <p:extLst>
      <p:ext uri="{BB962C8B-B14F-4D97-AF65-F5344CB8AC3E}">
        <p14:creationId xmlns:p14="http://schemas.microsoft.com/office/powerpoint/2010/main" val="3734185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additive="base">
                                        <p:cTn id="7" dur="500" fill="hold"/>
                                        <p:tgtEl>
                                          <p:spTgt spid="352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2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2259">
                                            <p:txEl>
                                              <p:pRg st="1" end="1"/>
                                            </p:txEl>
                                          </p:spTgt>
                                        </p:tgtEl>
                                        <p:attrNameLst>
                                          <p:attrName>style.visibility</p:attrName>
                                        </p:attrNameLst>
                                      </p:cBhvr>
                                      <p:to>
                                        <p:strVal val="visible"/>
                                      </p:to>
                                    </p:set>
                                    <p:anim calcmode="lin" valueType="num">
                                      <p:cBhvr additive="base">
                                        <p:cTn id="13" dur="500" fill="hold"/>
                                        <p:tgtEl>
                                          <p:spTgt spid="352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2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2259">
                                            <p:txEl>
                                              <p:pRg st="2" end="2"/>
                                            </p:txEl>
                                          </p:spTgt>
                                        </p:tgtEl>
                                        <p:attrNameLst>
                                          <p:attrName>style.visibility</p:attrName>
                                        </p:attrNameLst>
                                      </p:cBhvr>
                                      <p:to>
                                        <p:strVal val="visible"/>
                                      </p:to>
                                    </p:set>
                                    <p:anim calcmode="lin" valueType="num">
                                      <p:cBhvr additive="base">
                                        <p:cTn id="19" dur="500" fill="hold"/>
                                        <p:tgtEl>
                                          <p:spTgt spid="3522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2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2259">
                                            <p:txEl>
                                              <p:pRg st="3" end="3"/>
                                            </p:txEl>
                                          </p:spTgt>
                                        </p:tgtEl>
                                        <p:attrNameLst>
                                          <p:attrName>style.visibility</p:attrName>
                                        </p:attrNameLst>
                                      </p:cBhvr>
                                      <p:to>
                                        <p:strVal val="visible"/>
                                      </p:to>
                                    </p:set>
                                    <p:anim calcmode="lin" valueType="num">
                                      <p:cBhvr additive="base">
                                        <p:cTn id="25" dur="500" fill="hold"/>
                                        <p:tgtEl>
                                          <p:spTgt spid="3522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22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502025" y="0"/>
            <a:ext cx="8229600" cy="685800"/>
          </a:xfrm>
        </p:spPr>
        <p:txBody>
          <a:bodyPr/>
          <a:lstStyle/>
          <a:p>
            <a:pPr algn="l" eaLnBrk="1" hangingPunct="1">
              <a:defRPr/>
            </a:pPr>
            <a:r>
              <a:rPr lang="en-US" altLang="en-US" sz="4000" dirty="0">
                <a:solidFill>
                  <a:srgbClr val="FFCC00"/>
                </a:solidFill>
              </a:rPr>
              <a:t>Discussion Questions:</a:t>
            </a:r>
          </a:p>
        </p:txBody>
      </p:sp>
      <p:sp>
        <p:nvSpPr>
          <p:cNvPr id="397315" name="Rectangle 3"/>
          <p:cNvSpPr>
            <a:spLocks noGrp="1" noChangeArrowheads="1"/>
          </p:cNvSpPr>
          <p:nvPr>
            <p:ph type="body" idx="1"/>
          </p:nvPr>
        </p:nvSpPr>
        <p:spPr>
          <a:xfrm>
            <a:off x="502025" y="685800"/>
            <a:ext cx="10936940" cy="6172200"/>
          </a:xfrm>
        </p:spPr>
        <p:txBody>
          <a:bodyPr>
            <a:normAutofit/>
          </a:bodyPr>
          <a:lstStyle/>
          <a:p>
            <a:pPr marL="609600" indent="-609600">
              <a:lnSpc>
                <a:spcPct val="80000"/>
              </a:lnSpc>
              <a:buClr>
                <a:srgbClr val="FFFF00"/>
              </a:buClr>
              <a:buFont typeface="Wingdings" panose="05000000000000000000" pitchFamily="2" charset="2"/>
              <a:buAutoNum type="arabicPeriod"/>
              <a:defRPr/>
            </a:pPr>
            <a:r>
              <a:rPr lang="en-US" altLang="en-US" sz="2800" i="1" dirty="0"/>
              <a:t>Because the law of Moses was not available to the people apart from public reading, how difficult was it for them to know its content?</a:t>
            </a:r>
          </a:p>
          <a:p>
            <a:pPr marL="609600" indent="-609600">
              <a:lnSpc>
                <a:spcPct val="80000"/>
              </a:lnSpc>
              <a:buClr>
                <a:srgbClr val="FFFF00"/>
              </a:buClr>
              <a:buFont typeface="Wingdings" panose="05000000000000000000" pitchFamily="2" charset="2"/>
              <a:buAutoNum type="arabicPeriod"/>
              <a:defRPr/>
            </a:pPr>
            <a:r>
              <a:rPr lang="en-US" altLang="en-US" sz="2800" i="1" dirty="0"/>
              <a:t>How do the traditions of worship in the OT set patterns that might be reproduced in the Christian community with respect to:</a:t>
            </a:r>
          </a:p>
          <a:p>
            <a:pPr marL="990600" lvl="1" indent="-533400">
              <a:lnSpc>
                <a:spcPct val="80000"/>
              </a:lnSpc>
              <a:buClr>
                <a:srgbClr val="FFFF00"/>
              </a:buClr>
              <a:defRPr/>
            </a:pPr>
            <a:r>
              <a:rPr lang="en-US" altLang="en-US" sz="2400" i="1" dirty="0"/>
              <a:t>A liturgical year</a:t>
            </a:r>
          </a:p>
          <a:p>
            <a:pPr marL="990600" lvl="1" indent="-533400">
              <a:lnSpc>
                <a:spcPct val="80000"/>
              </a:lnSpc>
              <a:buClr>
                <a:srgbClr val="FFFF00"/>
              </a:buClr>
              <a:defRPr/>
            </a:pPr>
            <a:r>
              <a:rPr lang="en-US" altLang="en-US" sz="2400" i="1" dirty="0"/>
              <a:t>Translation of the Scriptures</a:t>
            </a:r>
          </a:p>
          <a:p>
            <a:pPr marL="990600" lvl="1" indent="-533400">
              <a:lnSpc>
                <a:spcPct val="80000"/>
              </a:lnSpc>
              <a:buClr>
                <a:srgbClr val="FFFF00"/>
              </a:buClr>
              <a:defRPr/>
            </a:pPr>
            <a:r>
              <a:rPr lang="en-US" altLang="en-US" sz="2400" i="1" dirty="0"/>
              <a:t>Architecture (e.g., a pulpit or platform)</a:t>
            </a:r>
          </a:p>
          <a:p>
            <a:pPr marL="990600" lvl="1" indent="-533400">
              <a:lnSpc>
                <a:spcPct val="80000"/>
              </a:lnSpc>
              <a:buClr>
                <a:srgbClr val="FFFF00"/>
              </a:buClr>
              <a:defRPr/>
            </a:pPr>
            <a:r>
              <a:rPr lang="en-US" altLang="en-US" sz="2400" i="1" dirty="0"/>
              <a:t>Public reading of Scripture</a:t>
            </a:r>
          </a:p>
          <a:p>
            <a:pPr marL="990600" lvl="1" indent="-533400">
              <a:lnSpc>
                <a:spcPct val="80000"/>
              </a:lnSpc>
              <a:buClr>
                <a:srgbClr val="FFFF00"/>
              </a:buClr>
              <a:defRPr/>
            </a:pPr>
            <a:r>
              <a:rPr lang="en-US" altLang="en-US" sz="2400" i="1" dirty="0"/>
              <a:t>Public prayers</a:t>
            </a:r>
          </a:p>
          <a:p>
            <a:pPr marL="990600" lvl="1" indent="-533400">
              <a:lnSpc>
                <a:spcPct val="80000"/>
              </a:lnSpc>
              <a:buClr>
                <a:srgbClr val="FFFF00"/>
              </a:buClr>
              <a:defRPr/>
            </a:pPr>
            <a:r>
              <a:rPr lang="en-US" altLang="en-US" sz="2400" i="1" dirty="0"/>
              <a:t>Antiphonal choirs</a:t>
            </a:r>
          </a:p>
          <a:p>
            <a:pPr marL="990600" lvl="1" indent="-533400">
              <a:lnSpc>
                <a:spcPct val="80000"/>
              </a:lnSpc>
              <a:buClr>
                <a:srgbClr val="FFFF00"/>
              </a:buClr>
              <a:defRPr/>
            </a:pPr>
            <a:r>
              <a:rPr lang="en-US" altLang="en-US" sz="2400" i="1" dirty="0"/>
              <a:t>Tithing</a:t>
            </a:r>
          </a:p>
          <a:p>
            <a:pPr marL="990600" lvl="1" indent="-533400">
              <a:lnSpc>
                <a:spcPct val="80000"/>
              </a:lnSpc>
              <a:buClr>
                <a:srgbClr val="FFFF00"/>
              </a:buClr>
              <a:defRPr/>
            </a:pPr>
            <a:r>
              <a:rPr lang="en-US" altLang="en-US" sz="2400" i="1" dirty="0"/>
              <a:t>Dedication of building projects</a:t>
            </a:r>
          </a:p>
          <a:p>
            <a:pPr marL="990600" lvl="1" indent="-533400">
              <a:lnSpc>
                <a:spcPct val="80000"/>
              </a:lnSpc>
              <a:buClr>
                <a:srgbClr val="FFFF00"/>
              </a:buClr>
              <a:defRPr/>
            </a:pPr>
            <a:r>
              <a:rPr lang="en-US" altLang="en-US" sz="2400" i="1" dirty="0"/>
              <a:t>Sabbath observance</a:t>
            </a:r>
          </a:p>
        </p:txBody>
      </p:sp>
    </p:spTree>
    <p:extLst>
      <p:ext uri="{BB962C8B-B14F-4D97-AF65-F5344CB8AC3E}">
        <p14:creationId xmlns:p14="http://schemas.microsoft.com/office/powerpoint/2010/main" val="2546610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 calcmode="lin" valueType="num">
                                      <p:cBhvr additive="base">
                                        <p:cTn id="7" dur="500" fill="hold"/>
                                        <p:tgtEl>
                                          <p:spTgt spid="397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7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7315">
                                            <p:txEl>
                                              <p:pRg st="1" end="1"/>
                                            </p:txEl>
                                          </p:spTgt>
                                        </p:tgtEl>
                                        <p:attrNameLst>
                                          <p:attrName>style.visibility</p:attrName>
                                        </p:attrNameLst>
                                      </p:cBhvr>
                                      <p:to>
                                        <p:strVal val="visible"/>
                                      </p:to>
                                    </p:set>
                                    <p:anim calcmode="lin" valueType="num">
                                      <p:cBhvr additive="base">
                                        <p:cTn id="13" dur="500" fill="hold"/>
                                        <p:tgtEl>
                                          <p:spTgt spid="397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731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97315">
                                            <p:txEl>
                                              <p:pRg st="2" end="2"/>
                                            </p:txEl>
                                          </p:spTgt>
                                        </p:tgtEl>
                                        <p:attrNameLst>
                                          <p:attrName>style.visibility</p:attrName>
                                        </p:attrNameLst>
                                      </p:cBhvr>
                                      <p:to>
                                        <p:strVal val="visible"/>
                                      </p:to>
                                    </p:set>
                                    <p:anim calcmode="lin" valueType="num">
                                      <p:cBhvr additive="base">
                                        <p:cTn id="17" dur="500" fill="hold"/>
                                        <p:tgtEl>
                                          <p:spTgt spid="3973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9731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97315">
                                            <p:txEl>
                                              <p:pRg st="3" end="3"/>
                                            </p:txEl>
                                          </p:spTgt>
                                        </p:tgtEl>
                                        <p:attrNameLst>
                                          <p:attrName>style.visibility</p:attrName>
                                        </p:attrNameLst>
                                      </p:cBhvr>
                                      <p:to>
                                        <p:strVal val="visible"/>
                                      </p:to>
                                    </p:set>
                                    <p:anim calcmode="lin" valueType="num">
                                      <p:cBhvr additive="base">
                                        <p:cTn id="21" dur="500" fill="hold"/>
                                        <p:tgtEl>
                                          <p:spTgt spid="3973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9731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97315">
                                            <p:txEl>
                                              <p:pRg st="4" end="4"/>
                                            </p:txEl>
                                          </p:spTgt>
                                        </p:tgtEl>
                                        <p:attrNameLst>
                                          <p:attrName>style.visibility</p:attrName>
                                        </p:attrNameLst>
                                      </p:cBhvr>
                                      <p:to>
                                        <p:strVal val="visible"/>
                                      </p:to>
                                    </p:set>
                                    <p:anim calcmode="lin" valueType="num">
                                      <p:cBhvr additive="base">
                                        <p:cTn id="25" dur="500" fill="hold"/>
                                        <p:tgtEl>
                                          <p:spTgt spid="3973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731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97315">
                                            <p:txEl>
                                              <p:pRg st="5" end="5"/>
                                            </p:txEl>
                                          </p:spTgt>
                                        </p:tgtEl>
                                        <p:attrNameLst>
                                          <p:attrName>style.visibility</p:attrName>
                                        </p:attrNameLst>
                                      </p:cBhvr>
                                      <p:to>
                                        <p:strVal val="visible"/>
                                      </p:to>
                                    </p:set>
                                    <p:anim calcmode="lin" valueType="num">
                                      <p:cBhvr additive="base">
                                        <p:cTn id="29" dur="500" fill="hold"/>
                                        <p:tgtEl>
                                          <p:spTgt spid="3973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9731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97315">
                                            <p:txEl>
                                              <p:pRg st="6" end="6"/>
                                            </p:txEl>
                                          </p:spTgt>
                                        </p:tgtEl>
                                        <p:attrNameLst>
                                          <p:attrName>style.visibility</p:attrName>
                                        </p:attrNameLst>
                                      </p:cBhvr>
                                      <p:to>
                                        <p:strVal val="visible"/>
                                      </p:to>
                                    </p:set>
                                    <p:anim calcmode="lin" valueType="num">
                                      <p:cBhvr additive="base">
                                        <p:cTn id="33" dur="500" fill="hold"/>
                                        <p:tgtEl>
                                          <p:spTgt spid="39731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9731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97315">
                                            <p:txEl>
                                              <p:pRg st="7" end="7"/>
                                            </p:txEl>
                                          </p:spTgt>
                                        </p:tgtEl>
                                        <p:attrNameLst>
                                          <p:attrName>style.visibility</p:attrName>
                                        </p:attrNameLst>
                                      </p:cBhvr>
                                      <p:to>
                                        <p:strVal val="visible"/>
                                      </p:to>
                                    </p:set>
                                    <p:anim calcmode="lin" valueType="num">
                                      <p:cBhvr additive="base">
                                        <p:cTn id="37" dur="500" fill="hold"/>
                                        <p:tgtEl>
                                          <p:spTgt spid="39731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731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97315">
                                            <p:txEl>
                                              <p:pRg st="8" end="8"/>
                                            </p:txEl>
                                          </p:spTgt>
                                        </p:tgtEl>
                                        <p:attrNameLst>
                                          <p:attrName>style.visibility</p:attrName>
                                        </p:attrNameLst>
                                      </p:cBhvr>
                                      <p:to>
                                        <p:strVal val="visible"/>
                                      </p:to>
                                    </p:set>
                                    <p:anim calcmode="lin" valueType="num">
                                      <p:cBhvr additive="base">
                                        <p:cTn id="41" dur="500" fill="hold"/>
                                        <p:tgtEl>
                                          <p:spTgt spid="39731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7315">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97315">
                                            <p:txEl>
                                              <p:pRg st="9" end="9"/>
                                            </p:txEl>
                                          </p:spTgt>
                                        </p:tgtEl>
                                        <p:attrNameLst>
                                          <p:attrName>style.visibility</p:attrName>
                                        </p:attrNameLst>
                                      </p:cBhvr>
                                      <p:to>
                                        <p:strVal val="visible"/>
                                      </p:to>
                                    </p:set>
                                    <p:anim calcmode="lin" valueType="num">
                                      <p:cBhvr additive="base">
                                        <p:cTn id="45" dur="500" fill="hold"/>
                                        <p:tgtEl>
                                          <p:spTgt spid="39731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97315">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97315">
                                            <p:txEl>
                                              <p:pRg st="10" end="10"/>
                                            </p:txEl>
                                          </p:spTgt>
                                        </p:tgtEl>
                                        <p:attrNameLst>
                                          <p:attrName>style.visibility</p:attrName>
                                        </p:attrNameLst>
                                      </p:cBhvr>
                                      <p:to>
                                        <p:strVal val="visible"/>
                                      </p:to>
                                    </p:set>
                                    <p:anim calcmode="lin" valueType="num">
                                      <p:cBhvr additive="base">
                                        <p:cTn id="49" dur="500" fill="hold"/>
                                        <p:tgtEl>
                                          <p:spTgt spid="39731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73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2895600" y="3048000"/>
            <a:ext cx="6400800" cy="615950"/>
          </a:xfrm>
        </p:spPr>
        <p:txBody>
          <a:bodyPr/>
          <a:lstStyle/>
          <a:p>
            <a:pPr eaLnBrk="1" hangingPunct="1"/>
            <a:r>
              <a:rPr lang="en-US" altLang="en-US">
                <a:latin typeface="Cooper Black" panose="02020603050405020304" pitchFamily="18" charset="0"/>
              </a:rPr>
              <a:t>the first pogrom</a:t>
            </a:r>
          </a:p>
        </p:txBody>
      </p:sp>
      <p:sp>
        <p:nvSpPr>
          <p:cNvPr id="3075" name="WordArt 4"/>
          <p:cNvSpPr>
            <a:spLocks noChangeArrowheads="1" noChangeShapeType="1" noTextEdit="1"/>
          </p:cNvSpPr>
          <p:nvPr/>
        </p:nvSpPr>
        <p:spPr bwMode="auto">
          <a:xfrm>
            <a:off x="2895600" y="533400"/>
            <a:ext cx="6477000" cy="2133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THE BOOK OF ESTHER</a:t>
            </a:r>
          </a:p>
        </p:txBody>
      </p:sp>
      <p:pic>
        <p:nvPicPr>
          <p:cNvPr id="3076" name="Picture 5" descr="MC900037414[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1" y="3657600"/>
            <a:ext cx="26146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8832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981200" y="76200"/>
            <a:ext cx="8229600" cy="884238"/>
          </a:xfrm>
        </p:spPr>
        <p:txBody>
          <a:bodyPr/>
          <a:lstStyle/>
          <a:p>
            <a:pPr algn="ctr" eaLnBrk="1" hangingPunct="1">
              <a:defRPr/>
            </a:pPr>
            <a:r>
              <a:rPr lang="en-US" altLang="en-US">
                <a:effectLst>
                  <a:outerShdw blurRad="38100" dist="38100" dir="2700000" algn="tl">
                    <a:srgbClr val="000000"/>
                  </a:outerShdw>
                </a:effectLst>
                <a:latin typeface="Impact" panose="020B0806030902050204" pitchFamily="34" charset="0"/>
              </a:rPr>
              <a:t>The Persian Monarchs</a:t>
            </a:r>
          </a:p>
        </p:txBody>
      </p:sp>
      <p:sp>
        <p:nvSpPr>
          <p:cNvPr id="7171" name="Rectangle 3"/>
          <p:cNvSpPr>
            <a:spLocks noGrp="1" noChangeArrowheads="1"/>
          </p:cNvSpPr>
          <p:nvPr>
            <p:ph type="body" sz="half" idx="1"/>
          </p:nvPr>
        </p:nvSpPr>
        <p:spPr>
          <a:xfrm>
            <a:off x="5334000" y="1219200"/>
            <a:ext cx="5181600" cy="5257800"/>
          </a:xfrm>
          <a:solidFill>
            <a:srgbClr val="41402B"/>
          </a:solidFill>
          <a:ln w="19050">
            <a:solidFill>
              <a:schemeClr val="tx1"/>
            </a:solidFill>
            <a:miter lim="800000"/>
            <a:headEnd/>
            <a:tailEnd/>
          </a:ln>
        </p:spPr>
        <p:txBody>
          <a:bodyPr>
            <a:normAutofit fontScale="92500" lnSpcReduction="20000"/>
          </a:bodyPr>
          <a:lstStyle/>
          <a:p>
            <a:pPr eaLnBrk="1" hangingPunct="1">
              <a:buFont typeface="Wingdings" panose="05000000000000000000" pitchFamily="2" charset="2"/>
              <a:buNone/>
            </a:pPr>
            <a:r>
              <a:rPr lang="en-US" altLang="en-US" sz="2400" b="1">
                <a:latin typeface="Arial Narrow" panose="020B0606020202030204" pitchFamily="34" charset="0"/>
              </a:rPr>
              <a:t>550-529	Cyrus the Great</a:t>
            </a:r>
          </a:p>
          <a:p>
            <a:pPr eaLnBrk="1" hangingPunct="1">
              <a:buFont typeface="Wingdings" panose="05000000000000000000" pitchFamily="2" charset="2"/>
              <a:buNone/>
            </a:pPr>
            <a:endParaRPr lang="en-US" altLang="en-US" sz="800" b="1">
              <a:latin typeface="Arial Narrow" panose="020B0606020202030204" pitchFamily="34" charset="0"/>
            </a:endParaRPr>
          </a:p>
          <a:p>
            <a:pPr eaLnBrk="1" hangingPunct="1">
              <a:buFont typeface="Wingdings" panose="05000000000000000000" pitchFamily="2" charset="2"/>
              <a:buNone/>
            </a:pPr>
            <a:r>
              <a:rPr lang="en-US" altLang="en-US" sz="2400" b="1">
                <a:latin typeface="Arial Narrow" panose="020B0606020202030204" pitchFamily="34" charset="0"/>
              </a:rPr>
              <a:t>529-523	Cambyses</a:t>
            </a:r>
          </a:p>
          <a:p>
            <a:pPr eaLnBrk="1" hangingPunct="1">
              <a:buFont typeface="Wingdings" panose="05000000000000000000" pitchFamily="2" charset="2"/>
              <a:buNone/>
            </a:pPr>
            <a:endParaRPr lang="en-US" altLang="en-US" sz="800" b="1">
              <a:latin typeface="Arial Narrow" panose="020B0606020202030204" pitchFamily="34" charset="0"/>
            </a:endParaRPr>
          </a:p>
          <a:p>
            <a:pPr eaLnBrk="1" hangingPunct="1">
              <a:buFont typeface="Wingdings" panose="05000000000000000000" pitchFamily="2" charset="2"/>
              <a:buNone/>
            </a:pPr>
            <a:r>
              <a:rPr lang="en-US" altLang="en-US" sz="2400" b="1">
                <a:latin typeface="Arial Narrow" panose="020B0606020202030204" pitchFamily="34" charset="0"/>
              </a:rPr>
              <a:t>522-486	Darius I (the Great)</a:t>
            </a:r>
          </a:p>
          <a:p>
            <a:pPr eaLnBrk="1" hangingPunct="1">
              <a:buFont typeface="Wingdings" panose="05000000000000000000" pitchFamily="2" charset="2"/>
              <a:buNone/>
            </a:pPr>
            <a:endParaRPr lang="en-US" altLang="en-US" sz="800" b="1">
              <a:latin typeface="Arial Narrow" panose="020B0606020202030204" pitchFamily="34" charset="0"/>
            </a:endParaRPr>
          </a:p>
          <a:p>
            <a:pPr eaLnBrk="1" hangingPunct="1">
              <a:buFont typeface="Wingdings" panose="05000000000000000000" pitchFamily="2" charset="2"/>
              <a:buNone/>
            </a:pPr>
            <a:r>
              <a:rPr lang="en-US" altLang="en-US" sz="2400" b="1">
                <a:latin typeface="Arial Narrow" panose="020B0606020202030204" pitchFamily="34" charset="0"/>
              </a:rPr>
              <a:t>486-465	Xerxes I</a:t>
            </a:r>
          </a:p>
          <a:p>
            <a:pPr eaLnBrk="1" hangingPunct="1">
              <a:buFont typeface="Wingdings" panose="05000000000000000000" pitchFamily="2" charset="2"/>
              <a:buNone/>
            </a:pPr>
            <a:endParaRPr lang="en-US" altLang="en-US" sz="800" b="1">
              <a:latin typeface="Arial Narrow" panose="020B0606020202030204" pitchFamily="34" charset="0"/>
            </a:endParaRPr>
          </a:p>
          <a:p>
            <a:pPr eaLnBrk="1" hangingPunct="1">
              <a:buFont typeface="Wingdings" panose="05000000000000000000" pitchFamily="2" charset="2"/>
              <a:buNone/>
            </a:pPr>
            <a:r>
              <a:rPr lang="en-US" altLang="en-US" sz="2400" b="1">
                <a:latin typeface="Arial Narrow" panose="020B0606020202030204" pitchFamily="34" charset="0"/>
              </a:rPr>
              <a:t>464-424	Artaxerxes I Longimanus</a:t>
            </a:r>
          </a:p>
          <a:p>
            <a:pPr eaLnBrk="1" hangingPunct="1">
              <a:buFont typeface="Wingdings" panose="05000000000000000000" pitchFamily="2" charset="2"/>
              <a:buNone/>
            </a:pPr>
            <a:endParaRPr lang="en-US" altLang="en-US" sz="800" b="1">
              <a:latin typeface="Arial Narrow" panose="020B0606020202030204" pitchFamily="34" charset="0"/>
            </a:endParaRPr>
          </a:p>
          <a:p>
            <a:pPr eaLnBrk="1" hangingPunct="1">
              <a:buFont typeface="Wingdings" panose="05000000000000000000" pitchFamily="2" charset="2"/>
              <a:buNone/>
            </a:pPr>
            <a:r>
              <a:rPr lang="en-US" altLang="en-US" sz="2400" b="1">
                <a:latin typeface="Arial Narrow" panose="020B0606020202030204" pitchFamily="34" charset="0"/>
              </a:rPr>
              <a:t>423-404	Darius II</a:t>
            </a:r>
          </a:p>
          <a:p>
            <a:pPr eaLnBrk="1" hangingPunct="1">
              <a:buFont typeface="Wingdings" panose="05000000000000000000" pitchFamily="2" charset="2"/>
              <a:buNone/>
            </a:pPr>
            <a:endParaRPr lang="en-US" altLang="en-US" sz="800" b="1">
              <a:latin typeface="Arial Narrow" panose="020B0606020202030204" pitchFamily="34" charset="0"/>
            </a:endParaRPr>
          </a:p>
          <a:p>
            <a:pPr eaLnBrk="1" hangingPunct="1">
              <a:buFont typeface="Wingdings" panose="05000000000000000000" pitchFamily="2" charset="2"/>
              <a:buNone/>
            </a:pPr>
            <a:r>
              <a:rPr lang="en-US" altLang="en-US" sz="2400" b="1">
                <a:latin typeface="Arial Narrow" panose="020B0606020202030204" pitchFamily="34" charset="0"/>
              </a:rPr>
              <a:t>404-359	Artaxerxes II</a:t>
            </a:r>
          </a:p>
          <a:p>
            <a:pPr eaLnBrk="1" hangingPunct="1">
              <a:buFont typeface="Wingdings" panose="05000000000000000000" pitchFamily="2" charset="2"/>
              <a:buNone/>
            </a:pPr>
            <a:endParaRPr lang="en-US" altLang="en-US" sz="800" b="1">
              <a:latin typeface="Arial Narrow" panose="020B0606020202030204" pitchFamily="34" charset="0"/>
            </a:endParaRPr>
          </a:p>
          <a:p>
            <a:pPr eaLnBrk="1" hangingPunct="1">
              <a:buFont typeface="Wingdings" panose="05000000000000000000" pitchFamily="2" charset="2"/>
              <a:buNone/>
            </a:pPr>
            <a:r>
              <a:rPr lang="en-US" altLang="en-US" sz="2400" b="1">
                <a:latin typeface="Arial Narrow" panose="020B0606020202030204" pitchFamily="34" charset="0"/>
              </a:rPr>
              <a:t>359-338	Artaxerxes III</a:t>
            </a:r>
          </a:p>
          <a:p>
            <a:pPr eaLnBrk="1" hangingPunct="1">
              <a:buFont typeface="Wingdings" panose="05000000000000000000" pitchFamily="2" charset="2"/>
              <a:buNone/>
            </a:pPr>
            <a:endParaRPr lang="en-US" altLang="en-US" sz="800" b="1">
              <a:latin typeface="Arial Narrow" panose="020B0606020202030204" pitchFamily="34" charset="0"/>
            </a:endParaRPr>
          </a:p>
          <a:p>
            <a:pPr eaLnBrk="1" hangingPunct="1">
              <a:buFont typeface="Wingdings" panose="05000000000000000000" pitchFamily="2" charset="2"/>
              <a:buNone/>
            </a:pPr>
            <a:r>
              <a:rPr lang="en-US" altLang="en-US" sz="2400" b="1">
                <a:latin typeface="Arial Narrow" panose="020B0606020202030204" pitchFamily="34" charset="0"/>
              </a:rPr>
              <a:t>336-330	Darius III</a:t>
            </a:r>
            <a:endParaRPr lang="en-US" altLang="en-US" sz="2400">
              <a:latin typeface="Arial Narrow" panose="020B0606020202030204" pitchFamily="34" charset="0"/>
            </a:endParaRPr>
          </a:p>
        </p:txBody>
      </p:sp>
      <p:sp>
        <p:nvSpPr>
          <p:cNvPr id="69636" name="Rectangle 4"/>
          <p:cNvSpPr>
            <a:spLocks noGrp="1" noChangeArrowheads="1"/>
          </p:cNvSpPr>
          <p:nvPr>
            <p:ph type="body" sz="half" idx="2"/>
          </p:nvPr>
        </p:nvSpPr>
        <p:spPr>
          <a:xfrm>
            <a:off x="1524000" y="1295400"/>
            <a:ext cx="3733800" cy="4953000"/>
          </a:xfrm>
        </p:spPr>
        <p:txBody>
          <a:bodyPr/>
          <a:lstStyle/>
          <a:p>
            <a:pPr algn="r" eaLnBrk="1" hangingPunct="1">
              <a:buFont typeface="Wingdings" panose="05000000000000000000" pitchFamily="2" charset="2"/>
              <a:buNone/>
              <a:defRPr/>
            </a:pPr>
            <a:r>
              <a:rPr lang="en-US" altLang="en-US" sz="2000" b="1">
                <a:solidFill>
                  <a:srgbClr val="FFFF66"/>
                </a:solidFill>
                <a:effectLst>
                  <a:outerShdw blurRad="38100" dist="38100" dir="2700000" algn="tl">
                    <a:srgbClr val="000000"/>
                  </a:outerShdw>
                </a:effectLst>
                <a:latin typeface="Arial Narrow" panose="020B0606020202030204" pitchFamily="34" charset="0"/>
              </a:rPr>
              <a:t>Sheshbazzar 539</a:t>
            </a:r>
          </a:p>
          <a:p>
            <a:pPr algn="r" eaLnBrk="1" hangingPunct="1">
              <a:buFont typeface="Wingdings" panose="05000000000000000000" pitchFamily="2" charset="2"/>
              <a:buNone/>
              <a:defRPr/>
            </a:pPr>
            <a:r>
              <a:rPr lang="en-US" altLang="en-US" sz="2000" b="1">
                <a:solidFill>
                  <a:srgbClr val="FFFF66"/>
                </a:solidFill>
                <a:effectLst>
                  <a:outerShdw blurRad="38100" dist="38100" dir="2700000" algn="tl">
                    <a:srgbClr val="000000"/>
                  </a:outerShdw>
                </a:effectLst>
                <a:latin typeface="Arial Narrow" panose="020B0606020202030204" pitchFamily="34" charset="0"/>
              </a:rPr>
              <a:t>Zerubbabel &amp; Joshua 538-516</a:t>
            </a:r>
          </a:p>
          <a:p>
            <a:pPr algn="r" eaLnBrk="1" hangingPunct="1">
              <a:buFont typeface="Wingdings" panose="05000000000000000000" pitchFamily="2" charset="2"/>
              <a:buNone/>
              <a:defRPr/>
            </a:pPr>
            <a:endParaRPr lang="en-US" altLang="en-US" sz="2400" b="1">
              <a:solidFill>
                <a:srgbClr val="FFFF66"/>
              </a:solidFill>
              <a:effectLst>
                <a:outerShdw blurRad="38100" dist="38100" dir="2700000" algn="tl">
                  <a:srgbClr val="000000"/>
                </a:outerShdw>
              </a:effectLst>
              <a:latin typeface="Arial Narrow" panose="020B0606020202030204" pitchFamily="34" charset="0"/>
            </a:endParaRPr>
          </a:p>
          <a:p>
            <a:pPr algn="r" eaLnBrk="1" hangingPunct="1">
              <a:buFont typeface="Wingdings" panose="05000000000000000000" pitchFamily="2" charset="2"/>
              <a:buNone/>
              <a:defRPr/>
            </a:pPr>
            <a:r>
              <a:rPr lang="en-US" altLang="en-US" sz="2000" b="1">
                <a:solidFill>
                  <a:srgbClr val="FFFF66"/>
                </a:solidFill>
                <a:effectLst>
                  <a:outerShdw blurRad="38100" dist="38100" dir="2700000" algn="tl">
                    <a:srgbClr val="000000"/>
                  </a:outerShdw>
                </a:effectLst>
                <a:latin typeface="Arial Narrow" panose="020B0606020202030204" pitchFamily="34" charset="0"/>
              </a:rPr>
              <a:t>Haggai &amp; Zechariah 520-516</a:t>
            </a:r>
          </a:p>
          <a:p>
            <a:pPr algn="r" eaLnBrk="1" hangingPunct="1">
              <a:buFont typeface="Wingdings" panose="05000000000000000000" pitchFamily="2" charset="2"/>
              <a:buNone/>
              <a:defRPr/>
            </a:pPr>
            <a:endParaRPr lang="en-US" altLang="en-US" sz="1400" b="1">
              <a:solidFill>
                <a:srgbClr val="FFFF66"/>
              </a:solidFill>
              <a:effectLst>
                <a:outerShdw blurRad="38100" dist="38100" dir="2700000" algn="tl">
                  <a:srgbClr val="000000"/>
                </a:outerShdw>
              </a:effectLst>
              <a:latin typeface="Arial Narrow" panose="020B0606020202030204" pitchFamily="34" charset="0"/>
            </a:endParaRPr>
          </a:p>
          <a:p>
            <a:pPr algn="r" eaLnBrk="1" hangingPunct="1">
              <a:buFont typeface="Wingdings" panose="05000000000000000000" pitchFamily="2" charset="2"/>
              <a:buNone/>
              <a:defRPr/>
            </a:pPr>
            <a:r>
              <a:rPr lang="en-US" altLang="en-US" sz="2000" b="1">
                <a:solidFill>
                  <a:srgbClr val="FFFF66"/>
                </a:solidFill>
                <a:effectLst>
                  <a:outerShdw blurRad="38100" dist="38100" dir="2700000" algn="tl">
                    <a:srgbClr val="000000"/>
                  </a:outerShdw>
                </a:effectLst>
                <a:latin typeface="Arial Narrow" panose="020B0606020202030204" pitchFamily="34" charset="0"/>
              </a:rPr>
              <a:t>Esther 479</a:t>
            </a:r>
          </a:p>
          <a:p>
            <a:pPr algn="r" eaLnBrk="1" hangingPunct="1">
              <a:buFont typeface="Wingdings" panose="05000000000000000000" pitchFamily="2" charset="2"/>
              <a:buNone/>
              <a:defRPr/>
            </a:pPr>
            <a:endParaRPr lang="en-US" altLang="en-US" sz="1400" b="1">
              <a:solidFill>
                <a:srgbClr val="FFFF66"/>
              </a:solidFill>
              <a:effectLst>
                <a:outerShdw blurRad="38100" dist="38100" dir="2700000" algn="tl">
                  <a:srgbClr val="000000"/>
                </a:outerShdw>
              </a:effectLst>
              <a:latin typeface="Arial Narrow" panose="020B0606020202030204" pitchFamily="34" charset="0"/>
            </a:endParaRPr>
          </a:p>
          <a:p>
            <a:pPr algn="r" eaLnBrk="1" hangingPunct="1">
              <a:buFont typeface="Wingdings" panose="05000000000000000000" pitchFamily="2" charset="2"/>
              <a:buNone/>
              <a:defRPr/>
            </a:pPr>
            <a:r>
              <a:rPr lang="en-US" altLang="en-US" sz="2000" b="1">
                <a:solidFill>
                  <a:srgbClr val="FFFF66"/>
                </a:solidFill>
                <a:effectLst>
                  <a:outerShdw blurRad="38100" dist="38100" dir="2700000" algn="tl">
                    <a:srgbClr val="000000"/>
                  </a:outerShdw>
                </a:effectLst>
                <a:latin typeface="Arial Narrow" panose="020B0606020202030204" pitchFamily="34" charset="0"/>
              </a:rPr>
              <a:t>Ezra 458 Malachi 450 Nehemiah 445</a:t>
            </a:r>
          </a:p>
        </p:txBody>
      </p:sp>
    </p:spTree>
    <p:extLst>
      <p:ext uri="{BB962C8B-B14F-4D97-AF65-F5344CB8AC3E}">
        <p14:creationId xmlns:p14="http://schemas.microsoft.com/office/powerpoint/2010/main" val="23884932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828800" y="76200"/>
            <a:ext cx="8839200" cy="1828800"/>
          </a:xfrm>
        </p:spPr>
        <p:txBody>
          <a:bodyPr/>
          <a:lstStyle/>
          <a:p>
            <a:pPr eaLnBrk="1" hangingPunct="1">
              <a:defRPr/>
            </a:pPr>
            <a:r>
              <a:rPr lang="en-US" altLang="en-US">
                <a:effectLst>
                  <a:outerShdw blurRad="38100" dist="38100" dir="2700000" algn="tl">
                    <a:srgbClr val="000000"/>
                  </a:outerShdw>
                </a:effectLst>
                <a:latin typeface="Impact" panose="020B0806030902050204" pitchFamily="34" charset="0"/>
              </a:rPr>
              <a:t>The Early Reign of Xerxes </a:t>
            </a:r>
            <a:r>
              <a:rPr lang="en-US" altLang="en-US">
                <a:effectLst>
                  <a:outerShdw blurRad="38100" dist="38100" dir="2700000" algn="tl">
                    <a:srgbClr val="000000"/>
                  </a:outerShdw>
                </a:effectLst>
                <a:latin typeface="Arial" panose="020B0604020202020204" pitchFamily="34" charset="0"/>
              </a:rPr>
              <a:t>(486-465)</a:t>
            </a:r>
            <a:br>
              <a:rPr lang="en-US" altLang="en-US">
                <a:effectLst>
                  <a:outerShdw blurRad="38100" dist="38100" dir="2700000" algn="tl">
                    <a:srgbClr val="000000"/>
                  </a:outerShdw>
                </a:effectLst>
                <a:latin typeface="Arial" panose="020B0604020202020204" pitchFamily="34" charset="0"/>
              </a:rPr>
            </a:br>
            <a:r>
              <a:rPr lang="en-US" altLang="en-US" sz="2400" b="1">
                <a:solidFill>
                  <a:srgbClr val="FFCC00"/>
                </a:solidFill>
                <a:effectLst>
                  <a:outerShdw blurRad="38100" dist="38100" dir="2700000" algn="tl">
                    <a:srgbClr val="000000"/>
                  </a:outerShdw>
                </a:effectLst>
                <a:latin typeface="Arial" panose="020B0604020202020204" pitchFamily="34" charset="0"/>
              </a:rPr>
              <a:t>If one takes an historical approach to the book, then the events of Esther must be coordinated with the known history of Xerxes’ reign, the major events of which are:</a:t>
            </a:r>
            <a:endParaRPr lang="en-US" altLang="en-US" sz="4000">
              <a:solidFill>
                <a:srgbClr val="FFCC00"/>
              </a:solidFill>
              <a:effectLst>
                <a:outerShdw blurRad="38100" dist="38100" dir="2700000" algn="tl">
                  <a:srgbClr val="000000"/>
                </a:outerShdw>
              </a:effectLst>
              <a:latin typeface="Impact" panose="020B0806030902050204" pitchFamily="34" charset="0"/>
            </a:endParaRPr>
          </a:p>
        </p:txBody>
      </p:sp>
      <p:sp>
        <p:nvSpPr>
          <p:cNvPr id="73731" name="Rectangle 3"/>
          <p:cNvSpPr>
            <a:spLocks noGrp="1" noChangeArrowheads="1"/>
          </p:cNvSpPr>
          <p:nvPr>
            <p:ph type="body" idx="1"/>
          </p:nvPr>
        </p:nvSpPr>
        <p:spPr>
          <a:xfrm>
            <a:off x="1981200" y="1981200"/>
            <a:ext cx="8229600" cy="3124200"/>
          </a:xfrm>
        </p:spPr>
        <p:txBody>
          <a:bodyPr>
            <a:normAutofit fontScale="92500" lnSpcReduction="10000"/>
          </a:bodyPr>
          <a:lstStyle/>
          <a:p>
            <a:pPr marL="533400" indent="-533400">
              <a:buNone/>
              <a:defRPr/>
            </a:pPr>
            <a:r>
              <a:rPr lang="en-US" altLang="en-US" sz="2400"/>
              <a:t>486	Suppression of an Egyptian revolt</a:t>
            </a:r>
          </a:p>
          <a:p>
            <a:pPr marL="533400" indent="-533400">
              <a:buNone/>
              <a:defRPr/>
            </a:pPr>
            <a:r>
              <a:rPr lang="en-US" altLang="en-US" sz="2400"/>
              <a:t>484	Abolition of the kingdom of Babel</a:t>
            </a:r>
          </a:p>
          <a:p>
            <a:pPr marL="533400" indent="-533400">
              <a:buNone/>
              <a:defRPr/>
            </a:pPr>
            <a:r>
              <a:rPr lang="en-US" altLang="en-US" sz="2400"/>
              <a:t>		</a:t>
            </a:r>
            <a:r>
              <a:rPr lang="en-US" altLang="en-US" sz="2400">
                <a:solidFill>
                  <a:srgbClr val="00FFFF"/>
                </a:solidFill>
                <a:effectLst>
                  <a:outerShdw blurRad="38100" dist="38100" dir="2700000" algn="tl">
                    <a:srgbClr val="000000"/>
                  </a:outerShdw>
                </a:effectLst>
              </a:rPr>
              <a:t>483	Demotion of Vashti (Est. 1:3ff.)*</a:t>
            </a:r>
            <a:r>
              <a:rPr lang="en-US" altLang="en-US" sz="2400"/>
              <a:t> </a:t>
            </a:r>
          </a:p>
          <a:p>
            <a:pPr marL="533400" indent="-533400">
              <a:buNone/>
              <a:defRPr/>
            </a:pPr>
            <a:r>
              <a:rPr lang="en-US" altLang="en-US" sz="2400"/>
              <a:t>483	Beginning of the campaign against the Greeks</a:t>
            </a:r>
          </a:p>
          <a:p>
            <a:pPr marL="533400" indent="-533400">
              <a:buNone/>
              <a:defRPr/>
            </a:pPr>
            <a:r>
              <a:rPr lang="en-US" altLang="en-US" sz="2400"/>
              <a:t>480	Defeat at Thermopylae &amp; Salamis</a:t>
            </a:r>
          </a:p>
          <a:p>
            <a:pPr marL="533400" indent="-533400">
              <a:buNone/>
              <a:defRPr/>
            </a:pPr>
            <a:r>
              <a:rPr lang="en-US" altLang="en-US" sz="2400"/>
              <a:t>		</a:t>
            </a:r>
            <a:r>
              <a:rPr lang="en-US" altLang="en-US" sz="2400">
                <a:solidFill>
                  <a:srgbClr val="00FFFF"/>
                </a:solidFill>
                <a:effectLst>
                  <a:outerShdw blurRad="38100" dist="38100" dir="2700000" algn="tl">
                    <a:srgbClr val="000000"/>
                  </a:outerShdw>
                </a:effectLst>
              </a:rPr>
              <a:t>479	Marriage of Esther (Est. 2:16)*</a:t>
            </a:r>
            <a:r>
              <a:rPr lang="en-US" altLang="en-US" sz="2400"/>
              <a:t> </a:t>
            </a:r>
          </a:p>
          <a:p>
            <a:pPr marL="533400" indent="-533400">
              <a:buNone/>
              <a:defRPr/>
            </a:pPr>
            <a:r>
              <a:rPr lang="en-US" altLang="en-US" sz="2400">
                <a:solidFill>
                  <a:srgbClr val="00FFFF"/>
                </a:solidFill>
                <a:effectLst>
                  <a:outerShdw blurRad="38100" dist="38100" dir="2700000" algn="tl">
                    <a:srgbClr val="000000"/>
                  </a:outerShdw>
                </a:effectLst>
              </a:rPr>
              <a:t>* </a:t>
            </a:r>
            <a:r>
              <a:rPr lang="en-US" altLang="en-US" sz="2400">
                <a:solidFill>
                  <a:srgbClr val="00FFFF"/>
                </a:solidFill>
                <a:effectLst>
                  <a:outerShdw blurRad="38100" dist="38100" dir="2700000" algn="tl">
                    <a:srgbClr val="000000"/>
                  </a:outerShdw>
                </a:effectLst>
                <a:latin typeface="Arial Narrow" panose="020B0606020202030204" pitchFamily="34" charset="0"/>
              </a:rPr>
              <a:t>Events unrecorded in secular history</a:t>
            </a:r>
            <a:endParaRPr lang="en-US" altLang="en-US" sz="2400">
              <a:solidFill>
                <a:srgbClr val="00FFFF"/>
              </a:solidFill>
              <a:effectLst>
                <a:outerShdw blurRad="38100" dist="38100" dir="2700000" algn="tl">
                  <a:srgbClr val="000000"/>
                </a:outerShdw>
              </a:effectLst>
            </a:endParaRPr>
          </a:p>
        </p:txBody>
      </p:sp>
      <p:sp>
        <p:nvSpPr>
          <p:cNvPr id="73732" name="Text Box 4"/>
          <p:cNvSpPr txBox="1">
            <a:spLocks noChangeArrowheads="1"/>
          </p:cNvSpPr>
          <p:nvPr/>
        </p:nvSpPr>
        <p:spPr bwMode="auto">
          <a:xfrm>
            <a:off x="554636" y="5105400"/>
            <a:ext cx="11107712" cy="1384995"/>
          </a:xfrm>
          <a:prstGeom prst="rect">
            <a:avLst/>
          </a:prstGeom>
          <a:solidFill>
            <a:srgbClr val="1A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800" dirty="0">
                <a:solidFill>
                  <a:srgbClr val="FFCC00"/>
                </a:solidFill>
                <a:latin typeface="Eras Demi ITC" panose="020B0604020202020204" pitchFamily="34" charset="0"/>
              </a:rPr>
              <a:t>Little is known about the later years of Xerxes’ reign. He was murdered by his vizier in 465 BC, who elevated Artaxerxes I to the throne.</a:t>
            </a:r>
          </a:p>
        </p:txBody>
      </p:sp>
    </p:spTree>
    <p:extLst>
      <p:ext uri="{BB962C8B-B14F-4D97-AF65-F5344CB8AC3E}">
        <p14:creationId xmlns:p14="http://schemas.microsoft.com/office/powerpoint/2010/main" val="1182302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 calcmode="lin" valueType="num">
                                      <p:cBhvr>
                                        <p:cTn id="17" dur="500" fill="hold"/>
                                        <p:tgtEl>
                                          <p:spTgt spid="7373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7373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7373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73731">
                                            <p:txEl>
                                              <p:pRg st="2" end="2"/>
                                            </p:txEl>
                                          </p:spTgt>
                                        </p:tgtEl>
                                        <p:attrNameLst>
                                          <p:attrName>ppt_y</p:attrName>
                                        </p:attrNameLst>
                                      </p:cBhvr>
                                      <p:tavLst>
                                        <p:tav tm="0">
                                          <p:val>
                                            <p:strVal val="#ppt_y"/>
                                          </p:val>
                                        </p:tav>
                                        <p:tav tm="100000">
                                          <p:val>
                                            <p:strVal val="#ppt_y"/>
                                          </p:val>
                                        </p:tav>
                                      </p:tavLst>
                                    </p:anim>
                                  </p:childTnLst>
                                </p:cTn>
                              </p:par>
                              <p:par>
                                <p:cTn id="21" presetID="39" presetClass="entr" presetSubtype="0" accel="100000" fill="hold" nodeType="withEffect">
                                  <p:stCondLst>
                                    <p:cond delay="0"/>
                                  </p:stCondLst>
                                  <p:childTnLst>
                                    <p:set>
                                      <p:cBhvr>
                                        <p:cTn id="22" dur="1" fill="hold">
                                          <p:stCondLst>
                                            <p:cond delay="0"/>
                                          </p:stCondLst>
                                        </p:cTn>
                                        <p:tgtEl>
                                          <p:spTgt spid="73731">
                                            <p:txEl>
                                              <p:pRg st="6" end="6"/>
                                            </p:txEl>
                                          </p:spTgt>
                                        </p:tgtEl>
                                        <p:attrNameLst>
                                          <p:attrName>style.visibility</p:attrName>
                                        </p:attrNameLst>
                                      </p:cBhvr>
                                      <p:to>
                                        <p:strVal val="visible"/>
                                      </p:to>
                                    </p:set>
                                    <p:anim calcmode="lin" valueType="num">
                                      <p:cBhvr>
                                        <p:cTn id="23" dur="500" fill="hold"/>
                                        <p:tgtEl>
                                          <p:spTgt spid="7373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373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373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37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73731">
                                            <p:txEl>
                                              <p:pRg st="5" end="5"/>
                                            </p:txEl>
                                          </p:spTgt>
                                        </p:tgtEl>
                                        <p:attrNameLst>
                                          <p:attrName>style.visibility</p:attrName>
                                        </p:attrNameLst>
                                      </p:cBhvr>
                                      <p:to>
                                        <p:strVal val="visible"/>
                                      </p:to>
                                    </p:set>
                                    <p:anim calcmode="lin" valueType="num">
                                      <p:cBhvr>
                                        <p:cTn id="31" dur="500" fill="hold"/>
                                        <p:tgtEl>
                                          <p:spTgt spid="7373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7373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7373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737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5" fill="hold" grpId="0" nodeType="clickEffect">
                                  <p:stCondLst>
                                    <p:cond delay="0"/>
                                  </p:stCondLst>
                                  <p:childTnLst>
                                    <p:set>
                                      <p:cBhvr>
                                        <p:cTn id="38" dur="1" fill="hold">
                                          <p:stCondLst>
                                            <p:cond delay="0"/>
                                          </p:stCondLst>
                                        </p:cTn>
                                        <p:tgtEl>
                                          <p:spTgt spid="73732"/>
                                        </p:tgtEl>
                                        <p:attrNameLst>
                                          <p:attrName>style.visibility</p:attrName>
                                        </p:attrNameLst>
                                      </p:cBhvr>
                                      <p:to>
                                        <p:strVal val="visible"/>
                                      </p:to>
                                    </p:set>
                                    <p:animEffect transition="in" filter="randombar(vertical)">
                                      <p:cBhvr>
                                        <p:cTn id="39"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b="1" dirty="0">
                <a:solidFill>
                  <a:srgbClr val="FFC000"/>
                </a:solidFill>
              </a:rPr>
              <a:t>Discussion:</a:t>
            </a:r>
          </a:p>
        </p:txBody>
      </p:sp>
      <p:sp>
        <p:nvSpPr>
          <p:cNvPr id="176131"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en-US" altLang="en-US" b="1" dirty="0">
              <a:solidFill>
                <a:srgbClr val="CC0000"/>
              </a:solidFill>
              <a:effectLst>
                <a:outerShdw blurRad="38100" dist="38100" dir="2700000" algn="tl">
                  <a:srgbClr val="000000"/>
                </a:outerShdw>
              </a:effectLst>
            </a:endParaRPr>
          </a:p>
          <a:p>
            <a:pPr marL="457200" indent="-457200" eaLnBrk="1" hangingPunct="1">
              <a:buFont typeface="+mj-lt"/>
              <a:buAutoNum type="arabicPeriod"/>
              <a:defRPr/>
            </a:pPr>
            <a:r>
              <a:rPr lang="en-US" altLang="en-US" sz="2800" b="1" i="1" dirty="0">
                <a:effectLst>
                  <a:outerShdw blurRad="38100" dist="38100" dir="2700000" algn="tl">
                    <a:srgbClr val="000000"/>
                  </a:outerShdw>
                </a:effectLst>
                <a:latin typeface="Book Antiqua" panose="02040602050305030304" pitchFamily="18" charset="0"/>
              </a:rPr>
              <a:t>How difficult would it be to experience an arranged marriage, especially to someone from a different culture?</a:t>
            </a:r>
          </a:p>
          <a:p>
            <a:pPr marL="457200" indent="-457200" eaLnBrk="1" hangingPunct="1">
              <a:buFont typeface="+mj-lt"/>
              <a:buAutoNum type="arabicPeriod"/>
              <a:defRPr/>
            </a:pPr>
            <a:endParaRPr lang="en-US" altLang="en-US" sz="2800" b="1" i="1" dirty="0">
              <a:effectLst>
                <a:outerShdw blurRad="38100" dist="38100" dir="2700000" algn="tl">
                  <a:srgbClr val="000000"/>
                </a:outerShdw>
              </a:effectLst>
              <a:latin typeface="Book Antiqua" panose="02040602050305030304" pitchFamily="18" charset="0"/>
            </a:endParaRPr>
          </a:p>
          <a:p>
            <a:pPr marL="457200" indent="-457200" eaLnBrk="1" hangingPunct="1">
              <a:buFont typeface="+mj-lt"/>
              <a:buAutoNum type="arabicPeriod"/>
              <a:defRPr/>
            </a:pPr>
            <a:r>
              <a:rPr lang="en-US" altLang="en-US" sz="2800" b="1" i="1" dirty="0">
                <a:effectLst>
                  <a:outerShdw blurRad="38100" dist="38100" dir="2700000" algn="tl">
                    <a:srgbClr val="000000"/>
                  </a:outerShdw>
                </a:effectLst>
                <a:latin typeface="Book Antiqua" panose="02040602050305030304" pitchFamily="18" charset="0"/>
              </a:rPr>
              <a:t>How might this affect the expression of your faith?</a:t>
            </a:r>
          </a:p>
        </p:txBody>
      </p:sp>
    </p:spTree>
    <p:extLst>
      <p:ext uri="{BB962C8B-B14F-4D97-AF65-F5344CB8AC3E}">
        <p14:creationId xmlns:p14="http://schemas.microsoft.com/office/powerpoint/2010/main" val="1062268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76131">
                                            <p:txEl>
                                              <p:pRg st="1" end="1"/>
                                            </p:txEl>
                                          </p:spTgt>
                                        </p:tgtEl>
                                        <p:attrNameLst>
                                          <p:attrName>style.visibility</p:attrName>
                                        </p:attrNameLst>
                                      </p:cBhvr>
                                      <p:to>
                                        <p:strVal val="visible"/>
                                      </p:to>
                                    </p:set>
                                    <p:anim calcmode="lin" valueType="num">
                                      <p:cBhvr additive="base">
                                        <p:cTn id="7" dur="500" fill="hold"/>
                                        <p:tgtEl>
                                          <p:spTgt spid="1761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6131">
                                            <p:txEl>
                                              <p:pRg st="3" end="3"/>
                                            </p:txEl>
                                          </p:spTgt>
                                        </p:tgtEl>
                                        <p:attrNameLst>
                                          <p:attrName>style.visibility</p:attrName>
                                        </p:attrNameLst>
                                      </p:cBhvr>
                                      <p:to>
                                        <p:strVal val="visible"/>
                                      </p:to>
                                    </p:set>
                                    <p:anim calcmode="lin" valueType="num">
                                      <p:cBhvr additive="base">
                                        <p:cTn id="13" dur="500" fill="hold"/>
                                        <p:tgtEl>
                                          <p:spTgt spid="17613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61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981200" y="76201"/>
            <a:ext cx="8229600" cy="1139825"/>
          </a:xfrm>
        </p:spPr>
        <p:txBody>
          <a:bodyPr/>
          <a:lstStyle/>
          <a:p>
            <a:pPr algn="ctr" eaLnBrk="1" hangingPunct="1">
              <a:defRPr/>
            </a:pPr>
            <a:r>
              <a:rPr lang="en-US" altLang="en-US" sz="5400" b="1">
                <a:solidFill>
                  <a:schemeClr val="accent2"/>
                </a:solidFill>
                <a:effectLst>
                  <a:outerShdw blurRad="38100" dist="38100" dir="2700000" algn="tl">
                    <a:srgbClr val="000000"/>
                  </a:outerShdw>
                </a:effectLst>
                <a:latin typeface="Book Antiqua" panose="02040602050305030304" pitchFamily="18" charset="0"/>
              </a:rPr>
              <a:t>The Hidden Hand</a:t>
            </a:r>
          </a:p>
        </p:txBody>
      </p:sp>
      <p:sp>
        <p:nvSpPr>
          <p:cNvPr id="66563" name="Rectangle 3"/>
          <p:cNvSpPr>
            <a:spLocks noGrp="1" noChangeArrowheads="1"/>
          </p:cNvSpPr>
          <p:nvPr>
            <p:ph type="body" idx="1"/>
          </p:nvPr>
        </p:nvSpPr>
        <p:spPr>
          <a:xfrm>
            <a:off x="1981200" y="1219200"/>
            <a:ext cx="8229600" cy="990600"/>
          </a:xfrm>
        </p:spPr>
        <p:txBody>
          <a:bodyPr>
            <a:normAutofit/>
          </a:bodyPr>
          <a:lstStyle/>
          <a:p>
            <a:pPr eaLnBrk="1" hangingPunct="1">
              <a:buFont typeface="Wingdings" panose="05000000000000000000" pitchFamily="2" charset="2"/>
              <a:buNone/>
              <a:defRPr/>
            </a:pPr>
            <a:r>
              <a:rPr lang="en-US" altLang="en-US" sz="2800" i="1" dirty="0">
                <a:effectLst>
                  <a:outerShdw blurRad="38100" dist="38100" dir="2700000" algn="tl">
                    <a:srgbClr val="000000"/>
                  </a:outerShdw>
                </a:effectLst>
                <a:latin typeface="Book Antiqua" panose="02040602050305030304" pitchFamily="18" charset="0"/>
              </a:rPr>
              <a:t>Some rabbinical interpreters have suggested that Yahweh’s divine hand is hidden in the book.</a:t>
            </a:r>
          </a:p>
        </p:txBody>
      </p:sp>
      <p:sp>
        <p:nvSpPr>
          <p:cNvPr id="66564" name="Text Box 4"/>
          <p:cNvSpPr txBox="1">
            <a:spLocks noChangeArrowheads="1"/>
          </p:cNvSpPr>
          <p:nvPr/>
        </p:nvSpPr>
        <p:spPr bwMode="auto">
          <a:xfrm>
            <a:off x="1828800" y="2362201"/>
            <a:ext cx="4191000" cy="2816225"/>
          </a:xfrm>
          <a:prstGeom prst="rect">
            <a:avLst/>
          </a:prstGeom>
          <a:solidFill>
            <a:schemeClr val="bg2">
              <a:lumMod val="75000"/>
            </a:schemeClr>
          </a:solidFill>
          <a:ln w="12700">
            <a:solidFill>
              <a:schemeClr val="tx1"/>
            </a:solidFill>
            <a:miter lim="800000"/>
            <a:headEnd/>
            <a:tailEnd/>
          </a:ln>
          <a:effectLst/>
          <a:extLst/>
        </p:spPr>
        <p:txBody>
          <a:bodyPr>
            <a:spAutoFit/>
          </a:bodyPr>
          <a:lstStyle/>
          <a:p>
            <a:pPr eaLnBrk="1" hangingPunct="1">
              <a:spcBef>
                <a:spcPct val="50000"/>
              </a:spcBef>
              <a:defRPr/>
            </a:pPr>
            <a:r>
              <a:rPr lang="en-US" altLang="en-US" sz="2800">
                <a:solidFill>
                  <a:srgbClr val="FFCC00"/>
                </a:solidFill>
                <a:effectLst>
                  <a:outerShdw blurRad="38100" dist="38100" dir="2700000" algn="tl">
                    <a:srgbClr val="000000"/>
                  </a:outerShdw>
                </a:effectLst>
                <a:latin typeface="Impact" panose="020B0806030902050204" pitchFamily="34" charset="0"/>
              </a:rPr>
              <a:t>Normal Spelling</a:t>
            </a:r>
          </a:p>
          <a:p>
            <a:pPr eaLnBrk="1" hangingPunct="1">
              <a:spcBef>
                <a:spcPct val="50000"/>
              </a:spcBef>
              <a:defRPr/>
            </a:pPr>
            <a:r>
              <a:rPr lang="en-US" altLang="en-US" sz="2400" i="1">
                <a:effectLst>
                  <a:outerShdw blurRad="38100" dist="38100" dir="2700000" algn="tl">
                    <a:srgbClr val="000000"/>
                  </a:outerShdw>
                </a:effectLst>
                <a:latin typeface="Arial Narrow" panose="020B0606020202030204" pitchFamily="34" charset="0"/>
              </a:rPr>
              <a:t>The normal spelling for the Hebrew word “the Jews” is:</a:t>
            </a:r>
          </a:p>
          <a:p>
            <a:pPr eaLnBrk="1" hangingPunct="1">
              <a:spcBef>
                <a:spcPct val="50000"/>
              </a:spcBef>
              <a:defRPr/>
            </a:pPr>
            <a:r>
              <a:rPr lang="en-US" altLang="en-US" sz="3600">
                <a:solidFill>
                  <a:srgbClr val="FFCC00"/>
                </a:solidFill>
                <a:effectLst>
                  <a:outerShdw blurRad="38100" dist="38100" dir="2700000" algn="tl">
                    <a:srgbClr val="000000"/>
                  </a:outerShdw>
                </a:effectLst>
                <a:latin typeface="HebrewTh" pitchFamily="2" charset="0"/>
              </a:rPr>
              <a:t>	Mydvhyh</a:t>
            </a:r>
            <a:endParaRPr lang="en-US" altLang="en-US" sz="2400" i="1">
              <a:solidFill>
                <a:srgbClr val="FFCC00"/>
              </a:solidFill>
              <a:effectLst>
                <a:outerShdw blurRad="38100" dist="38100" dir="2700000" algn="tl">
                  <a:srgbClr val="000000"/>
                </a:outerShdw>
              </a:effectLst>
              <a:latin typeface="Arial Narrow" panose="020B0606020202030204" pitchFamily="34" charset="0"/>
            </a:endParaRPr>
          </a:p>
          <a:p>
            <a:pPr eaLnBrk="1" hangingPunct="1">
              <a:spcBef>
                <a:spcPct val="50000"/>
              </a:spcBef>
              <a:defRPr/>
            </a:pPr>
            <a:r>
              <a:rPr lang="en-US" altLang="en-US" sz="2400" i="1">
                <a:effectLst>
                  <a:outerShdw blurRad="38100" dist="38100" dir="2700000" algn="tl">
                    <a:srgbClr val="000000"/>
                  </a:outerShdw>
                </a:effectLst>
                <a:latin typeface="Arial Narrow" panose="020B0606020202030204" pitchFamily="34" charset="0"/>
              </a:rPr>
              <a:t>(appears 32 times in the book)</a:t>
            </a:r>
            <a:endParaRPr lang="en-US" altLang="en-US" sz="3600">
              <a:effectLst>
                <a:outerShdw blurRad="38100" dist="38100" dir="2700000" algn="tl">
                  <a:srgbClr val="000000"/>
                </a:outerShdw>
              </a:effectLst>
              <a:latin typeface="HebrewTh" pitchFamily="2" charset="0"/>
            </a:endParaRPr>
          </a:p>
        </p:txBody>
      </p:sp>
      <p:sp>
        <p:nvSpPr>
          <p:cNvPr id="66565" name="Text Box 5"/>
          <p:cNvSpPr txBox="1">
            <a:spLocks noChangeArrowheads="1"/>
          </p:cNvSpPr>
          <p:nvPr/>
        </p:nvSpPr>
        <p:spPr bwMode="auto">
          <a:xfrm>
            <a:off x="6172200" y="2362201"/>
            <a:ext cx="4191000" cy="2816225"/>
          </a:xfrm>
          <a:prstGeom prst="rect">
            <a:avLst/>
          </a:prstGeom>
          <a:solidFill>
            <a:srgbClr val="9966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800">
                <a:solidFill>
                  <a:srgbClr val="FFCC00"/>
                </a:solidFill>
                <a:effectLst>
                  <a:outerShdw blurRad="38100" dist="38100" dir="2700000" algn="tl">
                    <a:srgbClr val="000000"/>
                  </a:outerShdw>
                </a:effectLst>
                <a:latin typeface="Impact" panose="020B0806030902050204" pitchFamily="34" charset="0"/>
              </a:rPr>
              <a:t>Abnormal Spelling</a:t>
            </a:r>
          </a:p>
          <a:p>
            <a:pPr eaLnBrk="1" hangingPunct="1">
              <a:spcBef>
                <a:spcPct val="50000"/>
              </a:spcBef>
              <a:defRPr/>
            </a:pPr>
            <a:r>
              <a:rPr lang="en-US" altLang="en-US" sz="2400" i="1">
                <a:effectLst>
                  <a:outerShdw blurRad="38100" dist="38100" dir="2700000" algn="tl">
                    <a:srgbClr val="000000"/>
                  </a:outerShdw>
                </a:effectLst>
                <a:latin typeface="Arial Narrow" panose="020B0606020202030204" pitchFamily="34" charset="0"/>
              </a:rPr>
              <a:t>An abnormal spelling contains an extra letter “yod.”</a:t>
            </a:r>
          </a:p>
          <a:p>
            <a:pPr eaLnBrk="1" hangingPunct="1">
              <a:spcBef>
                <a:spcPct val="50000"/>
              </a:spcBef>
              <a:defRPr/>
            </a:pPr>
            <a:r>
              <a:rPr lang="en-US" altLang="en-US" sz="3600">
                <a:effectLst>
                  <a:outerShdw blurRad="38100" dist="38100" dir="2700000" algn="tl">
                    <a:srgbClr val="000000"/>
                  </a:outerShdw>
                </a:effectLst>
                <a:latin typeface="HebrewTh" pitchFamily="2" charset="0"/>
              </a:rPr>
              <a:t>	</a:t>
            </a:r>
            <a:r>
              <a:rPr lang="en-US" altLang="en-US" sz="3600">
                <a:solidFill>
                  <a:srgbClr val="FFCC00"/>
                </a:solidFill>
                <a:effectLst>
                  <a:outerShdw blurRad="38100" dist="38100" dir="2700000" algn="tl">
                    <a:srgbClr val="000000"/>
                  </a:outerShdw>
                </a:effectLst>
                <a:latin typeface="HebrewTh" pitchFamily="2" charset="0"/>
              </a:rPr>
              <a:t>Myydvhyh</a:t>
            </a:r>
          </a:p>
          <a:p>
            <a:pPr eaLnBrk="1" hangingPunct="1">
              <a:spcBef>
                <a:spcPct val="50000"/>
              </a:spcBef>
              <a:defRPr/>
            </a:pPr>
            <a:r>
              <a:rPr lang="en-US" altLang="en-US" sz="2400" i="1">
                <a:effectLst>
                  <a:outerShdw blurRad="38100" dist="38100" dir="2700000" algn="tl">
                    <a:srgbClr val="000000"/>
                  </a:outerShdw>
                </a:effectLst>
                <a:latin typeface="Arial Narrow" panose="020B0606020202030204" pitchFamily="34" charset="0"/>
              </a:rPr>
              <a:t>(appears 6 times in the book)</a:t>
            </a:r>
          </a:p>
        </p:txBody>
      </p:sp>
      <p:sp>
        <p:nvSpPr>
          <p:cNvPr id="66566" name="Text Box 6"/>
          <p:cNvSpPr txBox="1">
            <a:spLocks noChangeArrowheads="1"/>
          </p:cNvSpPr>
          <p:nvPr/>
        </p:nvSpPr>
        <p:spPr bwMode="auto">
          <a:xfrm>
            <a:off x="1819835" y="5370494"/>
            <a:ext cx="951155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800" dirty="0">
                <a:effectLst>
                  <a:outerShdw blurRad="38100" dist="38100" dir="2700000" algn="tl">
                    <a:srgbClr val="000000"/>
                  </a:outerShdw>
                </a:effectLst>
                <a:latin typeface="HebrewTh" pitchFamily="2" charset="0"/>
              </a:rPr>
              <a:t>y</a:t>
            </a:r>
            <a:r>
              <a:rPr lang="en-US" altLang="en-US" sz="2800" i="1" dirty="0">
                <a:effectLst>
                  <a:outerShdw blurRad="38100" dist="38100" dir="2700000" algn="tl">
                    <a:srgbClr val="000000"/>
                  </a:outerShdw>
                </a:effectLst>
                <a:latin typeface="Book Antiqua" panose="02040602050305030304" pitchFamily="18" charset="0"/>
              </a:rPr>
              <a:t> = </a:t>
            </a:r>
            <a:r>
              <a:rPr lang="en-US" altLang="en-US" sz="2800" i="1" dirty="0" err="1">
                <a:effectLst>
                  <a:outerShdw blurRad="38100" dist="38100" dir="2700000" algn="tl">
                    <a:srgbClr val="000000"/>
                  </a:outerShdw>
                </a:effectLst>
                <a:latin typeface="Book Antiqua" panose="02040602050305030304" pitchFamily="18" charset="0"/>
              </a:rPr>
              <a:t>yod</a:t>
            </a:r>
            <a:r>
              <a:rPr lang="en-US" altLang="en-US" sz="2800" i="1" dirty="0">
                <a:effectLst>
                  <a:outerShdw blurRad="38100" dist="38100" dir="2700000" algn="tl">
                    <a:srgbClr val="000000"/>
                  </a:outerShdw>
                </a:effectLst>
                <a:latin typeface="Book Antiqua" panose="02040602050305030304" pitchFamily="18" charset="0"/>
              </a:rPr>
              <a:t> </a:t>
            </a:r>
            <a:r>
              <a:rPr lang="en-US" altLang="en-US" sz="2800" dirty="0">
                <a:effectLst>
                  <a:outerShdw blurRad="38100" dist="38100" dir="2700000" algn="tl">
                    <a:srgbClr val="000000"/>
                  </a:outerShdw>
                </a:effectLst>
                <a:latin typeface="Book Antiqua" panose="02040602050305030304" pitchFamily="18" charset="0"/>
              </a:rPr>
              <a:t>or </a:t>
            </a:r>
            <a:r>
              <a:rPr lang="en-US" altLang="en-US" sz="2800" i="1" dirty="0" err="1">
                <a:effectLst>
                  <a:outerShdw blurRad="38100" dist="38100" dir="2700000" algn="tl">
                    <a:srgbClr val="000000"/>
                  </a:outerShdw>
                </a:effectLst>
                <a:latin typeface="Book Antiqua" panose="02040602050305030304" pitchFamily="18" charset="0"/>
              </a:rPr>
              <a:t>yad</a:t>
            </a:r>
            <a:r>
              <a:rPr lang="en-US" altLang="en-US" sz="2800" dirty="0">
                <a:effectLst>
                  <a:outerShdw blurRad="38100" dist="38100" dir="2700000" algn="tl">
                    <a:srgbClr val="000000"/>
                  </a:outerShdw>
                </a:effectLst>
                <a:latin typeface="Book Antiqua" panose="02040602050305030304" pitchFamily="18" charset="0"/>
              </a:rPr>
              <a:t> (= hand) represents six times God’s hand intervened to save the Jews (4:7; 8:1, 7, 13; 9:15, 18)</a:t>
            </a:r>
            <a:endParaRPr lang="en-US" altLang="en-US" sz="2800" i="1" dirty="0">
              <a:effectLst>
                <a:outerShdw blurRad="38100" dist="38100" dir="2700000" algn="tl">
                  <a:srgbClr val="000000"/>
                </a:outerShdw>
              </a:effectLst>
              <a:latin typeface="Book Antiqua" panose="02040602050305030304" pitchFamily="18" charset="0"/>
            </a:endParaRPr>
          </a:p>
        </p:txBody>
      </p:sp>
    </p:spTree>
    <p:extLst>
      <p:ext uri="{BB962C8B-B14F-4D97-AF65-F5344CB8AC3E}">
        <p14:creationId xmlns:p14="http://schemas.microsoft.com/office/powerpoint/2010/main" val="1249323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5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65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6564"/>
                                        </p:tgtEl>
                                        <p:attrNameLst>
                                          <p:attrName>style.visibility</p:attrName>
                                        </p:attrNameLst>
                                      </p:cBhvr>
                                      <p:to>
                                        <p:strVal val="visible"/>
                                      </p:to>
                                    </p:set>
                                    <p:animEffect transition="in" filter="dissolve">
                                      <p:cBhvr>
                                        <p:cTn id="13" dur="500"/>
                                        <p:tgtEl>
                                          <p:spTgt spid="6656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6565"/>
                                        </p:tgtEl>
                                        <p:attrNameLst>
                                          <p:attrName>style.visibility</p:attrName>
                                        </p:attrNameLst>
                                      </p:cBhvr>
                                      <p:to>
                                        <p:strVal val="visible"/>
                                      </p:to>
                                    </p:set>
                                    <p:animEffect transition="in" filter="dissolve">
                                      <p:cBhvr>
                                        <p:cTn id="18" dur="500"/>
                                        <p:tgtEl>
                                          <p:spTgt spid="665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66566">
                                            <p:txEl>
                                              <p:pRg st="0" end="0"/>
                                            </p:txEl>
                                          </p:spTgt>
                                        </p:tgtEl>
                                        <p:attrNameLst>
                                          <p:attrName>style.visibility</p:attrName>
                                        </p:attrNameLst>
                                      </p:cBhvr>
                                      <p:to>
                                        <p:strVal val="visible"/>
                                      </p:to>
                                    </p:set>
                                    <p:anim calcmode="lin" valueType="num">
                                      <p:cBhvr>
                                        <p:cTn id="23" dur="500" fill="hold"/>
                                        <p:tgtEl>
                                          <p:spTgt spid="6656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656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P spid="6656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b="1" dirty="0">
                <a:solidFill>
                  <a:srgbClr val="FFC000"/>
                </a:solidFill>
              </a:rPr>
              <a:t>Discussion:</a:t>
            </a:r>
          </a:p>
        </p:txBody>
      </p:sp>
      <p:sp>
        <p:nvSpPr>
          <p:cNvPr id="177155"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en-US" altLang="en-US" b="1" dirty="0">
              <a:solidFill>
                <a:srgbClr val="CC0000"/>
              </a:solidFill>
              <a:effectLst>
                <a:outerShdw blurRad="38100" dist="38100" dir="2700000" algn="tl">
                  <a:srgbClr val="000000"/>
                </a:outerShdw>
              </a:effectLst>
            </a:endParaRPr>
          </a:p>
          <a:p>
            <a:pPr marL="514350" indent="-514350" eaLnBrk="1" hangingPunct="1">
              <a:buFont typeface="+mj-lt"/>
              <a:buAutoNum type="arabicPeriod"/>
              <a:defRPr/>
            </a:pPr>
            <a:r>
              <a:rPr lang="en-US" altLang="en-US" sz="2800" b="1" i="1" dirty="0">
                <a:latin typeface="Book Antiqua" panose="02040602050305030304" pitchFamily="18" charset="0"/>
              </a:rPr>
              <a:t>There are no mentions of God in the Book of Esther: why do you think this may be?</a:t>
            </a:r>
          </a:p>
          <a:p>
            <a:pPr marL="514350" indent="-514350" eaLnBrk="1" hangingPunct="1">
              <a:buFont typeface="+mj-lt"/>
              <a:buAutoNum type="arabicPeriod"/>
              <a:defRPr/>
            </a:pPr>
            <a:endParaRPr lang="en-US" altLang="en-US" sz="2800" b="1" i="1" dirty="0">
              <a:latin typeface="Book Antiqua" panose="02040602050305030304" pitchFamily="18" charset="0"/>
            </a:endParaRPr>
          </a:p>
          <a:p>
            <a:pPr marL="514350" indent="-514350" eaLnBrk="1" hangingPunct="1">
              <a:buFont typeface="+mj-lt"/>
              <a:buAutoNum type="arabicPeriod"/>
              <a:defRPr/>
            </a:pPr>
            <a:r>
              <a:rPr lang="en-US" altLang="en-US" sz="2800" b="1" i="1" dirty="0">
                <a:latin typeface="Book Antiqua" panose="02040602050305030304" pitchFamily="18" charset="0"/>
              </a:rPr>
              <a:t>How important is it to know that God is providentially at work, even though there may not be obvious signs?</a:t>
            </a:r>
          </a:p>
        </p:txBody>
      </p:sp>
    </p:spTree>
    <p:extLst>
      <p:ext uri="{BB962C8B-B14F-4D97-AF65-F5344CB8AC3E}">
        <p14:creationId xmlns:p14="http://schemas.microsoft.com/office/powerpoint/2010/main" val="3910042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anim calcmode="lin" valueType="num">
                                      <p:cBhvr additive="base">
                                        <p:cTn id="7" dur="5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7155">
                                            <p:txEl>
                                              <p:pRg st="3" end="3"/>
                                            </p:txEl>
                                          </p:spTgt>
                                        </p:tgtEl>
                                        <p:attrNameLst>
                                          <p:attrName>style.visibility</p:attrName>
                                        </p:attrNameLst>
                                      </p:cBhvr>
                                      <p:to>
                                        <p:strVal val="visible"/>
                                      </p:to>
                                    </p:set>
                                    <p:anim calcmode="lin" valueType="num">
                                      <p:cBhvr additive="base">
                                        <p:cTn id="13" dur="5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The Setting</a:t>
            </a:r>
          </a:p>
        </p:txBody>
      </p:sp>
      <p:sp>
        <p:nvSpPr>
          <p:cNvPr id="78851" name="Rectangle 3"/>
          <p:cNvSpPr>
            <a:spLocks noGrp="1" noChangeArrowheads="1"/>
          </p:cNvSpPr>
          <p:nvPr>
            <p:ph type="body" idx="1"/>
          </p:nvPr>
        </p:nvSpPr>
        <p:spPr>
          <a:xfrm>
            <a:off x="806824" y="1488141"/>
            <a:ext cx="9632576" cy="5141259"/>
          </a:xfrm>
        </p:spPr>
        <p:txBody>
          <a:bodyPr/>
          <a:lstStyle/>
          <a:p>
            <a:pPr eaLnBrk="1" hangingPunct="1">
              <a:lnSpc>
                <a:spcPct val="90000"/>
              </a:lnSpc>
              <a:buFont typeface="Wingdings" panose="05000000000000000000" pitchFamily="2" charset="2"/>
              <a:buNone/>
            </a:pPr>
            <a:r>
              <a:rPr lang="en-US" altLang="en-US" sz="2800" b="1" dirty="0">
                <a:solidFill>
                  <a:srgbClr val="FFFF66"/>
                </a:solidFill>
              </a:rPr>
              <a:t>Set in the Persian Period during the reign of Xerxes I (486-465 BC), the story of Esther takes place less than a century after many Jews returned to Jerusalem.</a:t>
            </a:r>
          </a:p>
          <a:p>
            <a:pPr eaLnBrk="1" hangingPunct="1">
              <a:lnSpc>
                <a:spcPct val="90000"/>
              </a:lnSpc>
            </a:pPr>
            <a:r>
              <a:rPr lang="en-US" altLang="en-US" sz="2400" i="1" dirty="0"/>
              <a:t>Xerxes I is </a:t>
            </a:r>
            <a:r>
              <a:rPr lang="en-US" altLang="en-US" sz="2400" i="1" dirty="0" err="1"/>
              <a:t>Ahasurerus</a:t>
            </a:r>
            <a:r>
              <a:rPr lang="en-US" altLang="en-US" sz="2400" i="1" dirty="0"/>
              <a:t> in the Hebrew Bible (</a:t>
            </a:r>
            <a:r>
              <a:rPr lang="en-US" altLang="en-US" sz="2400" i="1" dirty="0" err="1"/>
              <a:t>Chshayarsha</a:t>
            </a:r>
            <a:r>
              <a:rPr lang="en-US" altLang="en-US" sz="2400" i="1" dirty="0"/>
              <a:t> in Old Persian).</a:t>
            </a:r>
          </a:p>
          <a:p>
            <a:pPr eaLnBrk="1" hangingPunct="1">
              <a:lnSpc>
                <a:spcPct val="90000"/>
              </a:lnSpc>
            </a:pPr>
            <a:r>
              <a:rPr lang="en-US" altLang="en-US" sz="2400" i="1" dirty="0"/>
              <a:t>The Jewish community in Persia consisted of those who elected to stay in the heartland of the new Persian Empire rather than return to Judah after the edict of Cyrus the Great.</a:t>
            </a:r>
          </a:p>
          <a:p>
            <a:pPr eaLnBrk="1" hangingPunct="1">
              <a:lnSpc>
                <a:spcPct val="90000"/>
              </a:lnSpc>
            </a:pPr>
            <a:r>
              <a:rPr lang="en-US" altLang="en-US" sz="2400" i="1" dirty="0"/>
              <a:t>The provinces (1:3b) were possibly subdivisions of the larger satrapies, the districts of the empire.</a:t>
            </a:r>
          </a:p>
        </p:txBody>
      </p:sp>
    </p:spTree>
    <p:extLst>
      <p:ext uri="{BB962C8B-B14F-4D97-AF65-F5344CB8AC3E}">
        <p14:creationId xmlns:p14="http://schemas.microsoft.com/office/powerpoint/2010/main" val="4075576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p:cTn id="7" dur="5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88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additive="base">
                                        <p:cTn id="25"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OrientalInstitute 082"/>
          <p:cNvPicPr>
            <a:picLocks noGrp="1" noChangeAspect="1" noChangeArrowheads="1"/>
          </p:cNvPicPr>
          <p:nvPr>
            <p:ph/>
          </p:nvPr>
        </p:nvPicPr>
        <p:blipFill>
          <a:blip r:embed="rId2">
            <a:extLst>
              <a:ext uri="{28A0092B-C50C-407E-A947-70E740481C1C}">
                <a14:useLocalDpi xmlns:a14="http://schemas.microsoft.com/office/drawing/2010/main"/>
              </a:ext>
            </a:extLst>
          </a:blip>
          <a:srcRect/>
          <a:stretch>
            <a:fillRect/>
          </a:stretch>
        </p:blipFill>
        <p:spPr>
          <a:xfrm>
            <a:off x="2574926" y="0"/>
            <a:ext cx="29876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ext Box 7"/>
          <p:cNvSpPr txBox="1">
            <a:spLocks noChangeArrowheads="1"/>
          </p:cNvSpPr>
          <p:nvPr/>
        </p:nvSpPr>
        <p:spPr bwMode="auto">
          <a:xfrm>
            <a:off x="6172200" y="844550"/>
            <a:ext cx="33528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400" b="1">
                <a:latin typeface="Arial Narrow" panose="020B0606020202030204" pitchFamily="34" charset="0"/>
              </a:rPr>
              <a:t>The roof of the Apadana (audience hall) at Susa was supported by thirty-six stone columns, each surmounted by a capital formed by the forequarters of two bulls joined at the middle. The roof beams rested between the bulls almost 65’ above the pavement.</a:t>
            </a:r>
          </a:p>
        </p:txBody>
      </p:sp>
      <p:sp>
        <p:nvSpPr>
          <p:cNvPr id="28676" name="Text Box 8"/>
          <p:cNvSpPr txBox="1">
            <a:spLocks noChangeArrowheads="1"/>
          </p:cNvSpPr>
          <p:nvPr/>
        </p:nvSpPr>
        <p:spPr bwMode="auto">
          <a:xfrm>
            <a:off x="5715000" y="5638801"/>
            <a:ext cx="23622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1600">
                <a:latin typeface="Arial Narrow" panose="020B0606020202030204" pitchFamily="34" charset="0"/>
              </a:rPr>
              <a:t>Oriental Institute, </a:t>
            </a:r>
          </a:p>
          <a:p>
            <a:pPr eaLnBrk="1" hangingPunct="1">
              <a:spcBef>
                <a:spcPct val="50000"/>
              </a:spcBef>
            </a:pPr>
            <a:r>
              <a:rPr lang="en-US" altLang="en-US" sz="1600">
                <a:latin typeface="Arial Narrow" panose="020B0606020202030204" pitchFamily="34" charset="0"/>
              </a:rPr>
              <a:t>University of Chicago</a:t>
            </a:r>
          </a:p>
        </p:txBody>
      </p:sp>
    </p:spTree>
    <p:extLst>
      <p:ext uri="{BB962C8B-B14F-4D97-AF65-F5344CB8AC3E}">
        <p14:creationId xmlns:p14="http://schemas.microsoft.com/office/powerpoint/2010/main" val="223541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106265" y="1433051"/>
            <a:ext cx="2037735" cy="1000432"/>
          </a:xfrm>
        </p:spPr>
        <p:txBody>
          <a:bodyPr/>
          <a:lstStyle/>
          <a:p>
            <a:pPr algn="l" eaLnBrk="1" hangingPunct="1">
              <a:defRPr/>
            </a:pPr>
            <a:r>
              <a:rPr lang="en-US" altLang="en-US" sz="6000" dirty="0">
                <a:latin typeface="Papyrus" panose="03070502060502030205" pitchFamily="66" charset="0"/>
              </a:rPr>
              <a:t>Ezra</a:t>
            </a:r>
          </a:p>
        </p:txBody>
      </p:sp>
      <p:pic>
        <p:nvPicPr>
          <p:cNvPr id="3075" name="Picture 5" descr="OldTestament 016 (Changed)"/>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1503362" y="0"/>
            <a:ext cx="4683126"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6"/>
          <p:cNvSpPr txBox="1">
            <a:spLocks noChangeArrowheads="1"/>
          </p:cNvSpPr>
          <p:nvPr/>
        </p:nvSpPr>
        <p:spPr bwMode="auto">
          <a:xfrm>
            <a:off x="6477000" y="5257801"/>
            <a:ext cx="26670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lnSpc>
                <a:spcPct val="70000"/>
              </a:lnSpc>
              <a:spcBef>
                <a:spcPct val="50000"/>
              </a:spcBef>
            </a:pPr>
            <a:r>
              <a:rPr lang="en-US" altLang="en-US">
                <a:latin typeface="Arial Narrow" panose="020B0606020202030204" pitchFamily="34" charset="0"/>
              </a:rPr>
              <a:t>Persian archers</a:t>
            </a:r>
          </a:p>
          <a:p>
            <a:pPr eaLnBrk="1" hangingPunct="1">
              <a:lnSpc>
                <a:spcPct val="70000"/>
              </a:lnSpc>
              <a:spcBef>
                <a:spcPct val="50000"/>
              </a:spcBef>
            </a:pPr>
            <a:r>
              <a:rPr lang="en-US" altLang="en-US">
                <a:latin typeface="Arial Narrow" panose="020B0606020202030204" pitchFamily="34" charset="0"/>
              </a:rPr>
              <a:t>Achaemenid Dynasty, Susa</a:t>
            </a:r>
          </a:p>
          <a:p>
            <a:pPr eaLnBrk="1" hangingPunct="1">
              <a:lnSpc>
                <a:spcPct val="70000"/>
              </a:lnSpc>
              <a:spcBef>
                <a:spcPct val="50000"/>
              </a:spcBef>
            </a:pPr>
            <a:r>
              <a:rPr lang="en-US" altLang="en-US">
                <a:latin typeface="Arial Narrow" panose="020B0606020202030204" pitchFamily="34" charset="0"/>
              </a:rPr>
              <a:t>Louvre, Paris</a:t>
            </a:r>
          </a:p>
        </p:txBody>
      </p:sp>
      <p:sp>
        <p:nvSpPr>
          <p:cNvPr id="3077" name="WordArt 7"/>
          <p:cNvSpPr>
            <a:spLocks noChangeArrowheads="1" noChangeShapeType="1" noTextEdit="1"/>
          </p:cNvSpPr>
          <p:nvPr/>
        </p:nvSpPr>
        <p:spPr bwMode="auto">
          <a:xfrm>
            <a:off x="1905000" y="1219200"/>
            <a:ext cx="8458200" cy="3886200"/>
          </a:xfrm>
          <a:prstGeom prst="rect">
            <a:avLst/>
          </a:prstGeom>
        </p:spPr>
        <p:txBody>
          <a:bodyPr wrap="none" fromWordArt="1">
            <a:prstTxWarp prst="textCurveDown">
              <a:avLst>
                <a:gd name="adj" fmla="val 43477"/>
              </a:avLst>
            </a:prstTxWarp>
          </a:bodyPr>
          <a:lstStyle/>
          <a:p>
            <a:pPr algn="ctr"/>
            <a:r>
              <a:rPr lang="en-US" sz="3600" i="1" kern="10">
                <a:ln w="12700">
                  <a:solidFill>
                    <a:srgbClr val="000000"/>
                  </a:solidFill>
                  <a:round/>
                  <a:headEnd/>
                  <a:tailEnd/>
                </a:ln>
                <a:gradFill rotWithShape="1">
                  <a:gsLst>
                    <a:gs pos="0">
                      <a:srgbClr val="FFCC00"/>
                    </a:gs>
                    <a:gs pos="50000">
                      <a:srgbClr val="765E00"/>
                    </a:gs>
                    <a:gs pos="100000">
                      <a:srgbClr val="FFCC00"/>
                    </a:gs>
                  </a:gsLst>
                  <a:lin ang="5400000" scaled="1"/>
                </a:gradFill>
                <a:effectLst>
                  <a:outerShdw dist="35921" dir="2700000" algn="ctr" rotWithShape="0">
                    <a:srgbClr val="808080">
                      <a:alpha val="79999"/>
                    </a:srgbClr>
                  </a:outerShdw>
                </a:effectLst>
                <a:latin typeface="Arial Black" panose="020B0A04020102020204" pitchFamily="34" charset="0"/>
              </a:rPr>
              <a:t>The Road Home</a:t>
            </a:r>
          </a:p>
        </p:txBody>
      </p:sp>
    </p:spTree>
    <p:extLst>
      <p:ext uri="{BB962C8B-B14F-4D97-AF65-F5344CB8AC3E}">
        <p14:creationId xmlns:p14="http://schemas.microsoft.com/office/powerpoint/2010/main" val="39186753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Vashti is Deposed</a:t>
            </a:r>
            <a:endParaRPr lang="en-US" altLang="en-US" sz="2800">
              <a:latin typeface="Book Antiqua" panose="02040602050305030304" pitchFamily="18" charset="0"/>
            </a:endParaRPr>
          </a:p>
        </p:txBody>
      </p:sp>
      <p:sp>
        <p:nvSpPr>
          <p:cNvPr id="79875" name="Rectangle 3"/>
          <p:cNvSpPr>
            <a:spLocks noGrp="1" noChangeArrowheads="1"/>
          </p:cNvSpPr>
          <p:nvPr>
            <p:ph type="body" idx="1"/>
          </p:nvPr>
        </p:nvSpPr>
        <p:spPr>
          <a:xfrm>
            <a:off x="914400" y="1524000"/>
            <a:ext cx="9525000" cy="5029200"/>
          </a:xfrm>
        </p:spPr>
        <p:txBody>
          <a:bodyPr/>
          <a:lstStyle/>
          <a:p>
            <a:pPr eaLnBrk="1" hangingPunct="1">
              <a:buFont typeface="Wingdings" panose="05000000000000000000" pitchFamily="2" charset="2"/>
              <a:buNone/>
            </a:pPr>
            <a:r>
              <a:rPr lang="en-US" altLang="en-US" sz="2800" b="1" dirty="0">
                <a:solidFill>
                  <a:srgbClr val="FFFF66"/>
                </a:solidFill>
              </a:rPr>
              <a:t>In his third regnal year, Xerxes staged a six-month celebration in Susa for Persian nobility.</a:t>
            </a:r>
          </a:p>
          <a:p>
            <a:pPr eaLnBrk="1" hangingPunct="1"/>
            <a:r>
              <a:rPr lang="en-US" altLang="en-US" sz="2400" i="1" dirty="0"/>
              <a:t>Susa, the ancient capital of Elam, was the winter residence of the emperor and one of the Persian administrative centers.</a:t>
            </a:r>
          </a:p>
          <a:p>
            <a:pPr eaLnBrk="1" hangingPunct="1"/>
            <a:r>
              <a:rPr lang="en-US" altLang="en-US" sz="2400" i="1" dirty="0"/>
              <a:t>The site was identified in the mid-1800s and excavated by the French.</a:t>
            </a:r>
          </a:p>
          <a:p>
            <a:pPr eaLnBrk="1" hangingPunct="1"/>
            <a:r>
              <a:rPr lang="en-US" altLang="en-US" sz="2400" i="1" dirty="0"/>
              <a:t>The end of the celebration climaxed with a week’s party, at which time Xerxes sent for Vashti, his queen. At her refusal to come, he deposed her for insubordination.</a:t>
            </a:r>
          </a:p>
        </p:txBody>
      </p:sp>
    </p:spTree>
    <p:extLst>
      <p:ext uri="{BB962C8B-B14F-4D97-AF65-F5344CB8AC3E}">
        <p14:creationId xmlns:p14="http://schemas.microsoft.com/office/powerpoint/2010/main" val="3514430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165412"/>
            <a:ext cx="3429000" cy="4397188"/>
          </a:xfrm>
        </p:spPr>
        <p:txBody>
          <a:bodyPr/>
          <a:lstStyle/>
          <a:p>
            <a:pPr algn="r" eaLnBrk="1" hangingPunct="1"/>
            <a:r>
              <a:rPr lang="en-US" altLang="en-US" dirty="0">
                <a:latin typeface="Haettenschweiler" panose="020B0604020202020204" pitchFamily="34" charset="0"/>
              </a:rPr>
              <a:t>Xerxes I</a:t>
            </a:r>
            <a:br>
              <a:rPr lang="en-US" altLang="en-US" dirty="0">
                <a:latin typeface="Haettenschweiler" panose="020B0604020202020204" pitchFamily="34" charset="0"/>
              </a:rPr>
            </a:br>
            <a:r>
              <a:rPr lang="en-US" altLang="en-US" sz="2400" dirty="0">
                <a:latin typeface="Arial Narrow" panose="020B0606020202030204" pitchFamily="34" charset="0"/>
              </a:rPr>
              <a:t>Persepolis</a:t>
            </a:r>
            <a:br>
              <a:rPr lang="en-US" altLang="en-US" sz="2400" dirty="0">
                <a:latin typeface="Arial Narrow" panose="020B0606020202030204" pitchFamily="34" charset="0"/>
              </a:rPr>
            </a:br>
            <a:br>
              <a:rPr lang="en-US" altLang="en-US" sz="2400" dirty="0">
                <a:latin typeface="Arial Narrow" panose="020B0606020202030204" pitchFamily="34" charset="0"/>
              </a:rPr>
            </a:br>
            <a:br>
              <a:rPr lang="en-US" altLang="en-US" sz="2400" dirty="0">
                <a:latin typeface="Arial Narrow" panose="020B0606020202030204" pitchFamily="34" charset="0"/>
              </a:rPr>
            </a:br>
            <a:br>
              <a:rPr lang="en-US" altLang="en-US" sz="2400" dirty="0">
                <a:latin typeface="Arial Narrow" panose="020B0606020202030204" pitchFamily="34" charset="0"/>
              </a:rPr>
            </a:br>
            <a:r>
              <a:rPr lang="en-US" altLang="en-US" sz="1800" i="1" dirty="0">
                <a:solidFill>
                  <a:schemeClr val="tx1"/>
                </a:solidFill>
                <a:latin typeface="Arial Narrow" panose="020B0606020202030204" pitchFamily="34" charset="0"/>
              </a:rPr>
              <a:t>Tehran Museum, Iran</a:t>
            </a:r>
            <a:endParaRPr lang="en-US" altLang="en-US" dirty="0">
              <a:solidFill>
                <a:schemeClr val="tx1"/>
              </a:solidFill>
              <a:latin typeface="Haettenschweiler" panose="020B0604020202020204" pitchFamily="34" charset="0"/>
            </a:endParaRPr>
          </a:p>
        </p:txBody>
      </p:sp>
      <p:pic>
        <p:nvPicPr>
          <p:cNvPr id="44035" name="Picture 3" descr="OldTestament 019 (Changed)"/>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b="-174"/>
          <a:stretch>
            <a:fillRect/>
          </a:stretch>
        </p:blipFill>
        <p:spPr>
          <a:xfrm>
            <a:off x="3505200" y="11114"/>
            <a:ext cx="7162800" cy="683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68782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The Campaign Against Greece</a:t>
            </a:r>
          </a:p>
        </p:txBody>
      </p:sp>
      <p:sp>
        <p:nvSpPr>
          <p:cNvPr id="131075" name="Rectangle 3"/>
          <p:cNvSpPr>
            <a:spLocks noGrp="1" noChangeArrowheads="1"/>
          </p:cNvSpPr>
          <p:nvPr>
            <p:ph type="body" idx="1"/>
          </p:nvPr>
        </p:nvSpPr>
        <p:spPr>
          <a:xfrm>
            <a:off x="860613" y="1541929"/>
            <a:ext cx="10632140" cy="5087471"/>
          </a:xfrm>
        </p:spPr>
        <p:txBody>
          <a:bodyPr/>
          <a:lstStyle/>
          <a:p>
            <a:pPr eaLnBrk="1" hangingPunct="1">
              <a:buFont typeface="Wingdings" panose="05000000000000000000" pitchFamily="2" charset="2"/>
              <a:buNone/>
            </a:pPr>
            <a:r>
              <a:rPr lang="en-US" altLang="en-US" sz="2800" b="1" dirty="0" err="1">
                <a:solidFill>
                  <a:srgbClr val="FFFF66"/>
                </a:solidFill>
              </a:rPr>
              <a:t>Vasti</a:t>
            </a:r>
            <a:r>
              <a:rPr lang="en-US" altLang="en-US" sz="2800" b="1" dirty="0">
                <a:solidFill>
                  <a:srgbClr val="FFFF66"/>
                </a:solidFill>
              </a:rPr>
              <a:t> was deposed in Xerxes 3</a:t>
            </a:r>
            <a:r>
              <a:rPr lang="en-US" altLang="en-US" sz="2800" b="1" baseline="30000" dirty="0">
                <a:solidFill>
                  <a:srgbClr val="FFFF66"/>
                </a:solidFill>
              </a:rPr>
              <a:t>rd</a:t>
            </a:r>
            <a:r>
              <a:rPr lang="en-US" altLang="en-US" sz="2800" b="1" dirty="0">
                <a:solidFill>
                  <a:srgbClr val="FFFF66"/>
                </a:solidFill>
              </a:rPr>
              <a:t> regnal year, and he did not remarry until his 7</a:t>
            </a:r>
            <a:r>
              <a:rPr lang="en-US" altLang="en-US" sz="2800" b="1" baseline="30000" dirty="0">
                <a:solidFill>
                  <a:srgbClr val="FFFF66"/>
                </a:solidFill>
              </a:rPr>
              <a:t>th</a:t>
            </a:r>
            <a:r>
              <a:rPr lang="en-US" altLang="en-US" sz="2800" b="1" dirty="0">
                <a:solidFill>
                  <a:srgbClr val="FFFF66"/>
                </a:solidFill>
              </a:rPr>
              <a:t> regnal year (1:3; 2:16).</a:t>
            </a:r>
          </a:p>
          <a:p>
            <a:pPr eaLnBrk="1" hangingPunct="1"/>
            <a:r>
              <a:rPr lang="en-US" altLang="en-US" sz="2400" i="1" dirty="0"/>
              <a:t>Between these two dates, he conducted a disastrous war with the Greeks.</a:t>
            </a:r>
          </a:p>
          <a:p>
            <a:pPr eaLnBrk="1" hangingPunct="1"/>
            <a:r>
              <a:rPr lang="en-US" altLang="en-US" sz="2400" i="1" dirty="0"/>
              <a:t>With a huge land force reinforced by ships, he crossed the Hellespont but suffered defeat at Salamis. His land army was defeated at Plataea, and his fleet was defeated at Mycale.</a:t>
            </a:r>
          </a:p>
          <a:p>
            <a:pPr eaLnBrk="1" hangingPunct="1"/>
            <a:r>
              <a:rPr lang="en-US" altLang="en-US" sz="2400" i="1" dirty="0"/>
              <a:t>He finally withdrew to Persepolis and Susa.</a:t>
            </a:r>
          </a:p>
        </p:txBody>
      </p:sp>
    </p:spTree>
    <p:extLst>
      <p:ext uri="{BB962C8B-B14F-4D97-AF65-F5344CB8AC3E}">
        <p14:creationId xmlns:p14="http://schemas.microsoft.com/office/powerpoint/2010/main" val="3563729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p:cTn id="7" dur="500" fill="hold"/>
                                        <p:tgtEl>
                                          <p:spTgt spid="131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0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additive="base">
                                        <p:cTn id="13" dur="500" fill="hold"/>
                                        <p:tgtEl>
                                          <p:spTgt spid="131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1075">
                                            <p:txEl>
                                              <p:pRg st="2" end="2"/>
                                            </p:txEl>
                                          </p:spTgt>
                                        </p:tgtEl>
                                        <p:attrNameLst>
                                          <p:attrName>style.visibility</p:attrName>
                                        </p:attrNameLst>
                                      </p:cBhvr>
                                      <p:to>
                                        <p:strVal val="visible"/>
                                      </p:to>
                                    </p:set>
                                    <p:anim calcmode="lin" valueType="num">
                                      <p:cBhvr additive="base">
                                        <p:cTn id="19" dur="500" fill="hold"/>
                                        <p:tgtEl>
                                          <p:spTgt spid="131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1075">
                                            <p:txEl>
                                              <p:pRg st="3" end="3"/>
                                            </p:txEl>
                                          </p:spTgt>
                                        </p:tgtEl>
                                        <p:attrNameLst>
                                          <p:attrName>style.visibility</p:attrName>
                                        </p:attrNameLst>
                                      </p:cBhvr>
                                      <p:to>
                                        <p:strVal val="visible"/>
                                      </p:to>
                                    </p:set>
                                    <p:anim calcmode="lin" valueType="num">
                                      <p:cBhvr additive="base">
                                        <p:cTn id="25" dur="500" fill="hold"/>
                                        <p:tgtEl>
                                          <p:spTgt spid="131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1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The Search for a New Queen</a:t>
            </a:r>
          </a:p>
        </p:txBody>
      </p:sp>
      <p:sp>
        <p:nvSpPr>
          <p:cNvPr id="132099" name="Rectangle 3"/>
          <p:cNvSpPr>
            <a:spLocks noGrp="1" noChangeArrowheads="1"/>
          </p:cNvSpPr>
          <p:nvPr>
            <p:ph type="body" idx="1"/>
          </p:nvPr>
        </p:nvSpPr>
        <p:spPr>
          <a:xfrm>
            <a:off x="860611" y="1541930"/>
            <a:ext cx="10560423" cy="5020236"/>
          </a:xfrm>
        </p:spPr>
        <p:txBody>
          <a:bodyPr/>
          <a:lstStyle/>
          <a:p>
            <a:pPr eaLnBrk="1" hangingPunct="1">
              <a:buFont typeface="Wingdings" panose="05000000000000000000" pitchFamily="2" charset="2"/>
              <a:buNone/>
            </a:pPr>
            <a:r>
              <a:rPr lang="en-US" altLang="en-US" sz="2800" b="1" dirty="0">
                <a:solidFill>
                  <a:srgbClr val="FFFF66"/>
                </a:solidFill>
              </a:rPr>
              <a:t>It was apparently after his return that the search was conducted for a new queen.</a:t>
            </a:r>
          </a:p>
          <a:p>
            <a:pPr eaLnBrk="1" hangingPunct="1"/>
            <a:r>
              <a:rPr lang="en-US" altLang="en-US" sz="2400" i="1" dirty="0"/>
              <a:t>A Jew named Mordecai offered his adopted daughter Hadassah (Esther) as a candidate.</a:t>
            </a:r>
          </a:p>
          <a:p>
            <a:pPr eaLnBrk="1" hangingPunct="1"/>
            <a:r>
              <a:rPr lang="en-US" altLang="en-US" sz="2400" i="1" dirty="0"/>
              <a:t>Josephus preserves a tradition that there were 400 candidates (</a:t>
            </a:r>
            <a:r>
              <a:rPr lang="en-US" altLang="en-US" sz="2400" i="1" u="sng" dirty="0"/>
              <a:t>Antiquities</a:t>
            </a:r>
            <a:r>
              <a:rPr lang="en-US" altLang="en-US" sz="2400" i="1" dirty="0"/>
              <a:t>, </a:t>
            </a:r>
            <a:r>
              <a:rPr lang="en-US" altLang="en-US" sz="2400" dirty="0"/>
              <a:t>XI.6.2</a:t>
            </a:r>
            <a:r>
              <a:rPr lang="en-US" altLang="en-US" sz="2400" i="1" dirty="0"/>
              <a:t>).</a:t>
            </a:r>
          </a:p>
          <a:p>
            <a:pPr eaLnBrk="1" hangingPunct="1"/>
            <a:r>
              <a:rPr lang="en-US" altLang="en-US" sz="2400" i="1" dirty="0"/>
              <a:t>Esther apparently had no compunctions about dietary laws, but at Mordecai’s insistence, she still refused to reveal that she was Jewish.</a:t>
            </a:r>
          </a:p>
          <a:p>
            <a:pPr eaLnBrk="1" hangingPunct="1"/>
            <a:r>
              <a:rPr lang="en-US" altLang="en-US" sz="2400" i="1" dirty="0"/>
              <a:t>Esther won Xerxes’ favor, and he accepted her as his new queen, marking the date as a holiday.</a:t>
            </a:r>
          </a:p>
        </p:txBody>
      </p:sp>
    </p:spTree>
    <p:extLst>
      <p:ext uri="{BB962C8B-B14F-4D97-AF65-F5344CB8AC3E}">
        <p14:creationId xmlns:p14="http://schemas.microsoft.com/office/powerpoint/2010/main" val="3749030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500" fill="hold"/>
                                        <p:tgtEl>
                                          <p:spTgt spid="132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20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2099">
                                            <p:txEl>
                                              <p:pRg st="1" end="1"/>
                                            </p:txEl>
                                          </p:spTgt>
                                        </p:tgtEl>
                                        <p:attrNameLst>
                                          <p:attrName>style.visibility</p:attrName>
                                        </p:attrNameLst>
                                      </p:cBhvr>
                                      <p:to>
                                        <p:strVal val="visible"/>
                                      </p:to>
                                    </p:set>
                                    <p:anim calcmode="lin" valueType="num">
                                      <p:cBhvr additive="base">
                                        <p:cTn id="13" dur="5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2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2099">
                                            <p:txEl>
                                              <p:pRg st="2" end="2"/>
                                            </p:txEl>
                                          </p:spTgt>
                                        </p:tgtEl>
                                        <p:attrNameLst>
                                          <p:attrName>style.visibility</p:attrName>
                                        </p:attrNameLst>
                                      </p:cBhvr>
                                      <p:to>
                                        <p:strVal val="visible"/>
                                      </p:to>
                                    </p:set>
                                    <p:anim calcmode="lin" valueType="num">
                                      <p:cBhvr additive="base">
                                        <p:cTn id="19" dur="500" fill="hold"/>
                                        <p:tgtEl>
                                          <p:spTgt spid="132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2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2099">
                                            <p:txEl>
                                              <p:pRg st="3" end="3"/>
                                            </p:txEl>
                                          </p:spTgt>
                                        </p:tgtEl>
                                        <p:attrNameLst>
                                          <p:attrName>style.visibility</p:attrName>
                                        </p:attrNameLst>
                                      </p:cBhvr>
                                      <p:to>
                                        <p:strVal val="visible"/>
                                      </p:to>
                                    </p:set>
                                    <p:anim calcmode="lin" valueType="num">
                                      <p:cBhvr additive="base">
                                        <p:cTn id="25" dur="500" fill="hold"/>
                                        <p:tgtEl>
                                          <p:spTgt spid="132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2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2099">
                                            <p:txEl>
                                              <p:pRg st="4" end="4"/>
                                            </p:txEl>
                                          </p:spTgt>
                                        </p:tgtEl>
                                        <p:attrNameLst>
                                          <p:attrName>style.visibility</p:attrName>
                                        </p:attrNameLst>
                                      </p:cBhvr>
                                      <p:to>
                                        <p:strVal val="visible"/>
                                      </p:to>
                                    </p:set>
                                    <p:anim calcmode="lin" valueType="num">
                                      <p:cBhvr additive="base">
                                        <p:cTn id="31" dur="500" fill="hold"/>
                                        <p:tgtEl>
                                          <p:spTgt spid="132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2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Mordecai Saves Xerxes’ Life</a:t>
            </a:r>
          </a:p>
        </p:txBody>
      </p:sp>
      <p:sp>
        <p:nvSpPr>
          <p:cNvPr id="133123" name="Rectangle 3"/>
          <p:cNvSpPr>
            <a:spLocks noGrp="1" noChangeArrowheads="1"/>
          </p:cNvSpPr>
          <p:nvPr>
            <p:ph type="body" idx="1"/>
          </p:nvPr>
        </p:nvSpPr>
        <p:spPr>
          <a:xfrm>
            <a:off x="646111" y="1452281"/>
            <a:ext cx="10237042" cy="5271247"/>
          </a:xfrm>
        </p:spPr>
        <p:txBody>
          <a:bodyPr>
            <a:normAutofit/>
          </a:bodyPr>
          <a:lstStyle/>
          <a:p>
            <a:pPr eaLnBrk="1" hangingPunct="1">
              <a:buFont typeface="Wingdings" panose="05000000000000000000" pitchFamily="2" charset="2"/>
              <a:buNone/>
            </a:pPr>
            <a:r>
              <a:rPr lang="en-US" altLang="en-US" sz="2800" b="1" dirty="0">
                <a:solidFill>
                  <a:srgbClr val="FFFF66"/>
                </a:solidFill>
              </a:rPr>
              <a:t>Palace intrigues were common enough (and indeed, Xerxes later would die by assassination in 465 BC).</a:t>
            </a:r>
          </a:p>
          <a:p>
            <a:pPr eaLnBrk="1" hangingPunct="1"/>
            <a:r>
              <a:rPr lang="en-US" altLang="en-US" sz="2400" i="1" dirty="0"/>
              <a:t>On this occasion, while Mordecai was serving in some official capacity, he discovered a plot on the king’s life.</a:t>
            </a:r>
          </a:p>
          <a:p>
            <a:pPr lvl="1" eaLnBrk="1" hangingPunct="1"/>
            <a:r>
              <a:rPr lang="en-US" altLang="en-US" sz="2000" i="1" dirty="0">
                <a:solidFill>
                  <a:srgbClr val="FFFF99"/>
                </a:solidFill>
              </a:rPr>
              <a:t>The “king’s gate” (2:19), where Mordecai sat, was the management center for the whole palace administration, as indicated by both Xenophon and Herodotus.</a:t>
            </a:r>
          </a:p>
          <a:p>
            <a:pPr lvl="1" eaLnBrk="1" hangingPunct="1"/>
            <a:r>
              <a:rPr lang="en-US" altLang="en-US" sz="2000" i="1" dirty="0">
                <a:solidFill>
                  <a:srgbClr val="FFFF99"/>
                </a:solidFill>
              </a:rPr>
              <a:t>Through Esther, the king was informed and the plot thwarted.</a:t>
            </a:r>
          </a:p>
          <a:p>
            <a:pPr eaLnBrk="1" hangingPunct="1"/>
            <a:r>
              <a:rPr lang="en-US" altLang="en-US" sz="2400" i="1" dirty="0"/>
              <a:t>The perpetrators were hanged, and the incident was recorded in the daily record of court affairs.</a:t>
            </a:r>
          </a:p>
        </p:txBody>
      </p:sp>
    </p:spTree>
    <p:extLst>
      <p:ext uri="{BB962C8B-B14F-4D97-AF65-F5344CB8AC3E}">
        <p14:creationId xmlns:p14="http://schemas.microsoft.com/office/powerpoint/2010/main" val="1203465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p:cTn id="7" dur="500" fill="hold"/>
                                        <p:tgtEl>
                                          <p:spTgt spid="133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23">
                                            <p:txEl>
                                              <p:pRg st="1" end="1"/>
                                            </p:txEl>
                                          </p:spTgt>
                                        </p:tgtEl>
                                        <p:attrNameLst>
                                          <p:attrName>style.visibility</p:attrName>
                                        </p:attrNameLst>
                                      </p:cBhvr>
                                      <p:to>
                                        <p:strVal val="visible"/>
                                      </p:to>
                                    </p:set>
                                    <p:anim calcmode="lin" valueType="num">
                                      <p:cBhvr additive="base">
                                        <p:cTn id="13" dur="500" fill="hold"/>
                                        <p:tgtEl>
                                          <p:spTgt spid="133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23">
                                            <p:txEl>
                                              <p:pRg st="2" end="2"/>
                                            </p:txEl>
                                          </p:spTgt>
                                        </p:tgtEl>
                                        <p:attrNameLst>
                                          <p:attrName>style.visibility</p:attrName>
                                        </p:attrNameLst>
                                      </p:cBhvr>
                                      <p:to>
                                        <p:strVal val="visible"/>
                                      </p:to>
                                    </p:set>
                                    <p:anim calcmode="lin" valueType="num">
                                      <p:cBhvr additive="base">
                                        <p:cTn id="19" dur="500" fill="hold"/>
                                        <p:tgtEl>
                                          <p:spTgt spid="133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23">
                                            <p:txEl>
                                              <p:pRg st="3" end="3"/>
                                            </p:txEl>
                                          </p:spTgt>
                                        </p:tgtEl>
                                        <p:attrNameLst>
                                          <p:attrName>style.visibility</p:attrName>
                                        </p:attrNameLst>
                                      </p:cBhvr>
                                      <p:to>
                                        <p:strVal val="visible"/>
                                      </p:to>
                                    </p:set>
                                    <p:anim calcmode="lin" valueType="num">
                                      <p:cBhvr additive="base">
                                        <p:cTn id="25" dur="500" fill="hold"/>
                                        <p:tgtEl>
                                          <p:spTgt spid="133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3123">
                                            <p:txEl>
                                              <p:pRg st="4" end="4"/>
                                            </p:txEl>
                                          </p:spTgt>
                                        </p:tgtEl>
                                        <p:attrNameLst>
                                          <p:attrName>style.visibility</p:attrName>
                                        </p:attrNameLst>
                                      </p:cBhvr>
                                      <p:to>
                                        <p:strVal val="visible"/>
                                      </p:to>
                                    </p:set>
                                    <p:anim calcmode="lin" valueType="num">
                                      <p:cBhvr additive="base">
                                        <p:cTn id="31" dur="500" fill="hold"/>
                                        <p:tgtEl>
                                          <p:spTgt spid="133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ersepolis_gate[1]"/>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24000" y="1006476"/>
            <a:ext cx="9144000"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71" name="Text Box 3"/>
          <p:cNvSpPr txBox="1">
            <a:spLocks noChangeArrowheads="1"/>
          </p:cNvSpPr>
          <p:nvPr/>
        </p:nvSpPr>
        <p:spPr bwMode="auto">
          <a:xfrm>
            <a:off x="1600200" y="152401"/>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2400">
                <a:solidFill>
                  <a:srgbClr val="FFFF66"/>
                </a:solidFill>
                <a:effectLst>
                  <a:outerShdw blurRad="38100" dist="38100" dir="2700000" algn="tl">
                    <a:srgbClr val="000000"/>
                  </a:outerShdw>
                </a:effectLst>
                <a:latin typeface="Tahoma" panose="020B0604030504040204" pitchFamily="34" charset="0"/>
              </a:rPr>
              <a:t>While the gate at Susa is unavailable to us, the “Gate of All Nations” in Persepolis has been reconstructed by archaeologists.</a:t>
            </a:r>
          </a:p>
        </p:txBody>
      </p:sp>
    </p:spTree>
    <p:extLst>
      <p:ext uri="{BB962C8B-B14F-4D97-AF65-F5344CB8AC3E}">
        <p14:creationId xmlns:p14="http://schemas.microsoft.com/office/powerpoint/2010/main" val="882118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4000" b="1">
                <a:latin typeface="Book Antiqua" panose="02040602050305030304" pitchFamily="18" charset="0"/>
              </a:rPr>
              <a:t>Haman is Elevated and Insulted</a:t>
            </a:r>
          </a:p>
        </p:txBody>
      </p:sp>
      <p:sp>
        <p:nvSpPr>
          <p:cNvPr id="134147" name="Rectangle 3"/>
          <p:cNvSpPr>
            <a:spLocks noGrp="1" noChangeArrowheads="1"/>
          </p:cNvSpPr>
          <p:nvPr>
            <p:ph type="body" idx="1"/>
          </p:nvPr>
        </p:nvSpPr>
        <p:spPr>
          <a:xfrm>
            <a:off x="806824" y="1326776"/>
            <a:ext cx="10345270" cy="5307106"/>
          </a:xfrm>
        </p:spPr>
        <p:txBody>
          <a:bodyPr/>
          <a:lstStyle/>
          <a:p>
            <a:pPr eaLnBrk="1" hangingPunct="1">
              <a:lnSpc>
                <a:spcPct val="90000"/>
              </a:lnSpc>
              <a:buFont typeface="Wingdings" panose="05000000000000000000" pitchFamily="2" charset="2"/>
              <a:buNone/>
            </a:pPr>
            <a:r>
              <a:rPr lang="en-US" altLang="en-US" sz="2800" b="1" dirty="0">
                <a:solidFill>
                  <a:srgbClr val="FFFF66"/>
                </a:solidFill>
              </a:rPr>
              <a:t>A descendent of </a:t>
            </a:r>
            <a:r>
              <a:rPr lang="en-US" altLang="en-US" sz="2800" b="1" dirty="0" err="1">
                <a:solidFill>
                  <a:srgbClr val="FFFF66"/>
                </a:solidFill>
              </a:rPr>
              <a:t>Agag</a:t>
            </a:r>
            <a:r>
              <a:rPr lang="en-US" altLang="en-US" sz="2800" b="1" dirty="0">
                <a:solidFill>
                  <a:srgbClr val="FFFF66"/>
                </a:solidFill>
              </a:rPr>
              <a:t>, the Amalekite from the period of Samuel and Saul, had been elevated to the role of Prime Minister.</a:t>
            </a:r>
          </a:p>
          <a:p>
            <a:pPr eaLnBrk="1" hangingPunct="1">
              <a:lnSpc>
                <a:spcPct val="90000"/>
              </a:lnSpc>
            </a:pPr>
            <a:r>
              <a:rPr lang="en-US" altLang="en-US" sz="2400" i="1" dirty="0"/>
              <a:t>Mordecai, however, refused to bow before him.</a:t>
            </a:r>
          </a:p>
          <a:p>
            <a:pPr eaLnBrk="1" hangingPunct="1">
              <a:lnSpc>
                <a:spcPct val="90000"/>
              </a:lnSpc>
            </a:pPr>
            <a:r>
              <a:rPr lang="en-US" altLang="en-US" sz="2400" i="1" dirty="0"/>
              <a:t>If Mordecai had been awarded the title “</a:t>
            </a:r>
            <a:r>
              <a:rPr lang="en-US" altLang="en-US" sz="2400" i="1" dirty="0" err="1"/>
              <a:t>Orosanges</a:t>
            </a:r>
            <a:r>
              <a:rPr lang="en-US" altLang="en-US" sz="2400" i="1" dirty="0"/>
              <a:t>” (= Benefactor to the King) for his service in saving Xerxes’ life (which is not unlikely), he would not have been required to prostrate himself before anyone but Xerxes himself.</a:t>
            </a:r>
          </a:p>
          <a:p>
            <a:pPr eaLnBrk="1" hangingPunct="1">
              <a:lnSpc>
                <a:spcPct val="90000"/>
              </a:lnSpc>
            </a:pPr>
            <a:r>
              <a:rPr lang="en-US" altLang="en-US" sz="2400" i="1" dirty="0"/>
              <a:t>Still, his refusal to bow to Haman stimulated the plot to kill all Jews in the empire.</a:t>
            </a:r>
          </a:p>
        </p:txBody>
      </p:sp>
    </p:spTree>
    <p:extLst>
      <p:ext uri="{BB962C8B-B14F-4D97-AF65-F5344CB8AC3E}">
        <p14:creationId xmlns:p14="http://schemas.microsoft.com/office/powerpoint/2010/main" val="3276519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p:cTn id="7" dur="500" fill="hold"/>
                                        <p:tgtEl>
                                          <p:spTgt spid="134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1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anim calcmode="lin" valueType="num">
                                      <p:cBhvr additive="base">
                                        <p:cTn id="13" dur="500" fill="hold"/>
                                        <p:tgtEl>
                                          <p:spTgt spid="134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4147">
                                            <p:txEl>
                                              <p:pRg st="2" end="2"/>
                                            </p:txEl>
                                          </p:spTgt>
                                        </p:tgtEl>
                                        <p:attrNameLst>
                                          <p:attrName>style.visibility</p:attrName>
                                        </p:attrNameLst>
                                      </p:cBhvr>
                                      <p:to>
                                        <p:strVal val="visible"/>
                                      </p:to>
                                    </p:set>
                                    <p:anim calcmode="lin" valueType="num">
                                      <p:cBhvr additive="base">
                                        <p:cTn id="19" dur="5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4147">
                                            <p:txEl>
                                              <p:pRg st="3" end="3"/>
                                            </p:txEl>
                                          </p:spTgt>
                                        </p:tgtEl>
                                        <p:attrNameLst>
                                          <p:attrName>style.visibility</p:attrName>
                                        </p:attrNameLst>
                                      </p:cBhvr>
                                      <p:to>
                                        <p:strVal val="visible"/>
                                      </p:to>
                                    </p:set>
                                    <p:anim calcmode="lin" valueType="num">
                                      <p:cBhvr additive="base">
                                        <p:cTn id="25" dur="500" fill="hold"/>
                                        <p:tgtEl>
                                          <p:spTgt spid="134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4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The Pur is Cast</a:t>
            </a:r>
          </a:p>
        </p:txBody>
      </p:sp>
      <p:sp>
        <p:nvSpPr>
          <p:cNvPr id="136195" name="Rectangle 3"/>
          <p:cNvSpPr>
            <a:spLocks noGrp="1" noChangeArrowheads="1"/>
          </p:cNvSpPr>
          <p:nvPr>
            <p:ph type="body" idx="1"/>
          </p:nvPr>
        </p:nvSpPr>
        <p:spPr>
          <a:xfrm>
            <a:off x="806824" y="1290918"/>
            <a:ext cx="10165976" cy="5056094"/>
          </a:xfrm>
        </p:spPr>
        <p:txBody>
          <a:bodyPr/>
          <a:lstStyle/>
          <a:p>
            <a:pPr eaLnBrk="1" hangingPunct="1">
              <a:buFont typeface="Wingdings" panose="05000000000000000000" pitchFamily="2" charset="2"/>
              <a:buNone/>
            </a:pPr>
            <a:r>
              <a:rPr lang="en-US" altLang="en-US" sz="2800" b="1" dirty="0">
                <a:solidFill>
                  <a:srgbClr val="FFFF66"/>
                </a:solidFill>
              </a:rPr>
              <a:t>The </a:t>
            </a:r>
            <a:r>
              <a:rPr lang="en-US" altLang="en-US" sz="2800" b="1" dirty="0" err="1">
                <a:solidFill>
                  <a:srgbClr val="FFFF66"/>
                </a:solidFill>
              </a:rPr>
              <a:t>Pur</a:t>
            </a:r>
            <a:r>
              <a:rPr lang="en-US" altLang="en-US" sz="2800" b="1" dirty="0">
                <a:solidFill>
                  <a:srgbClr val="FFFF66"/>
                </a:solidFill>
              </a:rPr>
              <a:t> (a Mesopotamian method of casting lots) was cast to determine the day of the pogrom, less than a year away.</a:t>
            </a:r>
          </a:p>
          <a:p>
            <a:pPr eaLnBrk="1" hangingPunct="1"/>
            <a:r>
              <a:rPr lang="en-US" altLang="en-US" sz="2400" i="1" dirty="0"/>
              <a:t>Haman succeeded in convincing Xerxes to give his consent and seal the order with the royal signet ring.</a:t>
            </a:r>
          </a:p>
          <a:p>
            <a:pPr eaLnBrk="1" hangingPunct="1"/>
            <a:r>
              <a:rPr lang="en-US" altLang="en-US" sz="2400" i="1" dirty="0"/>
              <a:t>Conveniently, Haman did not mention Mordecai.</a:t>
            </a:r>
          </a:p>
          <a:p>
            <a:pPr eaLnBrk="1" hangingPunct="1"/>
            <a:r>
              <a:rPr lang="en-US" altLang="en-US" sz="2400" i="1" dirty="0"/>
              <a:t>Scribes published the order, and dispatches were sent with copies throughout the empire.</a:t>
            </a:r>
          </a:p>
        </p:txBody>
      </p:sp>
    </p:spTree>
    <p:extLst>
      <p:ext uri="{BB962C8B-B14F-4D97-AF65-F5344CB8AC3E}">
        <p14:creationId xmlns:p14="http://schemas.microsoft.com/office/powerpoint/2010/main" val="659605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p:cTn id="7" dur="500" fill="hold"/>
                                        <p:tgtEl>
                                          <p:spTgt spid="136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61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6195">
                                            <p:txEl>
                                              <p:pRg st="1" end="1"/>
                                            </p:txEl>
                                          </p:spTgt>
                                        </p:tgtEl>
                                        <p:attrNameLst>
                                          <p:attrName>style.visibility</p:attrName>
                                        </p:attrNameLst>
                                      </p:cBhvr>
                                      <p:to>
                                        <p:strVal val="visible"/>
                                      </p:to>
                                    </p:set>
                                    <p:anim calcmode="lin" valueType="num">
                                      <p:cBhvr additive="base">
                                        <p:cTn id="13" dur="500" fill="hold"/>
                                        <p:tgtEl>
                                          <p:spTgt spid="136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6195">
                                            <p:txEl>
                                              <p:pRg st="2" end="2"/>
                                            </p:txEl>
                                          </p:spTgt>
                                        </p:tgtEl>
                                        <p:attrNameLst>
                                          <p:attrName>style.visibility</p:attrName>
                                        </p:attrNameLst>
                                      </p:cBhvr>
                                      <p:to>
                                        <p:strVal val="visible"/>
                                      </p:to>
                                    </p:set>
                                    <p:anim calcmode="lin" valueType="num">
                                      <p:cBhvr additive="base">
                                        <p:cTn id="19" dur="5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6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6195">
                                            <p:txEl>
                                              <p:pRg st="3" end="3"/>
                                            </p:txEl>
                                          </p:spTgt>
                                        </p:tgtEl>
                                        <p:attrNameLst>
                                          <p:attrName>style.visibility</p:attrName>
                                        </p:attrNameLst>
                                      </p:cBhvr>
                                      <p:to>
                                        <p:strVal val="visible"/>
                                      </p:to>
                                    </p:set>
                                    <p:anim calcmode="lin" valueType="num">
                                      <p:cBhvr additive="base">
                                        <p:cTn id="25" dur="500" fill="hold"/>
                                        <p:tgtEl>
                                          <p:spTgt spid="136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6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5" descr="Page0001"/>
          <p:cNvPicPr>
            <a:picLocks noGrp="1" noChangeAspect="1" noChangeArrowheads="1"/>
          </p:cNvPicPr>
          <p:nvPr>
            <p:ph/>
          </p:nvPr>
        </p:nvPicPr>
        <p:blipFill>
          <a:blip r:embed="rId2">
            <a:extLst>
              <a:ext uri="{28A0092B-C50C-407E-A947-70E740481C1C}">
                <a14:useLocalDpi xmlns:a14="http://schemas.microsoft.com/office/drawing/2010/main"/>
              </a:ext>
            </a:extLst>
          </a:blip>
          <a:srcRect/>
          <a:stretch>
            <a:fillRect/>
          </a:stretch>
        </p:blipFill>
        <p:spPr>
          <a:xfrm>
            <a:off x="1524000" y="0"/>
            <a:ext cx="48514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1" name="Text Box 6"/>
          <p:cNvSpPr txBox="1">
            <a:spLocks noChangeArrowheads="1"/>
          </p:cNvSpPr>
          <p:nvPr/>
        </p:nvSpPr>
        <p:spPr bwMode="auto">
          <a:xfrm>
            <a:off x="6705600" y="533400"/>
            <a:ext cx="3657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400"/>
              <a:t>Numerous devices were used in the ancient Near East to help determine the course of an action. This one inch cube is a replica of a 9</a:t>
            </a:r>
            <a:r>
              <a:rPr lang="en-US" altLang="en-US" sz="2400" baseline="30000"/>
              <a:t>th</a:t>
            </a:r>
            <a:r>
              <a:rPr lang="en-US" altLang="en-US" sz="2400"/>
              <a:t> century BC Assyrian clay lot, known as a </a:t>
            </a:r>
            <a:r>
              <a:rPr lang="en-US" altLang="en-US" sz="2400" i="1"/>
              <a:t>pur</a:t>
            </a:r>
            <a:r>
              <a:rPr lang="en-US" altLang="en-US" sz="2400"/>
              <a:t>. The Persian </a:t>
            </a:r>
            <a:r>
              <a:rPr lang="en-US" altLang="en-US" sz="2400" i="1"/>
              <a:t>pur</a:t>
            </a:r>
            <a:r>
              <a:rPr lang="en-US" altLang="en-US" sz="2400"/>
              <a:t> was likely similar.</a:t>
            </a:r>
          </a:p>
        </p:txBody>
      </p:sp>
    </p:spTree>
    <p:extLst>
      <p:ext uri="{BB962C8B-B14F-4D97-AF65-F5344CB8AC3E}">
        <p14:creationId xmlns:p14="http://schemas.microsoft.com/office/powerpoint/2010/main" val="2703003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Mordecai’s Instructions (4)</a:t>
            </a:r>
          </a:p>
        </p:txBody>
      </p:sp>
      <p:sp>
        <p:nvSpPr>
          <p:cNvPr id="151555" name="Rectangle 3"/>
          <p:cNvSpPr>
            <a:spLocks noGrp="1" noChangeArrowheads="1"/>
          </p:cNvSpPr>
          <p:nvPr>
            <p:ph type="body" idx="1"/>
          </p:nvPr>
        </p:nvSpPr>
        <p:spPr>
          <a:xfrm>
            <a:off x="646111" y="1416424"/>
            <a:ext cx="10649417" cy="5038164"/>
          </a:xfrm>
        </p:spPr>
        <p:txBody>
          <a:bodyPr>
            <a:normAutofit/>
          </a:bodyPr>
          <a:lstStyle/>
          <a:p>
            <a:pPr eaLnBrk="1" hangingPunct="1">
              <a:buFont typeface="Wingdings" panose="05000000000000000000" pitchFamily="2" charset="2"/>
              <a:buNone/>
            </a:pPr>
            <a:r>
              <a:rPr lang="en-US" altLang="en-US" sz="2800" b="1" dirty="0">
                <a:solidFill>
                  <a:srgbClr val="FFFF66"/>
                </a:solidFill>
              </a:rPr>
              <a:t>Both Mordecai and the Jews in the empire were devastated by the edict.</a:t>
            </a:r>
          </a:p>
          <a:p>
            <a:pPr eaLnBrk="1" hangingPunct="1"/>
            <a:r>
              <a:rPr lang="en-US" altLang="en-US" sz="2400" i="1" dirty="0"/>
              <a:t>Esther’s attempts to console her uncle failed, and only through using a eunuch as an intermediary was she able to discover the full intent of the edict.</a:t>
            </a:r>
          </a:p>
          <a:p>
            <a:pPr eaLnBrk="1" hangingPunct="1"/>
            <a:r>
              <a:rPr lang="en-US" altLang="en-US" sz="2400" i="1" dirty="0"/>
              <a:t>Mordecai urged Esther to approach Xerxes in behalf of her people.</a:t>
            </a:r>
          </a:p>
          <a:p>
            <a:pPr eaLnBrk="1" hangingPunct="1"/>
            <a:r>
              <a:rPr lang="en-US" altLang="en-US" sz="2400" i="1" dirty="0"/>
              <a:t>The risk would be high, however, because anyone who approached the king uninvited faced the possibility of immediate execution.</a:t>
            </a:r>
          </a:p>
        </p:txBody>
      </p:sp>
    </p:spTree>
    <p:extLst>
      <p:ext uri="{BB962C8B-B14F-4D97-AF65-F5344CB8AC3E}">
        <p14:creationId xmlns:p14="http://schemas.microsoft.com/office/powerpoint/2010/main" val="969749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p:cTn id="7" dur="500" fill="hold"/>
                                        <p:tgtEl>
                                          <p:spTgt spid="151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1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1555">
                                            <p:txEl>
                                              <p:pRg st="1" end="1"/>
                                            </p:txEl>
                                          </p:spTgt>
                                        </p:tgtEl>
                                        <p:attrNameLst>
                                          <p:attrName>style.visibility</p:attrName>
                                        </p:attrNameLst>
                                      </p:cBhvr>
                                      <p:to>
                                        <p:strVal val="visible"/>
                                      </p:to>
                                    </p:set>
                                    <p:anim calcmode="lin" valueType="num">
                                      <p:cBhvr additive="base">
                                        <p:cTn id="13" dur="5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1555">
                                            <p:txEl>
                                              <p:pRg st="2" end="2"/>
                                            </p:txEl>
                                          </p:spTgt>
                                        </p:tgtEl>
                                        <p:attrNameLst>
                                          <p:attrName>style.visibility</p:attrName>
                                        </p:attrNameLst>
                                      </p:cBhvr>
                                      <p:to>
                                        <p:strVal val="visible"/>
                                      </p:to>
                                    </p:set>
                                    <p:anim calcmode="lin" valueType="num">
                                      <p:cBhvr additive="base">
                                        <p:cTn id="19" dur="5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1555">
                                            <p:txEl>
                                              <p:pRg st="3" end="3"/>
                                            </p:txEl>
                                          </p:spTgt>
                                        </p:tgtEl>
                                        <p:attrNameLst>
                                          <p:attrName>style.visibility</p:attrName>
                                        </p:attrNameLst>
                                      </p:cBhvr>
                                      <p:to>
                                        <p:strVal val="visible"/>
                                      </p:to>
                                    </p:set>
                                    <p:anim calcmode="lin" valueType="num">
                                      <p:cBhvr additive="base">
                                        <p:cTn id="25" dur="500" fill="hold"/>
                                        <p:tgtEl>
                                          <p:spTgt spid="151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1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957586C1-878B-4C77-A06E-0EED2D64B00D}" type="slidenum">
              <a:rPr lang="en-US" altLang="en-US"/>
              <a:pPr>
                <a:defRPr/>
              </a:pPr>
              <a:t>9</a:t>
            </a:fld>
            <a:endParaRPr lang="en-US" altLang="en-US"/>
          </a:p>
        </p:txBody>
      </p:sp>
      <p:sp>
        <p:nvSpPr>
          <p:cNvPr id="113666" name="Rectangle 2"/>
          <p:cNvSpPr>
            <a:spLocks noGrp="1" noChangeArrowheads="1"/>
          </p:cNvSpPr>
          <p:nvPr>
            <p:ph type="title"/>
          </p:nvPr>
        </p:nvSpPr>
        <p:spPr/>
        <p:txBody>
          <a:bodyPr/>
          <a:lstStyle/>
          <a:p>
            <a:pPr eaLnBrk="1" hangingPunct="1">
              <a:defRPr/>
            </a:pPr>
            <a:r>
              <a:rPr lang="en-US" altLang="en-US" sz="4000" b="1">
                <a:solidFill>
                  <a:srgbClr val="C0BC00"/>
                </a:solidFill>
              </a:rPr>
              <a:t>Biblical Languages</a:t>
            </a:r>
            <a:br>
              <a:rPr lang="en-US" altLang="en-US" sz="2400">
                <a:solidFill>
                  <a:srgbClr val="C0BC00"/>
                </a:solidFill>
                <a:latin typeface="Arial" panose="020B0604020202020204" pitchFamily="34" charset="0"/>
              </a:rPr>
            </a:br>
            <a:r>
              <a:rPr lang="en-US" altLang="en-US" sz="2400">
                <a:solidFill>
                  <a:srgbClr val="CCFF33"/>
                </a:solidFill>
                <a:latin typeface="Arial" panose="020B0604020202020204" pitchFamily="34" charset="0"/>
              </a:rPr>
              <a:t> The original text of Ezra-Nehemiah comes to us in two ancient languages:</a:t>
            </a:r>
          </a:p>
        </p:txBody>
      </p:sp>
      <p:sp>
        <p:nvSpPr>
          <p:cNvPr id="113667" name="Rectangle 3"/>
          <p:cNvSpPr>
            <a:spLocks noGrp="1" noChangeArrowheads="1"/>
          </p:cNvSpPr>
          <p:nvPr>
            <p:ph type="body" sz="half" idx="1"/>
          </p:nvPr>
        </p:nvSpPr>
        <p:spPr>
          <a:xfrm>
            <a:off x="2719388" y="2057400"/>
            <a:ext cx="3300412" cy="2286000"/>
          </a:xfrm>
          <a:gradFill rotWithShape="1">
            <a:gsLst>
              <a:gs pos="0">
                <a:schemeClr val="bg2">
                  <a:gamma/>
                  <a:shade val="46275"/>
                  <a:invGamma/>
                </a:schemeClr>
              </a:gs>
              <a:gs pos="100000">
                <a:schemeClr val="bg2"/>
              </a:gs>
            </a:gsLst>
            <a:lin ang="5400000" scaled="1"/>
          </a:gra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2800" b="1" dirty="0">
                <a:solidFill>
                  <a:srgbClr val="FF0000"/>
                </a:solidFill>
                <a:latin typeface="Papyrus" panose="03070502060502030205" pitchFamily="66" charset="0"/>
              </a:rPr>
              <a:t>Hebrew</a:t>
            </a:r>
          </a:p>
          <a:p>
            <a:pPr eaLnBrk="1" hangingPunct="1">
              <a:buFont typeface="Wingdings" panose="05000000000000000000" pitchFamily="2" charset="2"/>
              <a:buNone/>
              <a:defRPr/>
            </a:pPr>
            <a:r>
              <a:rPr lang="en-US" altLang="en-US" sz="2100" b="1" dirty="0">
                <a:solidFill>
                  <a:srgbClr val="FF6600"/>
                </a:solidFill>
                <a:latin typeface="Arial Narrow" panose="020B0606020202030204" pitchFamily="34" charset="0"/>
              </a:rPr>
              <a:t>(language of ancient Israel)</a:t>
            </a:r>
          </a:p>
          <a:p>
            <a:pPr eaLnBrk="1" hangingPunct="1">
              <a:buFont typeface="Wingdings" panose="05000000000000000000" pitchFamily="2" charset="2"/>
              <a:buNone/>
              <a:defRPr/>
            </a:pPr>
            <a:endParaRPr lang="en-US" altLang="en-US" sz="1600" b="1" dirty="0">
              <a:latin typeface="Arial Narrow" panose="020B0606020202030204" pitchFamily="34" charset="0"/>
            </a:endParaRPr>
          </a:p>
          <a:p>
            <a:pPr eaLnBrk="1" hangingPunct="1">
              <a:buFont typeface="Wingdings" panose="05000000000000000000" pitchFamily="2" charset="2"/>
              <a:buNone/>
              <a:defRPr/>
            </a:pPr>
            <a:r>
              <a:rPr lang="en-US" altLang="en-US" sz="2500" i="1" dirty="0">
                <a:latin typeface="Arial Narrow" panose="020B0606020202030204" pitchFamily="34" charset="0"/>
              </a:rPr>
              <a:t>All except the small sections in Aramaic</a:t>
            </a:r>
          </a:p>
        </p:txBody>
      </p:sp>
      <p:sp>
        <p:nvSpPr>
          <p:cNvPr id="113668" name="Rectangle 4"/>
          <p:cNvSpPr>
            <a:spLocks noGrp="1" noChangeArrowheads="1"/>
          </p:cNvSpPr>
          <p:nvPr>
            <p:ph type="body" sz="half" idx="2"/>
          </p:nvPr>
        </p:nvSpPr>
        <p:spPr>
          <a:xfrm>
            <a:off x="6248400" y="2057400"/>
            <a:ext cx="3352800" cy="2286000"/>
          </a:xfrm>
          <a:gradFill rotWithShape="1">
            <a:gsLst>
              <a:gs pos="0">
                <a:schemeClr val="hlink">
                  <a:gamma/>
                  <a:shade val="46275"/>
                  <a:invGamma/>
                </a:schemeClr>
              </a:gs>
              <a:gs pos="100000">
                <a:schemeClr val="hlink"/>
              </a:gs>
            </a:gsLst>
            <a:lin ang="5400000" scaled="1"/>
          </a:gra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2800" b="1" dirty="0">
                <a:solidFill>
                  <a:srgbClr val="FF0000"/>
                </a:solidFill>
                <a:latin typeface="Papyrus" panose="03070502060502030205" pitchFamily="66" charset="0"/>
              </a:rPr>
              <a:t>Aramaic</a:t>
            </a:r>
          </a:p>
          <a:p>
            <a:pPr eaLnBrk="1" hangingPunct="1">
              <a:buFont typeface="Wingdings" panose="05000000000000000000" pitchFamily="2" charset="2"/>
              <a:buNone/>
              <a:defRPr/>
            </a:pPr>
            <a:r>
              <a:rPr lang="en-US" altLang="en-US" sz="2100" b="1" dirty="0">
                <a:solidFill>
                  <a:srgbClr val="FF6600"/>
                </a:solidFill>
                <a:latin typeface="Arial Narrow" panose="020B0606020202030204" pitchFamily="34" charset="0"/>
              </a:rPr>
              <a:t>(international language of the ancient Near East)</a:t>
            </a:r>
          </a:p>
          <a:p>
            <a:pPr eaLnBrk="1" hangingPunct="1">
              <a:buFont typeface="Wingdings" panose="05000000000000000000" pitchFamily="2" charset="2"/>
              <a:buNone/>
              <a:defRPr/>
            </a:pPr>
            <a:r>
              <a:rPr lang="en-US" altLang="en-US" sz="2500" i="1" dirty="0">
                <a:latin typeface="Arial Narrow" panose="020B0606020202030204" pitchFamily="34" charset="0"/>
              </a:rPr>
              <a:t>The sections of Ezra 4:7—6:18; 7:12-16</a:t>
            </a:r>
          </a:p>
        </p:txBody>
      </p:sp>
      <p:sp>
        <p:nvSpPr>
          <p:cNvPr id="113669" name="Text Box 5"/>
          <p:cNvSpPr txBox="1">
            <a:spLocks noChangeArrowheads="1"/>
          </p:cNvSpPr>
          <p:nvPr/>
        </p:nvSpPr>
        <p:spPr bwMode="auto">
          <a:xfrm>
            <a:off x="1752600" y="4572000"/>
            <a:ext cx="8610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en-US" sz="2400">
                <a:latin typeface="Comic Sans MS" panose="030F0702030302020204" pitchFamily="66" charset="0"/>
              </a:rPr>
              <a:t>The Aramaic sections are largely official correspondences between provincial officials and the Persian government as well as between the Persian government and the returned exiles. Aramaic had become the official language of trade and diplomacy.</a:t>
            </a:r>
          </a:p>
        </p:txBody>
      </p:sp>
    </p:spTree>
    <p:extLst>
      <p:ext uri="{BB962C8B-B14F-4D97-AF65-F5344CB8AC3E}">
        <p14:creationId xmlns:p14="http://schemas.microsoft.com/office/powerpoint/2010/main" val="2423253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67">
                                            <p:bg/>
                                          </p:spTgt>
                                        </p:tgtEl>
                                        <p:attrNameLst>
                                          <p:attrName>style.visibility</p:attrName>
                                        </p:attrNameLst>
                                      </p:cBhvr>
                                      <p:to>
                                        <p:strVal val="visible"/>
                                      </p:to>
                                    </p:set>
                                    <p:animEffect transition="in" filter="dissolve">
                                      <p:cBhvr>
                                        <p:cTn id="7" dur="500"/>
                                        <p:tgtEl>
                                          <p:spTgt spid="113667">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3667">
                                            <p:txEl>
                                              <p:pRg st="0" end="0"/>
                                            </p:txEl>
                                          </p:spTgt>
                                        </p:tgtEl>
                                        <p:attrNameLst>
                                          <p:attrName>style.visibility</p:attrName>
                                        </p:attrNameLst>
                                      </p:cBhvr>
                                      <p:to>
                                        <p:strVal val="visible"/>
                                      </p:to>
                                    </p:set>
                                    <p:animEffect transition="in" filter="dissolve">
                                      <p:cBhvr>
                                        <p:cTn id="10" dur="500"/>
                                        <p:tgtEl>
                                          <p:spTgt spid="11366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Effect transition="in" filter="dissolve">
                                      <p:cBhvr>
                                        <p:cTn id="13" dur="500"/>
                                        <p:tgtEl>
                                          <p:spTgt spid="113667">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3667">
                                            <p:txEl>
                                              <p:pRg st="3" end="3"/>
                                            </p:txEl>
                                          </p:spTgt>
                                        </p:tgtEl>
                                        <p:attrNameLst>
                                          <p:attrName>style.visibility</p:attrName>
                                        </p:attrNameLst>
                                      </p:cBhvr>
                                      <p:to>
                                        <p:strVal val="visible"/>
                                      </p:to>
                                    </p:set>
                                    <p:animEffect transition="in" filter="dissolve">
                                      <p:cBhvr>
                                        <p:cTn id="16" dur="500"/>
                                        <p:tgtEl>
                                          <p:spTgt spid="11366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3668">
                                            <p:bg/>
                                          </p:spTgt>
                                        </p:tgtEl>
                                        <p:attrNameLst>
                                          <p:attrName>style.visibility</p:attrName>
                                        </p:attrNameLst>
                                      </p:cBhvr>
                                      <p:to>
                                        <p:strVal val="visible"/>
                                      </p:to>
                                    </p:set>
                                    <p:animEffect transition="in" filter="dissolve">
                                      <p:cBhvr>
                                        <p:cTn id="21" dur="500"/>
                                        <p:tgtEl>
                                          <p:spTgt spid="113668">
                                            <p:bg/>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3668">
                                            <p:txEl>
                                              <p:pRg st="0" end="0"/>
                                            </p:txEl>
                                          </p:spTgt>
                                        </p:tgtEl>
                                        <p:attrNameLst>
                                          <p:attrName>style.visibility</p:attrName>
                                        </p:attrNameLst>
                                      </p:cBhvr>
                                      <p:to>
                                        <p:strVal val="visible"/>
                                      </p:to>
                                    </p:set>
                                    <p:animEffect transition="in" filter="dissolve">
                                      <p:cBhvr>
                                        <p:cTn id="24" dur="500"/>
                                        <p:tgtEl>
                                          <p:spTgt spid="113668">
                                            <p:txEl>
                                              <p:pRg st="0" end="0"/>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3668">
                                            <p:txEl>
                                              <p:pRg st="1" end="1"/>
                                            </p:txEl>
                                          </p:spTgt>
                                        </p:tgtEl>
                                        <p:attrNameLst>
                                          <p:attrName>style.visibility</p:attrName>
                                        </p:attrNameLst>
                                      </p:cBhvr>
                                      <p:to>
                                        <p:strVal val="visible"/>
                                      </p:to>
                                    </p:set>
                                    <p:animEffect transition="in" filter="dissolve">
                                      <p:cBhvr>
                                        <p:cTn id="27" dur="500"/>
                                        <p:tgtEl>
                                          <p:spTgt spid="113668">
                                            <p:txEl>
                                              <p:pRg st="1" end="1"/>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3668">
                                            <p:txEl>
                                              <p:pRg st="2" end="2"/>
                                            </p:txEl>
                                          </p:spTgt>
                                        </p:tgtEl>
                                        <p:attrNameLst>
                                          <p:attrName>style.visibility</p:attrName>
                                        </p:attrNameLst>
                                      </p:cBhvr>
                                      <p:to>
                                        <p:strVal val="visible"/>
                                      </p:to>
                                    </p:set>
                                    <p:animEffect transition="in" filter="dissolve">
                                      <p:cBhvr>
                                        <p:cTn id="30" dur="500"/>
                                        <p:tgtEl>
                                          <p:spTgt spid="113668">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13669">
                                            <p:txEl>
                                              <p:pRg st="0" end="0"/>
                                            </p:txEl>
                                          </p:spTgt>
                                        </p:tgtEl>
                                        <p:attrNameLst>
                                          <p:attrName>style.visibility</p:attrName>
                                        </p:attrNameLst>
                                      </p:cBhvr>
                                      <p:to>
                                        <p:strVal val="visible"/>
                                      </p:to>
                                    </p:set>
                                    <p:anim calcmode="lin" valueType="num">
                                      <p:cBhvr additive="base">
                                        <p:cTn id="35" dur="500" fill="hold"/>
                                        <p:tgtEl>
                                          <p:spTgt spid="11366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36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uiExpand="1" build="p" animBg="1"/>
      <p:bldP spid="113668" grpId="0" uiExpand="1"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eaLnBrk="1" hangingPunct="1"/>
            <a:r>
              <a:rPr lang="en-US" altLang="en-US">
                <a:latin typeface="Book Antiqua" panose="02040602050305030304" pitchFamily="18" charset="0"/>
              </a:rPr>
              <a:t>“for such a time as this”</a:t>
            </a:r>
          </a:p>
        </p:txBody>
      </p:sp>
      <p:sp>
        <p:nvSpPr>
          <p:cNvPr id="157699" name="Rectangle 3"/>
          <p:cNvSpPr>
            <a:spLocks noGrp="1" noChangeArrowheads="1"/>
          </p:cNvSpPr>
          <p:nvPr>
            <p:ph type="body" idx="1"/>
          </p:nvPr>
        </p:nvSpPr>
        <p:spPr>
          <a:xfrm>
            <a:off x="824754" y="1649506"/>
            <a:ext cx="10076328" cy="4769223"/>
          </a:xfrm>
        </p:spPr>
        <p:txBody>
          <a:bodyPr/>
          <a:lstStyle/>
          <a:p>
            <a:pPr eaLnBrk="1" hangingPunct="1">
              <a:buFont typeface="Wingdings" panose="05000000000000000000" pitchFamily="2" charset="2"/>
              <a:buNone/>
            </a:pPr>
            <a:r>
              <a:rPr lang="en-US" altLang="en-US" sz="2800" b="1" dirty="0">
                <a:solidFill>
                  <a:srgbClr val="FFFF66"/>
                </a:solidFill>
              </a:rPr>
              <a:t>Mordecai’s response to Esther was one of the great commitment challenges in the Bible.</a:t>
            </a:r>
          </a:p>
          <a:p>
            <a:pPr eaLnBrk="1" hangingPunct="1"/>
            <a:r>
              <a:rPr lang="en-US" altLang="en-US" sz="2400" i="1" dirty="0"/>
              <a:t>She must realize that she was not exempt, even though she was the queen!</a:t>
            </a:r>
          </a:p>
          <a:p>
            <a:pPr eaLnBrk="1" hangingPunct="1"/>
            <a:r>
              <a:rPr lang="en-US" altLang="en-US" sz="2400" i="1" dirty="0"/>
              <a:t>Esther 4:14 is the closest one comes in the book to an affirmation of divine providence.</a:t>
            </a:r>
          </a:p>
          <a:p>
            <a:pPr eaLnBrk="1" hangingPunct="1"/>
            <a:r>
              <a:rPr lang="en-US" altLang="en-US" sz="2400" i="1" dirty="0"/>
              <a:t>Esther accepted the challenge, calling on her people to fast in her behalf before she approached the king, and as she said, “If I perish, I perish!”</a:t>
            </a:r>
          </a:p>
        </p:txBody>
      </p:sp>
    </p:spTree>
    <p:extLst>
      <p:ext uri="{BB962C8B-B14F-4D97-AF65-F5344CB8AC3E}">
        <p14:creationId xmlns:p14="http://schemas.microsoft.com/office/powerpoint/2010/main" val="2721853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p:cTn id="7" dur="500" fill="hold"/>
                                        <p:tgtEl>
                                          <p:spTgt spid="1576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7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7699">
                                            <p:txEl>
                                              <p:pRg st="1" end="1"/>
                                            </p:txEl>
                                          </p:spTgt>
                                        </p:tgtEl>
                                        <p:attrNameLst>
                                          <p:attrName>style.visibility</p:attrName>
                                        </p:attrNameLst>
                                      </p:cBhvr>
                                      <p:to>
                                        <p:strVal val="visible"/>
                                      </p:to>
                                    </p:set>
                                    <p:anim calcmode="lin" valueType="num">
                                      <p:cBhvr additive="base">
                                        <p:cTn id="13" dur="5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7699">
                                            <p:txEl>
                                              <p:pRg st="2" end="2"/>
                                            </p:txEl>
                                          </p:spTgt>
                                        </p:tgtEl>
                                        <p:attrNameLst>
                                          <p:attrName>style.visibility</p:attrName>
                                        </p:attrNameLst>
                                      </p:cBhvr>
                                      <p:to>
                                        <p:strVal val="visible"/>
                                      </p:to>
                                    </p:set>
                                    <p:anim calcmode="lin" valueType="num">
                                      <p:cBhvr additive="base">
                                        <p:cTn id="19" dur="500" fill="hold"/>
                                        <p:tgtEl>
                                          <p:spTgt spid="157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7699">
                                            <p:txEl>
                                              <p:pRg st="3" end="3"/>
                                            </p:txEl>
                                          </p:spTgt>
                                        </p:tgtEl>
                                        <p:attrNameLst>
                                          <p:attrName>style.visibility</p:attrName>
                                        </p:attrNameLst>
                                      </p:cBhvr>
                                      <p:to>
                                        <p:strVal val="visible"/>
                                      </p:to>
                                    </p:set>
                                    <p:anim calcmode="lin" valueType="num">
                                      <p:cBhvr additive="base">
                                        <p:cTn id="25" dur="500" fill="hold"/>
                                        <p:tgtEl>
                                          <p:spTgt spid="157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7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The First Banquet (5:1-8)</a:t>
            </a:r>
          </a:p>
        </p:txBody>
      </p:sp>
      <p:sp>
        <p:nvSpPr>
          <p:cNvPr id="158723" name="Rectangle 3"/>
          <p:cNvSpPr>
            <a:spLocks noGrp="1" noChangeArrowheads="1"/>
          </p:cNvSpPr>
          <p:nvPr>
            <p:ph type="body" idx="1"/>
          </p:nvPr>
        </p:nvSpPr>
        <p:spPr>
          <a:xfrm>
            <a:off x="806823" y="1362635"/>
            <a:ext cx="9897035" cy="5495365"/>
          </a:xfrm>
        </p:spPr>
        <p:txBody>
          <a:bodyPr>
            <a:normAutofit/>
          </a:bodyPr>
          <a:lstStyle/>
          <a:p>
            <a:pPr eaLnBrk="1" hangingPunct="1">
              <a:lnSpc>
                <a:spcPct val="90000"/>
              </a:lnSpc>
              <a:buFont typeface="Wingdings" panose="05000000000000000000" pitchFamily="2" charset="2"/>
              <a:buNone/>
            </a:pPr>
            <a:r>
              <a:rPr lang="en-US" altLang="en-US" sz="2800" b="1" dirty="0">
                <a:solidFill>
                  <a:srgbClr val="FFFF66"/>
                </a:solidFill>
              </a:rPr>
              <a:t>On the third day, Esther entered the throne room.</a:t>
            </a:r>
          </a:p>
          <a:p>
            <a:pPr eaLnBrk="1" hangingPunct="1">
              <a:lnSpc>
                <a:spcPct val="90000"/>
              </a:lnSpc>
            </a:pPr>
            <a:r>
              <a:rPr lang="en-US" altLang="en-US" sz="2400" i="1" dirty="0"/>
              <a:t>To her relief, Xerxes extended his scepter, thus sparing her life.</a:t>
            </a:r>
          </a:p>
          <a:p>
            <a:pPr eaLnBrk="1" hangingPunct="1">
              <a:lnSpc>
                <a:spcPct val="90000"/>
              </a:lnSpc>
            </a:pPr>
            <a:r>
              <a:rPr lang="en-US" altLang="en-US" sz="2400" i="1" dirty="0"/>
              <a:t>However, instead of immediately broaching her request, she invited the king and his prime minister Haman to a banquet.</a:t>
            </a:r>
          </a:p>
          <a:p>
            <a:pPr eaLnBrk="1" hangingPunct="1">
              <a:lnSpc>
                <a:spcPct val="90000"/>
              </a:lnSpc>
            </a:pPr>
            <a:r>
              <a:rPr lang="en-US" altLang="en-US" sz="2400" i="1" dirty="0"/>
              <a:t>There, over wine, the king again pressed Esther as to the cause of her boldness.</a:t>
            </a:r>
          </a:p>
          <a:p>
            <a:pPr eaLnBrk="1" hangingPunct="1">
              <a:lnSpc>
                <a:spcPct val="90000"/>
              </a:lnSpc>
            </a:pPr>
            <a:r>
              <a:rPr lang="en-US" altLang="en-US" sz="2400" i="1" dirty="0"/>
              <a:t>Esther, however, deferred her answer to yet another day and a second banquet.</a:t>
            </a:r>
          </a:p>
          <a:p>
            <a:pPr eaLnBrk="1" hangingPunct="1">
              <a:lnSpc>
                <a:spcPct val="90000"/>
              </a:lnSpc>
            </a:pPr>
            <a:r>
              <a:rPr lang="en-US" altLang="en-US" sz="2400" i="1" dirty="0"/>
              <a:t>Haman, for his part, was entranced to be invited to two private banquets with king and queen!</a:t>
            </a:r>
          </a:p>
        </p:txBody>
      </p:sp>
    </p:spTree>
    <p:extLst>
      <p:ext uri="{BB962C8B-B14F-4D97-AF65-F5344CB8AC3E}">
        <p14:creationId xmlns:p14="http://schemas.microsoft.com/office/powerpoint/2010/main" val="428715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p:cTn id="7" dur="500" fill="hold"/>
                                        <p:tgtEl>
                                          <p:spTgt spid="158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87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anim calcmode="lin" valueType="num">
                                      <p:cBhvr additive="base">
                                        <p:cTn id="13" dur="5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8723">
                                            <p:txEl>
                                              <p:pRg st="2" end="2"/>
                                            </p:txEl>
                                          </p:spTgt>
                                        </p:tgtEl>
                                        <p:attrNameLst>
                                          <p:attrName>style.visibility</p:attrName>
                                        </p:attrNameLst>
                                      </p:cBhvr>
                                      <p:to>
                                        <p:strVal val="visible"/>
                                      </p:to>
                                    </p:set>
                                    <p:anim calcmode="lin" valueType="num">
                                      <p:cBhvr additive="base">
                                        <p:cTn id="19" dur="500" fill="hold"/>
                                        <p:tgtEl>
                                          <p:spTgt spid="158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8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8723">
                                            <p:txEl>
                                              <p:pRg st="3" end="3"/>
                                            </p:txEl>
                                          </p:spTgt>
                                        </p:tgtEl>
                                        <p:attrNameLst>
                                          <p:attrName>style.visibility</p:attrName>
                                        </p:attrNameLst>
                                      </p:cBhvr>
                                      <p:to>
                                        <p:strVal val="visible"/>
                                      </p:to>
                                    </p:set>
                                    <p:anim calcmode="lin" valueType="num">
                                      <p:cBhvr additive="base">
                                        <p:cTn id="25" dur="500" fill="hold"/>
                                        <p:tgtEl>
                                          <p:spTgt spid="158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8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8723">
                                            <p:txEl>
                                              <p:pRg st="4" end="4"/>
                                            </p:txEl>
                                          </p:spTgt>
                                        </p:tgtEl>
                                        <p:attrNameLst>
                                          <p:attrName>style.visibility</p:attrName>
                                        </p:attrNameLst>
                                      </p:cBhvr>
                                      <p:to>
                                        <p:strVal val="visible"/>
                                      </p:to>
                                    </p:set>
                                    <p:anim calcmode="lin" valueType="num">
                                      <p:cBhvr additive="base">
                                        <p:cTn id="31" dur="500" fill="hold"/>
                                        <p:tgtEl>
                                          <p:spTgt spid="158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8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8723">
                                            <p:txEl>
                                              <p:pRg st="5" end="5"/>
                                            </p:txEl>
                                          </p:spTgt>
                                        </p:tgtEl>
                                        <p:attrNameLst>
                                          <p:attrName>style.visibility</p:attrName>
                                        </p:attrNameLst>
                                      </p:cBhvr>
                                      <p:to>
                                        <p:strVal val="visible"/>
                                      </p:to>
                                    </p:set>
                                    <p:anim calcmode="lin" valueType="num">
                                      <p:cBhvr additive="base">
                                        <p:cTn id="37" dur="500" fill="hold"/>
                                        <p:tgtEl>
                                          <p:spTgt spid="1587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87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The Gallows (5:9-14)</a:t>
            </a:r>
          </a:p>
        </p:txBody>
      </p:sp>
      <p:sp>
        <p:nvSpPr>
          <p:cNvPr id="159747" name="Rectangle 3"/>
          <p:cNvSpPr>
            <a:spLocks noGrp="1" noChangeArrowheads="1"/>
          </p:cNvSpPr>
          <p:nvPr>
            <p:ph type="body" idx="1"/>
          </p:nvPr>
        </p:nvSpPr>
        <p:spPr>
          <a:xfrm>
            <a:off x="842681" y="1344706"/>
            <a:ext cx="10148047" cy="5289176"/>
          </a:xfrm>
        </p:spPr>
        <p:txBody>
          <a:bodyPr/>
          <a:lstStyle/>
          <a:p>
            <a:pPr eaLnBrk="1" hangingPunct="1">
              <a:buFont typeface="Wingdings" panose="05000000000000000000" pitchFamily="2" charset="2"/>
              <a:buNone/>
            </a:pPr>
            <a:r>
              <a:rPr lang="en-US" altLang="en-US" sz="2800" b="1" dirty="0">
                <a:solidFill>
                  <a:srgbClr val="FFFF66"/>
                </a:solidFill>
              </a:rPr>
              <a:t>In spite of his ebullience about attending the private banquets, Haman still was chagrined over his continual snub by Mordecai.</a:t>
            </a:r>
          </a:p>
          <a:p>
            <a:pPr eaLnBrk="1" hangingPunct="1"/>
            <a:r>
              <a:rPr lang="en-US" altLang="en-US" sz="2400" i="1" dirty="0"/>
              <a:t>At the suggestion of his friends and family, Haman had a huge gallows constructed especially in anticipation of the execution of Mordecai.</a:t>
            </a:r>
          </a:p>
          <a:p>
            <a:pPr eaLnBrk="1" hangingPunct="1"/>
            <a:r>
              <a:rPr lang="en-US" altLang="en-US" sz="2400" i="1" dirty="0"/>
              <a:t>He determined to ask Xerxes for permission to have Mordecai hanged.</a:t>
            </a:r>
          </a:p>
          <a:p>
            <a:pPr eaLnBrk="1" hangingPunct="1"/>
            <a:r>
              <a:rPr lang="en-US" altLang="en-US" sz="2400" i="1" dirty="0"/>
              <a:t>The LXX translates the instrument of execution as an impaling stake rather than a gibbet (but the Mishnah describes a gibbet).</a:t>
            </a:r>
          </a:p>
        </p:txBody>
      </p:sp>
    </p:spTree>
    <p:extLst>
      <p:ext uri="{BB962C8B-B14F-4D97-AF65-F5344CB8AC3E}">
        <p14:creationId xmlns:p14="http://schemas.microsoft.com/office/powerpoint/2010/main" val="3408209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p:cTn id="7" dur="500" fill="hold"/>
                                        <p:tgtEl>
                                          <p:spTgt spid="159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9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747">
                                            <p:txEl>
                                              <p:pRg st="1" end="1"/>
                                            </p:txEl>
                                          </p:spTgt>
                                        </p:tgtEl>
                                        <p:attrNameLst>
                                          <p:attrName>style.visibility</p:attrName>
                                        </p:attrNameLst>
                                      </p:cBhvr>
                                      <p:to>
                                        <p:strVal val="visible"/>
                                      </p:to>
                                    </p:set>
                                    <p:anim calcmode="lin" valueType="num">
                                      <p:cBhvr additive="base">
                                        <p:cTn id="13"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9747">
                                            <p:txEl>
                                              <p:pRg st="2" end="2"/>
                                            </p:txEl>
                                          </p:spTgt>
                                        </p:tgtEl>
                                        <p:attrNameLst>
                                          <p:attrName>style.visibility</p:attrName>
                                        </p:attrNameLst>
                                      </p:cBhvr>
                                      <p:to>
                                        <p:strVal val="visible"/>
                                      </p:to>
                                    </p:set>
                                    <p:anim calcmode="lin" valueType="num">
                                      <p:cBhvr additive="base">
                                        <p:cTn id="19" dur="5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9747">
                                            <p:txEl>
                                              <p:pRg st="3" end="3"/>
                                            </p:txEl>
                                          </p:spTgt>
                                        </p:tgtEl>
                                        <p:attrNameLst>
                                          <p:attrName>style.visibility</p:attrName>
                                        </p:attrNameLst>
                                      </p:cBhvr>
                                      <p:to>
                                        <p:strVal val="visible"/>
                                      </p:to>
                                    </p:set>
                                    <p:anim calcmode="lin" valueType="num">
                                      <p:cBhvr additive="base">
                                        <p:cTn id="25" dur="5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The Deep Irony (6)</a:t>
            </a:r>
          </a:p>
        </p:txBody>
      </p:sp>
      <p:sp>
        <p:nvSpPr>
          <p:cNvPr id="160771" name="Rectangle 3"/>
          <p:cNvSpPr>
            <a:spLocks noGrp="1" noChangeArrowheads="1"/>
          </p:cNvSpPr>
          <p:nvPr>
            <p:ph type="body" idx="1"/>
          </p:nvPr>
        </p:nvSpPr>
        <p:spPr>
          <a:xfrm>
            <a:off x="806823" y="1398493"/>
            <a:ext cx="10130117" cy="5325035"/>
          </a:xfrm>
        </p:spPr>
        <p:txBody>
          <a:bodyPr/>
          <a:lstStyle/>
          <a:p>
            <a:pPr eaLnBrk="1" hangingPunct="1">
              <a:lnSpc>
                <a:spcPct val="90000"/>
              </a:lnSpc>
              <a:buFont typeface="Wingdings" panose="05000000000000000000" pitchFamily="2" charset="2"/>
              <a:buNone/>
            </a:pPr>
            <a:r>
              <a:rPr lang="en-US" altLang="en-US" sz="2800" b="1" dirty="0">
                <a:solidFill>
                  <a:srgbClr val="FFFF66"/>
                </a:solidFill>
              </a:rPr>
              <a:t>Haman’s diabolical plans were foiled that very night.</a:t>
            </a:r>
          </a:p>
          <a:p>
            <a:pPr eaLnBrk="1" hangingPunct="1">
              <a:lnSpc>
                <a:spcPct val="90000"/>
              </a:lnSpc>
            </a:pPr>
            <a:r>
              <a:rPr lang="en-US" altLang="en-US" sz="2400" i="1" dirty="0"/>
              <a:t>During a sleepless night, Xerxes called for a reading of the Persian daily court record, only to discover the account of Mordecai’s intervention to save his life.</a:t>
            </a:r>
          </a:p>
          <a:p>
            <a:pPr eaLnBrk="1" hangingPunct="1">
              <a:lnSpc>
                <a:spcPct val="90000"/>
              </a:lnSpc>
            </a:pPr>
            <a:r>
              <a:rPr lang="en-US" altLang="en-US" sz="2400" i="1" dirty="0"/>
              <a:t>Finding that Mordecai had received no special honors for his service, Xerxes asked the advice of Haman (but without mentioning Mordecai’s name).</a:t>
            </a:r>
          </a:p>
          <a:p>
            <a:pPr eaLnBrk="1" hangingPunct="1">
              <a:lnSpc>
                <a:spcPct val="90000"/>
              </a:lnSpc>
            </a:pPr>
            <a:r>
              <a:rPr lang="en-US" altLang="en-US" sz="2400" i="1" dirty="0"/>
              <a:t>Thinking the king meant to elevate him, Haman described several ostentatious honors, and to his chagrin, he then was ordered to bestow these very honors on Mordecai!</a:t>
            </a:r>
          </a:p>
        </p:txBody>
      </p:sp>
    </p:spTree>
    <p:extLst>
      <p:ext uri="{BB962C8B-B14F-4D97-AF65-F5344CB8AC3E}">
        <p14:creationId xmlns:p14="http://schemas.microsoft.com/office/powerpoint/2010/main" val="2699850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p:cTn id="7" dur="500" fill="hold"/>
                                        <p:tgtEl>
                                          <p:spTgt spid="160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07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0771">
                                            <p:txEl>
                                              <p:pRg st="1" end="1"/>
                                            </p:txEl>
                                          </p:spTgt>
                                        </p:tgtEl>
                                        <p:attrNameLst>
                                          <p:attrName>style.visibility</p:attrName>
                                        </p:attrNameLst>
                                      </p:cBhvr>
                                      <p:to>
                                        <p:strVal val="visible"/>
                                      </p:to>
                                    </p:set>
                                    <p:anim calcmode="lin" valueType="num">
                                      <p:cBhvr additive="base">
                                        <p:cTn id="13" dur="500" fill="hold"/>
                                        <p:tgtEl>
                                          <p:spTgt spid="160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0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0771">
                                            <p:txEl>
                                              <p:pRg st="2" end="2"/>
                                            </p:txEl>
                                          </p:spTgt>
                                        </p:tgtEl>
                                        <p:attrNameLst>
                                          <p:attrName>style.visibility</p:attrName>
                                        </p:attrNameLst>
                                      </p:cBhvr>
                                      <p:to>
                                        <p:strVal val="visible"/>
                                      </p:to>
                                    </p:set>
                                    <p:anim calcmode="lin" valueType="num">
                                      <p:cBhvr additive="base">
                                        <p:cTn id="19" dur="500" fill="hold"/>
                                        <p:tgtEl>
                                          <p:spTgt spid="160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0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0771">
                                            <p:txEl>
                                              <p:pRg st="3" end="3"/>
                                            </p:txEl>
                                          </p:spTgt>
                                        </p:tgtEl>
                                        <p:attrNameLst>
                                          <p:attrName>style.visibility</p:attrName>
                                        </p:attrNameLst>
                                      </p:cBhvr>
                                      <p:to>
                                        <p:strVal val="visible"/>
                                      </p:to>
                                    </p:set>
                                    <p:anim calcmode="lin" valueType="num">
                                      <p:cBhvr additive="base">
                                        <p:cTn id="25" dur="500" fill="hold"/>
                                        <p:tgtEl>
                                          <p:spTgt spid="160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Picture 2" descr="ps319162_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533401"/>
            <a:ext cx="61722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1981200" y="5715000"/>
            <a:ext cx="53340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pPr>
            <a:r>
              <a:rPr lang="en-US" altLang="en-US" sz="2400" b="1">
                <a:latin typeface="Arial" panose="020B0604020202020204" pitchFamily="34" charset="0"/>
              </a:rPr>
              <a:t>Horse with Royal Crest</a:t>
            </a:r>
          </a:p>
          <a:p>
            <a:pPr algn="ctr" eaLnBrk="1" hangingPunct="1">
              <a:spcBef>
                <a:spcPct val="50000"/>
              </a:spcBef>
            </a:pPr>
            <a:r>
              <a:rPr lang="en-US" altLang="en-US">
                <a:latin typeface="Arial Narrow" panose="020B0606020202030204" pitchFamily="34" charset="0"/>
              </a:rPr>
              <a:t>British Museum, London</a:t>
            </a:r>
          </a:p>
        </p:txBody>
      </p:sp>
      <p:sp>
        <p:nvSpPr>
          <p:cNvPr id="70660" name="Text Box 5"/>
          <p:cNvSpPr txBox="1">
            <a:spLocks noChangeArrowheads="1"/>
          </p:cNvSpPr>
          <p:nvPr/>
        </p:nvSpPr>
        <p:spPr bwMode="auto">
          <a:xfrm>
            <a:off x="7848600" y="152401"/>
            <a:ext cx="26670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en-US" altLang="en-US" sz="2400">
                <a:latin typeface="Arial Narrow" panose="020B0606020202030204" pitchFamily="34" charset="0"/>
              </a:rPr>
              <a:t>This relief from the Archaemenid court at Persepolis was excavated in 1811 by Robert Gordon. It originally decorated a staircase in the </a:t>
            </a:r>
            <a:r>
              <a:rPr lang="en-US" altLang="en-US" sz="2400" i="1">
                <a:latin typeface="Arial Narrow" panose="020B0606020202030204" pitchFamily="34" charset="0"/>
              </a:rPr>
              <a:t>Apadana</a:t>
            </a:r>
            <a:r>
              <a:rPr lang="en-US" altLang="en-US" sz="2400">
                <a:latin typeface="Arial Narrow" panose="020B0606020202030204" pitchFamily="34" charset="0"/>
              </a:rPr>
              <a:t> (audience hall) built by Darius I, Xerxes I and Artaxerxes I. </a:t>
            </a:r>
          </a:p>
          <a:p>
            <a:pPr eaLnBrk="1" hangingPunct="1">
              <a:spcBef>
                <a:spcPct val="50000"/>
              </a:spcBef>
            </a:pPr>
            <a:endParaRPr lang="en-US" altLang="en-US" sz="800">
              <a:latin typeface="Arial Narrow" panose="020B0606020202030204" pitchFamily="34" charset="0"/>
            </a:endParaRPr>
          </a:p>
          <a:p>
            <a:pPr eaLnBrk="1" hangingPunct="1">
              <a:spcBef>
                <a:spcPct val="50000"/>
              </a:spcBef>
            </a:pPr>
            <a:r>
              <a:rPr lang="en-US" altLang="en-US" sz="2400">
                <a:latin typeface="Arial Narrow" panose="020B0606020202030204" pitchFamily="34" charset="0"/>
              </a:rPr>
              <a:t>The royal crest on the neck of the horse shows the type described in Esther 6:8.</a:t>
            </a:r>
          </a:p>
        </p:txBody>
      </p:sp>
    </p:spTree>
    <p:extLst>
      <p:ext uri="{BB962C8B-B14F-4D97-AF65-F5344CB8AC3E}">
        <p14:creationId xmlns:p14="http://schemas.microsoft.com/office/powerpoint/2010/main" val="41297590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The Second Banquet (7:1-6)</a:t>
            </a:r>
          </a:p>
        </p:txBody>
      </p:sp>
      <p:sp>
        <p:nvSpPr>
          <p:cNvPr id="164867" name="Rectangle 3"/>
          <p:cNvSpPr>
            <a:spLocks noGrp="1" noChangeArrowheads="1"/>
          </p:cNvSpPr>
          <p:nvPr>
            <p:ph type="body" idx="1"/>
          </p:nvPr>
        </p:nvSpPr>
        <p:spPr>
          <a:xfrm>
            <a:off x="788893" y="1416425"/>
            <a:ext cx="10219765" cy="4769222"/>
          </a:xfrm>
        </p:spPr>
        <p:txBody>
          <a:bodyPr/>
          <a:lstStyle/>
          <a:p>
            <a:pPr eaLnBrk="1" hangingPunct="1">
              <a:buFont typeface="Wingdings" panose="05000000000000000000" pitchFamily="2" charset="2"/>
              <a:buNone/>
            </a:pPr>
            <a:r>
              <a:rPr lang="en-US" altLang="en-US" sz="2800" b="1" dirty="0">
                <a:solidFill>
                  <a:srgbClr val="FFFF66"/>
                </a:solidFill>
              </a:rPr>
              <a:t>Hardly had Haman completed his odious task of honoring Mordecai, when he was summoned to join the king and queen for the second banquet.</a:t>
            </a:r>
          </a:p>
          <a:p>
            <a:pPr eaLnBrk="1" hangingPunct="1"/>
            <a:r>
              <a:rPr lang="en-US" altLang="en-US" sz="2400" i="1" dirty="0"/>
              <a:t>On this occasion, Esther pled for the life of her people and herself, explaining the plot against them.</a:t>
            </a:r>
          </a:p>
          <a:p>
            <a:pPr eaLnBrk="1" hangingPunct="1"/>
            <a:r>
              <a:rPr lang="en-US" altLang="en-US" sz="2400" i="1" dirty="0"/>
              <a:t>When Xerxes asked who had designed such a plot, Esther fingered Haman.</a:t>
            </a:r>
          </a:p>
        </p:txBody>
      </p:sp>
    </p:spTree>
    <p:extLst>
      <p:ext uri="{BB962C8B-B14F-4D97-AF65-F5344CB8AC3E}">
        <p14:creationId xmlns:p14="http://schemas.microsoft.com/office/powerpoint/2010/main" val="3450243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p:cTn id="7" dur="500" fill="hold"/>
                                        <p:tgtEl>
                                          <p:spTgt spid="1648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48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 calcmode="lin" valueType="num">
                                      <p:cBhvr additive="base">
                                        <p:cTn id="13" dur="5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4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4867">
                                            <p:txEl>
                                              <p:pRg st="2" end="2"/>
                                            </p:txEl>
                                          </p:spTgt>
                                        </p:tgtEl>
                                        <p:attrNameLst>
                                          <p:attrName>style.visibility</p:attrName>
                                        </p:attrNameLst>
                                      </p:cBhvr>
                                      <p:to>
                                        <p:strVal val="visible"/>
                                      </p:to>
                                    </p:set>
                                    <p:anim calcmode="lin" valueType="num">
                                      <p:cBhvr additive="base">
                                        <p:cTn id="19" dur="5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Haman’s End (7:7-10)</a:t>
            </a:r>
          </a:p>
        </p:txBody>
      </p:sp>
      <p:sp>
        <p:nvSpPr>
          <p:cNvPr id="165891" name="Rectangle 3"/>
          <p:cNvSpPr>
            <a:spLocks noGrp="1" noChangeArrowheads="1"/>
          </p:cNvSpPr>
          <p:nvPr>
            <p:ph type="body" idx="1"/>
          </p:nvPr>
        </p:nvSpPr>
        <p:spPr>
          <a:xfrm>
            <a:off x="788894" y="1362635"/>
            <a:ext cx="10381130" cy="5020235"/>
          </a:xfrm>
        </p:spPr>
        <p:txBody>
          <a:bodyPr/>
          <a:lstStyle/>
          <a:p>
            <a:pPr eaLnBrk="1" hangingPunct="1">
              <a:buFont typeface="Wingdings" panose="05000000000000000000" pitchFamily="2" charset="2"/>
              <a:buNone/>
            </a:pPr>
            <a:r>
              <a:rPr lang="en-US" altLang="en-US" sz="2800" b="1" dirty="0">
                <a:solidFill>
                  <a:srgbClr val="FFFF66"/>
                </a:solidFill>
              </a:rPr>
              <a:t>While the king stormed out in rage, Haman fell on the couch, begging Esther to spare his life.</a:t>
            </a:r>
          </a:p>
          <a:p>
            <a:pPr eaLnBrk="1" hangingPunct="1"/>
            <a:r>
              <a:rPr lang="en-US" altLang="en-US" sz="2400" i="1" dirty="0"/>
              <a:t>Returning, Xerxes saw Haman prostrated on the couch and concluded that he was trying to molest the queen (an Aramaic Targum says that an angel pushed Haman on the couch).</a:t>
            </a:r>
          </a:p>
          <a:p>
            <a:pPr eaLnBrk="1" hangingPunct="1"/>
            <a:r>
              <a:rPr lang="en-US" altLang="en-US" sz="2400" i="1" dirty="0"/>
              <a:t>Servants immediately covered Haman’s face as a man condemned.</a:t>
            </a:r>
          </a:p>
          <a:p>
            <a:pPr eaLnBrk="1" hangingPunct="1"/>
            <a:r>
              <a:rPr lang="en-US" altLang="en-US" sz="2400" i="1" dirty="0"/>
              <a:t>He was summarily hanged on his own gibbet!</a:t>
            </a:r>
          </a:p>
        </p:txBody>
      </p:sp>
    </p:spTree>
    <p:extLst>
      <p:ext uri="{BB962C8B-B14F-4D97-AF65-F5344CB8AC3E}">
        <p14:creationId xmlns:p14="http://schemas.microsoft.com/office/powerpoint/2010/main" val="1215805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p:cTn id="7" dur="500" fill="hold"/>
                                        <p:tgtEl>
                                          <p:spTgt spid="165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5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5891">
                                            <p:txEl>
                                              <p:pRg st="1" end="1"/>
                                            </p:txEl>
                                          </p:spTgt>
                                        </p:tgtEl>
                                        <p:attrNameLst>
                                          <p:attrName>style.visibility</p:attrName>
                                        </p:attrNameLst>
                                      </p:cBhvr>
                                      <p:to>
                                        <p:strVal val="visible"/>
                                      </p:to>
                                    </p:set>
                                    <p:anim calcmode="lin" valueType="num">
                                      <p:cBhvr additive="base">
                                        <p:cTn id="13" dur="500" fill="hold"/>
                                        <p:tgtEl>
                                          <p:spTgt spid="165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5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5891">
                                            <p:txEl>
                                              <p:pRg st="2" end="2"/>
                                            </p:txEl>
                                          </p:spTgt>
                                        </p:tgtEl>
                                        <p:attrNameLst>
                                          <p:attrName>style.visibility</p:attrName>
                                        </p:attrNameLst>
                                      </p:cBhvr>
                                      <p:to>
                                        <p:strVal val="visible"/>
                                      </p:to>
                                    </p:set>
                                    <p:anim calcmode="lin" valueType="num">
                                      <p:cBhvr additive="base">
                                        <p:cTn id="19" dur="500" fill="hold"/>
                                        <p:tgtEl>
                                          <p:spTgt spid="165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5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5891">
                                            <p:txEl>
                                              <p:pRg st="3" end="3"/>
                                            </p:txEl>
                                          </p:spTgt>
                                        </p:tgtEl>
                                        <p:attrNameLst>
                                          <p:attrName>style.visibility</p:attrName>
                                        </p:attrNameLst>
                                      </p:cBhvr>
                                      <p:to>
                                        <p:strVal val="visible"/>
                                      </p:to>
                                    </p:set>
                                    <p:anim calcmode="lin" valueType="num">
                                      <p:cBhvr additive="base">
                                        <p:cTn id="25" dur="500" fill="hold"/>
                                        <p:tgtEl>
                                          <p:spTgt spid="165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5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The Immutable Persian Law</a:t>
            </a:r>
          </a:p>
        </p:txBody>
      </p:sp>
      <p:sp>
        <p:nvSpPr>
          <p:cNvPr id="168963" name="Rectangle 3"/>
          <p:cNvSpPr>
            <a:spLocks noGrp="1" noChangeArrowheads="1"/>
          </p:cNvSpPr>
          <p:nvPr>
            <p:ph type="body" idx="1"/>
          </p:nvPr>
        </p:nvSpPr>
        <p:spPr>
          <a:xfrm>
            <a:off x="806823" y="1488141"/>
            <a:ext cx="10434917" cy="4876800"/>
          </a:xfrm>
        </p:spPr>
        <p:txBody>
          <a:bodyPr/>
          <a:lstStyle/>
          <a:p>
            <a:pPr eaLnBrk="1" hangingPunct="1">
              <a:buFont typeface="Wingdings" panose="05000000000000000000" pitchFamily="2" charset="2"/>
              <a:buNone/>
            </a:pPr>
            <a:r>
              <a:rPr lang="en-US" altLang="en-US" sz="2800" b="1" dirty="0">
                <a:solidFill>
                  <a:srgbClr val="FFFF66"/>
                </a:solidFill>
              </a:rPr>
              <a:t>The immediate problem was that Persian law was irrevocable; it could not be countermanded, even by the king.</a:t>
            </a:r>
          </a:p>
          <a:p>
            <a:pPr eaLnBrk="1" hangingPunct="1"/>
            <a:r>
              <a:rPr lang="en-US" altLang="en-US" sz="2400" i="1" dirty="0"/>
              <a:t>A similar circumstance is recorded in Daniel 6:8, 15.</a:t>
            </a:r>
          </a:p>
          <a:p>
            <a:pPr eaLnBrk="1" hangingPunct="1"/>
            <a:r>
              <a:rPr lang="en-US" altLang="en-US" sz="2400" i="1" dirty="0"/>
              <a:t>In later Persian history, Darius III executed a man he knew to be innocent because of this immutable standard.</a:t>
            </a:r>
          </a:p>
          <a:p>
            <a:pPr eaLnBrk="1" hangingPunct="1"/>
            <a:r>
              <a:rPr lang="en-US" altLang="en-US" sz="2400" i="1" dirty="0"/>
              <a:t>Hence, the only alternative was to neutralize the law.</a:t>
            </a:r>
          </a:p>
        </p:txBody>
      </p:sp>
    </p:spTree>
    <p:extLst>
      <p:ext uri="{BB962C8B-B14F-4D97-AF65-F5344CB8AC3E}">
        <p14:creationId xmlns:p14="http://schemas.microsoft.com/office/powerpoint/2010/main" val="545299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p:cTn id="7" dur="500" fill="hold"/>
                                        <p:tgtEl>
                                          <p:spTgt spid="168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9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8963">
                                            <p:txEl>
                                              <p:pRg st="1" end="1"/>
                                            </p:txEl>
                                          </p:spTgt>
                                        </p:tgtEl>
                                        <p:attrNameLst>
                                          <p:attrName>style.visibility</p:attrName>
                                        </p:attrNameLst>
                                      </p:cBhvr>
                                      <p:to>
                                        <p:strVal val="visible"/>
                                      </p:to>
                                    </p:set>
                                    <p:anim calcmode="lin" valueType="num">
                                      <p:cBhvr additive="base">
                                        <p:cTn id="13" dur="5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8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8963">
                                            <p:txEl>
                                              <p:pRg st="2" end="2"/>
                                            </p:txEl>
                                          </p:spTgt>
                                        </p:tgtEl>
                                        <p:attrNameLst>
                                          <p:attrName>style.visibility</p:attrName>
                                        </p:attrNameLst>
                                      </p:cBhvr>
                                      <p:to>
                                        <p:strVal val="visible"/>
                                      </p:to>
                                    </p:set>
                                    <p:anim calcmode="lin" valueType="num">
                                      <p:cBhvr additive="base">
                                        <p:cTn id="19" dur="5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8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8963">
                                            <p:txEl>
                                              <p:pRg st="3" end="3"/>
                                            </p:txEl>
                                          </p:spTgt>
                                        </p:tgtEl>
                                        <p:attrNameLst>
                                          <p:attrName>style.visibility</p:attrName>
                                        </p:attrNameLst>
                                      </p:cBhvr>
                                      <p:to>
                                        <p:strVal val="visible"/>
                                      </p:to>
                                    </p:set>
                                    <p:anim calcmode="lin" valueType="num">
                                      <p:cBhvr additive="base">
                                        <p:cTn id="25" dur="5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8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The New Edict (8)</a:t>
            </a:r>
          </a:p>
        </p:txBody>
      </p:sp>
      <p:sp>
        <p:nvSpPr>
          <p:cNvPr id="169987" name="Rectangle 3"/>
          <p:cNvSpPr>
            <a:spLocks noGrp="1" noChangeArrowheads="1"/>
          </p:cNvSpPr>
          <p:nvPr>
            <p:ph type="body" idx="1"/>
          </p:nvPr>
        </p:nvSpPr>
        <p:spPr>
          <a:xfrm>
            <a:off x="646112" y="1362635"/>
            <a:ext cx="10272900" cy="5056093"/>
          </a:xfrm>
        </p:spPr>
        <p:txBody>
          <a:bodyPr/>
          <a:lstStyle/>
          <a:p>
            <a:pPr eaLnBrk="1" hangingPunct="1">
              <a:buFont typeface="Wingdings" panose="05000000000000000000" pitchFamily="2" charset="2"/>
              <a:buNone/>
            </a:pPr>
            <a:r>
              <a:rPr lang="en-US" altLang="en-US" sz="2800" b="1" dirty="0">
                <a:solidFill>
                  <a:srgbClr val="FFFF66"/>
                </a:solidFill>
              </a:rPr>
              <a:t>To neutralize the pogrom, a second decree was drawn up authorizing the Jews to defend themselves.</a:t>
            </a:r>
          </a:p>
          <a:p>
            <a:pPr eaLnBrk="1" hangingPunct="1"/>
            <a:r>
              <a:rPr lang="en-US" altLang="en-US" sz="2400" i="1" dirty="0"/>
              <a:t>This decree also was composed in several languages and distributed in advance of the pogrom date, making clear that the pogrom was under official displeasure.</a:t>
            </a:r>
          </a:p>
          <a:p>
            <a:pPr eaLnBrk="1" hangingPunct="1"/>
            <a:r>
              <a:rPr lang="en-US" altLang="en-US" sz="2400" i="1" dirty="0"/>
              <a:t>So great was the favor shown toward the Jews in the empire that many pagans accepted the faith of Judaism (the LXX adds that many Gentiles became circumcised).</a:t>
            </a:r>
          </a:p>
        </p:txBody>
      </p:sp>
    </p:spTree>
    <p:extLst>
      <p:ext uri="{BB962C8B-B14F-4D97-AF65-F5344CB8AC3E}">
        <p14:creationId xmlns:p14="http://schemas.microsoft.com/office/powerpoint/2010/main" val="1399101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p:cTn id="7" dur="500" fill="hold"/>
                                        <p:tgtEl>
                                          <p:spTgt spid="1699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99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9987">
                                            <p:txEl>
                                              <p:pRg st="1" end="1"/>
                                            </p:txEl>
                                          </p:spTgt>
                                        </p:tgtEl>
                                        <p:attrNameLst>
                                          <p:attrName>style.visibility</p:attrName>
                                        </p:attrNameLst>
                                      </p:cBhvr>
                                      <p:to>
                                        <p:strVal val="visible"/>
                                      </p:to>
                                    </p:set>
                                    <p:anim calcmode="lin" valueType="num">
                                      <p:cBhvr additive="base">
                                        <p:cTn id="13" dur="500" fill="hold"/>
                                        <p:tgtEl>
                                          <p:spTgt spid="169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 calcmode="lin" valueType="num">
                                      <p:cBhvr additive="base">
                                        <p:cTn id="19" dur="5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99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b="1">
                <a:latin typeface="Book Antiqua" panose="02040602050305030304" pitchFamily="18" charset="0"/>
              </a:rPr>
              <a:t>The Pogrom Date (9:1-17)</a:t>
            </a:r>
          </a:p>
        </p:txBody>
      </p:sp>
      <p:sp>
        <p:nvSpPr>
          <p:cNvPr id="171011" name="Rectangle 3"/>
          <p:cNvSpPr>
            <a:spLocks noGrp="1" noChangeArrowheads="1"/>
          </p:cNvSpPr>
          <p:nvPr>
            <p:ph type="body" idx="1"/>
          </p:nvPr>
        </p:nvSpPr>
        <p:spPr>
          <a:xfrm>
            <a:off x="646111" y="1434353"/>
            <a:ext cx="10613559" cy="5235387"/>
          </a:xfrm>
        </p:spPr>
        <p:txBody>
          <a:bodyPr/>
          <a:lstStyle/>
          <a:p>
            <a:pPr eaLnBrk="1" hangingPunct="1">
              <a:buFont typeface="Wingdings" panose="05000000000000000000" pitchFamily="2" charset="2"/>
              <a:buNone/>
            </a:pPr>
            <a:r>
              <a:rPr lang="en-US" altLang="en-US" sz="2800" b="1" dirty="0">
                <a:solidFill>
                  <a:srgbClr val="FFFF66"/>
                </a:solidFill>
              </a:rPr>
              <a:t>When the pogrom date was reached, the 13</a:t>
            </a:r>
            <a:r>
              <a:rPr lang="en-US" altLang="en-US" sz="2800" b="1" baseline="30000" dirty="0">
                <a:solidFill>
                  <a:srgbClr val="FFFF66"/>
                </a:solidFill>
              </a:rPr>
              <a:t>th</a:t>
            </a:r>
            <a:r>
              <a:rPr lang="en-US" altLang="en-US" sz="2800" b="1" dirty="0">
                <a:solidFill>
                  <a:srgbClr val="FFFF66"/>
                </a:solidFill>
              </a:rPr>
              <a:t> of Adar, the Jews clearly had the upper hand.</a:t>
            </a:r>
          </a:p>
          <a:p>
            <a:pPr eaLnBrk="1" hangingPunct="1"/>
            <a:r>
              <a:rPr lang="en-US" altLang="en-US" sz="2400" i="1" dirty="0"/>
              <a:t>Not only were they able to defend themselves, they lashed out at their anti-Semitic enemies, killing 75,000 in all.</a:t>
            </a:r>
          </a:p>
          <a:p>
            <a:pPr eaLnBrk="1" hangingPunct="1"/>
            <a:r>
              <a:rPr lang="en-US" altLang="en-US" sz="2400" i="1" dirty="0"/>
              <a:t>Haman’s sons were impaled and their corpses publicly exposed.</a:t>
            </a:r>
          </a:p>
        </p:txBody>
      </p:sp>
    </p:spTree>
    <p:extLst>
      <p:ext uri="{BB962C8B-B14F-4D97-AF65-F5344CB8AC3E}">
        <p14:creationId xmlns:p14="http://schemas.microsoft.com/office/powerpoint/2010/main" val="2289482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p:cTn id="7" dur="500" fill="hold"/>
                                        <p:tgtEl>
                                          <p:spTgt spid="1710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10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1011">
                                            <p:txEl>
                                              <p:pRg st="1" end="1"/>
                                            </p:txEl>
                                          </p:spTgt>
                                        </p:tgtEl>
                                        <p:attrNameLst>
                                          <p:attrName>style.visibility</p:attrName>
                                        </p:attrNameLst>
                                      </p:cBhvr>
                                      <p:to>
                                        <p:strVal val="visible"/>
                                      </p:to>
                                    </p:set>
                                    <p:anim calcmode="lin" valueType="num">
                                      <p:cBhvr additive="base">
                                        <p:cTn id="13" dur="500" fill="hold"/>
                                        <p:tgtEl>
                                          <p:spTgt spid="171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1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1011">
                                            <p:txEl>
                                              <p:pRg st="2" end="2"/>
                                            </p:txEl>
                                          </p:spTgt>
                                        </p:tgtEl>
                                        <p:attrNameLst>
                                          <p:attrName>style.visibility</p:attrName>
                                        </p:attrNameLst>
                                      </p:cBhvr>
                                      <p:to>
                                        <p:strVal val="visible"/>
                                      </p:to>
                                    </p:set>
                                    <p:anim calcmode="lin" valueType="num">
                                      <p:cBhvr additive="base">
                                        <p:cTn id="19" dur="500" fill="hold"/>
                                        <p:tgtEl>
                                          <p:spTgt spid="171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10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326</TotalTime>
  <Words>18146</Words>
  <Application>Microsoft Office PowerPoint</Application>
  <PresentationFormat>Widescreen</PresentationFormat>
  <Paragraphs>1483</Paragraphs>
  <Slides>225</Slides>
  <Notes>0</Notes>
  <HiddenSlides>0</HiddenSlides>
  <MMClips>0</MMClips>
  <ScaleCrop>false</ScaleCrop>
  <HeadingPairs>
    <vt:vector size="6" baseType="variant">
      <vt:variant>
        <vt:lpstr>Fonts Used</vt:lpstr>
      </vt:variant>
      <vt:variant>
        <vt:i4>37</vt:i4>
      </vt:variant>
      <vt:variant>
        <vt:lpstr>Theme</vt:lpstr>
      </vt:variant>
      <vt:variant>
        <vt:i4>1</vt:i4>
      </vt:variant>
      <vt:variant>
        <vt:lpstr>Slide Titles</vt:lpstr>
      </vt:variant>
      <vt:variant>
        <vt:i4>225</vt:i4>
      </vt:variant>
    </vt:vector>
  </HeadingPairs>
  <TitlesOfParts>
    <vt:vector size="263" baseType="lpstr">
      <vt:lpstr>ReservoirGrunge</vt:lpstr>
      <vt:lpstr>Impact</vt:lpstr>
      <vt:lpstr>Wingdings 3</vt:lpstr>
      <vt:lpstr>Papyrus</vt:lpstr>
      <vt:lpstr>Berlin Sans FB</vt:lpstr>
      <vt:lpstr>Mistral</vt:lpstr>
      <vt:lpstr>Cooper Black</vt:lpstr>
      <vt:lpstr>Eras Demi ITC</vt:lpstr>
      <vt:lpstr>Wingdings</vt:lpstr>
      <vt:lpstr>Arial</vt:lpstr>
      <vt:lpstr>Haettenschweiler</vt:lpstr>
      <vt:lpstr>Lucida Bright</vt:lpstr>
      <vt:lpstr>Harlow Solid Italic</vt:lpstr>
      <vt:lpstr>Freestyle Script</vt:lpstr>
      <vt:lpstr>Pristina</vt:lpstr>
      <vt:lpstr>Franklin Gothic Medium</vt:lpstr>
      <vt:lpstr>MARKETPRO</vt:lpstr>
      <vt:lpstr>Rockwell Extra Bold</vt:lpstr>
      <vt:lpstr>Book Antiqua</vt:lpstr>
      <vt:lpstr>Script MT Bold</vt:lpstr>
      <vt:lpstr>Times New Roman</vt:lpstr>
      <vt:lpstr>Arial Narrow</vt:lpstr>
      <vt:lpstr>Arial Rounded MT Bold</vt:lpstr>
      <vt:lpstr>Georgia</vt:lpstr>
      <vt:lpstr>Microsoft Sans Serif</vt:lpstr>
      <vt:lpstr>Wide Latin</vt:lpstr>
      <vt:lpstr>Agency FB</vt:lpstr>
      <vt:lpstr>Verdana</vt:lpstr>
      <vt:lpstr>Arial Black</vt:lpstr>
      <vt:lpstr>Tahoma</vt:lpstr>
      <vt:lpstr>HebrewTh</vt:lpstr>
      <vt:lpstr>Eras Bold ITC</vt:lpstr>
      <vt:lpstr>Matura MT Script Capitals</vt:lpstr>
      <vt:lpstr>Comic Sans MS</vt:lpstr>
      <vt:lpstr>Bernard MT Condensed</vt:lpstr>
      <vt:lpstr>Century Gothic</vt:lpstr>
      <vt:lpstr>Berlin Sans FB Demi</vt:lpstr>
      <vt:lpstr>Ion</vt:lpstr>
      <vt:lpstr>POST-EXILIC WEEK</vt:lpstr>
      <vt:lpstr>A Remnant Will Survive</vt:lpstr>
      <vt:lpstr>I Will Bring You Back 7th and 6th Century Prophets</vt:lpstr>
      <vt:lpstr>From Babylon to Persia</vt:lpstr>
      <vt:lpstr>Nabonidus Chronicle (British Museum, London)</vt:lpstr>
      <vt:lpstr>Cyrus Cylinder  539-8 BC  “I returned to these sacred cities on the other side of the Tigris, the sanctuaries of which have been in ruins for a long time, the images which used to live therein and established for them permanent sanctuaries. I also gathered all their former inhabitants and returned to them their habitations.”       British Museum, London</vt:lpstr>
      <vt:lpstr>PowerPoint Presentation</vt:lpstr>
      <vt:lpstr>Ezra</vt:lpstr>
      <vt:lpstr>Biblical Languages  The original text of Ezra-Nehemiah comes to us in two ancient languages:</vt:lpstr>
      <vt:lpstr>Ezra-Nehemiah completes the history begun in 1 &amp; 2 Chronicles.</vt:lpstr>
      <vt:lpstr>Structure EZRA             NEHEMIAH</vt:lpstr>
      <vt:lpstr>THE GLORY (dObKA) TO RETURN</vt:lpstr>
      <vt:lpstr>Those who returned with Sheshbazzar would have done so with this vision in mind!</vt:lpstr>
      <vt:lpstr>Cyrus’ Edict appears in Ezra in two forms.</vt:lpstr>
      <vt:lpstr>Leaders of the Returning Jews</vt:lpstr>
      <vt:lpstr>The Registration List</vt:lpstr>
      <vt:lpstr>The Registration List cont.--</vt:lpstr>
      <vt:lpstr>Gifts for the Temple</vt:lpstr>
      <vt:lpstr>PowerPoint Presentation</vt:lpstr>
      <vt:lpstr>Discussion Questions:</vt:lpstr>
      <vt:lpstr>PowerPoint Presentation</vt:lpstr>
      <vt:lpstr>The Project Begins (3)</vt:lpstr>
      <vt:lpstr>Construction of the Great Altar while the details of the great altar are unknown to us, presumably it looked similar to other altars that have been excavated in Israel</vt:lpstr>
      <vt:lpstr>The Sacrificial System Resumes</vt:lpstr>
      <vt:lpstr>Structure of Ezra 4</vt:lpstr>
      <vt:lpstr>Chronology</vt:lpstr>
      <vt:lpstr>Discouragement and Malaise</vt:lpstr>
      <vt:lpstr>Discussion Questions:</vt:lpstr>
      <vt:lpstr>The Work is Resumed</vt:lpstr>
      <vt:lpstr>PowerPoint Presentation</vt:lpstr>
      <vt:lpstr>Completion!</vt:lpstr>
      <vt:lpstr>Half a Century Later</vt:lpstr>
      <vt:lpstr>Ezra Comes to Jerusalem</vt:lpstr>
      <vt:lpstr>Artaxerxes I Persepolis    from the Hall of 100 Columns showing the king with a servant behind him wielding a fly whisk</vt:lpstr>
      <vt:lpstr>PowerPoint Presentation</vt:lpstr>
      <vt:lpstr>Organizing the Returning Group</vt:lpstr>
      <vt:lpstr>The Scandal of Mixed Marriages</vt:lpstr>
      <vt:lpstr>PowerPoint Presentation</vt:lpstr>
      <vt:lpstr>Nehemiah</vt:lpstr>
      <vt:lpstr>The Prelude</vt:lpstr>
      <vt:lpstr>The Jews &amp; the Rulers of Persia</vt:lpstr>
      <vt:lpstr>Nehemiah, the Man</vt:lpstr>
      <vt:lpstr>Silver and gold Persian Rhytons (drinking vessels) from the 5th-4th centuries demonstrate the luxury of ancient Persia</vt:lpstr>
      <vt:lpstr>Nehemiah is Permitted to Return</vt:lpstr>
      <vt:lpstr>PowerPoint Presentation</vt:lpstr>
      <vt:lpstr>Nehemiah Confronts the Post-exilic Community (2:17-20)</vt:lpstr>
      <vt:lpstr>Discussion Questions:</vt:lpstr>
      <vt:lpstr>The Wall-Building Begins (3:1—4:23)</vt:lpstr>
      <vt:lpstr>Straight joint in Jerusalem’s eastern wall about 105’ north of the southern end of the wall.</vt:lpstr>
      <vt:lpstr>Daniel’s vision that the city would be “rebuilt…in times of trouble” certainly proved accurate! (4:7-8, 11-12; cf. Da. 9:25)</vt:lpstr>
      <vt:lpstr>The Internal Problem (5)</vt:lpstr>
      <vt:lpstr>PowerPoint Presentation</vt:lpstr>
      <vt:lpstr>PowerPoint Presentation</vt:lpstr>
      <vt:lpstr>Completion of the Wall (6)</vt:lpstr>
      <vt:lpstr>Nehemiah’s Prayers</vt:lpstr>
      <vt:lpstr>PowerPoint Presentation</vt:lpstr>
      <vt:lpstr>Hanging of the Gates (7:1-4)</vt:lpstr>
      <vt:lpstr>The Registration (7:4-73)</vt:lpstr>
      <vt:lpstr>Discussion Questions:</vt:lpstr>
      <vt:lpstr>The Festivals of the Seventh Month</vt:lpstr>
      <vt:lpstr>Ezra Reads the Torah (8:1-8) The text from 8:1—12:26 shifts from the 1st person to the 3rd  person</vt:lpstr>
      <vt:lpstr>Celebrating the Festival of Booths (8:9-18)</vt:lpstr>
      <vt:lpstr>The Confession of Sin (9:1-37)</vt:lpstr>
      <vt:lpstr>Covenant Renewal (9:38—10:39)</vt:lpstr>
      <vt:lpstr>PowerPoint Presentation</vt:lpstr>
      <vt:lpstr>PowerPoint Presentation</vt:lpstr>
      <vt:lpstr>Repopulating the City (11:1—12:26)</vt:lpstr>
      <vt:lpstr>The Wall Dedication (12:27-43)</vt:lpstr>
      <vt:lpstr>Final Reforms (12:44—13:31)</vt:lpstr>
      <vt:lpstr>PowerPoint Presentation</vt:lpstr>
      <vt:lpstr>Discussion Questions:</vt:lpstr>
      <vt:lpstr>PowerPoint Presentation</vt:lpstr>
      <vt:lpstr>The Persian Monarchs</vt:lpstr>
      <vt:lpstr>The Early Reign of Xerxes (486-465) If one takes an historical approach to the book, then the events of Esther must be coordinated with the known history of Xerxes’ reign, the major events of which are:</vt:lpstr>
      <vt:lpstr>Discussion:</vt:lpstr>
      <vt:lpstr>The Hidden Hand</vt:lpstr>
      <vt:lpstr>Discussion:</vt:lpstr>
      <vt:lpstr>The Setting</vt:lpstr>
      <vt:lpstr>PowerPoint Presentation</vt:lpstr>
      <vt:lpstr>Vashti is Deposed</vt:lpstr>
      <vt:lpstr>Xerxes I Persepolis    Tehran Museum, Iran</vt:lpstr>
      <vt:lpstr>The Campaign Against Greece</vt:lpstr>
      <vt:lpstr>The Search for a New Queen</vt:lpstr>
      <vt:lpstr>Mordecai Saves Xerxes’ Life</vt:lpstr>
      <vt:lpstr>PowerPoint Presentation</vt:lpstr>
      <vt:lpstr>Haman is Elevated and Insulted</vt:lpstr>
      <vt:lpstr>The Pur is Cast</vt:lpstr>
      <vt:lpstr>PowerPoint Presentation</vt:lpstr>
      <vt:lpstr>Mordecai’s Instructions (4)</vt:lpstr>
      <vt:lpstr>“for such a time as this”</vt:lpstr>
      <vt:lpstr>The First Banquet (5:1-8)</vt:lpstr>
      <vt:lpstr>The Gallows (5:9-14)</vt:lpstr>
      <vt:lpstr>The Deep Irony (6)</vt:lpstr>
      <vt:lpstr>PowerPoint Presentation</vt:lpstr>
      <vt:lpstr>The Second Banquet (7:1-6)</vt:lpstr>
      <vt:lpstr>Haman’s End (7:7-10)</vt:lpstr>
      <vt:lpstr>The Immutable Persian Law</vt:lpstr>
      <vt:lpstr>The New Edict (8)</vt:lpstr>
      <vt:lpstr>The Pogrom Date (9:1-17)</vt:lpstr>
      <vt:lpstr>Purim (9:18—10:3)</vt:lpstr>
      <vt:lpstr>PowerPoint Presentation</vt:lpstr>
      <vt:lpstr>The Historical Context of Haggai’s and  Zechariah’s Ministry (Ezra 5:1; 6:14a)</vt:lpstr>
      <vt:lpstr>Haggai, the Man</vt:lpstr>
      <vt:lpstr>Haggai’s First Oracle (1:1-15)</vt:lpstr>
      <vt:lpstr>Disillusionment!</vt:lpstr>
      <vt:lpstr>Response!</vt:lpstr>
      <vt:lpstr>Discussion:</vt:lpstr>
      <vt:lpstr>The Central Theological Question</vt:lpstr>
      <vt:lpstr>Haggai’s Second Oracle (2:1-9)</vt:lpstr>
      <vt:lpstr>Second Oracle cont.--</vt:lpstr>
      <vt:lpstr>Discussion:</vt:lpstr>
      <vt:lpstr>Haggai’s Third Oracle (2:10-19)</vt:lpstr>
      <vt:lpstr>Third Oracle cont.--</vt:lpstr>
      <vt:lpstr>The New Date!</vt:lpstr>
      <vt:lpstr>Sowing and plowing in the fall</vt:lpstr>
      <vt:lpstr>Haggai’s Fourth Oracle (2:20-23)</vt:lpstr>
      <vt:lpstr>A Typological Approach</vt:lpstr>
      <vt:lpstr>PowerPoint Presentation</vt:lpstr>
      <vt:lpstr>Zechariah, the Man</vt:lpstr>
      <vt:lpstr>PowerPoint Presentation</vt:lpstr>
      <vt:lpstr>Reflection on the Covenant (1:1-6)</vt:lpstr>
      <vt:lpstr>The Four Horsemen (1:7-17)</vt:lpstr>
      <vt:lpstr>Four Horns and Four Smiths (1:18-21)</vt:lpstr>
      <vt:lpstr>The four horns symbolize the nations that exiled Israel. If the four smiths symbolize the nations that conquered the horns (nations), the possible interpretations are:</vt:lpstr>
      <vt:lpstr>The man with the measuring cord (2:1-2), like the man with the measuring rod in Ezekiel’s vision (Eze. 40:3), presumably intends to survey the city so that the work of rebuilding may resume.</vt:lpstr>
      <vt:lpstr>Discussion:</vt:lpstr>
      <vt:lpstr>Jerusalem’s Future Included the Nations (2:6-13)</vt:lpstr>
      <vt:lpstr>The Heavenly Court Scene (3:1-5)</vt:lpstr>
      <vt:lpstr>The New Commission (3:6-10)</vt:lpstr>
      <vt:lpstr>PowerPoint Presentation</vt:lpstr>
      <vt:lpstr>The Meaning of the Lampstand and Olive Trees (4:1-5, 11-14)</vt:lpstr>
      <vt:lpstr>Discussion:</vt:lpstr>
      <vt:lpstr>The Flying Scroll (5:1-4)</vt:lpstr>
      <vt:lpstr>The Ephah Barrel (5:5-11)</vt:lpstr>
      <vt:lpstr>PowerPoint Presentation</vt:lpstr>
      <vt:lpstr>The Four Chariots (6:1-8)</vt:lpstr>
      <vt:lpstr>PowerPoint Presentation</vt:lpstr>
      <vt:lpstr>Oracle About Joshua’s Crown (6:9-15)</vt:lpstr>
      <vt:lpstr>The Messianic Symbolism of the Branch</vt:lpstr>
      <vt:lpstr>Oracle About True Fasting (7:1-14)</vt:lpstr>
      <vt:lpstr>True Fasting</vt:lpstr>
      <vt:lpstr>Discussion:</vt:lpstr>
      <vt:lpstr>Summary Oracle (8:1-23)</vt:lpstr>
      <vt:lpstr>PowerPoint Presentation</vt:lpstr>
      <vt:lpstr>PowerPoint Presentation</vt:lpstr>
      <vt:lpstr>Zechariah’s Focus on Haggai’s Eschatological Vision</vt:lpstr>
      <vt:lpstr>1st Oracle of Judgment and Salvation, War and Victory  (9:1—11:17)</vt:lpstr>
      <vt:lpstr>Judgment on Neighboring Peoples (9:1-8)</vt:lpstr>
      <vt:lpstr>The Arrival of the King (9:9-10)</vt:lpstr>
      <vt:lpstr>The Deliverance of Israel (9:11—10:1)</vt:lpstr>
      <vt:lpstr>Victory in Spite of False Shepherds (10:2—11:3)</vt:lpstr>
      <vt:lpstr>The Flock and the Shepherds (11:4-17)</vt:lpstr>
      <vt:lpstr>The Flock and the Shepherds cont.-- (11:4-17)</vt:lpstr>
      <vt:lpstr>PowerPoint Presentation</vt:lpstr>
      <vt:lpstr>Interpreting the Oracle three general approaches</vt:lpstr>
      <vt:lpstr>NT References to the 1st Oracle</vt:lpstr>
      <vt:lpstr>2nd Oracle of War, Victory and Restoration (12:1—14:21)</vt:lpstr>
      <vt:lpstr>War and Victory (12:1-9)</vt:lpstr>
      <vt:lpstr>Mourning for the Pierced One (12:11—13:1)</vt:lpstr>
      <vt:lpstr>Suppression of Idols and False Prophets (13:2-6)</vt:lpstr>
      <vt:lpstr>Song of the Sword (13:7-9)</vt:lpstr>
      <vt:lpstr>War and Victory (14:1-15)</vt:lpstr>
      <vt:lpstr>Judgment and Salvation of the Nations (14:16-21)</vt:lpstr>
      <vt:lpstr>Interpreting the Song of the Sword</vt:lpstr>
      <vt:lpstr>Two NT Passages clearly quote from the 2nd oracle</vt:lpstr>
      <vt:lpstr>PowerPoint Presentation</vt:lpstr>
      <vt:lpstr>The Date</vt:lpstr>
      <vt:lpstr>Closing Prophetic Voice</vt:lpstr>
      <vt:lpstr>1 Dialogue About Election  Love (1:2-5)</vt:lpstr>
      <vt:lpstr>2 Dialogue About Honorable  Sacrifices (1:6—2:9)</vt:lpstr>
      <vt:lpstr>Contempt for God`s Universal Purpose</vt:lpstr>
      <vt:lpstr>3 Warning About Broken  Marriage Covenants (2:10-16)</vt:lpstr>
      <vt:lpstr>Discussion:</vt:lpstr>
      <vt:lpstr>4 Dialogue About Justice  (2:17—3:5)</vt:lpstr>
      <vt:lpstr>The Forerunner</vt:lpstr>
      <vt:lpstr>5 Dialogue About Tithing  (3:6-12)</vt:lpstr>
      <vt:lpstr>The Agrarian Tithing Cycle rWef3m0aha (= the tithe, the tenth)</vt:lpstr>
      <vt:lpstr>Discussion:</vt:lpstr>
      <vt:lpstr>6 Dialogue About the Fear of  God (3:13—4:3)</vt:lpstr>
      <vt:lpstr>“the sun of righteousness will arise with healing in its wings” (the winged sun-disk, symbol of royalty)</vt:lpstr>
      <vt:lpstr>Conclusion (4:4-6)</vt:lpstr>
      <vt:lpstr>Return of Yahweh to the Second Temple  PROMISE            POSTPONEMENT</vt:lpstr>
      <vt:lpstr>At the close of the Old Testament…</vt:lpstr>
      <vt:lpstr>PowerPoint Presentation</vt:lpstr>
      <vt:lpstr>The Silent Years</vt:lpstr>
      <vt:lpstr>PowerPoint Presentation</vt:lpstr>
      <vt:lpstr>The Historical Periods for the Jews</vt:lpstr>
      <vt:lpstr>The Diaspora</vt:lpstr>
      <vt:lpstr>Key Historical Events in the Persian Period</vt:lpstr>
      <vt:lpstr>PowerPoint Presentation</vt:lpstr>
      <vt:lpstr>Key Historical Events in the Grecian Period</vt:lpstr>
      <vt:lpstr>PowerPoint Presentation</vt:lpstr>
      <vt:lpstr>Grecian Period cont.--</vt:lpstr>
      <vt:lpstr>The Maccabean Revolt</vt:lpstr>
      <vt:lpstr>Key Historical Events in the Hasmonean Period</vt:lpstr>
      <vt:lpstr>Key Events in the Roman Period</vt:lpstr>
      <vt:lpstr>Herod’s Temple Mount enlargement</vt:lpstr>
      <vt:lpstr>PowerPoint Presentation</vt:lpstr>
      <vt:lpstr>Second Temple Judaism</vt:lpstr>
      <vt:lpstr>The Temple</vt:lpstr>
      <vt:lpstr>The Synagogues</vt:lpstr>
      <vt:lpstr>The Sanhedrin</vt:lpstr>
      <vt:lpstr>The Major Jewish Sects described by Flavius Josephus</vt:lpstr>
      <vt:lpstr>The ‘Am Ha-aretz Crxh mf</vt:lpstr>
      <vt:lpstr>PowerPoint Presentation</vt:lpstr>
      <vt:lpstr>THE HEBREW BIBLE (Old Testament) Three Collections (24 books total)</vt:lpstr>
      <vt:lpstr>TRANSLATIONS</vt:lpstr>
      <vt:lpstr>ADDITIONAL WRITINGS</vt:lpstr>
      <vt:lpstr>THE DEAD SEA SCROLLS</vt:lpstr>
      <vt:lpstr>Qumran settlement (upper left) looking eastward toward the Dead Sea.</vt:lpstr>
      <vt:lpstr>The Isaiah Scroll from Cave 1 contains all 66 chapters of Isaiah.</vt:lpstr>
      <vt:lpstr>Oral Tradition</vt:lpstr>
      <vt:lpstr>PowerPoint Presentation</vt:lpstr>
      <vt:lpstr>MESSIANIC CONSCIOUSNESS</vt:lpstr>
      <vt:lpstr>The Ebed-Yahweh hvhy dbf</vt:lpstr>
      <vt:lpstr>The Mission of Yahweh’s Servant</vt:lpstr>
      <vt:lpstr>THE EXILE IS NOT OVER</vt:lpstr>
      <vt:lpstr>The Yoke of Heathen Rule</vt:lpstr>
      <vt:lpstr>Thy Kingdom Come</vt:lpstr>
      <vt:lpstr>Waiting for the Consolation</vt:lpstr>
      <vt:lpstr>…a man sent from God whose name was John…</vt:lpstr>
      <vt:lpstr>The Jewish Revolts</vt:lpstr>
      <vt:lpstr>Coins, minted and distributed throughout all the Roman provinces after AD 70 with the text “Judaea Capta,” depicted a bound Jewish captive and a mourning woman. This series of coins was larger than any other minted by the Romans in celebrating a victory.</vt:lpstr>
      <vt:lpstr>Masada This 400’ high rocky escarpment near the Dead Sea was the last holdout for Jews in the 1st revolt. Originally constructed by Herod the Great, the nearly impregnable fortress enabled the last of Jewish resistance to hold out against the Romans for three years. When the Romans finally breached the stronghold, the Jewish rebels all had committed suicide. </vt:lpstr>
      <vt:lpstr>Two Paths into the Future without temple, land or Jewish sovereignty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POST-EXILIC WEEK</dc:title>
  <dc:creator>Daniel Lewis</dc:creator>
  <cp:lastModifiedBy>Daniel Lewis</cp:lastModifiedBy>
  <cp:revision>37</cp:revision>
  <dcterms:created xsi:type="dcterms:W3CDTF">2016-07-14T17:21:33Z</dcterms:created>
  <dcterms:modified xsi:type="dcterms:W3CDTF">2019-04-12T21:29:06Z</dcterms:modified>
</cp:coreProperties>
</file>