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  <p:sldMasterId id="2147483672" r:id="rId2"/>
  </p:sldMasterIdLst>
  <p:notesMasterIdLst>
    <p:notesMasterId r:id="rId2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77" r:id="rId10"/>
    <p:sldId id="276" r:id="rId11"/>
    <p:sldId id="263" r:id="rId12"/>
    <p:sldId id="264" r:id="rId13"/>
    <p:sldId id="265" r:id="rId14"/>
    <p:sldId id="266" r:id="rId15"/>
    <p:sldId id="345" r:id="rId16"/>
    <p:sldId id="268" r:id="rId17"/>
    <p:sldId id="267" r:id="rId18"/>
    <p:sldId id="273" r:id="rId19"/>
    <p:sldId id="269" r:id="rId20"/>
    <p:sldId id="271" r:id="rId21"/>
    <p:sldId id="346" r:id="rId22"/>
    <p:sldId id="272" r:id="rId23"/>
    <p:sldId id="347" r:id="rId24"/>
  </p:sldIdLst>
  <p:sldSz cx="12192000" cy="6858000"/>
  <p:notesSz cx="6858000" cy="9144000"/>
  <p:embeddedFontLst>
    <p:embeddedFont>
      <p:font typeface="Bradley Hand ITC" panose="03070402050302030203" pitchFamily="66" charset="0"/>
      <p:regular r:id="rId26"/>
    </p:embeddedFont>
    <p:embeddedFont>
      <p:font typeface="Brush Script MT" panose="03060802040406070304" pitchFamily="66" charset="0"/>
      <p:italic r:id="rId27"/>
    </p:embeddedFont>
    <p:embeddedFont>
      <p:font typeface="Eras Bold ITC" panose="020B0907030504020204" pitchFamily="34" charset="0"/>
      <p:regular r:id="rId28"/>
    </p:embeddedFont>
    <p:embeddedFont>
      <p:font typeface="Gill Sans MT" panose="020B0502020104020203" pitchFamily="34" charset="0"/>
      <p:regular r:id="rId29"/>
      <p:bold r:id="rId30"/>
      <p:italic r:id="rId31"/>
      <p:boldItalic r:id="rId32"/>
    </p:embeddedFont>
    <p:embeddedFont>
      <p:font typeface="HebrewTh" pitchFamily="2" charset="0"/>
      <p:regular r:id="rId33"/>
    </p:embeddedFont>
    <p:embeddedFont>
      <p:font typeface="Matura MT Script Capitals" panose="03020802060602070202" pitchFamily="66" charset="0"/>
      <p:regular r:id="rId34"/>
    </p:embeddedFont>
    <p:embeddedFont>
      <p:font typeface="Narkisim" panose="020E0502050101010101" pitchFamily="34" charset="-79"/>
      <p:regular r:id="rId35"/>
    </p:embeddedFont>
    <p:embeddedFont>
      <p:font typeface="Old English Text MT" panose="03040902040508030806" pitchFamily="66" charset="0"/>
      <p:regular r:id="rId36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3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font" Target="fonts/font1.fntdata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font" Target="fonts/font9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33" Type="http://schemas.openxmlformats.org/officeDocument/2006/relationships/font" Target="fonts/font8.fntdata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font" Target="fonts/font7.fntdata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font" Target="fonts/font3.fntdata"/><Relationship Id="rId36" Type="http://schemas.openxmlformats.org/officeDocument/2006/relationships/font" Target="fonts/font11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font" Target="fonts/font6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font" Target="fonts/font2.fntdata"/><Relationship Id="rId30" Type="http://schemas.openxmlformats.org/officeDocument/2006/relationships/font" Target="fonts/font5.fntdata"/><Relationship Id="rId35" Type="http://schemas.openxmlformats.org/officeDocument/2006/relationships/font" Target="fonts/font10.fntdata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49320F-5097-4052-95D0-6540EAA1AA04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E50F7F-E6C6-4BFF-B0F6-4662DE78B6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904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E50F7F-E6C6-4BFF-B0F6-4662DE78B6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136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36970-576D-4B0F-8951-43B8C6B54D23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AE0FC57-6A0B-42FE-A350-FE3E860F8DB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4694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36970-576D-4B0F-8951-43B8C6B54D23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FC57-6A0B-42FE-A350-FE3E860F8DB1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0237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36970-576D-4B0F-8951-43B8C6B54D23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FC57-6A0B-42FE-A350-FE3E860F8DB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3779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7BB4B392-91F4-BE73-8CB1-D52978715BD8}"/>
              </a:ext>
            </a:extLst>
          </p:cNvPr>
          <p:cNvGrpSpPr>
            <a:grpSpLocks/>
          </p:cNvGrpSpPr>
          <p:nvPr/>
        </p:nvGrpSpPr>
        <p:grpSpPr bwMode="auto">
          <a:xfrm>
            <a:off x="1" y="3902076"/>
            <a:ext cx="4533900" cy="2949575"/>
            <a:chOff x="0" y="2458"/>
            <a:chExt cx="2142" cy="1858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469FF18E-FF7A-4E97-47AA-27EB49C1B3D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/>
            </a:p>
          </p:txBody>
        </p:sp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1B341C1D-C3EF-EE89-9814-C478E245C1C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/>
            </a:p>
          </p:txBody>
        </p:sp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1E2EC4F3-9B6F-ECBB-C538-58B45821843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A562A500-3824-C30C-434F-17E6BBFDA40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/>
            </a:p>
          </p:txBody>
        </p:sp>
        <p:sp>
          <p:nvSpPr>
            <p:cNvPr id="7" name="Oval 7">
              <a:extLst>
                <a:ext uri="{FF2B5EF4-FFF2-40B4-BE49-F238E27FC236}">
                  <a16:creationId xmlns:a16="http://schemas.microsoft.com/office/drawing/2014/main" id="{E702ACA1-1118-1E65-4918-B97DD6596833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/>
            </a:p>
          </p:txBody>
        </p:sp>
        <p:sp>
          <p:nvSpPr>
            <p:cNvPr id="8" name="Oval 8">
              <a:extLst>
                <a:ext uri="{FF2B5EF4-FFF2-40B4-BE49-F238E27FC236}">
                  <a16:creationId xmlns:a16="http://schemas.microsoft.com/office/drawing/2014/main" id="{1E37C203-454A-BD6F-57E7-B7D8963F6F6A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/>
            </a:p>
          </p:txBody>
        </p:sp>
        <p:sp>
          <p:nvSpPr>
            <p:cNvPr id="9" name="Oval 9">
              <a:extLst>
                <a:ext uri="{FF2B5EF4-FFF2-40B4-BE49-F238E27FC236}">
                  <a16:creationId xmlns:a16="http://schemas.microsoft.com/office/drawing/2014/main" id="{58EC098D-CAEC-1075-7923-EBC1B83513E5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/>
            </a:p>
          </p:txBody>
        </p:sp>
      </p:grpSp>
      <p:sp>
        <p:nvSpPr>
          <p:cNvPr id="77834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873250"/>
            <a:ext cx="103632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77835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EAD5210A-2F6D-9B33-C329-533019B3A65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A6890867-9B06-4405-CD84-C9609636D6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DE57DD03-3B05-E2AF-C312-51D65D993F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4E3B6-5113-4589-8AF0-BD87B5FDD2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0006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B8D7E15B-28D6-58E1-81B2-B98B0E5B82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8F937D1E-35CB-449B-F15F-D47C3A3B13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4D9EEC82-6823-DA0A-BDD4-516BFAF3AB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8CA33-06A3-4535-9B48-F1E09360CF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96402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B22EE3C3-7AF3-610C-CE8E-512F28E6C8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F1D5B0F9-6698-6A41-0EE3-38E6C7D0FF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3AEB0219-781B-A1A2-E7A2-88D3AB4C2C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BA66A-A5FA-4D63-9B8A-2A13FE28E3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5857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4FF0C467-3E34-8D9A-870A-F156106584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AB736078-019A-6B97-F79E-AC77AEA2D6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310DFBB8-D502-2398-5355-46C9DAFA37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62EDE-05B1-43C3-B023-079C033477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7409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01015476-1872-3934-AC20-F6D22D49E7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D10E54DA-96AB-B52A-9ABC-886AE97C9B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68028348-B574-50C8-FBB3-B4563D027C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205A5-B59E-4E7D-8E09-6E5E81A936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76478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456054EB-E29E-E818-1A25-FE2BB4BF0B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9CF57D7F-7DEF-66F9-4BF3-D2B11FD9E8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3CB57410-CABC-C91B-61AF-52E319AC65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9399E-9534-4414-96C6-19EFA76734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37197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>
            <a:extLst>
              <a:ext uri="{FF2B5EF4-FFF2-40B4-BE49-F238E27FC236}">
                <a16:creationId xmlns:a16="http://schemas.microsoft.com/office/drawing/2014/main" id="{F70EFAFA-AD06-C80C-5A7B-3A2B300D1A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D7AB5B8E-4802-9952-5199-F1E7597FDE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18AE8D1E-0603-160E-A266-DA01CFDA2C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68FC2-52F0-4B43-BE36-8B51C52B1A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4873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C0DD18B-AF85-D00C-45EC-8BD5B42B03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2461D4B-939B-9162-F336-0A16809F94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02AFA801-428F-9609-AE43-4368348088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670D5-F566-4B5F-BDE9-6A97EC6335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5071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36970-576D-4B0F-8951-43B8C6B54D23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FC57-6A0B-42FE-A350-FE3E860F8DB1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110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4E5631F4-F31B-11F6-8C89-CA9EE13379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65BEFCDB-B555-1A5F-288C-DCDBAAD07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DBB3EA8E-5632-40B9-2B3D-2DEBCC611A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345ED-D72B-4098-9795-81B3249176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05360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D913B2A1-1ABF-E0AC-36EC-9BD8F90E38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D5DFEC9F-3DC6-4E53-F4B5-55A6470551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56495C14-9AE1-0F41-73F5-0C94A015F2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8A366-266C-4AAA-9198-AB7F58C6EA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8172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E82FDF34-9ED1-7004-D48A-491DDC3FC6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251555F7-A4C8-EFF7-BD56-6584F79708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229C5842-DC61-E45F-C136-54756DD5F4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C8E78-F4B8-40E3-9833-ABC4C9714C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54565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45A08CFD-69F9-3E71-30D8-5958823FBA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B6E91007-9D21-A28E-4DB3-1617BD7F64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F4C16A50-F11E-3E29-A5BD-A82C2A5B17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FC56FB-B426-48CA-9658-4CCBEDA4D1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83516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2151890-DBB5-2039-0D93-BC4747BAB5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C2156536-4896-07B9-549A-60F92A5E4D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995BE874-ADFF-5745-BED1-6A3E987C39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54949-8D3E-436B-A46B-80DB51231D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2586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B8A2F8A-4469-FFF9-0820-9D35E35944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C93E331-627F-1976-096E-9A7692E9E7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CC8E8260-32FC-7ACB-E82A-7D1D1E9183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664C2-2673-4322-879D-539E043A3B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9045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36CDAC9E-2A26-3EEB-459E-52AE68832A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55B5437E-988D-EF25-7582-B2D2FABA48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6FD05870-4A85-A902-10B9-C85FF42F9D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F124B-6555-4FFC-AB07-20B839E89A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3323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36970-576D-4B0F-8951-43B8C6B54D23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FC57-6A0B-42FE-A350-FE3E860F8DB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0700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36970-576D-4B0F-8951-43B8C6B54D23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FC57-6A0B-42FE-A350-FE3E860F8DB1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8743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36970-576D-4B0F-8951-43B8C6B54D23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FC57-6A0B-42FE-A350-FE3E860F8DB1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0803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36970-576D-4B0F-8951-43B8C6B54D23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FC57-6A0B-42FE-A350-FE3E860F8DB1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466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36970-576D-4B0F-8951-43B8C6B54D23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FC57-6A0B-42FE-A350-FE3E860F8D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8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36970-576D-4B0F-8951-43B8C6B54D23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FC57-6A0B-42FE-A350-FE3E860F8DB1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0104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4F36970-576D-4B0F-8951-43B8C6B54D23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0FC57-6A0B-42FE-A350-FE3E860F8DB1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774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562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36970-576D-4B0F-8951-43B8C6B54D23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AE0FC57-6A0B-42FE-A350-FE3E860F8DB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0100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5F1A5371-D794-4146-C91B-152486A5112A}"/>
              </a:ext>
            </a:extLst>
          </p:cNvPr>
          <p:cNvGrpSpPr>
            <a:grpSpLocks/>
          </p:cNvGrpSpPr>
          <p:nvPr/>
        </p:nvGrpSpPr>
        <p:grpSpPr bwMode="auto">
          <a:xfrm>
            <a:off x="1" y="3902076"/>
            <a:ext cx="4533900" cy="2949575"/>
            <a:chOff x="0" y="2458"/>
            <a:chExt cx="2142" cy="1858"/>
          </a:xfrm>
        </p:grpSpPr>
        <p:sp>
          <p:nvSpPr>
            <p:cNvPr id="76803" name="Freeform 3">
              <a:extLst>
                <a:ext uri="{FF2B5EF4-FFF2-40B4-BE49-F238E27FC236}">
                  <a16:creationId xmlns:a16="http://schemas.microsoft.com/office/drawing/2014/main" id="{FA4A715C-0224-7DD0-1DA4-25774FF159C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/>
            </a:p>
          </p:txBody>
        </p:sp>
        <p:sp>
          <p:nvSpPr>
            <p:cNvPr id="76804" name="Freeform 4">
              <a:extLst>
                <a:ext uri="{FF2B5EF4-FFF2-40B4-BE49-F238E27FC236}">
                  <a16:creationId xmlns:a16="http://schemas.microsoft.com/office/drawing/2014/main" id="{4A9E80AE-10E2-A5A9-1638-848748A9F1B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/>
            </a:p>
          </p:txBody>
        </p:sp>
        <p:sp>
          <p:nvSpPr>
            <p:cNvPr id="76805" name="Freeform 5">
              <a:extLst>
                <a:ext uri="{FF2B5EF4-FFF2-40B4-BE49-F238E27FC236}">
                  <a16:creationId xmlns:a16="http://schemas.microsoft.com/office/drawing/2014/main" id="{DB6A63E6-D299-BAAA-825F-AAD2AA7E88A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/>
            </a:p>
          </p:txBody>
        </p:sp>
        <p:sp>
          <p:nvSpPr>
            <p:cNvPr id="76806" name="Freeform 6">
              <a:extLst>
                <a:ext uri="{FF2B5EF4-FFF2-40B4-BE49-F238E27FC236}">
                  <a16:creationId xmlns:a16="http://schemas.microsoft.com/office/drawing/2014/main" id="{9F9ABFD2-CAB5-8C93-7229-9E3C1F00A76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 sz="1800"/>
            </a:p>
          </p:txBody>
        </p:sp>
        <p:sp>
          <p:nvSpPr>
            <p:cNvPr id="1036" name="Oval 7">
              <a:extLst>
                <a:ext uri="{FF2B5EF4-FFF2-40B4-BE49-F238E27FC236}">
                  <a16:creationId xmlns:a16="http://schemas.microsoft.com/office/drawing/2014/main" id="{65FA94C5-0952-98A1-FBE4-DDCDFDDB7799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/>
            </a:p>
          </p:txBody>
        </p:sp>
        <p:sp>
          <p:nvSpPr>
            <p:cNvPr id="1037" name="Oval 8">
              <a:extLst>
                <a:ext uri="{FF2B5EF4-FFF2-40B4-BE49-F238E27FC236}">
                  <a16:creationId xmlns:a16="http://schemas.microsoft.com/office/drawing/2014/main" id="{3A1F9303-5C59-B047-187E-9C7FE3C469F0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/>
            </a:p>
          </p:txBody>
        </p:sp>
        <p:sp>
          <p:nvSpPr>
            <p:cNvPr id="1038" name="Oval 9">
              <a:extLst>
                <a:ext uri="{FF2B5EF4-FFF2-40B4-BE49-F238E27FC236}">
                  <a16:creationId xmlns:a16="http://schemas.microsoft.com/office/drawing/2014/main" id="{0C93DB88-458A-B255-8D2C-AA9C1C45F1FF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/>
            </a:p>
          </p:txBody>
        </p:sp>
      </p:grpSp>
      <p:sp>
        <p:nvSpPr>
          <p:cNvPr id="76810" name="Rectangle 10">
            <a:extLst>
              <a:ext uri="{FF2B5EF4-FFF2-40B4-BE49-F238E27FC236}">
                <a16:creationId xmlns:a16="http://schemas.microsoft.com/office/drawing/2014/main" id="{1F3E44F1-C8B8-E1E4-35E6-AADF283F80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76811" name="Rectangle 11">
            <a:extLst>
              <a:ext uri="{FF2B5EF4-FFF2-40B4-BE49-F238E27FC236}">
                <a16:creationId xmlns:a16="http://schemas.microsoft.com/office/drawing/2014/main" id="{A957C16A-219E-E15F-D2CA-2EF9B3918C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6812" name="Rectangle 12">
            <a:extLst>
              <a:ext uri="{FF2B5EF4-FFF2-40B4-BE49-F238E27FC236}">
                <a16:creationId xmlns:a16="http://schemas.microsoft.com/office/drawing/2014/main" id="{5968EFBE-3FDE-C42C-08F8-48AED7507DD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6813" name="Rectangle 13">
            <a:extLst>
              <a:ext uri="{FF2B5EF4-FFF2-40B4-BE49-F238E27FC236}">
                <a16:creationId xmlns:a16="http://schemas.microsoft.com/office/drawing/2014/main" id="{969BAA72-8845-4357-4319-B4510B9324B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6814" name="Rectangle 14">
            <a:extLst>
              <a:ext uri="{FF2B5EF4-FFF2-40B4-BE49-F238E27FC236}">
                <a16:creationId xmlns:a16="http://schemas.microsoft.com/office/drawing/2014/main" id="{A56540C3-409F-5F0C-D0B8-5E32A5688F0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CBD3EE13-43AE-4E1B-8762-F3D09C9907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221587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l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l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FBDC7-82DF-7FC0-3519-C94AF608FE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46CDDA-6A5A-94EA-5FE6-DABE8FA186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Mariners Church - Photos gallery — Historic Detroit">
            <a:extLst>
              <a:ext uri="{FF2B5EF4-FFF2-40B4-BE49-F238E27FC236}">
                <a16:creationId xmlns:a16="http://schemas.microsoft.com/office/drawing/2014/main" id="{109D3FAE-4BAC-56D1-D6AE-650356052C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12183374" cy="6855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1C44E65-C056-6F0C-895A-E1170651FD80}"/>
              </a:ext>
            </a:extLst>
          </p:cNvPr>
          <p:cNvSpPr txBox="1"/>
          <p:nvPr/>
        </p:nvSpPr>
        <p:spPr>
          <a:xfrm>
            <a:off x="1524000" y="4533066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ld English Text MT" panose="03040902040508030806" pitchFamily="66" charset="0"/>
              </a:rPr>
              <a:t>Christ in the Old Testament</a:t>
            </a:r>
          </a:p>
        </p:txBody>
      </p:sp>
    </p:spTree>
    <p:extLst>
      <p:ext uri="{BB962C8B-B14F-4D97-AF65-F5344CB8AC3E}">
        <p14:creationId xmlns:p14="http://schemas.microsoft.com/office/powerpoint/2010/main" val="3219756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4CDB4-67E5-51B4-8F60-21C21407A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440" y="496932"/>
            <a:ext cx="9603275" cy="1049235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The agent of creation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79952-312F-2E4C-8D84-5FB1A8338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651" y="1303796"/>
            <a:ext cx="10390909" cy="53118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The confession of New Testament writers is that the entire creation was accomplished through Christ, the Son.</a:t>
            </a:r>
          </a:p>
          <a:p>
            <a:pPr>
              <a:spcBef>
                <a:spcPts val="0"/>
              </a:spcBef>
            </a:pPr>
            <a:r>
              <a:rPr lang="en-US" sz="2800" i="1" dirty="0"/>
              <a:t>“All things were made by him, and apart from him was not anything made that was made” (Jn. 1:3).</a:t>
            </a:r>
          </a:p>
          <a:p>
            <a:pPr>
              <a:spcBef>
                <a:spcPts val="0"/>
              </a:spcBef>
            </a:pPr>
            <a:r>
              <a:rPr lang="en-US" sz="2800" i="1" dirty="0"/>
              <a:t>“By him all things were created: things in heaven and on earth” (Col. 1:15).</a:t>
            </a:r>
          </a:p>
          <a:p>
            <a:pPr>
              <a:spcBef>
                <a:spcPts val="0"/>
              </a:spcBef>
            </a:pPr>
            <a:r>
              <a:rPr lang="en-US" sz="2800" i="1" dirty="0"/>
              <a:t>“The Son…laid the foundations of the earth, and the heavens are the work of you [his] hands” (Psa. 102:25-27; Heb. 1:10-12).</a:t>
            </a:r>
          </a:p>
        </p:txBody>
      </p:sp>
    </p:spTree>
    <p:extLst>
      <p:ext uri="{BB962C8B-B14F-4D97-AF65-F5344CB8AC3E}">
        <p14:creationId xmlns:p14="http://schemas.microsoft.com/office/powerpoint/2010/main" val="264827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4CDB4-67E5-51B4-8F60-21C21407A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895" y="438759"/>
            <a:ext cx="10339959" cy="1049235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WISDOM, THE CRAFTSMAN AT GOD’S SIDE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79952-312F-2E4C-8D84-5FB1A8338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895" y="1178277"/>
            <a:ext cx="10157079" cy="444112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200" b="1" dirty="0">
                <a:solidFill>
                  <a:srgbClr val="002060"/>
                </a:solidFill>
              </a:rPr>
              <a:t>Wisdom, which we normally think of as an attribute, is personified as the craftsman at God’s side (Pro. 8:30). Wisdom is “Someone.”</a:t>
            </a:r>
          </a:p>
          <a:p>
            <a:pPr>
              <a:spcBef>
                <a:spcPts val="0"/>
              </a:spcBef>
            </a:pPr>
            <a:r>
              <a:rPr lang="en-US" sz="2800" i="1" dirty="0"/>
              <a:t>“Yahweh possessed me at the beginning of his work…” (Pro. 8:22).</a:t>
            </a:r>
          </a:p>
          <a:p>
            <a:pPr>
              <a:spcBef>
                <a:spcPts val="0"/>
              </a:spcBef>
            </a:pPr>
            <a:r>
              <a:rPr lang="en-US" sz="2800" i="1" dirty="0"/>
              <a:t>“I was appointed from eternity…before the world began” (Pro. 8:23).</a:t>
            </a:r>
          </a:p>
          <a:p>
            <a:pPr>
              <a:spcBef>
                <a:spcPts val="0"/>
              </a:spcBef>
            </a:pPr>
            <a:r>
              <a:rPr lang="en-US" sz="2800" i="1" dirty="0"/>
              <a:t>“I was there when he set the heavens in place…” (Pro. 8:27).</a:t>
            </a:r>
          </a:p>
          <a:p>
            <a:pPr>
              <a:spcBef>
                <a:spcPts val="0"/>
              </a:spcBef>
            </a:pPr>
            <a:r>
              <a:rPr lang="en-US" sz="2800" i="1" dirty="0"/>
              <a:t>“I was the craftsman at his side…” (Prov. 8:30).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F49012-CAE5-033F-B9D8-D08B09F5D803}"/>
              </a:ext>
            </a:extLst>
          </p:cNvPr>
          <p:cNvSpPr txBox="1"/>
          <p:nvPr/>
        </p:nvSpPr>
        <p:spPr>
          <a:xfrm>
            <a:off x="601287" y="5404815"/>
            <a:ext cx="10989426" cy="95410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“CHRIST THE POWER OF GOD AND THE WISDOM OF GOD” (1 Cor. 1:24b)</a:t>
            </a:r>
          </a:p>
        </p:txBody>
      </p:sp>
    </p:spTree>
    <p:extLst>
      <p:ext uri="{BB962C8B-B14F-4D97-AF65-F5344CB8AC3E}">
        <p14:creationId xmlns:p14="http://schemas.microsoft.com/office/powerpoint/2010/main" val="856930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4CDB4-67E5-51B4-8F60-21C21407A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647" y="519537"/>
            <a:ext cx="9603275" cy="789726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GOD SPEAKS TO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79952-312F-2E4C-8D84-5FB1A8338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647" y="1279817"/>
            <a:ext cx="10673542" cy="38287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At various times, one finds the Persons of the Trinity in dialogue.</a:t>
            </a:r>
          </a:p>
          <a:p>
            <a:pPr>
              <a:spcBef>
                <a:spcPts val="0"/>
              </a:spcBef>
            </a:pPr>
            <a:r>
              <a:rPr lang="en-US" sz="2800" i="1" dirty="0"/>
              <a:t>“Yahweh says to </a:t>
            </a:r>
            <a:r>
              <a:rPr lang="en-US" sz="2800" i="1" dirty="0" err="1"/>
              <a:t>Adonay</a:t>
            </a:r>
            <a:r>
              <a:rPr lang="en-US" sz="2800" i="1" dirty="0"/>
              <a:t>, ‘Sit at my right hand until I make your enemies a footstool for your feet”” (Psa. 110:1).</a:t>
            </a:r>
          </a:p>
          <a:p>
            <a:pPr>
              <a:spcBef>
                <a:spcPts val="0"/>
              </a:spcBef>
            </a:pPr>
            <a:r>
              <a:rPr lang="en-US" sz="2800" i="1" dirty="0"/>
              <a:t>“Your throne, O God, will last forever and ever…therefore God, your God, has set you above your companions…” (Psa. 45:6-7). The Book of Hebrews says that this passage was “about the Son” (Heb. 1:8).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F92E05-125E-0594-F70E-7AABB7F4D1F5}"/>
              </a:ext>
            </a:extLst>
          </p:cNvPr>
          <p:cNvSpPr txBox="1"/>
          <p:nvPr/>
        </p:nvSpPr>
        <p:spPr>
          <a:xfrm>
            <a:off x="581891" y="5176320"/>
            <a:ext cx="10906298" cy="138499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BECAUSE THERE IS ONLY ONE GOD, WE MUST UNDERSTAND SUCH DIALOGUE BETWEEN THE FATHER AND THE SON TO BE WITHIN GOD’S INNER BEING.</a:t>
            </a:r>
          </a:p>
        </p:txBody>
      </p:sp>
    </p:spTree>
    <p:extLst>
      <p:ext uri="{BB962C8B-B14F-4D97-AF65-F5344CB8AC3E}">
        <p14:creationId xmlns:p14="http://schemas.microsoft.com/office/powerpoint/2010/main" val="57189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4CDB4-67E5-51B4-8F60-21C21407A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056" y="688141"/>
            <a:ext cx="9603275" cy="1049235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THE ANGEL OF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79952-312F-2E4C-8D84-5FB1A8338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895" y="1496292"/>
            <a:ext cx="10756669" cy="50042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By far, the most extensive appearances of Christ in the Old Testament are as the Angel of the L</a:t>
            </a:r>
            <a:r>
              <a:rPr lang="en-US" sz="2800" b="1" dirty="0">
                <a:solidFill>
                  <a:srgbClr val="002060"/>
                </a:solidFill>
              </a:rPr>
              <a:t>ORD</a:t>
            </a:r>
            <a:r>
              <a:rPr lang="en-US" sz="3200" b="1" dirty="0">
                <a:solidFill>
                  <a:srgbClr val="002060"/>
                </a:solidFill>
              </a:rPr>
              <a:t>.</a:t>
            </a:r>
          </a:p>
          <a:p>
            <a:r>
              <a:rPr lang="en-US" sz="2800" i="1" dirty="0"/>
              <a:t>Three terms are used for this figure: </a:t>
            </a:r>
          </a:p>
          <a:p>
            <a:pPr lvl="1">
              <a:spcBef>
                <a:spcPts val="0"/>
              </a:spcBef>
            </a:pPr>
            <a:r>
              <a:rPr lang="en-US" sz="2600" b="1" i="1" dirty="0" err="1">
                <a:solidFill>
                  <a:schemeClr val="accent2">
                    <a:lumMod val="75000"/>
                  </a:schemeClr>
                </a:solidFill>
              </a:rPr>
              <a:t>Mal’ak</a:t>
            </a:r>
            <a:r>
              <a:rPr lang="en-US" sz="2600" b="1" i="1" dirty="0">
                <a:solidFill>
                  <a:schemeClr val="accent2">
                    <a:lumMod val="75000"/>
                  </a:schemeClr>
                </a:solidFill>
              </a:rPr>
              <a:t> Yahweh 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</a:rPr>
              <a:t>(The Angel of the L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ORD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en-US" sz="2600" b="1" i="1" dirty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sz="2600" b="1" i="1" dirty="0" err="1">
                <a:solidFill>
                  <a:schemeClr val="accent2">
                    <a:lumMod val="75000"/>
                  </a:schemeClr>
                </a:solidFill>
              </a:rPr>
              <a:t>Mal’ak</a:t>
            </a:r>
            <a:r>
              <a:rPr lang="en-US" sz="2600" b="1" i="1" dirty="0">
                <a:solidFill>
                  <a:schemeClr val="accent2">
                    <a:lumMod val="75000"/>
                  </a:schemeClr>
                </a:solidFill>
              </a:rPr>
              <a:t> ha-Elohim 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</a:rPr>
              <a:t>(The Angel of God)</a:t>
            </a:r>
            <a:endParaRPr lang="en-US" sz="2600" b="1" i="1" dirty="0">
              <a:solidFill>
                <a:schemeClr val="accent2">
                  <a:lumMod val="75000"/>
                </a:schemeClr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sz="2600" b="1" i="1" dirty="0" err="1">
                <a:solidFill>
                  <a:schemeClr val="accent2">
                    <a:lumMod val="75000"/>
                  </a:schemeClr>
                </a:solidFill>
              </a:rPr>
              <a:t>Mal’ak</a:t>
            </a:r>
            <a:r>
              <a:rPr lang="en-US" sz="2600" b="1" i="1" dirty="0">
                <a:solidFill>
                  <a:schemeClr val="accent2">
                    <a:lumMod val="75000"/>
                  </a:schemeClr>
                </a:solidFill>
              </a:rPr>
              <a:t> Panim 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</a:rPr>
              <a:t>(The Angel of the Face)</a:t>
            </a:r>
            <a:endParaRPr lang="en-US" sz="2600" b="1" i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sz="2800" i="1" dirty="0"/>
              <a:t>This Angel is a Theophany who appears to perpetuate God’s covenant and to protect his people.</a:t>
            </a:r>
          </a:p>
        </p:txBody>
      </p:sp>
    </p:spTree>
    <p:extLst>
      <p:ext uri="{BB962C8B-B14F-4D97-AF65-F5344CB8AC3E}">
        <p14:creationId xmlns:p14="http://schemas.microsoft.com/office/powerpoint/2010/main" val="849848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>
            <a:extLst>
              <a:ext uri="{FF2B5EF4-FFF2-40B4-BE49-F238E27FC236}">
                <a16:creationId xmlns:a16="http://schemas.microsoft.com/office/drawing/2014/main" id="{B7D129ED-FE4E-09BF-31BE-3428CA4F1D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277814"/>
            <a:ext cx="8534400" cy="162718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5400" dirty="0">
                <a:solidFill>
                  <a:srgbClr val="FF0000"/>
                </a:solidFill>
                <a:latin typeface="Matura MT Script Capitals" pitchFamily="66" charset="0"/>
              </a:rPr>
              <a:t>Theophanies</a:t>
            </a:r>
            <a:br>
              <a:rPr lang="en-US" altLang="en-US" sz="5400" dirty="0">
                <a:latin typeface="Matura MT Script Capitals" pitchFamily="66" charset="0"/>
              </a:rPr>
            </a:br>
            <a:r>
              <a:rPr lang="en-US" altLang="en-US" sz="3200" dirty="0">
                <a:solidFill>
                  <a:srgbClr val="FF6600"/>
                </a:solidFill>
                <a:latin typeface="Brush Script MT" pitchFamily="66" charset="0"/>
              </a:rPr>
              <a:t>…Yahweh appeared to Abram…so he built an altar there… (12:7)</a:t>
            </a:r>
            <a:endParaRPr lang="en-US" altLang="en-US" sz="3200" dirty="0">
              <a:solidFill>
                <a:srgbClr val="FF6600"/>
              </a:solidFill>
              <a:latin typeface="Matura MT Script Capitals" pitchFamily="66" charset="0"/>
            </a:endParaRPr>
          </a:p>
        </p:txBody>
      </p:sp>
      <p:sp>
        <p:nvSpPr>
          <p:cNvPr id="201731" name="Rectangle 3">
            <a:extLst>
              <a:ext uri="{FF2B5EF4-FFF2-40B4-BE49-F238E27FC236}">
                <a16:creationId xmlns:a16="http://schemas.microsoft.com/office/drawing/2014/main" id="{56D7E68B-C747-CEB8-48D3-22B7928387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520" y="1981200"/>
            <a:ext cx="10839796" cy="1447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800" dirty="0">
                <a:solidFill>
                  <a:srgbClr val="FFFF99"/>
                </a:solidFill>
              </a:rPr>
              <a:t>A theophany (= God shining, God appearing) bridges the gap between YHWH as invisible Spirit and YHWH as one who reveals himself.</a:t>
            </a:r>
          </a:p>
        </p:txBody>
      </p:sp>
      <p:sp>
        <p:nvSpPr>
          <p:cNvPr id="201732" name="AutoShape 4">
            <a:extLst>
              <a:ext uri="{FF2B5EF4-FFF2-40B4-BE49-F238E27FC236}">
                <a16:creationId xmlns:a16="http://schemas.microsoft.com/office/drawing/2014/main" id="{65D171C6-7717-2B43-4250-D5BD39AC86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3657" y="3657600"/>
            <a:ext cx="9792393" cy="2743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201733" name="Text Box 5">
            <a:extLst>
              <a:ext uri="{FF2B5EF4-FFF2-40B4-BE49-F238E27FC236}">
                <a16:creationId xmlns:a16="http://schemas.microsoft.com/office/drawing/2014/main" id="{5753FF03-5577-2CA4-73B7-D253E6DC2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1" y="3886201"/>
            <a:ext cx="8877992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b="1" dirty="0">
                <a:solidFill>
                  <a:srgbClr val="003366"/>
                </a:solidFill>
                <a:latin typeface="Narkisim" panose="020E0502050101010101" pitchFamily="34" charset="-79"/>
              </a:rPr>
              <a:t>DEFINING NORMS:</a:t>
            </a:r>
          </a:p>
          <a:p>
            <a:pPr defTabSz="914400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sz="2400" dirty="0">
                <a:solidFill>
                  <a:srgbClr val="FFFFFF"/>
                </a:solidFill>
                <a:latin typeface="Narkisim" panose="020E0502050101010101" pitchFamily="34" charset="-79"/>
              </a:rPr>
              <a:t> YHWH cannot be seen by humans (Ex. 19:21; 33:20).</a:t>
            </a:r>
          </a:p>
          <a:p>
            <a:pPr defTabSz="914400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sz="2400" dirty="0">
                <a:solidFill>
                  <a:srgbClr val="FFFFFF"/>
                </a:solidFill>
                <a:latin typeface="Narkisim" panose="020E0502050101010101" pitchFamily="34" charset="-79"/>
              </a:rPr>
              <a:t> He takes the initiative to reveal himself in temporary self-disclosures as</a:t>
            </a:r>
          </a:p>
          <a:p>
            <a:pPr defTabSz="914400" fontAlgn="base">
              <a:spcBef>
                <a:spcPts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Narkisim" panose="020E0502050101010101" pitchFamily="34" charset="-79"/>
              </a:rPr>
              <a:t>    the </a:t>
            </a:r>
            <a:r>
              <a:rPr lang="en-US" altLang="en-US" sz="2400" dirty="0" err="1">
                <a:solidFill>
                  <a:srgbClr val="FFFFFF"/>
                </a:solidFill>
                <a:latin typeface="Narkisim" panose="020E0502050101010101" pitchFamily="34" charset="-79"/>
              </a:rPr>
              <a:t>Mal’ak</a:t>
            </a:r>
            <a:r>
              <a:rPr lang="en-US" altLang="en-US" sz="2400" dirty="0">
                <a:solidFill>
                  <a:srgbClr val="FFFFFF"/>
                </a:solidFill>
                <a:latin typeface="Narkisim" panose="020E0502050101010101" pitchFamily="34" charset="-79"/>
              </a:rPr>
              <a:t> Yahweh (Angel of the L</a:t>
            </a:r>
            <a:r>
              <a:rPr lang="en-US" altLang="en-US" sz="2000" dirty="0">
                <a:solidFill>
                  <a:srgbClr val="FFFFFF"/>
                </a:solidFill>
                <a:latin typeface="Narkisim" panose="020E0502050101010101" pitchFamily="34" charset="-79"/>
              </a:rPr>
              <a:t>ORD</a:t>
            </a:r>
            <a:r>
              <a:rPr lang="en-US" altLang="en-US" sz="2400" dirty="0">
                <a:solidFill>
                  <a:srgbClr val="FFFFFF"/>
                </a:solidFill>
                <a:latin typeface="Narkisim" panose="020E0502050101010101" pitchFamily="34" charset="-79"/>
              </a:rPr>
              <a:t>) and other forms.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1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8" dur="500"/>
                                        <p:tgtEl>
                                          <p:spTgt spid="201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1" dur="500"/>
                                        <p:tgtEl>
                                          <p:spTgt spid="201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4" dur="500"/>
                                        <p:tgtEl>
                                          <p:spTgt spid="2017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9" dur="500"/>
                                        <p:tgtEl>
                                          <p:spTgt spid="2017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3" dur="500"/>
                                        <p:tgtEl>
                                          <p:spTgt spid="2017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4CDB4-67E5-51B4-8F60-21C21407A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273" y="521886"/>
            <a:ext cx="10623665" cy="1049235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THE BURNING BUSH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79952-312F-2E4C-8D84-5FB1A8338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273" y="1446446"/>
            <a:ext cx="10529454" cy="50956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The Angel speaks as God to Moses from the burning bush.</a:t>
            </a:r>
          </a:p>
          <a:p>
            <a:r>
              <a:rPr lang="en-US" sz="2800" i="1" dirty="0"/>
              <a:t>God’s call to Moses, when he revealed himself as the great “I AM” (Ex. 3:14), came in the form of the Angel of the L</a:t>
            </a:r>
            <a:r>
              <a:rPr lang="en-US" sz="2400" i="1" dirty="0"/>
              <a:t>ORD </a:t>
            </a:r>
            <a:r>
              <a:rPr lang="en-US" sz="2800" i="1" dirty="0"/>
              <a:t>(Ex. 3:2).</a:t>
            </a:r>
          </a:p>
          <a:p>
            <a:r>
              <a:rPr lang="en-US" sz="2800" i="1" dirty="0"/>
              <a:t>When the Angel spoke, he said, “I am the God of your father, the God of Abraham, the God of Isaac, and the God of Jacob” (Ex. 3:6). As Yahweh, he continued to speak to Moses (Ex. 3:7).</a:t>
            </a:r>
          </a:p>
          <a:p>
            <a:r>
              <a:rPr lang="en-US" sz="2800" i="1" dirty="0"/>
              <a:t>This fluidity between the Angel and God himself, as later worded in the Nicene Creed, is “God of God…very God of very God.”</a:t>
            </a:r>
          </a:p>
        </p:txBody>
      </p:sp>
    </p:spTree>
    <p:extLst>
      <p:ext uri="{BB962C8B-B14F-4D97-AF65-F5344CB8AC3E}">
        <p14:creationId xmlns:p14="http://schemas.microsoft.com/office/powerpoint/2010/main" val="1381048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4CDB4-67E5-51B4-8F60-21C21407A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313" y="360891"/>
            <a:ext cx="10607040" cy="869394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THE ANGEL WHO SPEAKS</a:t>
            </a:r>
            <a:r>
              <a:rPr lang="en-US" b="1" u="sng" dirty="0">
                <a:solidFill>
                  <a:srgbClr val="C00000"/>
                </a:solidFill>
              </a:rPr>
              <a:t> FOR</a:t>
            </a:r>
            <a:r>
              <a:rPr lang="en-US" b="1" dirty="0">
                <a:solidFill>
                  <a:srgbClr val="C00000"/>
                </a:solidFill>
              </a:rPr>
              <a:t> GOD AND </a:t>
            </a:r>
            <a:r>
              <a:rPr lang="en-US" b="1" u="sng" dirty="0">
                <a:solidFill>
                  <a:srgbClr val="C00000"/>
                </a:solidFill>
              </a:rPr>
              <a:t>AS </a:t>
            </a:r>
            <a:r>
              <a:rPr lang="en-US" b="1" dirty="0">
                <a:solidFill>
                  <a:srgbClr val="C00000"/>
                </a:solidFill>
              </a:rPr>
              <a:t>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79952-312F-2E4C-8D84-5FB1A8338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313" y="1060586"/>
            <a:ext cx="10834254" cy="579741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The interchangeability between the Angel and God—the movement between the 1</a:t>
            </a:r>
            <a:r>
              <a:rPr lang="en-US" sz="3200" b="1" baseline="30000" dirty="0">
                <a:solidFill>
                  <a:srgbClr val="002060"/>
                </a:solidFill>
              </a:rPr>
              <a:t>st</a:t>
            </a:r>
            <a:r>
              <a:rPr lang="en-US" sz="3200" b="1" dirty="0">
                <a:solidFill>
                  <a:srgbClr val="002060"/>
                </a:solidFill>
              </a:rPr>
              <a:t> person and 3</a:t>
            </a:r>
            <a:r>
              <a:rPr lang="en-US" sz="3200" b="1" baseline="30000" dirty="0">
                <a:solidFill>
                  <a:srgbClr val="002060"/>
                </a:solidFill>
              </a:rPr>
              <a:t>rd</a:t>
            </a:r>
            <a:r>
              <a:rPr lang="en-US" sz="3200" b="1" dirty="0">
                <a:solidFill>
                  <a:srgbClr val="002060"/>
                </a:solidFill>
              </a:rPr>
              <a:t> person—suggests that when one has seen the Angel, in some sense, he/she has seen God.</a:t>
            </a:r>
          </a:p>
          <a:p>
            <a:r>
              <a:rPr lang="en-US" sz="2800" i="1" dirty="0"/>
              <a:t>The Angel can say to Hagar, “Yahweh had heard of your misery…” (Gen. 16:11), but she would later say, “You are the God who sees me,” and she named the place Beer Lahai Roi (= the well of the Living One who sees me).</a:t>
            </a:r>
          </a:p>
          <a:p>
            <a:r>
              <a:rPr lang="en-US" sz="2800" i="1" dirty="0"/>
              <a:t>Jacob, also, wrestled with a “man” (whom later the prophet Hosea would described as the “Angel,” Ho. 12:4), but he later would say, “I saw God face to face” and would name the place Peniel (= face of God).</a:t>
            </a:r>
          </a:p>
          <a:p>
            <a:r>
              <a:rPr lang="en-US" sz="2800" i="1" dirty="0"/>
              <a:t>To Gideon, the Angel can speak both “for” God (Jg. 6:12) but also “as” God (Jg. 6:14).</a:t>
            </a:r>
          </a:p>
        </p:txBody>
      </p:sp>
    </p:spTree>
    <p:extLst>
      <p:ext uri="{BB962C8B-B14F-4D97-AF65-F5344CB8AC3E}">
        <p14:creationId xmlns:p14="http://schemas.microsoft.com/office/powerpoint/2010/main" val="340218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4CDB4-67E5-51B4-8F60-21C21407A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269" y="498764"/>
            <a:ext cx="11122429" cy="151696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THE CHURCH FATHERS REGULARLY UNDERSTOOD THE ANGEL OF YAHWEH TO BE </a:t>
            </a:r>
            <a:r>
              <a:rPr lang="en-US" b="1" dirty="0" err="1">
                <a:solidFill>
                  <a:srgbClr val="C00000"/>
                </a:solidFill>
              </a:rPr>
              <a:t>christ</a:t>
            </a:r>
            <a:r>
              <a:rPr lang="en-US" b="1" dirty="0">
                <a:solidFill>
                  <a:srgbClr val="C00000"/>
                </a:solidFill>
              </a:rPr>
              <a:t>,  THE SECOND PERSON OF THE TRINITY.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79952-312F-2E4C-8D84-5FB1A8338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313" y="2161309"/>
            <a:ext cx="10635127" cy="46966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This is the One who shepherded Jacob all his life (Gen. 48:15-16), who in apposition is called both “Elohim” but also “the Angel” (Gen. 48:15).</a:t>
            </a:r>
          </a:p>
          <a:p>
            <a:pPr>
              <a:spcBef>
                <a:spcPts val="0"/>
              </a:spcBef>
            </a:pPr>
            <a:r>
              <a:rPr lang="en-US" sz="2800" i="1" dirty="0"/>
              <a:t>The Angel of his Face led the Israelites out of Egypt, redeeming them in mercy and love (Isa. 63:9).</a:t>
            </a:r>
          </a:p>
          <a:p>
            <a:pPr>
              <a:spcBef>
                <a:spcPts val="0"/>
              </a:spcBef>
            </a:pPr>
            <a:r>
              <a:rPr lang="en-US" sz="2800" i="1" dirty="0"/>
              <a:t>He would lead them all the way to the land of Canaan (</a:t>
            </a:r>
            <a:r>
              <a:rPr lang="en-US" sz="2800" i="1" dirty="0" err="1"/>
              <a:t>E.x</a:t>
            </a:r>
            <a:r>
              <a:rPr lang="en-US" sz="2800" i="1" dirty="0"/>
              <a:t>. 23:20, 23).</a:t>
            </a:r>
          </a:p>
          <a:p>
            <a:pPr>
              <a:spcBef>
                <a:spcPts val="0"/>
              </a:spcBef>
            </a:pPr>
            <a:r>
              <a:rPr lang="en-US" sz="2800" i="1" dirty="0"/>
              <a:t>He would rescue Hezekiah and Jerusalem from Sennacherib (Isa. 37:36).</a:t>
            </a:r>
          </a:p>
          <a:p>
            <a:pPr>
              <a:spcBef>
                <a:spcPts val="0"/>
              </a:spcBef>
            </a:pPr>
            <a:r>
              <a:rPr lang="en-US" sz="2800" i="1" dirty="0"/>
              <a:t>He would intercede for Israel (Zec. 1:12-13).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8411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ngel of the lord | Bill Osborne">
            <a:extLst>
              <a:ext uri="{FF2B5EF4-FFF2-40B4-BE49-F238E27FC236}">
                <a16:creationId xmlns:a16="http://schemas.microsoft.com/office/drawing/2014/main" id="{9AB52288-94BA-51FA-CBBF-345B5D6BCBD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733" y="386829"/>
            <a:ext cx="4799330" cy="618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C860955-4018-21C1-26AF-E799BE682629}"/>
              </a:ext>
            </a:extLst>
          </p:cNvPr>
          <p:cNvSpPr txBox="1">
            <a:spLocks/>
          </p:cNvSpPr>
          <p:nvPr/>
        </p:nvSpPr>
        <p:spPr>
          <a:xfrm>
            <a:off x="5563796" y="980873"/>
            <a:ext cx="6262632" cy="489625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solidFill>
                  <a:srgbClr val="002060"/>
                </a:solidFill>
              </a:rPr>
              <a:t>RUSSIAN ORTHODOX ICON OF THE ANGEL OF THE L</a:t>
            </a:r>
            <a:r>
              <a:rPr lang="en-US" sz="2800" b="1" dirty="0">
                <a:solidFill>
                  <a:srgbClr val="002060"/>
                </a:solidFill>
              </a:rPr>
              <a:t>ORD</a:t>
            </a:r>
            <a:r>
              <a:rPr lang="en-US" sz="3200" b="1" dirty="0">
                <a:solidFill>
                  <a:srgbClr val="002060"/>
                </a:solidFill>
              </a:rPr>
              <a:t> AS CHRIST</a:t>
            </a:r>
          </a:p>
          <a:p>
            <a:r>
              <a:rPr lang="en-US" sz="2800" i="1" dirty="0"/>
              <a:t>The wings denote the Angel.</a:t>
            </a:r>
          </a:p>
          <a:p>
            <a:pPr>
              <a:spcBef>
                <a:spcPts val="0"/>
              </a:spcBef>
            </a:pPr>
            <a:r>
              <a:rPr lang="en-US" sz="2800" i="1" dirty="0"/>
              <a:t>The Greek Letters IC and XC are common abbreviations for “Jesus” and “Christ” in the early Greek manuscripts of the New Testament; later, they are used in Christian art.</a:t>
            </a:r>
          </a:p>
          <a:p>
            <a:endParaRPr lang="en-US" sz="2800" i="1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852357E-A66C-92CF-EB76-AABD9F56C3EA}"/>
              </a:ext>
            </a:extLst>
          </p:cNvPr>
          <p:cNvCxnSpPr/>
          <p:nvPr/>
        </p:nvCxnSpPr>
        <p:spPr>
          <a:xfrm>
            <a:off x="8395854" y="3267602"/>
            <a:ext cx="29925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502C653-53BD-ECDD-23BC-B8364BA233FC}"/>
              </a:ext>
            </a:extLst>
          </p:cNvPr>
          <p:cNvCxnSpPr>
            <a:cxnSpLocks/>
          </p:cNvCxnSpPr>
          <p:nvPr/>
        </p:nvCxnSpPr>
        <p:spPr>
          <a:xfrm flipV="1">
            <a:off x="9329650" y="3267603"/>
            <a:ext cx="396240" cy="27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13311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4CDB4-67E5-51B4-8F60-21C21407A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932" y="605014"/>
            <a:ext cx="9603275" cy="1049235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Jacob’s ladder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79952-312F-2E4C-8D84-5FB1A8338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771" y="1654250"/>
            <a:ext cx="10690167" cy="45987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When Jacob fled northward, he slept and dreamed of a stairway between heaven and earth (Gen. 28).</a:t>
            </a:r>
          </a:p>
          <a:p>
            <a:r>
              <a:rPr lang="en-US" sz="2800" i="1" dirty="0"/>
              <a:t>Yahweh stood above the stairway, and angels ascended and descended between heaven and earth.</a:t>
            </a:r>
          </a:p>
          <a:p>
            <a:r>
              <a:rPr lang="en-US" sz="2800" i="1" dirty="0"/>
              <a:t>What is especially important is that Jesus emphatically identified himself as the ladder between heaven and earth (Jn. 1:50-51). As such, he is the gate of heaven and the mediator between humans and God.</a:t>
            </a:r>
          </a:p>
        </p:txBody>
      </p:sp>
    </p:spTree>
    <p:extLst>
      <p:ext uri="{BB962C8B-B14F-4D97-AF65-F5344CB8AC3E}">
        <p14:creationId xmlns:p14="http://schemas.microsoft.com/office/powerpoint/2010/main" val="3582316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A496C-C141-6F04-004F-E10DFAF78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153" y="1147156"/>
            <a:ext cx="10040701" cy="47382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400" i="1" kern="100" dirty="0">
                <a:solidFill>
                  <a:srgbClr val="FFFFCC"/>
                </a:solidFill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“You are not yet fifty years old,” the Jews said to him, “and you have seen Abraham?” </a:t>
            </a:r>
          </a:p>
          <a:p>
            <a:pPr marL="0" indent="0">
              <a:buNone/>
            </a:pPr>
            <a:r>
              <a:rPr lang="en-US" sz="4400" i="1" kern="100" dirty="0">
                <a:solidFill>
                  <a:srgbClr val="FFFFCC"/>
                </a:solidFill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“Amen, amen, I tell you,” Jesus answered, “before Abraham was, I am!” </a:t>
            </a:r>
            <a:endParaRPr lang="en-US" sz="1800" kern="100" dirty="0">
              <a:solidFill>
                <a:srgbClr val="FFFF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						</a:t>
            </a:r>
            <a:r>
              <a:rPr lang="en-US" sz="1800" kern="1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2400" b="1" kern="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Jn. 8:57-58</a:t>
            </a:r>
          </a:p>
        </p:txBody>
      </p:sp>
    </p:spTree>
    <p:extLst>
      <p:ext uri="{BB962C8B-B14F-4D97-AF65-F5344CB8AC3E}">
        <p14:creationId xmlns:p14="http://schemas.microsoft.com/office/powerpoint/2010/main" val="16338735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48E44-337D-0152-73BB-EF5B74F55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7" y="2051429"/>
            <a:ext cx="5913120" cy="1855554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INK and WATERCOLOR BY WILLIAM BLAKE, ENGLISH POET AND ARTIST (</a:t>
            </a:r>
            <a:r>
              <a:rPr lang="en-US" cap="none" dirty="0"/>
              <a:t>ca. </a:t>
            </a:r>
            <a:r>
              <a:rPr lang="en-US" dirty="0"/>
              <a:t>1800)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5CEFA-3B75-E90B-7660-189CB388E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096" y="5953729"/>
            <a:ext cx="2840371" cy="59851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British Museum, London</a:t>
            </a:r>
          </a:p>
        </p:txBody>
      </p:sp>
      <p:pic>
        <p:nvPicPr>
          <p:cNvPr id="2052" name="Picture 4" descr="&quot;Jacob's Ladder&quot; by William Blake">
            <a:extLst>
              <a:ext uri="{FF2B5EF4-FFF2-40B4-BE49-F238E27FC236}">
                <a16:creationId xmlns:a16="http://schemas.microsoft.com/office/drawing/2014/main" id="{3573A4F2-5B6A-4C1D-084B-66708683BD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72934" y="0"/>
            <a:ext cx="5337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00270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4CDB4-67E5-51B4-8F60-21C21407A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022" y="688141"/>
            <a:ext cx="9603275" cy="1049235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The rock was </a:t>
            </a:r>
            <a:r>
              <a:rPr lang="en-US" b="1" dirty="0" err="1">
                <a:solidFill>
                  <a:srgbClr val="C00000"/>
                </a:solidFill>
              </a:rPr>
              <a:t>christ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79952-312F-2E4C-8D84-5FB1A8338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022" y="1512917"/>
            <a:ext cx="10773293" cy="50042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When the Israelites had no water, Moses was instructed by God to take his staff and walk forward until he found a rock (Ex. 17:1-6).</a:t>
            </a:r>
          </a:p>
          <a:p>
            <a:r>
              <a:rPr lang="en-US" sz="2800" i="1" dirty="0"/>
              <a:t>He would see Yahweh standing on this rock.</a:t>
            </a:r>
          </a:p>
          <a:p>
            <a:r>
              <a:rPr lang="en-US" sz="2800" i="1" dirty="0"/>
              <a:t>He was to strike the rock, and water would gush out to sustain the people.</a:t>
            </a:r>
          </a:p>
          <a:p>
            <a:r>
              <a:rPr lang="en-US" sz="2800" i="1" dirty="0"/>
              <a:t>Obviously, some kind of theophany is intended, but what is most fascinating is St. Paul’s explanation: “They all…drank from the same spiritual drink; for they drank from the spiritual rock that accompanied them, and that rock was Christ” (1 Co. 10:3-4).</a:t>
            </a:r>
          </a:p>
        </p:txBody>
      </p:sp>
    </p:spTree>
    <p:extLst>
      <p:ext uri="{BB962C8B-B14F-4D97-AF65-F5344CB8AC3E}">
        <p14:creationId xmlns:p14="http://schemas.microsoft.com/office/powerpoint/2010/main" val="57949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D999B-FE41-A32B-A515-9B9930130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1773" y="5808765"/>
            <a:ext cx="9603275" cy="104923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The Exodus – the first battle; an important step towards becoming a nation">
            <a:extLst>
              <a:ext uri="{FF2B5EF4-FFF2-40B4-BE49-F238E27FC236}">
                <a16:creationId xmlns:a16="http://schemas.microsoft.com/office/drawing/2014/main" id="{7BD6E124-19DB-DD97-16AE-38963439DB9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592351" y="-33413"/>
            <a:ext cx="10582118" cy="6891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3B6306F-C5F6-8E23-A382-8EF3156EF16C}"/>
              </a:ext>
            </a:extLst>
          </p:cNvPr>
          <p:cNvSpPr txBox="1"/>
          <p:nvPr/>
        </p:nvSpPr>
        <p:spPr>
          <a:xfrm rot="16200000">
            <a:off x="-2432757" y="3174282"/>
            <a:ext cx="6400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French artist Francois Perrier (painted in 1642)</a:t>
            </a:r>
          </a:p>
        </p:txBody>
      </p:sp>
    </p:spTree>
    <p:extLst>
      <p:ext uri="{BB962C8B-B14F-4D97-AF65-F5344CB8AC3E}">
        <p14:creationId xmlns:p14="http://schemas.microsoft.com/office/powerpoint/2010/main" val="886476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4CDB4-67E5-51B4-8F60-21C21407A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7141" y="269257"/>
            <a:ext cx="6025652" cy="1049235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The Trinity in the old testament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79952-312F-2E4C-8D84-5FB1A8338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6647" y="1318492"/>
            <a:ext cx="6467301" cy="527025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The word “Trinity” as used to describe the triune God emerges in the late 2</a:t>
            </a:r>
            <a:r>
              <a:rPr lang="en-US" sz="3200" b="1" baseline="30000" dirty="0">
                <a:solidFill>
                  <a:srgbClr val="002060"/>
                </a:solidFill>
              </a:rPr>
              <a:t>nd</a:t>
            </a:r>
            <a:r>
              <a:rPr lang="en-US" sz="3200" b="1" dirty="0">
                <a:solidFill>
                  <a:srgbClr val="002060"/>
                </a:solidFill>
              </a:rPr>
              <a:t> Century.</a:t>
            </a:r>
          </a:p>
          <a:p>
            <a:r>
              <a:rPr lang="en-US" sz="2800" i="1" dirty="0"/>
              <a:t>Tertullian coined the phrase “three persons in one substance,” which became the standard language for describing the Trinity.</a:t>
            </a:r>
          </a:p>
          <a:p>
            <a:r>
              <a:rPr lang="en-US" sz="2800" i="1" dirty="0"/>
              <a:t>God is one with respect to his nature; he is three with respect to his inner Being, Father, Son, and Holy Spirit.</a:t>
            </a:r>
          </a:p>
          <a:p>
            <a:r>
              <a:rPr lang="en-US" sz="2800" i="1" dirty="0"/>
              <a:t>It is because God is Trinity that we can expect to find Christ in the Old Testament.</a:t>
            </a:r>
          </a:p>
        </p:txBody>
      </p:sp>
      <p:pic>
        <p:nvPicPr>
          <p:cNvPr id="2050" name="Picture 2" descr="116 best Triquetra/Trinity Knot images on Pinterest | Celtic symbols ...">
            <a:extLst>
              <a:ext uri="{FF2B5EF4-FFF2-40B4-BE49-F238E27FC236}">
                <a16:creationId xmlns:a16="http://schemas.microsoft.com/office/drawing/2014/main" id="{3FF4F4AE-FDF0-3207-7B3D-08479CD4A0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8052" y="1143000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DBBB90A-D076-9E08-3B65-D341B11BF5DB}"/>
              </a:ext>
            </a:extLst>
          </p:cNvPr>
          <p:cNvSpPr txBox="1"/>
          <p:nvPr/>
        </p:nvSpPr>
        <p:spPr>
          <a:xfrm>
            <a:off x="338052" y="5834985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Irish Celtic symbol of the Trinity</a:t>
            </a:r>
          </a:p>
        </p:txBody>
      </p:sp>
    </p:spTree>
    <p:extLst>
      <p:ext uri="{BB962C8B-B14F-4D97-AF65-F5344CB8AC3E}">
        <p14:creationId xmlns:p14="http://schemas.microsoft.com/office/powerpoint/2010/main" val="239822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4CDB4-67E5-51B4-8F60-21C21407A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525" y="348218"/>
            <a:ext cx="9603275" cy="1049235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THERE IS BUT ONE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79952-312F-2E4C-8D84-5FB1A8338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525" y="1130531"/>
            <a:ext cx="10190330" cy="55529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Israel’s basic confession of faith (the </a:t>
            </a:r>
            <a:r>
              <a:rPr lang="en-US" sz="3200" b="1" i="1" dirty="0">
                <a:solidFill>
                  <a:srgbClr val="002060"/>
                </a:solidFill>
              </a:rPr>
              <a:t>Shema</a:t>
            </a:r>
            <a:r>
              <a:rPr lang="en-US" sz="3200" b="1" dirty="0">
                <a:solidFill>
                  <a:srgbClr val="002060"/>
                </a:solidFill>
              </a:rPr>
              <a:t>) was that God is one. </a:t>
            </a:r>
            <a:r>
              <a:rPr lang="en-US" altLang="en-US" sz="3200" b="1" dirty="0">
                <a:solidFill>
                  <a:srgbClr val="002060"/>
                </a:solidFill>
              </a:rPr>
              <a:t>There are several possible translations of the Hebrew sentence in Deut. 6:4, but all point to the basic idea that God is one. </a:t>
            </a:r>
          </a:p>
          <a:p>
            <a:pPr marL="0" indent="0">
              <a:buNone/>
            </a:pPr>
            <a:r>
              <a:rPr lang="en-US" altLang="en-US" sz="3200" dirty="0" err="1">
                <a:solidFill>
                  <a:srgbClr val="002060"/>
                </a:solidFill>
                <a:latin typeface="HebrewTh" pitchFamily="2" charset="0"/>
              </a:rPr>
              <a:t>dHAx</a:t>
            </a:r>
            <a:r>
              <a:rPr lang="en-US" altLang="en-US" sz="3200" dirty="0">
                <a:solidFill>
                  <a:srgbClr val="002060"/>
                </a:solidFill>
                <a:latin typeface="HebrewTh" pitchFamily="2" charset="0"/>
              </a:rPr>
              <a:t>, hv!hy4 </a:t>
            </a:r>
            <a:r>
              <a:rPr lang="en-US" altLang="en-US" sz="3200" dirty="0" err="1">
                <a:solidFill>
                  <a:srgbClr val="002060"/>
                </a:solidFill>
                <a:latin typeface="HebrewTh" pitchFamily="2" charset="0"/>
              </a:rPr>
              <a:t>Unhelox</a:t>
            </a:r>
            <a:r>
              <a:rPr lang="en-US" altLang="en-US" sz="3200" dirty="0">
                <a:solidFill>
                  <a:srgbClr val="002060"/>
                </a:solidFill>
                <a:latin typeface="HebrewTh" pitchFamily="2" charset="0"/>
              </a:rPr>
              <a:t>$ hvAhy4</a:t>
            </a:r>
          </a:p>
          <a:p>
            <a:pPr>
              <a:lnSpc>
                <a:spcPct val="90000"/>
              </a:lnSpc>
            </a:pPr>
            <a:r>
              <a:rPr lang="en-US" altLang="en-US" sz="2800" i="1" dirty="0"/>
              <a:t>Yahweh our God, Yahweh is one! (NIV)</a:t>
            </a:r>
          </a:p>
          <a:p>
            <a:pPr>
              <a:lnSpc>
                <a:spcPct val="90000"/>
              </a:lnSpc>
            </a:pPr>
            <a:r>
              <a:rPr lang="en-US" altLang="en-US" sz="2800" i="1" dirty="0"/>
              <a:t>Yahweh our God is one Yahweh! (RSV)</a:t>
            </a:r>
          </a:p>
          <a:p>
            <a:pPr>
              <a:lnSpc>
                <a:spcPct val="90000"/>
              </a:lnSpc>
            </a:pPr>
            <a:r>
              <a:rPr lang="en-US" altLang="en-US" sz="2800" i="1" dirty="0"/>
              <a:t>Yahweh is our God, Yahweh alone! (NAB)</a:t>
            </a:r>
          </a:p>
          <a:p>
            <a:pPr>
              <a:lnSpc>
                <a:spcPct val="90000"/>
              </a:lnSpc>
            </a:pPr>
            <a:r>
              <a:rPr lang="en-US" altLang="en-US" sz="2800" i="1" dirty="0"/>
              <a:t>Yahweh is our God, one Yahweh! (NEB)</a:t>
            </a:r>
          </a:p>
          <a:p>
            <a:pPr>
              <a:lnSpc>
                <a:spcPct val="90000"/>
              </a:lnSpc>
            </a:pPr>
            <a:r>
              <a:rPr lang="en-US" altLang="en-US" sz="2800" i="1" dirty="0"/>
              <a:t>Yahweh is our God, Yahweh is one! (NASB)</a:t>
            </a:r>
          </a:p>
          <a:p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18402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4CDB4-67E5-51B4-8F60-21C21407A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895" y="804519"/>
            <a:ext cx="9603275" cy="1049235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GOD IS A COMPLEX 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79952-312F-2E4C-8D84-5FB1A8338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895" y="1853754"/>
            <a:ext cx="10339959" cy="48130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The word “one” in Hebrew is not merely mathematical, but it is also used to describe a unity, which is to say, a complex “one.”</a:t>
            </a:r>
          </a:p>
          <a:p>
            <a:pPr>
              <a:spcBef>
                <a:spcPts val="0"/>
              </a:spcBef>
            </a:pPr>
            <a:r>
              <a:rPr lang="en-US" sz="2800" i="1" dirty="0"/>
              <a:t>It is the word used to speak of marriage in which the man and the woman are united into </a:t>
            </a:r>
            <a:r>
              <a:rPr lang="en-US" sz="2800" i="1" u="sng" dirty="0"/>
              <a:t>one</a:t>
            </a:r>
            <a:r>
              <a:rPr lang="en-US" sz="2800" i="1" dirty="0"/>
              <a:t> flesh (Gen. 2:24).</a:t>
            </a:r>
          </a:p>
          <a:p>
            <a:pPr>
              <a:spcBef>
                <a:spcPts val="0"/>
              </a:spcBef>
            </a:pPr>
            <a:r>
              <a:rPr lang="en-US" sz="2800" i="1" dirty="0"/>
              <a:t>It is the word used to describe all the manufactured pieces of the Tabernacle so that when it was set up, it is stated, “The Tabernacle is </a:t>
            </a:r>
            <a:r>
              <a:rPr lang="en-US" sz="2800" i="1" u="sng" dirty="0"/>
              <a:t>one</a:t>
            </a:r>
            <a:r>
              <a:rPr lang="en-US" sz="2800" i="1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025882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4CDB4-67E5-51B4-8F60-21C21407A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651" y="867037"/>
            <a:ext cx="9603275" cy="1049235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ELOHIM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79952-312F-2E4C-8D84-5FB1A8338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651" y="1683253"/>
            <a:ext cx="10107203" cy="45346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This complex “one” is especially to be seen in the most common word for “God” in the Hebrew Bible.</a:t>
            </a:r>
          </a:p>
          <a:p>
            <a:pPr>
              <a:spcBef>
                <a:spcPts val="0"/>
              </a:spcBef>
            </a:pPr>
            <a:r>
              <a:rPr lang="en-US" sz="2800" i="1" dirty="0"/>
              <a:t>The word “Elohim” is a plural, but when it is used to refer to Yahweh God, it takes a singular verb. (Only when it refers to pagan gods does it have a plural verb form.)</a:t>
            </a:r>
          </a:p>
          <a:p>
            <a:pPr>
              <a:spcBef>
                <a:spcPts val="0"/>
              </a:spcBef>
            </a:pPr>
            <a:r>
              <a:rPr lang="en-US" sz="2800" i="1" dirty="0"/>
              <a:t>Hence, the Jewish people, and later Christians, always have understood this to be a plurality of majesty, i.e., the God who possesses every conceivable attribute of authority and power.</a:t>
            </a:r>
          </a:p>
        </p:txBody>
      </p:sp>
    </p:spTree>
    <p:extLst>
      <p:ext uri="{BB962C8B-B14F-4D97-AF65-F5344CB8AC3E}">
        <p14:creationId xmlns:p14="http://schemas.microsoft.com/office/powerpoint/2010/main" val="3218539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4CDB4-67E5-51B4-8F60-21C21407A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647" y="567486"/>
            <a:ext cx="9603275" cy="629547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PLURAL PRONOUNS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79952-312F-2E4C-8D84-5FB1A8338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647" y="1386185"/>
            <a:ext cx="10562706" cy="39007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At various times, plural pronouns are used, which also points to a complex “one.”</a:t>
            </a:r>
          </a:p>
          <a:p>
            <a:pPr>
              <a:spcBef>
                <a:spcPts val="0"/>
              </a:spcBef>
            </a:pPr>
            <a:r>
              <a:rPr lang="en-US" sz="2800" i="1" dirty="0"/>
              <a:t>“Let us make man in our likeness…” (Gen. 1:26)</a:t>
            </a:r>
          </a:p>
          <a:p>
            <a:pPr>
              <a:spcBef>
                <a:spcPts val="0"/>
              </a:spcBef>
            </a:pPr>
            <a:r>
              <a:rPr lang="en-US" sz="2800" i="1" dirty="0"/>
              <a:t>“The human has become like one of us, knowing good and evil” (Gen. 3:22).</a:t>
            </a:r>
          </a:p>
          <a:p>
            <a:pPr>
              <a:spcBef>
                <a:spcPts val="0"/>
              </a:spcBef>
            </a:pPr>
            <a:r>
              <a:rPr lang="en-US" sz="2800" i="1" dirty="0"/>
              <a:t>“Come, let us go down and confuse their language…” (Gen. 11:7).</a:t>
            </a:r>
          </a:p>
          <a:p>
            <a:pPr>
              <a:spcBef>
                <a:spcPts val="0"/>
              </a:spcBef>
            </a:pPr>
            <a:r>
              <a:rPr lang="en-US" sz="2800" i="1" dirty="0"/>
              <a:t>“Whom shall I send? Who will go for us?” (Isa. 6:8)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9BD713-CF4B-6E1A-0FA2-75B8E774A738}"/>
              </a:ext>
            </a:extLst>
          </p:cNvPr>
          <p:cNvSpPr txBox="1"/>
          <p:nvPr/>
        </p:nvSpPr>
        <p:spPr>
          <a:xfrm>
            <a:off x="725311" y="5163543"/>
            <a:ext cx="11055927" cy="95410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IT IS BECAUSE GOD IS A COMPLEX “ONE” THAT WE ARE ABLE TO FIND CHRIST IN THE OLD TESTAMENT.</a:t>
            </a:r>
          </a:p>
        </p:txBody>
      </p:sp>
    </p:spTree>
    <p:extLst>
      <p:ext uri="{BB962C8B-B14F-4D97-AF65-F5344CB8AC3E}">
        <p14:creationId xmlns:p14="http://schemas.microsoft.com/office/powerpoint/2010/main" val="353699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810F8-3104-3F5E-CD0D-C7E75D6CB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cap="none" dirty="0">
                <a:solidFill>
                  <a:srgbClr val="FFFFCC"/>
                </a:solidFill>
                <a:latin typeface="Brush Script MT" panose="03060802040406070304" pitchFamily="66" charset="0"/>
              </a:rPr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729A3-01B0-BD4B-8D6B-F2C5CECFC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i="1" dirty="0">
                <a:solidFill>
                  <a:schemeClr val="bg1"/>
                </a:solidFill>
              </a:rPr>
              <a:t>How does the capacity of God as the “three-in-one” help us to understand the concept of love?</a:t>
            </a:r>
          </a:p>
          <a:p>
            <a:r>
              <a:rPr lang="en-US" sz="2800" i="1" dirty="0">
                <a:solidFill>
                  <a:schemeClr val="bg1"/>
                </a:solidFill>
              </a:rPr>
              <a:t>On the night before his death, Jesus prayed, “Father…you loved me before the creation of the world” (Jn. 17:24b).  What does this prayer say about the Son and the Father?</a:t>
            </a:r>
          </a:p>
        </p:txBody>
      </p:sp>
    </p:spTree>
    <p:extLst>
      <p:ext uri="{BB962C8B-B14F-4D97-AF65-F5344CB8AC3E}">
        <p14:creationId xmlns:p14="http://schemas.microsoft.com/office/powerpoint/2010/main" val="50899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A496C-C141-6F04-004F-E10DFAF78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153" y="1147156"/>
            <a:ext cx="10040701" cy="473825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400" i="1" kern="100" dirty="0">
                <a:solidFill>
                  <a:srgbClr val="FFFFCC"/>
                </a:solidFill>
                <a:effectLst/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en-US" sz="4400" i="1" kern="100" dirty="0">
                <a:solidFill>
                  <a:srgbClr val="FFFFCC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And God said, ‘Let there be…’”</a:t>
            </a:r>
            <a:r>
              <a:rPr lang="en-US" sz="18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						</a:t>
            </a:r>
            <a:r>
              <a:rPr lang="en-US" sz="1800" kern="1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2400" b="1" kern="1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Gen.</a:t>
            </a:r>
            <a:r>
              <a:rPr lang="en-US" sz="2400" b="1" kern="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1:3</a:t>
            </a:r>
          </a:p>
          <a:p>
            <a:pPr marL="0" indent="0">
              <a:buNone/>
            </a:pPr>
            <a:endParaRPr lang="en-US" sz="2400" b="1" kern="100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kumimoji="0" lang="en-US" sz="4400" b="0" i="1" u="none" strike="noStrike" kern="100" cap="none" spc="0" normalizeH="0" baseline="0" noProof="0" dirty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“In the beginning was the Word, and the Word was with God, and the Word was God.”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en-US" sz="4400" i="1" kern="100" dirty="0">
                <a:solidFill>
                  <a:srgbClr val="FFFFCC"/>
                </a:solidFill>
                <a:latin typeface="Bradley Hand ITC" panose="03070402050302030203" pitchFamily="66" charset="0"/>
                <a:ea typeface="Calibri" panose="020F0502020204030204" pitchFamily="34" charset="0"/>
                <a:cs typeface="Arial" panose="020B0604020202020204" pitchFamily="34" charset="0"/>
              </a:rPr>
              <a:t>						</a:t>
            </a:r>
            <a:r>
              <a:rPr lang="en-US" sz="2400" b="1" kern="1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Jn</a:t>
            </a:r>
            <a:r>
              <a:rPr kumimoji="0" lang="en-US" sz="2400" b="1" i="0" u="none" strike="noStrike" kern="1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1:1</a:t>
            </a:r>
          </a:p>
          <a:p>
            <a:pPr marL="0" indent="0">
              <a:buNone/>
            </a:pPr>
            <a:endParaRPr lang="en-US" sz="2400" b="1" kern="1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8413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rbit">
  <a:themeElements>
    <a:clrScheme name="Orbit 7">
      <a:dk1>
        <a:srgbClr val="A28A84"/>
      </a:dk1>
      <a:lt1>
        <a:srgbClr val="FFFFFF"/>
      </a:lt1>
      <a:dk2>
        <a:srgbClr val="765E58"/>
      </a:dk2>
      <a:lt2>
        <a:srgbClr val="DDDDDD"/>
      </a:lt2>
      <a:accent1>
        <a:srgbClr val="CC6600"/>
      </a:accent1>
      <a:accent2>
        <a:srgbClr val="CC9900"/>
      </a:accent2>
      <a:accent3>
        <a:srgbClr val="BDB6B4"/>
      </a:accent3>
      <a:accent4>
        <a:srgbClr val="DADADA"/>
      </a:accent4>
      <a:accent5>
        <a:srgbClr val="E2B8AA"/>
      </a:accent5>
      <a:accent6>
        <a:srgbClr val="B98A00"/>
      </a:accent6>
      <a:hlink>
        <a:srgbClr val="FFCC00"/>
      </a:hlink>
      <a:folHlink>
        <a:srgbClr val="FFFFBD"/>
      </a:folHlink>
    </a:clrScheme>
    <a:fontScheme name="Orbi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247</TotalTime>
  <Words>1899</Words>
  <Application>Microsoft Office PowerPoint</Application>
  <PresentationFormat>Widescreen</PresentationFormat>
  <Paragraphs>102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5" baseType="lpstr">
      <vt:lpstr>Old English Text MT</vt:lpstr>
      <vt:lpstr>Narkisim</vt:lpstr>
      <vt:lpstr>Arial</vt:lpstr>
      <vt:lpstr>HebrewTh</vt:lpstr>
      <vt:lpstr>Calibri</vt:lpstr>
      <vt:lpstr>Bradley Hand ITC</vt:lpstr>
      <vt:lpstr>Matura MT Script Capitals</vt:lpstr>
      <vt:lpstr>Gill Sans MT</vt:lpstr>
      <vt:lpstr>Eras Bold ITC</vt:lpstr>
      <vt:lpstr>Wingdings</vt:lpstr>
      <vt:lpstr>Brush Script MT</vt:lpstr>
      <vt:lpstr>Gallery</vt:lpstr>
      <vt:lpstr>Orbit</vt:lpstr>
      <vt:lpstr>PowerPoint Presentation</vt:lpstr>
      <vt:lpstr>PowerPoint Presentation</vt:lpstr>
      <vt:lpstr>The Trinity in the old testament</vt:lpstr>
      <vt:lpstr>THERE IS BUT ONE GOD</vt:lpstr>
      <vt:lpstr>GOD IS A COMPLEX ONE</vt:lpstr>
      <vt:lpstr>ELOHIM</vt:lpstr>
      <vt:lpstr>PLURAL PRONOUNS</vt:lpstr>
      <vt:lpstr>Discussion</vt:lpstr>
      <vt:lpstr>PowerPoint Presentation</vt:lpstr>
      <vt:lpstr>The agent of creation</vt:lpstr>
      <vt:lpstr>WISDOM, THE CRAFTSMAN AT GOD’S SIDE</vt:lpstr>
      <vt:lpstr>GOD SPEAKS TO GOD</vt:lpstr>
      <vt:lpstr>THE ANGEL OF THE LORD</vt:lpstr>
      <vt:lpstr>Theophanies …Yahweh appeared to Abram…so he built an altar there… (12:7)</vt:lpstr>
      <vt:lpstr>THE BURNING BUSH</vt:lpstr>
      <vt:lpstr>THE ANGEL WHO SPEAKS FOR GOD AND AS GOD</vt:lpstr>
      <vt:lpstr>THE CHURCH FATHERS REGULARLY UNDERSTOOD THE ANGEL OF YAHWEH TO BE christ,  THE SECOND PERSON OF THE TRINITY.</vt:lpstr>
      <vt:lpstr>PowerPoint Presentation</vt:lpstr>
      <vt:lpstr>Jacob’s ladder</vt:lpstr>
      <vt:lpstr>INK and WATERCOLOR BY WILLIAM BLAKE, ENGLISH POET AND ARTIST (ca. 1800)</vt:lpstr>
      <vt:lpstr>The rock was christ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Daniel Lewis</dc:creator>
  <cp:lastModifiedBy>Daniel Lewis</cp:lastModifiedBy>
  <cp:revision>25</cp:revision>
  <dcterms:created xsi:type="dcterms:W3CDTF">2024-09-26T11:25:35Z</dcterms:created>
  <dcterms:modified xsi:type="dcterms:W3CDTF">2025-02-17T14:04:21Z</dcterms:modified>
</cp:coreProperties>
</file>