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6"/>
  </p:notesMasterIdLst>
  <p:handoutMasterIdLst>
    <p:handoutMasterId r:id="rId47"/>
  </p:handoutMasterIdLst>
  <p:sldIdLst>
    <p:sldId id="279" r:id="rId5"/>
    <p:sldId id="385" r:id="rId6"/>
    <p:sldId id="386" r:id="rId7"/>
    <p:sldId id="387" r:id="rId8"/>
    <p:sldId id="381" r:id="rId9"/>
    <p:sldId id="383" r:id="rId10"/>
    <p:sldId id="384" r:id="rId11"/>
    <p:sldId id="388" r:id="rId12"/>
    <p:sldId id="389" r:id="rId13"/>
    <p:sldId id="390" r:id="rId14"/>
    <p:sldId id="398" r:id="rId15"/>
    <p:sldId id="399" r:id="rId16"/>
    <p:sldId id="400" r:id="rId17"/>
    <p:sldId id="291" r:id="rId18"/>
    <p:sldId id="432" r:id="rId19"/>
    <p:sldId id="292" r:id="rId20"/>
    <p:sldId id="293" r:id="rId21"/>
    <p:sldId id="294" r:id="rId22"/>
    <p:sldId id="295" r:id="rId23"/>
    <p:sldId id="296" r:id="rId24"/>
    <p:sldId id="297" r:id="rId25"/>
    <p:sldId id="391" r:id="rId26"/>
    <p:sldId id="392" r:id="rId27"/>
    <p:sldId id="393" r:id="rId28"/>
    <p:sldId id="394" r:id="rId29"/>
    <p:sldId id="395" r:id="rId30"/>
    <p:sldId id="396" r:id="rId31"/>
    <p:sldId id="397" r:id="rId32"/>
    <p:sldId id="404" r:id="rId33"/>
    <p:sldId id="428" r:id="rId34"/>
    <p:sldId id="405" r:id="rId35"/>
    <p:sldId id="427" r:id="rId36"/>
    <p:sldId id="424" r:id="rId37"/>
    <p:sldId id="426" r:id="rId38"/>
    <p:sldId id="430" r:id="rId39"/>
    <p:sldId id="431" r:id="rId40"/>
    <p:sldId id="429" r:id="rId41"/>
    <p:sldId id="407" r:id="rId42"/>
    <p:sldId id="412" r:id="rId43"/>
    <p:sldId id="413" r:id="rId44"/>
    <p:sldId id="423" r:id="rId45"/>
  </p:sldIdLst>
  <p:sldSz cx="12188825" cy="6858000"/>
  <p:notesSz cx="6858000" cy="9144000"/>
  <p:embeddedFontLst>
    <p:embeddedFont>
      <p:font typeface="Agency FB" panose="020B0503020202020204" pitchFamily="34" charset="0"/>
      <p:regular r:id="rId48"/>
      <p:bold r:id="rId49"/>
    </p:embeddedFont>
    <p:embeddedFont>
      <p:font typeface="Arial Black" panose="020B0A04020102020204" pitchFamily="34" charset="0"/>
      <p:bold r:id="rId50"/>
    </p:embeddedFont>
    <p:embeddedFont>
      <p:font typeface="Arial Narrow" panose="020B0606020202030204" pitchFamily="34" charset="0"/>
      <p:regular r:id="rId51"/>
      <p:bold r:id="rId52"/>
      <p:italic r:id="rId53"/>
      <p:boldItalic r:id="rId54"/>
    </p:embeddedFont>
    <p:embeddedFont>
      <p:font typeface="Book Antiqua" panose="02040602050305030304" pitchFamily="18" charset="0"/>
      <p:regular r:id="rId55"/>
      <p:italic r:id="rId56"/>
    </p:embeddedFont>
    <p:embeddedFont>
      <p:font typeface="Calibri" panose="020F0502020204030204" pitchFamily="34" charset="0"/>
      <p:regular r:id="rId57"/>
      <p:bold r:id="rId58"/>
      <p:italic r:id="rId59"/>
      <p:boldItalic r:id="rId60"/>
    </p:embeddedFont>
    <p:embeddedFont>
      <p:font typeface="Cambria" panose="02040503050406030204" pitchFamily="18" charset="0"/>
      <p:regular r:id="rId61"/>
      <p:bold r:id="rId62"/>
      <p:italic r:id="rId63"/>
      <p:boldItalic r:id="rId64"/>
    </p:embeddedFont>
    <p:embeddedFont>
      <p:font typeface="Franklin Gothic Medium" panose="020B0603020102020204" pitchFamily="34" charset="0"/>
      <p:regular r:id="rId65"/>
      <p:italic r:id="rId66"/>
    </p:embeddedFont>
    <p:embeddedFont>
      <p:font typeface="HebrewTh" pitchFamily="2" charset="0"/>
      <p:regular r:id="rId67"/>
    </p:embeddedFont>
    <p:embeddedFont>
      <p:font typeface="Impact" panose="020B0806030902050204" pitchFamily="34" charset="0"/>
      <p:regular r:id="rId68"/>
    </p:embeddedFont>
    <p:embeddedFont>
      <p:font typeface="Lucida Bright" panose="02040602050505020304" pitchFamily="18" charset="0"/>
      <p:regular r:id="rId69"/>
    </p:embeddedFont>
    <p:embeddedFont>
      <p:font typeface="Narkisim" panose="020E0502050101010101" pitchFamily="34" charset="-79"/>
      <p:regular r:id="rId70"/>
    </p:embeddedFont>
    <p:embeddedFont>
      <p:font typeface="Pristina" panose="03060402040406080204" pitchFamily="66" charset="0"/>
      <p:regular r:id="rId71"/>
    </p:embeddedFont>
    <p:embeddedFont>
      <p:font typeface="Tahoma" panose="020B0604030504040204" pitchFamily="34" charset="0"/>
      <p:regular r:id="rId72"/>
      <p:bold r:id="rId73"/>
    </p:embeddedFont>
  </p:embeddedFont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99"/>
    <a:srgbClr val="5C6C2A"/>
    <a:srgbClr val="80973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91" autoAdjust="0"/>
    <p:restoredTop sz="94280" autoAdjust="0"/>
  </p:normalViewPr>
  <p:slideViewPr>
    <p:cSldViewPr>
      <p:cViewPr varScale="1">
        <p:scale>
          <a:sx n="84" d="100"/>
          <a:sy n="84" d="100"/>
        </p:scale>
        <p:origin x="120" y="762"/>
      </p:cViewPr>
      <p:guideLst>
        <p:guide orient="horz" pos="2160"/>
        <p:guide pos="3839"/>
      </p:guideLst>
    </p:cSldViewPr>
  </p:slideViewPr>
  <p:notesTextViewPr>
    <p:cViewPr>
      <p:scale>
        <a:sx n="1" d="1"/>
        <a:sy n="1" d="1"/>
      </p:scale>
      <p:origin x="0" y="0"/>
    </p:cViewPr>
  </p:notesTextViewPr>
  <p:sorterViewPr>
    <p:cViewPr>
      <p:scale>
        <a:sx n="100" d="100"/>
        <a:sy n="100" d="100"/>
      </p:scale>
      <p:origin x="0" y="-19716"/>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2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2/18/2021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2/18/2021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2/18/2021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2/18/2021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51FA-B22E-45EB-B879-7B203CA1B604}"/>
              </a:ext>
            </a:extLst>
          </p:cNvPr>
          <p:cNvSpPr>
            <a:spLocks noGrp="1"/>
          </p:cNvSpPr>
          <p:nvPr>
            <p:ph type="title"/>
          </p:nvPr>
        </p:nvSpPr>
        <p:spPr>
          <a:xfrm>
            <a:off x="609441" y="274638"/>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781D338-45EC-42BD-922C-9B90DEC45464}"/>
              </a:ext>
            </a:extLst>
          </p:cNvPr>
          <p:cNvSpPr>
            <a:spLocks noGrp="1"/>
          </p:cNvSpPr>
          <p:nvPr>
            <p:ph sz="half" idx="1"/>
          </p:nvPr>
        </p:nvSpPr>
        <p:spPr>
          <a:xfrm>
            <a:off x="609441" y="1600200"/>
            <a:ext cx="5383398"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B17CDF-D389-45AA-8FD6-207D2D53CFE9}"/>
              </a:ext>
            </a:extLst>
          </p:cNvPr>
          <p:cNvSpPr>
            <a:spLocks noGrp="1"/>
          </p:cNvSpPr>
          <p:nvPr>
            <p:ph type="body" sz="half" idx="2"/>
          </p:nvPr>
        </p:nvSpPr>
        <p:spPr>
          <a:xfrm>
            <a:off x="6195986" y="1600200"/>
            <a:ext cx="5383398"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CF34AE-EC60-4CF2-B7E8-07BBE98770BC}"/>
              </a:ext>
            </a:extLst>
          </p:cNvPr>
          <p:cNvSpPr>
            <a:spLocks noGrp="1"/>
          </p:cNvSpPr>
          <p:nvPr>
            <p:ph type="dt" sz="half" idx="10"/>
          </p:nvPr>
        </p:nvSpPr>
        <p:spPr>
          <a:xfrm>
            <a:off x="609441" y="6248400"/>
            <a:ext cx="2844059"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46E3F5-4324-4F88-8071-7EB621C80907}"/>
              </a:ext>
            </a:extLst>
          </p:cNvPr>
          <p:cNvSpPr>
            <a:spLocks noGrp="1"/>
          </p:cNvSpPr>
          <p:nvPr>
            <p:ph type="ftr" sz="quarter" idx="11"/>
          </p:nvPr>
        </p:nvSpPr>
        <p:spPr>
          <a:xfrm>
            <a:off x="4164515" y="6248400"/>
            <a:ext cx="3859795"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39728C-9943-40E1-B939-62BD02F544CB}"/>
              </a:ext>
            </a:extLst>
          </p:cNvPr>
          <p:cNvSpPr>
            <a:spLocks noGrp="1"/>
          </p:cNvSpPr>
          <p:nvPr>
            <p:ph type="sldNum" sz="quarter" idx="12"/>
          </p:nvPr>
        </p:nvSpPr>
        <p:spPr>
          <a:xfrm>
            <a:off x="8735325" y="6248400"/>
            <a:ext cx="2844059" cy="457200"/>
          </a:xfrm>
        </p:spPr>
        <p:txBody>
          <a:bodyPr/>
          <a:lstStyle>
            <a:lvl1pPr>
              <a:defRPr/>
            </a:lvl1pPr>
          </a:lstStyle>
          <a:p>
            <a:fld id="{1F98001B-CAEE-484B-ADF9-BF4B030174EA}" type="slidenum">
              <a:rPr lang="en-US" altLang="en-US"/>
              <a:pPr/>
              <a:t>‹#›</a:t>
            </a:fld>
            <a:endParaRPr lang="en-US" altLang="en-US"/>
          </a:p>
        </p:txBody>
      </p:sp>
    </p:spTree>
    <p:extLst>
      <p:ext uri="{BB962C8B-B14F-4D97-AF65-F5344CB8AC3E}">
        <p14:creationId xmlns:p14="http://schemas.microsoft.com/office/powerpoint/2010/main" val="29732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2/18/2021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2/18/2021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2/18/2021</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2/18/2021</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2/18/2021</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2/18/2021</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a:t>POETRY AND WISDOM</a:t>
            </a:r>
          </a:p>
        </p:txBody>
      </p:sp>
      <p:sp>
        <p:nvSpPr>
          <p:cNvPr id="2" name="Subtitle 1"/>
          <p:cNvSpPr>
            <a:spLocks noGrp="1"/>
          </p:cNvSpPr>
          <p:nvPr>
            <p:ph type="subTitle" idx="1"/>
          </p:nvPr>
        </p:nvSpPr>
        <p:spPr/>
        <p:txBody>
          <a:bodyPr>
            <a:normAutofit/>
          </a:bodyPr>
          <a:lstStyle/>
          <a:p>
            <a:r>
              <a:rPr lang="en-US" dirty="0"/>
              <a:t>Hebrew Poetry, Wisdom Literature</a:t>
            </a:r>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05EEC8-F8EC-45A4-BF48-C8FE5B834315}"/>
              </a:ext>
            </a:extLst>
          </p:cNvPr>
          <p:cNvSpPr>
            <a:spLocks noGrp="1"/>
          </p:cNvSpPr>
          <p:nvPr>
            <p:ph type="sldNum" sz="quarter" idx="12"/>
          </p:nvPr>
        </p:nvSpPr>
        <p:spPr/>
        <p:txBody>
          <a:bodyPr/>
          <a:lstStyle/>
          <a:p>
            <a:fld id="{0B260ED0-C1AE-4D12-BE86-669F9DB4EBB3}" type="slidenum">
              <a:rPr lang="en-US" altLang="en-US"/>
              <a:pPr/>
              <a:t>10</a:t>
            </a:fld>
            <a:endParaRPr lang="en-US" altLang="en-US"/>
          </a:p>
        </p:txBody>
      </p:sp>
      <p:sp>
        <p:nvSpPr>
          <p:cNvPr id="163842" name="Rectangle 2">
            <a:extLst>
              <a:ext uri="{FF2B5EF4-FFF2-40B4-BE49-F238E27FC236}">
                <a16:creationId xmlns:a16="http://schemas.microsoft.com/office/drawing/2014/main" id="{B1F8D6B9-E8A8-4DF5-9D1B-933D4154721C}"/>
              </a:ext>
            </a:extLst>
          </p:cNvPr>
          <p:cNvSpPr>
            <a:spLocks noGrp="1" noChangeArrowheads="1"/>
          </p:cNvSpPr>
          <p:nvPr>
            <p:ph type="title"/>
          </p:nvPr>
        </p:nvSpPr>
        <p:spPr>
          <a:xfrm>
            <a:off x="285724" y="2590800"/>
            <a:ext cx="2862509" cy="1981200"/>
          </a:xfrm>
        </p:spPr>
        <p:txBody>
          <a:bodyPr/>
          <a:lstStyle/>
          <a:p>
            <a:pPr algn="r"/>
            <a:r>
              <a:rPr lang="en-US" altLang="en-US" dirty="0">
                <a:solidFill>
                  <a:srgbClr val="00FFFF"/>
                </a:solidFill>
              </a:rPr>
              <a:t>Lachish Letter</a:t>
            </a:r>
          </a:p>
        </p:txBody>
      </p:sp>
      <p:sp>
        <p:nvSpPr>
          <p:cNvPr id="163843" name="Rectangle 3">
            <a:extLst>
              <a:ext uri="{FF2B5EF4-FFF2-40B4-BE49-F238E27FC236}">
                <a16:creationId xmlns:a16="http://schemas.microsoft.com/office/drawing/2014/main" id="{97FF64D5-C047-4F98-86A2-34AC488C0BCD}"/>
              </a:ext>
            </a:extLst>
          </p:cNvPr>
          <p:cNvSpPr>
            <a:spLocks noGrp="1" noChangeArrowheads="1"/>
          </p:cNvSpPr>
          <p:nvPr>
            <p:ph type="body" sz="half" idx="2"/>
          </p:nvPr>
        </p:nvSpPr>
        <p:spPr>
          <a:xfrm>
            <a:off x="8091487" y="1268548"/>
            <a:ext cx="3702050" cy="4114800"/>
          </a:xfrm>
        </p:spPr>
        <p:txBody>
          <a:bodyPr>
            <a:normAutofit fontScale="92500"/>
          </a:bodyPr>
          <a:lstStyle/>
          <a:p>
            <a:pPr>
              <a:buFont typeface="Wingdings" panose="05000000000000000000" pitchFamily="2" charset="2"/>
              <a:buNone/>
            </a:pPr>
            <a:r>
              <a:rPr lang="en-US" altLang="en-US" sz="2400" i="1" dirty="0">
                <a:solidFill>
                  <a:srgbClr val="FFFF99"/>
                </a:solidFill>
              </a:rPr>
              <a:t>One of twenty-two inscribed ostraca dating to the final days of Judah’s monarchy, several written by the same hand</a:t>
            </a:r>
          </a:p>
          <a:p>
            <a:pPr>
              <a:buFont typeface="Wingdings" panose="05000000000000000000" pitchFamily="2" charset="2"/>
              <a:buNone/>
            </a:pPr>
            <a:r>
              <a:rPr lang="en-US" altLang="en-US" sz="2400" i="1" dirty="0">
                <a:solidFill>
                  <a:srgbClr val="FFFF99"/>
                </a:solidFill>
              </a:rPr>
              <a:t>Letter No. 4 describes both </a:t>
            </a:r>
            <a:r>
              <a:rPr lang="en-US" altLang="en-US" sz="2400" i="1" dirty="0" err="1">
                <a:solidFill>
                  <a:srgbClr val="FFFF99"/>
                </a:solidFill>
              </a:rPr>
              <a:t>Azekah</a:t>
            </a:r>
            <a:r>
              <a:rPr lang="en-US" altLang="en-US" sz="2400" i="1" dirty="0">
                <a:solidFill>
                  <a:srgbClr val="FFFF99"/>
                </a:solidFill>
              </a:rPr>
              <a:t> and Lachish (cf. </a:t>
            </a:r>
            <a:r>
              <a:rPr lang="en-US" altLang="en-US" sz="2400" i="1" dirty="0" err="1">
                <a:solidFill>
                  <a:srgbClr val="FFFF99"/>
                </a:solidFill>
              </a:rPr>
              <a:t>Je</a:t>
            </a:r>
            <a:r>
              <a:rPr lang="en-US" altLang="en-US" sz="2400" i="1" dirty="0">
                <a:solidFill>
                  <a:srgbClr val="FFFF99"/>
                </a:solidFill>
              </a:rPr>
              <a:t>. 34:6-7) as the only remaining fortresses protecting Jerusalem from the Babylonian armies.</a:t>
            </a:r>
          </a:p>
        </p:txBody>
      </p:sp>
      <p:pic>
        <p:nvPicPr>
          <p:cNvPr id="163844" name="Picture 4" descr="LachishLetter4[1]">
            <a:extLst>
              <a:ext uri="{FF2B5EF4-FFF2-40B4-BE49-F238E27FC236}">
                <a16:creationId xmlns:a16="http://schemas.microsoft.com/office/drawing/2014/main" id="{046FCC00-C9EB-459B-A270-4537ADA41D8B}"/>
              </a:ext>
            </a:extLst>
          </p:cNvPr>
          <p:cNvPicPr>
            <a:picLocks noGrp="1" noChangeAspect="1" noChangeArrowheads="1"/>
          </p:cNvPicPr>
          <p:nvPr>
            <p:ph sz="half" idx="1"/>
          </p:nvPr>
        </p:nvPicPr>
        <p:blipFill>
          <a:blip r:embed="rId2">
            <a:lum contrast="18000"/>
            <a:extLst>
              <a:ext uri="{28A0092B-C50C-407E-A947-70E740481C1C}">
                <a14:useLocalDpi xmlns:a14="http://schemas.microsoft.com/office/drawing/2010/main" val="0"/>
              </a:ext>
            </a:extLst>
          </a:blip>
          <a:srcRect/>
          <a:stretch>
            <a:fillRect/>
          </a:stretch>
        </p:blipFill>
        <p:spPr>
          <a:xfrm>
            <a:off x="3275013" y="176981"/>
            <a:ext cx="4689694" cy="6401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45" name="Text Box 5">
            <a:extLst>
              <a:ext uri="{FF2B5EF4-FFF2-40B4-BE49-F238E27FC236}">
                <a16:creationId xmlns:a16="http://schemas.microsoft.com/office/drawing/2014/main" id="{0B9856F3-27D8-42EB-B6FB-48B925B1ED08}"/>
              </a:ext>
            </a:extLst>
          </p:cNvPr>
          <p:cNvSpPr txBox="1">
            <a:spLocks noChangeArrowheads="1"/>
          </p:cNvSpPr>
          <p:nvPr/>
        </p:nvSpPr>
        <p:spPr bwMode="auto">
          <a:xfrm>
            <a:off x="7997825" y="5631208"/>
            <a:ext cx="41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latin typeface="Arial Narrow" panose="020B0606020202030204" pitchFamily="34" charset="0"/>
              </a:rPr>
              <a:t>Israel Department of Antiquities and Museums</a:t>
            </a:r>
          </a:p>
        </p:txBody>
      </p:sp>
    </p:spTree>
    <p:extLst>
      <p:ext uri="{BB962C8B-B14F-4D97-AF65-F5344CB8AC3E}">
        <p14:creationId xmlns:p14="http://schemas.microsoft.com/office/powerpoint/2010/main" val="16850805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2A12038-3382-4C04-B67E-5DF9E7381BB4}"/>
              </a:ext>
            </a:extLst>
          </p:cNvPr>
          <p:cNvSpPr>
            <a:spLocks noGrp="1"/>
          </p:cNvSpPr>
          <p:nvPr>
            <p:ph type="sldNum" sz="quarter" idx="12"/>
          </p:nvPr>
        </p:nvSpPr>
        <p:spPr/>
        <p:txBody>
          <a:bodyPr/>
          <a:lstStyle/>
          <a:p>
            <a:fld id="{77E477ED-DD6E-4CFC-A164-B732121F9850}" type="slidenum">
              <a:rPr lang="en-US" altLang="en-US"/>
              <a:pPr/>
              <a:t>11</a:t>
            </a:fld>
            <a:endParaRPr lang="en-US" altLang="en-US"/>
          </a:p>
        </p:txBody>
      </p:sp>
      <p:sp>
        <p:nvSpPr>
          <p:cNvPr id="69634" name="Rectangle 2">
            <a:extLst>
              <a:ext uri="{FF2B5EF4-FFF2-40B4-BE49-F238E27FC236}">
                <a16:creationId xmlns:a16="http://schemas.microsoft.com/office/drawing/2014/main" id="{7BDB8AC8-B290-43E8-BD4D-A2434804FF38}"/>
              </a:ext>
            </a:extLst>
          </p:cNvPr>
          <p:cNvSpPr>
            <a:spLocks noGrp="1" noChangeArrowheads="1"/>
          </p:cNvSpPr>
          <p:nvPr>
            <p:ph type="title"/>
          </p:nvPr>
        </p:nvSpPr>
        <p:spPr>
          <a:xfrm>
            <a:off x="1827212" y="228600"/>
            <a:ext cx="8229600" cy="1143000"/>
          </a:xfrm>
        </p:spPr>
        <p:txBody>
          <a:bodyPr/>
          <a:lstStyle/>
          <a:p>
            <a:r>
              <a:rPr lang="en-US" altLang="en-US" dirty="0">
                <a:solidFill>
                  <a:srgbClr val="00D2CD"/>
                </a:solidFill>
                <a:latin typeface="Impact" panose="020B0806030902050204" pitchFamily="34" charset="0"/>
              </a:rPr>
              <a:t>A little exercise in consonantal text…</a:t>
            </a:r>
          </a:p>
        </p:txBody>
      </p:sp>
      <p:sp>
        <p:nvSpPr>
          <p:cNvPr id="69635" name="Rectangle 3">
            <a:extLst>
              <a:ext uri="{FF2B5EF4-FFF2-40B4-BE49-F238E27FC236}">
                <a16:creationId xmlns:a16="http://schemas.microsoft.com/office/drawing/2014/main" id="{14D0BC31-E900-4BC2-9B83-A281C21B0BB9}"/>
              </a:ext>
            </a:extLst>
          </p:cNvPr>
          <p:cNvSpPr>
            <a:spLocks noGrp="1" noChangeArrowheads="1"/>
          </p:cNvSpPr>
          <p:nvPr>
            <p:ph type="body" idx="1"/>
          </p:nvPr>
        </p:nvSpPr>
        <p:spPr>
          <a:xfrm>
            <a:off x="1827212" y="1981200"/>
            <a:ext cx="8305800" cy="4114800"/>
          </a:xfrm>
        </p:spPr>
        <p:txBody>
          <a:bodyPr/>
          <a:lstStyle/>
          <a:p>
            <a:pPr>
              <a:buFont typeface="Wingdings" panose="05000000000000000000" pitchFamily="2" charset="2"/>
              <a:buNone/>
            </a:pPr>
            <a:r>
              <a:rPr lang="en-US" altLang="en-US">
                <a:solidFill>
                  <a:srgbClr val="FFFF00"/>
                </a:solidFill>
                <a:latin typeface="Lucida Bright" panose="02040602050505020304" pitchFamily="18" charset="0"/>
              </a:rPr>
              <a:t>Standard Hebrew square text without vowel points (written right to left with word spacing)</a:t>
            </a:r>
          </a:p>
          <a:p>
            <a:pPr>
              <a:buFont typeface="Wingdings" panose="05000000000000000000" pitchFamily="2" charset="2"/>
              <a:buNone/>
            </a:pPr>
            <a:endParaRPr lang="en-US" altLang="en-US">
              <a:solidFill>
                <a:srgbClr val="FFFF00"/>
              </a:solidFill>
              <a:latin typeface="Lucida Bright" panose="02040602050505020304" pitchFamily="18" charset="0"/>
            </a:endParaRPr>
          </a:p>
          <a:p>
            <a:pPr algn="r">
              <a:buFont typeface="Wingdings" panose="05000000000000000000" pitchFamily="2" charset="2"/>
              <a:buNone/>
            </a:pPr>
            <a:r>
              <a:rPr lang="en-US" altLang="en-US">
                <a:latin typeface="HebrewTh" pitchFamily="2" charset="0"/>
              </a:rPr>
              <a:t>rsHx xl yfr hvhy</a:t>
            </a:r>
          </a:p>
          <a:p>
            <a:pPr algn="r">
              <a:buFont typeface="Wingdings" panose="05000000000000000000" pitchFamily="2" charset="2"/>
              <a:buNone/>
            </a:pPr>
            <a:r>
              <a:rPr lang="en-US" altLang="en-US">
                <a:latin typeface="HebrewTh" pitchFamily="2" charset="0"/>
              </a:rPr>
              <a:t>Ynlhny tvHnm ym-lf yncyBry xwD tvxnB</a:t>
            </a:r>
          </a:p>
        </p:txBody>
      </p:sp>
    </p:spTree>
    <p:extLst>
      <p:ext uri="{BB962C8B-B14F-4D97-AF65-F5344CB8AC3E}">
        <p14:creationId xmlns:p14="http://schemas.microsoft.com/office/powerpoint/2010/main" val="37440427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2000" fill="hold"/>
                                        <p:tgtEl>
                                          <p:spTgt spid="69634"/>
                                        </p:tgtEl>
                                        <p:attrNameLst>
                                          <p:attrName>ppt_x</p:attrName>
                                        </p:attrNameLst>
                                      </p:cBhvr>
                                      <p:tavLst>
                                        <p:tav tm="0">
                                          <p:val>
                                            <p:strVal val="#ppt_x"/>
                                          </p:val>
                                        </p:tav>
                                        <p:tav tm="100000">
                                          <p:val>
                                            <p:strVal val="#ppt_x"/>
                                          </p:val>
                                        </p:tav>
                                      </p:tavLst>
                                    </p:anim>
                                    <p:anim calcmode="lin" valueType="num">
                                      <p:cBhvr additive="base">
                                        <p:cTn id="8" dur="20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Effect transition="in" filter="blinds(vertical)">
                                      <p:cBhvr>
                                        <p:cTn id="13" dur="500"/>
                                        <p:tgtEl>
                                          <p:spTgt spid="69635">
                                            <p:txEl>
                                              <p:pRg st="0" end="0"/>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69635">
                                            <p:txEl>
                                              <p:pRg st="2" end="2"/>
                                            </p:txEl>
                                          </p:spTgt>
                                        </p:tgtEl>
                                        <p:attrNameLst>
                                          <p:attrName>style.visibility</p:attrName>
                                        </p:attrNameLst>
                                      </p:cBhvr>
                                      <p:to>
                                        <p:strVal val="visible"/>
                                      </p:to>
                                    </p:set>
                                    <p:animEffect transition="in" filter="blinds(vertical)">
                                      <p:cBhvr>
                                        <p:cTn id="16" dur="500"/>
                                        <p:tgtEl>
                                          <p:spTgt spid="69635">
                                            <p:txEl>
                                              <p:pRg st="2" end="2"/>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blinds(vertical)">
                                      <p:cBhvr>
                                        <p:cTn id="19"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F205A3B-1FB5-4D01-89B6-F2EDEBA538A0}"/>
              </a:ext>
            </a:extLst>
          </p:cNvPr>
          <p:cNvSpPr>
            <a:spLocks noGrp="1"/>
          </p:cNvSpPr>
          <p:nvPr>
            <p:ph type="sldNum" sz="quarter" idx="12"/>
          </p:nvPr>
        </p:nvSpPr>
        <p:spPr/>
        <p:txBody>
          <a:bodyPr/>
          <a:lstStyle/>
          <a:p>
            <a:fld id="{D4AC0084-7A73-4B24-A702-BA7F6259CDE5}" type="slidenum">
              <a:rPr lang="en-US" altLang="en-US"/>
              <a:pPr/>
              <a:t>12</a:t>
            </a:fld>
            <a:endParaRPr lang="en-US" altLang="en-US"/>
          </a:p>
        </p:txBody>
      </p:sp>
      <p:sp>
        <p:nvSpPr>
          <p:cNvPr id="70658" name="Rectangle 2">
            <a:extLst>
              <a:ext uri="{FF2B5EF4-FFF2-40B4-BE49-F238E27FC236}">
                <a16:creationId xmlns:a16="http://schemas.microsoft.com/office/drawing/2014/main" id="{2D42EC99-05CB-410C-9150-543FC320F6C9}"/>
              </a:ext>
            </a:extLst>
          </p:cNvPr>
          <p:cNvSpPr>
            <a:spLocks noGrp="1" noChangeArrowheads="1"/>
          </p:cNvSpPr>
          <p:nvPr>
            <p:ph type="title"/>
          </p:nvPr>
        </p:nvSpPr>
        <p:spPr>
          <a:xfrm>
            <a:off x="1903412" y="274638"/>
            <a:ext cx="8305800" cy="182562"/>
          </a:xfrm>
        </p:spPr>
        <p:txBody>
          <a:bodyPr>
            <a:normAutofit fontScale="90000"/>
          </a:bodyPr>
          <a:lstStyle/>
          <a:p>
            <a:r>
              <a:rPr lang="en-US" altLang="en-US" sz="4000"/>
              <a:t> </a:t>
            </a:r>
          </a:p>
        </p:txBody>
      </p:sp>
      <p:sp>
        <p:nvSpPr>
          <p:cNvPr id="70659" name="Rectangle 3">
            <a:extLst>
              <a:ext uri="{FF2B5EF4-FFF2-40B4-BE49-F238E27FC236}">
                <a16:creationId xmlns:a16="http://schemas.microsoft.com/office/drawing/2014/main" id="{E04CBCB5-E3D2-4F24-85E2-A2AD46D08804}"/>
              </a:ext>
            </a:extLst>
          </p:cNvPr>
          <p:cNvSpPr>
            <a:spLocks noGrp="1" noChangeArrowheads="1"/>
          </p:cNvSpPr>
          <p:nvPr>
            <p:ph type="body" idx="1"/>
          </p:nvPr>
        </p:nvSpPr>
        <p:spPr>
          <a:xfrm>
            <a:off x="1903412" y="228600"/>
            <a:ext cx="8534400" cy="6400800"/>
          </a:xfrm>
        </p:spPr>
        <p:txBody>
          <a:bodyPr/>
          <a:lstStyle/>
          <a:p>
            <a:pPr>
              <a:buFont typeface="Wingdings" panose="05000000000000000000" pitchFamily="2" charset="2"/>
              <a:buNone/>
            </a:pPr>
            <a:r>
              <a:rPr lang="en-US" altLang="en-US">
                <a:solidFill>
                  <a:srgbClr val="FFFF00"/>
                </a:solidFill>
                <a:latin typeface="Lucida Bright" panose="02040602050505020304" pitchFamily="18" charset="0"/>
              </a:rPr>
              <a:t>English consonantal text without vowels or word spacing (written right to left)</a:t>
            </a:r>
          </a:p>
          <a:p>
            <a:pPr algn="r">
              <a:buFont typeface="Wingdings" panose="05000000000000000000" pitchFamily="2" charset="2"/>
              <a:buNone/>
            </a:pPr>
            <a:r>
              <a:rPr lang="en-US" altLang="en-US">
                <a:latin typeface="Times New Roman" panose="02020603050405020304" pitchFamily="18" charset="0"/>
              </a:rPr>
              <a:t>tnwtnllhsdrhphsmsdrlht</a:t>
            </a:r>
          </a:p>
          <a:p>
            <a:pPr algn="r">
              <a:buFont typeface="Wingdings" panose="05000000000000000000" pitchFamily="2" charset="2"/>
              <a:buNone/>
            </a:pPr>
            <a:r>
              <a:rPr lang="en-US" altLang="en-US">
                <a:latin typeface="Times New Roman" panose="02020603050405020304" pitchFamily="18" charset="0"/>
              </a:rPr>
              <a:t>srtspnrgnnwdltmhtkmh</a:t>
            </a:r>
          </a:p>
          <a:p>
            <a:pPr algn="r">
              <a:buFont typeface="Wingdings" panose="05000000000000000000" pitchFamily="2" charset="2"/>
              <a:buNone/>
            </a:pPr>
            <a:r>
              <a:rPr lang="en-US" altLang="en-US">
                <a:latin typeface="Times New Roman" panose="02020603050405020304" pitchFamily="18" charset="0"/>
              </a:rPr>
              <a:t>srtwlltshtdsbmhtdlh</a:t>
            </a:r>
          </a:p>
          <a:p>
            <a:pPr algn="r">
              <a:buFont typeface="Wingdings" panose="05000000000000000000" pitchFamily="2" charset="2"/>
              <a:buNone/>
            </a:pPr>
            <a:endParaRPr lang="en-US" altLang="en-US">
              <a:latin typeface="Narkisim" panose="020E0502050101010101" pitchFamily="34" charset="-79"/>
            </a:endParaRPr>
          </a:p>
          <a:p>
            <a:pPr>
              <a:buFont typeface="Wingdings" panose="05000000000000000000" pitchFamily="2" charset="2"/>
              <a:buNone/>
            </a:pPr>
            <a:r>
              <a:rPr lang="en-US" altLang="en-US">
                <a:solidFill>
                  <a:srgbClr val="FFFF00"/>
                </a:solidFill>
                <a:latin typeface="Lucida Bright" panose="02040602050505020304" pitchFamily="18" charset="0"/>
              </a:rPr>
              <a:t>English consonantal text without vowels or word spacing (written left to right)</a:t>
            </a:r>
          </a:p>
          <a:p>
            <a:pPr>
              <a:buFont typeface="Wingdings" panose="05000000000000000000" pitchFamily="2" charset="2"/>
              <a:buNone/>
            </a:pPr>
            <a:r>
              <a:rPr lang="en-US" altLang="en-US">
                <a:latin typeface="Times New Roman" panose="02020603050405020304" pitchFamily="18" charset="0"/>
              </a:rPr>
              <a:t>thlrdsmshphrdshllntwnt</a:t>
            </a:r>
          </a:p>
          <a:p>
            <a:pPr>
              <a:buFont typeface="Wingdings" panose="05000000000000000000" pitchFamily="2" charset="2"/>
              <a:buNone/>
            </a:pPr>
            <a:r>
              <a:rPr lang="en-US" altLang="en-US">
                <a:latin typeface="Times New Roman" panose="02020603050405020304" pitchFamily="18" charset="0"/>
              </a:rPr>
              <a:t>hmkthmtldwnngrnpstrs</a:t>
            </a:r>
          </a:p>
          <a:p>
            <a:pPr>
              <a:buFont typeface="Wingdings" panose="05000000000000000000" pitchFamily="2" charset="2"/>
              <a:buNone/>
            </a:pPr>
            <a:r>
              <a:rPr lang="en-US" altLang="en-US">
                <a:latin typeface="Times New Roman" panose="02020603050405020304" pitchFamily="18" charset="0"/>
              </a:rPr>
              <a:t>hldthmbsdthstllwtrs</a:t>
            </a:r>
          </a:p>
        </p:txBody>
      </p:sp>
    </p:spTree>
    <p:extLst>
      <p:ext uri="{BB962C8B-B14F-4D97-AF65-F5344CB8AC3E}">
        <p14:creationId xmlns:p14="http://schemas.microsoft.com/office/powerpoint/2010/main" val="3807947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6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6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0DA8D38-B471-4CAF-BA5C-55FCE966DE58}"/>
              </a:ext>
            </a:extLst>
          </p:cNvPr>
          <p:cNvSpPr>
            <a:spLocks noGrp="1"/>
          </p:cNvSpPr>
          <p:nvPr>
            <p:ph type="sldNum" sz="quarter" idx="12"/>
          </p:nvPr>
        </p:nvSpPr>
        <p:spPr/>
        <p:txBody>
          <a:bodyPr/>
          <a:lstStyle/>
          <a:p>
            <a:fld id="{494C2F9F-F90B-4843-9443-D1BD22D3348D}" type="slidenum">
              <a:rPr lang="en-US" altLang="en-US"/>
              <a:pPr/>
              <a:t>13</a:t>
            </a:fld>
            <a:endParaRPr lang="en-US" altLang="en-US"/>
          </a:p>
        </p:txBody>
      </p:sp>
      <p:sp>
        <p:nvSpPr>
          <p:cNvPr id="71683" name="Rectangle 3">
            <a:extLst>
              <a:ext uri="{FF2B5EF4-FFF2-40B4-BE49-F238E27FC236}">
                <a16:creationId xmlns:a16="http://schemas.microsoft.com/office/drawing/2014/main" id="{AEC6484E-9AE5-44A0-A10C-A475BC18468E}"/>
              </a:ext>
            </a:extLst>
          </p:cNvPr>
          <p:cNvSpPr>
            <a:spLocks noGrp="1" noChangeArrowheads="1"/>
          </p:cNvSpPr>
          <p:nvPr>
            <p:ph type="body" idx="1"/>
          </p:nvPr>
        </p:nvSpPr>
        <p:spPr>
          <a:xfrm>
            <a:off x="1903412" y="457200"/>
            <a:ext cx="8763000" cy="6172200"/>
          </a:xfrm>
        </p:spPr>
        <p:txBody>
          <a:bodyPr/>
          <a:lstStyle/>
          <a:p>
            <a:pPr>
              <a:buFont typeface="Wingdings" panose="05000000000000000000" pitchFamily="2" charset="2"/>
              <a:buNone/>
            </a:pPr>
            <a:r>
              <a:rPr lang="en-US" altLang="en-US">
                <a:solidFill>
                  <a:srgbClr val="FFFF00"/>
                </a:solidFill>
                <a:latin typeface="Lucida Bright" panose="02040602050505020304" pitchFamily="18" charset="0"/>
              </a:rPr>
              <a:t>English consonantal text with word spacing but no vowels (written left to right)</a:t>
            </a:r>
          </a:p>
          <a:p>
            <a:pPr>
              <a:buFont typeface="Wingdings" panose="05000000000000000000" pitchFamily="2" charset="2"/>
              <a:buNone/>
            </a:pPr>
            <a:r>
              <a:rPr lang="en-US" altLang="en-US">
                <a:latin typeface="Times New Roman" panose="02020603050405020304" pitchFamily="18" charset="0"/>
              </a:rPr>
              <a:t>Th lrd s m shphrd shll nt wnt</a:t>
            </a:r>
          </a:p>
          <a:p>
            <a:pPr>
              <a:buFont typeface="Wingdings" panose="05000000000000000000" pitchFamily="2" charset="2"/>
              <a:buNone/>
            </a:pPr>
            <a:r>
              <a:rPr lang="en-US" altLang="en-US">
                <a:latin typeface="Times New Roman" panose="02020603050405020304" pitchFamily="18" charset="0"/>
              </a:rPr>
              <a:t>H mkth m t l dwn n grn pstrs</a:t>
            </a:r>
          </a:p>
          <a:p>
            <a:pPr>
              <a:buFont typeface="Wingdings" panose="05000000000000000000" pitchFamily="2" charset="2"/>
              <a:buNone/>
            </a:pPr>
            <a:r>
              <a:rPr lang="en-US" altLang="en-US">
                <a:latin typeface="Times New Roman" panose="02020603050405020304" pitchFamily="18" charset="0"/>
              </a:rPr>
              <a:t>H ldth m bsd th stll wtrs</a:t>
            </a:r>
          </a:p>
          <a:p>
            <a:pPr>
              <a:buFont typeface="Wingdings" panose="05000000000000000000" pitchFamily="2" charset="2"/>
              <a:buNone/>
            </a:pPr>
            <a:endParaRPr lang="en-US" altLang="en-US">
              <a:latin typeface="Times New Roman" panose="02020603050405020304" pitchFamily="18" charset="0"/>
            </a:endParaRPr>
          </a:p>
          <a:p>
            <a:pPr>
              <a:buFont typeface="Wingdings" panose="05000000000000000000" pitchFamily="2" charset="2"/>
              <a:buNone/>
            </a:pPr>
            <a:r>
              <a:rPr lang="en-US" altLang="en-US">
                <a:solidFill>
                  <a:srgbClr val="FFFF00"/>
                </a:solidFill>
                <a:latin typeface="Lucida Bright" panose="02040602050505020304" pitchFamily="18" charset="0"/>
              </a:rPr>
              <a:t>English consonantal text with word spacing and vowel subscripts (written left to right)</a:t>
            </a:r>
          </a:p>
          <a:p>
            <a:pPr>
              <a:buFont typeface="Wingdings" panose="05000000000000000000" pitchFamily="2" charset="2"/>
              <a:buNone/>
            </a:pPr>
            <a:r>
              <a:rPr lang="en-US" altLang="en-US">
                <a:latin typeface="Times New Roman" panose="02020603050405020304" pitchFamily="18" charset="0"/>
              </a:rPr>
              <a:t>Th</a:t>
            </a:r>
            <a:r>
              <a:rPr lang="en-US" altLang="en-US" baseline="-25000">
                <a:latin typeface="Times New Roman" panose="02020603050405020304" pitchFamily="18" charset="0"/>
              </a:rPr>
              <a:t>e</a:t>
            </a:r>
            <a:r>
              <a:rPr lang="en-US" altLang="en-US">
                <a:latin typeface="Times New Roman" panose="02020603050405020304" pitchFamily="18" charset="0"/>
              </a:rPr>
              <a:t> l</a:t>
            </a:r>
            <a:r>
              <a:rPr lang="en-US" altLang="en-US" baseline="-25000">
                <a:latin typeface="Times New Roman" panose="02020603050405020304" pitchFamily="18" charset="0"/>
              </a:rPr>
              <a:t>o</a:t>
            </a:r>
            <a:r>
              <a:rPr lang="en-US" altLang="en-US">
                <a:latin typeface="Times New Roman" panose="02020603050405020304" pitchFamily="18" charset="0"/>
              </a:rPr>
              <a:t>rd </a:t>
            </a:r>
            <a:r>
              <a:rPr lang="en-US" altLang="en-US" baseline="-25000">
                <a:latin typeface="Times New Roman" panose="02020603050405020304" pitchFamily="18" charset="0"/>
              </a:rPr>
              <a:t>i</a:t>
            </a:r>
            <a:r>
              <a:rPr lang="en-US" altLang="en-US">
                <a:latin typeface="Times New Roman" panose="02020603050405020304" pitchFamily="18" charset="0"/>
              </a:rPr>
              <a:t>s m</a:t>
            </a:r>
            <a:r>
              <a:rPr lang="en-US" altLang="en-US" baseline="-25000">
                <a:latin typeface="Times New Roman" panose="02020603050405020304" pitchFamily="18" charset="0"/>
              </a:rPr>
              <a:t>y</a:t>
            </a:r>
            <a:r>
              <a:rPr lang="en-US" altLang="en-US">
                <a:latin typeface="Times New Roman" panose="02020603050405020304" pitchFamily="18" charset="0"/>
              </a:rPr>
              <a:t> sh</a:t>
            </a:r>
            <a:r>
              <a:rPr lang="en-US" altLang="en-US" baseline="-25000">
                <a:latin typeface="Times New Roman" panose="02020603050405020304" pitchFamily="18" charset="0"/>
              </a:rPr>
              <a:t>e</a:t>
            </a:r>
            <a:r>
              <a:rPr lang="en-US" altLang="en-US">
                <a:latin typeface="Times New Roman" panose="02020603050405020304" pitchFamily="18" charset="0"/>
              </a:rPr>
              <a:t>ph</a:t>
            </a:r>
            <a:r>
              <a:rPr lang="en-US" altLang="en-US" baseline="-25000">
                <a:latin typeface="Times New Roman" panose="02020603050405020304" pitchFamily="18" charset="0"/>
              </a:rPr>
              <a:t>e</a:t>
            </a:r>
            <a:r>
              <a:rPr lang="en-US" altLang="en-US">
                <a:latin typeface="Times New Roman" panose="02020603050405020304" pitchFamily="18" charset="0"/>
              </a:rPr>
              <a:t>rd; </a:t>
            </a:r>
            <a:r>
              <a:rPr lang="en-US" altLang="en-US" baseline="-25000">
                <a:latin typeface="Times New Roman" panose="02020603050405020304" pitchFamily="18" charset="0"/>
              </a:rPr>
              <a:t>I</a:t>
            </a:r>
            <a:r>
              <a:rPr lang="en-US" altLang="en-US">
                <a:latin typeface="Times New Roman" panose="02020603050405020304" pitchFamily="18" charset="0"/>
              </a:rPr>
              <a:t> sh</a:t>
            </a:r>
            <a:r>
              <a:rPr lang="en-US" altLang="en-US" baseline="-25000">
                <a:latin typeface="Times New Roman" panose="02020603050405020304" pitchFamily="18" charset="0"/>
              </a:rPr>
              <a:t>a</a:t>
            </a:r>
            <a:r>
              <a:rPr lang="en-US" altLang="en-US">
                <a:latin typeface="Times New Roman" panose="02020603050405020304" pitchFamily="18" charset="0"/>
              </a:rPr>
              <a:t>ll n</a:t>
            </a:r>
            <a:r>
              <a:rPr lang="en-US" altLang="en-US" baseline="-25000">
                <a:latin typeface="Times New Roman" panose="02020603050405020304" pitchFamily="18" charset="0"/>
              </a:rPr>
              <a:t>o</a:t>
            </a:r>
            <a:r>
              <a:rPr lang="en-US" altLang="en-US">
                <a:latin typeface="Times New Roman" panose="02020603050405020304" pitchFamily="18" charset="0"/>
              </a:rPr>
              <a:t>t w</a:t>
            </a:r>
            <a:r>
              <a:rPr lang="en-US" altLang="en-US" baseline="-25000">
                <a:latin typeface="Times New Roman" panose="02020603050405020304" pitchFamily="18" charset="0"/>
              </a:rPr>
              <a:t>a</a:t>
            </a:r>
            <a:r>
              <a:rPr lang="en-US" altLang="en-US">
                <a:latin typeface="Times New Roman" panose="02020603050405020304" pitchFamily="18" charset="0"/>
              </a:rPr>
              <a:t>nt.</a:t>
            </a:r>
          </a:p>
          <a:p>
            <a:pPr>
              <a:buFont typeface="Wingdings" panose="05000000000000000000" pitchFamily="2" charset="2"/>
              <a:buNone/>
            </a:pPr>
            <a:r>
              <a:rPr lang="en-US" altLang="en-US">
                <a:latin typeface="Times New Roman" panose="02020603050405020304" pitchFamily="18" charset="0"/>
              </a:rPr>
              <a:t>H</a:t>
            </a:r>
            <a:r>
              <a:rPr lang="en-US" altLang="en-US" baseline="-25000">
                <a:latin typeface="Times New Roman" panose="02020603050405020304" pitchFamily="18" charset="0"/>
              </a:rPr>
              <a:t>e</a:t>
            </a:r>
            <a:r>
              <a:rPr lang="en-US" altLang="en-US">
                <a:latin typeface="Times New Roman" panose="02020603050405020304" pitchFamily="18" charset="0"/>
              </a:rPr>
              <a:t> m</a:t>
            </a:r>
            <a:r>
              <a:rPr lang="en-US" altLang="en-US" baseline="-25000">
                <a:latin typeface="Times New Roman" panose="02020603050405020304" pitchFamily="18" charset="0"/>
              </a:rPr>
              <a:t>a</a:t>
            </a:r>
            <a:r>
              <a:rPr lang="en-US" altLang="en-US">
                <a:latin typeface="Times New Roman" panose="02020603050405020304" pitchFamily="18" charset="0"/>
              </a:rPr>
              <a:t>k</a:t>
            </a:r>
            <a:r>
              <a:rPr lang="en-US" altLang="en-US" baseline="-25000">
                <a:latin typeface="Times New Roman" panose="02020603050405020304" pitchFamily="18" charset="0"/>
              </a:rPr>
              <a:t>e</a:t>
            </a:r>
            <a:r>
              <a:rPr lang="en-US" altLang="en-US">
                <a:latin typeface="Times New Roman" panose="02020603050405020304" pitchFamily="18" charset="0"/>
              </a:rPr>
              <a:t>th m</a:t>
            </a:r>
            <a:r>
              <a:rPr lang="en-US" altLang="en-US" baseline="-25000">
                <a:latin typeface="Times New Roman" panose="02020603050405020304" pitchFamily="18" charset="0"/>
              </a:rPr>
              <a:t>e</a:t>
            </a:r>
            <a:r>
              <a:rPr lang="en-US" altLang="en-US">
                <a:latin typeface="Times New Roman" panose="02020603050405020304" pitchFamily="18" charset="0"/>
              </a:rPr>
              <a:t> t</a:t>
            </a:r>
            <a:r>
              <a:rPr lang="en-US" altLang="en-US" baseline="-25000">
                <a:latin typeface="Times New Roman" panose="02020603050405020304" pitchFamily="18" charset="0"/>
              </a:rPr>
              <a:t>o</a:t>
            </a:r>
            <a:r>
              <a:rPr lang="en-US" altLang="en-US">
                <a:latin typeface="Times New Roman" panose="02020603050405020304" pitchFamily="18" charset="0"/>
              </a:rPr>
              <a:t> l</a:t>
            </a:r>
            <a:r>
              <a:rPr lang="en-US" altLang="en-US" baseline="-25000">
                <a:latin typeface="Times New Roman" panose="02020603050405020304" pitchFamily="18" charset="0"/>
              </a:rPr>
              <a:t>ie</a:t>
            </a:r>
            <a:r>
              <a:rPr lang="en-US" altLang="en-US">
                <a:latin typeface="Times New Roman" panose="02020603050405020304" pitchFamily="18" charset="0"/>
              </a:rPr>
              <a:t> d</a:t>
            </a:r>
            <a:r>
              <a:rPr lang="en-US" altLang="en-US" baseline="-25000">
                <a:latin typeface="Times New Roman" panose="02020603050405020304" pitchFamily="18" charset="0"/>
              </a:rPr>
              <a:t>o</a:t>
            </a:r>
            <a:r>
              <a:rPr lang="en-US" altLang="en-US">
                <a:latin typeface="Times New Roman" panose="02020603050405020304" pitchFamily="18" charset="0"/>
              </a:rPr>
              <a:t>wn </a:t>
            </a:r>
            <a:r>
              <a:rPr lang="en-US" altLang="en-US" baseline="-25000">
                <a:latin typeface="Times New Roman" panose="02020603050405020304" pitchFamily="18" charset="0"/>
              </a:rPr>
              <a:t>i</a:t>
            </a:r>
            <a:r>
              <a:rPr lang="en-US" altLang="en-US">
                <a:latin typeface="Times New Roman" panose="02020603050405020304" pitchFamily="18" charset="0"/>
              </a:rPr>
              <a:t>n gr</a:t>
            </a:r>
            <a:r>
              <a:rPr lang="en-US" altLang="en-US" baseline="-25000">
                <a:latin typeface="Times New Roman" panose="02020603050405020304" pitchFamily="18" charset="0"/>
              </a:rPr>
              <a:t>ee</a:t>
            </a:r>
            <a:r>
              <a:rPr lang="en-US" altLang="en-US">
                <a:latin typeface="Times New Roman" panose="02020603050405020304" pitchFamily="18" charset="0"/>
              </a:rPr>
              <a:t>n p</a:t>
            </a:r>
            <a:r>
              <a:rPr lang="en-US" altLang="en-US" baseline="-25000">
                <a:latin typeface="Times New Roman" panose="02020603050405020304" pitchFamily="18" charset="0"/>
              </a:rPr>
              <a:t>a</a:t>
            </a:r>
            <a:r>
              <a:rPr lang="en-US" altLang="en-US">
                <a:latin typeface="Times New Roman" panose="02020603050405020304" pitchFamily="18" charset="0"/>
              </a:rPr>
              <a:t>st</a:t>
            </a:r>
            <a:r>
              <a:rPr lang="en-US" altLang="en-US" baseline="-25000">
                <a:latin typeface="Times New Roman" panose="02020603050405020304" pitchFamily="18" charset="0"/>
              </a:rPr>
              <a:t>u</a:t>
            </a:r>
            <a:r>
              <a:rPr lang="en-US" altLang="en-US">
                <a:latin typeface="Times New Roman" panose="02020603050405020304" pitchFamily="18" charset="0"/>
              </a:rPr>
              <a:t>r</a:t>
            </a:r>
            <a:r>
              <a:rPr lang="en-US" altLang="en-US" baseline="-25000">
                <a:latin typeface="Times New Roman" panose="02020603050405020304" pitchFamily="18" charset="0"/>
              </a:rPr>
              <a:t>e</a:t>
            </a:r>
            <a:r>
              <a:rPr lang="en-US" altLang="en-US">
                <a:latin typeface="Times New Roman" panose="02020603050405020304" pitchFamily="18" charset="0"/>
              </a:rPr>
              <a:t>s</a:t>
            </a:r>
          </a:p>
          <a:p>
            <a:pPr>
              <a:buFont typeface="Wingdings" panose="05000000000000000000" pitchFamily="2" charset="2"/>
              <a:buNone/>
            </a:pPr>
            <a:r>
              <a:rPr lang="en-US" altLang="en-US">
                <a:latin typeface="Times New Roman" panose="02020603050405020304" pitchFamily="18" charset="0"/>
              </a:rPr>
              <a:t>H</a:t>
            </a:r>
            <a:r>
              <a:rPr lang="en-US" altLang="en-US" baseline="-25000">
                <a:latin typeface="Times New Roman" panose="02020603050405020304" pitchFamily="18" charset="0"/>
              </a:rPr>
              <a:t>e</a:t>
            </a:r>
            <a:r>
              <a:rPr lang="en-US" altLang="en-US">
                <a:latin typeface="Times New Roman" panose="02020603050405020304" pitchFamily="18" charset="0"/>
              </a:rPr>
              <a:t> l</a:t>
            </a:r>
            <a:r>
              <a:rPr lang="en-US" altLang="en-US" baseline="-25000">
                <a:latin typeface="Times New Roman" panose="02020603050405020304" pitchFamily="18" charset="0"/>
              </a:rPr>
              <a:t>ea</a:t>
            </a:r>
            <a:r>
              <a:rPr lang="en-US" altLang="en-US">
                <a:latin typeface="Times New Roman" panose="02020603050405020304" pitchFamily="18" charset="0"/>
              </a:rPr>
              <a:t>d</a:t>
            </a:r>
            <a:r>
              <a:rPr lang="en-US" altLang="en-US" baseline="-25000">
                <a:latin typeface="Times New Roman" panose="02020603050405020304" pitchFamily="18" charset="0"/>
              </a:rPr>
              <a:t>e</a:t>
            </a:r>
            <a:r>
              <a:rPr lang="en-US" altLang="en-US">
                <a:latin typeface="Times New Roman" panose="02020603050405020304" pitchFamily="18" charset="0"/>
              </a:rPr>
              <a:t>th m</a:t>
            </a:r>
            <a:r>
              <a:rPr lang="en-US" altLang="en-US" baseline="-25000">
                <a:latin typeface="Times New Roman" panose="02020603050405020304" pitchFamily="18" charset="0"/>
              </a:rPr>
              <a:t>e</a:t>
            </a:r>
            <a:r>
              <a:rPr lang="en-US" altLang="en-US">
                <a:latin typeface="Times New Roman" panose="02020603050405020304" pitchFamily="18" charset="0"/>
              </a:rPr>
              <a:t> b</a:t>
            </a:r>
            <a:r>
              <a:rPr lang="en-US" altLang="en-US" baseline="-25000">
                <a:latin typeface="Times New Roman" panose="02020603050405020304" pitchFamily="18" charset="0"/>
              </a:rPr>
              <a:t>e</a:t>
            </a:r>
            <a:r>
              <a:rPr lang="en-US" altLang="en-US">
                <a:latin typeface="Times New Roman" panose="02020603050405020304" pitchFamily="18" charset="0"/>
              </a:rPr>
              <a:t>s</a:t>
            </a:r>
            <a:r>
              <a:rPr lang="en-US" altLang="en-US" baseline="-25000">
                <a:latin typeface="Times New Roman" panose="02020603050405020304" pitchFamily="18" charset="0"/>
              </a:rPr>
              <a:t>i</a:t>
            </a:r>
            <a:r>
              <a:rPr lang="en-US" altLang="en-US">
                <a:latin typeface="Times New Roman" panose="02020603050405020304" pitchFamily="18" charset="0"/>
              </a:rPr>
              <a:t>d</a:t>
            </a:r>
            <a:r>
              <a:rPr lang="en-US" altLang="en-US" baseline="-25000">
                <a:latin typeface="Times New Roman" panose="02020603050405020304" pitchFamily="18" charset="0"/>
              </a:rPr>
              <a:t>e</a:t>
            </a:r>
            <a:r>
              <a:rPr lang="en-US" altLang="en-US">
                <a:latin typeface="Times New Roman" panose="02020603050405020304" pitchFamily="18" charset="0"/>
              </a:rPr>
              <a:t> th</a:t>
            </a:r>
            <a:r>
              <a:rPr lang="en-US" altLang="en-US" baseline="-25000">
                <a:latin typeface="Times New Roman" panose="02020603050405020304" pitchFamily="18" charset="0"/>
              </a:rPr>
              <a:t>e</a:t>
            </a:r>
            <a:r>
              <a:rPr lang="en-US" altLang="en-US">
                <a:latin typeface="Times New Roman" panose="02020603050405020304" pitchFamily="18" charset="0"/>
              </a:rPr>
              <a:t> st</a:t>
            </a:r>
            <a:r>
              <a:rPr lang="en-US" altLang="en-US" baseline="-25000">
                <a:latin typeface="Times New Roman" panose="02020603050405020304" pitchFamily="18" charset="0"/>
              </a:rPr>
              <a:t>i</a:t>
            </a:r>
            <a:r>
              <a:rPr lang="en-US" altLang="en-US">
                <a:latin typeface="Times New Roman" panose="02020603050405020304" pitchFamily="18" charset="0"/>
              </a:rPr>
              <a:t>ll w</a:t>
            </a:r>
            <a:r>
              <a:rPr lang="en-US" altLang="en-US" baseline="-25000">
                <a:latin typeface="Times New Roman" panose="02020603050405020304" pitchFamily="18" charset="0"/>
              </a:rPr>
              <a:t>a</a:t>
            </a:r>
            <a:r>
              <a:rPr lang="en-US" altLang="en-US">
                <a:latin typeface="Times New Roman" panose="02020603050405020304" pitchFamily="18" charset="0"/>
              </a:rPr>
              <a:t>t</a:t>
            </a:r>
            <a:r>
              <a:rPr lang="en-US" altLang="en-US" baseline="-25000">
                <a:latin typeface="Times New Roman" panose="02020603050405020304" pitchFamily="18" charset="0"/>
              </a:rPr>
              <a:t>e</a:t>
            </a:r>
            <a:r>
              <a:rPr lang="en-US" altLang="en-US">
                <a:latin typeface="Times New Roman" panose="02020603050405020304" pitchFamily="18" charset="0"/>
              </a:rPr>
              <a:t>rs</a:t>
            </a:r>
          </a:p>
        </p:txBody>
      </p:sp>
    </p:spTree>
    <p:extLst>
      <p:ext uri="{BB962C8B-B14F-4D97-AF65-F5344CB8AC3E}">
        <p14:creationId xmlns:p14="http://schemas.microsoft.com/office/powerpoint/2010/main" val="7821417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A1FF85B4-1478-4BE7-BB4A-2C4087AFCDA1}"/>
              </a:ext>
            </a:extLst>
          </p:cNvPr>
          <p:cNvSpPr>
            <a:spLocks noGrp="1" noChangeArrowheads="1"/>
          </p:cNvSpPr>
          <p:nvPr>
            <p:ph type="title"/>
          </p:nvPr>
        </p:nvSpPr>
        <p:spPr>
          <a:xfrm>
            <a:off x="914162" y="431801"/>
            <a:ext cx="6477000" cy="1371600"/>
          </a:xfrm>
        </p:spPr>
        <p:txBody>
          <a:bodyPr>
            <a:normAutofit fontScale="90000"/>
          </a:bodyPr>
          <a:lstStyle/>
          <a:p>
            <a:r>
              <a:rPr lang="en-US" altLang="en-US" sz="7200" b="1" dirty="0">
                <a:solidFill>
                  <a:srgbClr val="00FFFF"/>
                </a:solidFill>
                <a:latin typeface="Narkisim" panose="020E0502050101010101" pitchFamily="34" charset="-79"/>
                <a:cs typeface="Narkisim" panose="020E0502050101010101" pitchFamily="34" charset="-79"/>
              </a:rPr>
              <a:t>H</a:t>
            </a:r>
            <a:r>
              <a:rPr lang="en-US" altLang="en-US" sz="6600" b="1" dirty="0">
                <a:solidFill>
                  <a:srgbClr val="00FFFF"/>
                </a:solidFill>
                <a:latin typeface="Narkisim" panose="020E0502050101010101" pitchFamily="34" charset="-79"/>
                <a:cs typeface="Narkisim" panose="020E0502050101010101" pitchFamily="34" charset="-79"/>
              </a:rPr>
              <a:t>ebrew</a:t>
            </a:r>
            <a:r>
              <a:rPr lang="en-US" altLang="en-US" sz="6600" b="1" dirty="0">
                <a:solidFill>
                  <a:srgbClr val="FFFF00"/>
                </a:solidFill>
                <a:latin typeface="Narkisim" panose="020E0502050101010101" pitchFamily="34" charset="-79"/>
                <a:cs typeface="Narkisim" panose="020E0502050101010101" pitchFamily="34" charset="-79"/>
              </a:rPr>
              <a:t> </a:t>
            </a:r>
            <a:r>
              <a:rPr lang="en-US" altLang="en-US" sz="7200" b="1" dirty="0">
                <a:solidFill>
                  <a:srgbClr val="00FFFF"/>
                </a:solidFill>
                <a:latin typeface="Narkisim" panose="020E0502050101010101" pitchFamily="34" charset="-79"/>
                <a:cs typeface="Narkisim" panose="020E0502050101010101" pitchFamily="34" charset="-79"/>
              </a:rPr>
              <a:t>P</a:t>
            </a:r>
            <a:r>
              <a:rPr lang="en-US" altLang="en-US" sz="6600" b="1" dirty="0">
                <a:solidFill>
                  <a:srgbClr val="00FFFF"/>
                </a:solidFill>
                <a:latin typeface="Narkisim" panose="020E0502050101010101" pitchFamily="34" charset="-79"/>
                <a:cs typeface="Narkisim" panose="020E0502050101010101" pitchFamily="34" charset="-79"/>
              </a:rPr>
              <a:t>oetry</a:t>
            </a:r>
          </a:p>
        </p:txBody>
      </p:sp>
      <p:sp>
        <p:nvSpPr>
          <p:cNvPr id="196611" name="Rectangle 3">
            <a:extLst>
              <a:ext uri="{FF2B5EF4-FFF2-40B4-BE49-F238E27FC236}">
                <a16:creationId xmlns:a16="http://schemas.microsoft.com/office/drawing/2014/main" id="{A9CBC8E0-444A-4FD5-8157-B51C3B387A48}"/>
              </a:ext>
            </a:extLst>
          </p:cNvPr>
          <p:cNvSpPr>
            <a:spLocks noGrp="1" noChangeArrowheads="1"/>
          </p:cNvSpPr>
          <p:nvPr>
            <p:ph type="body" idx="1"/>
          </p:nvPr>
        </p:nvSpPr>
        <p:spPr/>
        <p:txBody>
          <a:bodyPr/>
          <a:lstStyle/>
          <a:p>
            <a:pPr>
              <a:buFont typeface="Wingdings" panose="05000000000000000000" pitchFamily="2" charset="2"/>
              <a:buNone/>
            </a:pPr>
            <a:r>
              <a:rPr lang="en-US" altLang="en-US" dirty="0">
                <a:solidFill>
                  <a:srgbClr val="FFCC00"/>
                </a:solidFill>
              </a:rPr>
              <a:t>Poetry is literature written in meter. General characteristics of Hebrew poetry include:</a:t>
            </a:r>
          </a:p>
          <a:p>
            <a:r>
              <a:rPr lang="en-US" altLang="en-US" sz="2400" i="1" dirty="0">
                <a:latin typeface="Arial Narrow" panose="020B0606020202030204" pitchFamily="34" charset="0"/>
              </a:rPr>
              <a:t>Rhythm (accented language)</a:t>
            </a:r>
          </a:p>
          <a:p>
            <a:r>
              <a:rPr lang="en-US" altLang="en-US" sz="2400" i="1" dirty="0">
                <a:latin typeface="Arial Narrow" panose="020B0606020202030204" pitchFamily="34" charset="0"/>
              </a:rPr>
              <a:t>Meter (patterns of verse)</a:t>
            </a:r>
          </a:p>
          <a:p>
            <a:r>
              <a:rPr lang="en-US" altLang="en-US" sz="2400" i="1" dirty="0">
                <a:latin typeface="Arial Narrow" panose="020B0606020202030204" pitchFamily="34" charset="0"/>
              </a:rPr>
              <a:t>Rhyme (repetitive elements)</a:t>
            </a:r>
          </a:p>
          <a:p>
            <a:r>
              <a:rPr lang="en-US" altLang="en-US" sz="2400" i="1" dirty="0">
                <a:latin typeface="Arial Narrow" panose="020B0606020202030204" pitchFamily="34" charset="0"/>
              </a:rPr>
              <a:t>Lyrical style (expression of deep personal feelings and emotion)</a:t>
            </a:r>
          </a:p>
          <a:p>
            <a:r>
              <a:rPr lang="en-US" altLang="en-US" sz="2400" i="1" dirty="0">
                <a:latin typeface="Arial Narrow" panose="020B0606020202030204" pitchFamily="34" charset="0"/>
              </a:rPr>
              <a:t>Metaphorical language (words become symbols of other entities)</a:t>
            </a:r>
          </a:p>
        </p:txBody>
      </p:sp>
    </p:spTree>
    <p:extLst>
      <p:ext uri="{BB962C8B-B14F-4D97-AF65-F5344CB8AC3E}">
        <p14:creationId xmlns:p14="http://schemas.microsoft.com/office/powerpoint/2010/main" val="76626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p:cTn id="7" dur="500" fill="hold"/>
                                        <p:tgtEl>
                                          <p:spTgt spid="196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6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96611">
                                            <p:txEl>
                                              <p:pRg st="1" end="1"/>
                                            </p:txEl>
                                          </p:spTgt>
                                        </p:tgtEl>
                                        <p:attrNameLst>
                                          <p:attrName>style.visibility</p:attrName>
                                        </p:attrNameLst>
                                      </p:cBhvr>
                                      <p:to>
                                        <p:strVal val="visible"/>
                                      </p:to>
                                    </p:set>
                                    <p:animEffect transition="in" filter="wipe(left)">
                                      <p:cBhvr>
                                        <p:cTn id="13" dur="500"/>
                                        <p:tgtEl>
                                          <p:spTgt spid="196611">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96611">
                                            <p:txEl>
                                              <p:pRg st="2" end="2"/>
                                            </p:txEl>
                                          </p:spTgt>
                                        </p:tgtEl>
                                        <p:attrNameLst>
                                          <p:attrName>style.visibility</p:attrName>
                                        </p:attrNameLst>
                                      </p:cBhvr>
                                      <p:to>
                                        <p:strVal val="visible"/>
                                      </p:to>
                                    </p:set>
                                    <p:animEffect transition="in" filter="wipe(left)">
                                      <p:cBhvr>
                                        <p:cTn id="18" dur="500"/>
                                        <p:tgtEl>
                                          <p:spTgt spid="19661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96611">
                                            <p:txEl>
                                              <p:pRg st="3" end="3"/>
                                            </p:txEl>
                                          </p:spTgt>
                                        </p:tgtEl>
                                        <p:attrNameLst>
                                          <p:attrName>style.visibility</p:attrName>
                                        </p:attrNameLst>
                                      </p:cBhvr>
                                      <p:to>
                                        <p:strVal val="visible"/>
                                      </p:to>
                                    </p:set>
                                    <p:animEffect transition="in" filter="wipe(left)">
                                      <p:cBhvr>
                                        <p:cTn id="23" dur="500"/>
                                        <p:tgtEl>
                                          <p:spTgt spid="19661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96611">
                                            <p:txEl>
                                              <p:pRg st="4" end="4"/>
                                            </p:txEl>
                                          </p:spTgt>
                                        </p:tgtEl>
                                        <p:attrNameLst>
                                          <p:attrName>style.visibility</p:attrName>
                                        </p:attrNameLst>
                                      </p:cBhvr>
                                      <p:to>
                                        <p:strVal val="visible"/>
                                      </p:to>
                                    </p:set>
                                    <p:animEffect transition="in" filter="wipe(left)">
                                      <p:cBhvr>
                                        <p:cTn id="28" dur="500"/>
                                        <p:tgtEl>
                                          <p:spTgt spid="196611">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96611">
                                            <p:txEl>
                                              <p:pRg st="5" end="5"/>
                                            </p:txEl>
                                          </p:spTgt>
                                        </p:tgtEl>
                                        <p:attrNameLst>
                                          <p:attrName>style.visibility</p:attrName>
                                        </p:attrNameLst>
                                      </p:cBhvr>
                                      <p:to>
                                        <p:strVal val="visible"/>
                                      </p:to>
                                    </p:set>
                                    <p:animEffect transition="in" filter="wipe(left)">
                                      <p:cBhvr>
                                        <p:cTn id="33" dur="500"/>
                                        <p:tgtEl>
                                          <p:spTgt spid="196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D580-C729-431B-962B-96F67C2CC9EF}"/>
              </a:ext>
            </a:extLst>
          </p:cNvPr>
          <p:cNvSpPr>
            <a:spLocks noGrp="1"/>
          </p:cNvSpPr>
          <p:nvPr>
            <p:ph type="title"/>
          </p:nvPr>
        </p:nvSpPr>
        <p:spPr/>
        <p:txBody>
          <a:bodyPr>
            <a:normAutofit/>
          </a:bodyPr>
          <a:lstStyle/>
          <a:p>
            <a:r>
              <a:rPr lang="en-US" sz="4800" dirty="0">
                <a:solidFill>
                  <a:srgbClr val="00FFFF"/>
                </a:solidFill>
              </a:rPr>
              <a:t>Why poetry?</a:t>
            </a:r>
          </a:p>
        </p:txBody>
      </p:sp>
      <p:sp>
        <p:nvSpPr>
          <p:cNvPr id="3" name="Content Placeholder 2">
            <a:extLst>
              <a:ext uri="{FF2B5EF4-FFF2-40B4-BE49-F238E27FC236}">
                <a16:creationId xmlns:a16="http://schemas.microsoft.com/office/drawing/2014/main" id="{839EED34-769B-47A5-9A95-F79B37BEA809}"/>
              </a:ext>
            </a:extLst>
          </p:cNvPr>
          <p:cNvSpPr>
            <a:spLocks noGrp="1"/>
          </p:cNvSpPr>
          <p:nvPr>
            <p:ph idx="1"/>
          </p:nvPr>
        </p:nvSpPr>
        <p:spPr/>
        <p:txBody>
          <a:bodyPr/>
          <a:lstStyle/>
          <a:p>
            <a:pPr marL="0" indent="0">
              <a:buNone/>
            </a:pPr>
            <a:r>
              <a:rPr lang="en-US" dirty="0">
                <a:solidFill>
                  <a:srgbClr val="FFC000"/>
                </a:solidFill>
                <a:effectLst>
                  <a:outerShdw blurRad="38100" dist="38100" dir="2700000" algn="tl">
                    <a:srgbClr val="000000">
                      <a:alpha val="43137"/>
                    </a:srgbClr>
                  </a:outerShdw>
                </a:effectLst>
              </a:rPr>
              <a:t>In an oral society, poetry, due to its repetitive features in rhythm, rhyme and meter, is more easily memorized than prose.</a:t>
            </a:r>
          </a:p>
          <a:p>
            <a:r>
              <a:rPr lang="en-US" sz="2400" i="1" dirty="0">
                <a:effectLst>
                  <a:outerShdw blurRad="38100" dist="38100" dir="2700000" algn="tl">
                    <a:srgbClr val="000000">
                      <a:alpha val="43137"/>
                    </a:srgbClr>
                  </a:outerShdw>
                </a:effectLst>
                <a:latin typeface="Arial Narrow" panose="020B0606020202030204" pitchFamily="34" charset="0"/>
              </a:rPr>
              <a:t>Poets are linguistic artists who, in addition to the mechanical features of their craft, draw for their listeners striking word pictures.</a:t>
            </a:r>
          </a:p>
          <a:p>
            <a:r>
              <a:rPr lang="en-US" sz="2400" i="1" dirty="0">
                <a:effectLst>
                  <a:outerShdw blurRad="38100" dist="38100" dir="2700000" algn="tl">
                    <a:srgbClr val="000000">
                      <a:alpha val="43137"/>
                    </a:srgbClr>
                  </a:outerShdw>
                </a:effectLst>
                <a:latin typeface="Arial Narrow" panose="020B0606020202030204" pitchFamily="34" charset="0"/>
              </a:rPr>
              <a:t>They offer analogies, insights and reflections that we might not otherwise notice.</a:t>
            </a:r>
          </a:p>
          <a:p>
            <a:r>
              <a:rPr lang="en-US" sz="2400" i="1" dirty="0">
                <a:effectLst>
                  <a:outerShdw blurRad="38100" dist="38100" dir="2700000" algn="tl">
                    <a:srgbClr val="000000">
                      <a:alpha val="43137"/>
                    </a:srgbClr>
                  </a:outerShdw>
                </a:effectLst>
                <a:latin typeface="Arial Narrow" panose="020B0606020202030204" pitchFamily="34" charset="0"/>
              </a:rPr>
              <a:t>They call upon the listener to think more deeply about life and reality.</a:t>
            </a:r>
          </a:p>
        </p:txBody>
      </p:sp>
    </p:spTree>
    <p:extLst>
      <p:ext uri="{BB962C8B-B14F-4D97-AF65-F5344CB8AC3E}">
        <p14:creationId xmlns:p14="http://schemas.microsoft.com/office/powerpoint/2010/main" val="78103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A527BE6-9CAB-4D07-9E31-A7FCDAEAD36C}"/>
              </a:ext>
            </a:extLst>
          </p:cNvPr>
          <p:cNvSpPr>
            <a:spLocks noGrp="1" noChangeArrowheads="1"/>
          </p:cNvSpPr>
          <p:nvPr>
            <p:ph type="title"/>
          </p:nvPr>
        </p:nvSpPr>
        <p:spPr>
          <a:xfrm>
            <a:off x="1293812" y="457200"/>
            <a:ext cx="9144000" cy="1295400"/>
          </a:xfrm>
        </p:spPr>
        <p:txBody>
          <a:bodyPr>
            <a:normAutofit fontScale="90000"/>
          </a:bodyPr>
          <a:lstStyle/>
          <a:p>
            <a:r>
              <a:rPr lang="en-US" altLang="en-US" sz="4000" b="1" dirty="0">
                <a:solidFill>
                  <a:srgbClr val="FF3300"/>
                </a:solidFill>
                <a:latin typeface="Agency FB" panose="020B0503020202020204" pitchFamily="34" charset="0"/>
              </a:rPr>
              <a:t>Some features of Hebrew poetry are nearly impossible to reproduce in a second language.</a:t>
            </a:r>
          </a:p>
        </p:txBody>
      </p:sp>
      <p:sp>
        <p:nvSpPr>
          <p:cNvPr id="416771" name="Rectangle 3">
            <a:extLst>
              <a:ext uri="{FF2B5EF4-FFF2-40B4-BE49-F238E27FC236}">
                <a16:creationId xmlns:a16="http://schemas.microsoft.com/office/drawing/2014/main" id="{B9E3C132-9DDD-489A-8E12-2A83108DB000}"/>
              </a:ext>
            </a:extLst>
          </p:cNvPr>
          <p:cNvSpPr>
            <a:spLocks noGrp="1" noChangeArrowheads="1"/>
          </p:cNvSpPr>
          <p:nvPr>
            <p:ph type="body" idx="1"/>
          </p:nvPr>
        </p:nvSpPr>
        <p:spPr>
          <a:xfrm>
            <a:off x="1674812" y="1905000"/>
            <a:ext cx="8763000" cy="4648200"/>
          </a:xfrm>
        </p:spPr>
        <p:txBody>
          <a:bodyPr>
            <a:normAutofit lnSpcReduction="10000"/>
          </a:bodyPr>
          <a:lstStyle/>
          <a:p>
            <a:pPr>
              <a:lnSpc>
                <a:spcPct val="80000"/>
              </a:lnSpc>
            </a:pPr>
            <a:r>
              <a:rPr lang="en-US" altLang="en-US" sz="2400" i="1" dirty="0">
                <a:latin typeface="Arial" panose="020B0604020202020204" pitchFamily="34" charset="0"/>
              </a:rPr>
              <a:t>Insofar as poetical structures depend upon phonetic devices, such as, puns, assonance, rhyme, alliteration, onomatopoeia, and the like, a second language is largely incapable of reproducing such elements from the donor language.</a:t>
            </a:r>
          </a:p>
          <a:p>
            <a:pPr>
              <a:lnSpc>
                <a:spcPct val="80000"/>
              </a:lnSpc>
              <a:buFont typeface="Wingdings" panose="05000000000000000000" pitchFamily="2" charset="2"/>
              <a:buNone/>
            </a:pPr>
            <a:endParaRPr lang="en-US" altLang="en-US" sz="800" i="1" dirty="0">
              <a:latin typeface="Arial" panose="020B0604020202020204" pitchFamily="34" charset="0"/>
            </a:endParaRPr>
          </a:p>
          <a:p>
            <a:pPr>
              <a:lnSpc>
                <a:spcPct val="80000"/>
              </a:lnSpc>
            </a:pPr>
            <a:r>
              <a:rPr lang="en-US" altLang="en-US" sz="2400" i="1" dirty="0">
                <a:latin typeface="Arial" panose="020B0604020202020204" pitchFamily="34" charset="0"/>
              </a:rPr>
              <a:t>However, because Hebrew poetry emphasizes the “rhyming” or relationship of ideas (as opposed merely to the rhyming of sounds), such elements </a:t>
            </a:r>
            <a:r>
              <a:rPr lang="en-US" altLang="en-US" sz="2400" i="1" u="sng" dirty="0">
                <a:latin typeface="Arial" panose="020B0604020202020204" pitchFamily="34" charset="0"/>
              </a:rPr>
              <a:t>are</a:t>
            </a:r>
            <a:r>
              <a:rPr lang="en-US" altLang="en-US" sz="2400" i="1" dirty="0">
                <a:latin typeface="Arial" panose="020B0604020202020204" pitchFamily="34" charset="0"/>
              </a:rPr>
              <a:t> capable of being understood in a second language.</a:t>
            </a:r>
          </a:p>
          <a:p>
            <a:pPr>
              <a:lnSpc>
                <a:spcPct val="80000"/>
              </a:lnSpc>
              <a:buFont typeface="Wingdings" panose="05000000000000000000" pitchFamily="2" charset="2"/>
              <a:buNone/>
            </a:pPr>
            <a:endParaRPr lang="en-US" altLang="en-US" sz="900" i="1" dirty="0">
              <a:latin typeface="Arial" panose="020B0604020202020204" pitchFamily="34" charset="0"/>
            </a:endParaRPr>
          </a:p>
          <a:p>
            <a:pPr>
              <a:lnSpc>
                <a:spcPct val="80000"/>
              </a:lnSpc>
            </a:pPr>
            <a:r>
              <a:rPr lang="en-US" altLang="en-US" sz="2400" i="1" dirty="0">
                <a:latin typeface="Arial" panose="020B0604020202020204" pitchFamily="34" charset="0"/>
              </a:rPr>
              <a:t>This “rhyming” of ideas is called </a:t>
            </a:r>
            <a:r>
              <a:rPr lang="en-US" altLang="en-US" sz="2400" i="1" u="sng" dirty="0">
                <a:solidFill>
                  <a:srgbClr val="FFCC66"/>
                </a:solidFill>
                <a:latin typeface="Arial" panose="020B0604020202020204" pitchFamily="34" charset="0"/>
              </a:rPr>
              <a:t>parallelism</a:t>
            </a:r>
            <a:r>
              <a:rPr lang="en-US" altLang="en-US" sz="2400" i="1" dirty="0">
                <a:latin typeface="Arial" panose="020B0604020202020204" pitchFamily="34" charset="0"/>
              </a:rPr>
              <a:t>, and it is the most distinctive feature of biblical Hebrew poetry. Several types are observable.</a:t>
            </a:r>
          </a:p>
        </p:txBody>
      </p:sp>
    </p:spTree>
    <p:extLst>
      <p:ext uri="{BB962C8B-B14F-4D97-AF65-F5344CB8AC3E}">
        <p14:creationId xmlns:p14="http://schemas.microsoft.com/office/powerpoint/2010/main" val="339301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6770"/>
                                        </p:tgtEl>
                                        <p:attrNameLst>
                                          <p:attrName>style.visibility</p:attrName>
                                        </p:attrNameLst>
                                      </p:cBhvr>
                                      <p:to>
                                        <p:strVal val="visible"/>
                                      </p:to>
                                    </p:set>
                                    <p:animEffect transition="in" filter="dissolve">
                                      <p:cBhvr>
                                        <p:cTn id="7" dur="500"/>
                                        <p:tgtEl>
                                          <p:spTgt spid="416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16771">
                                            <p:txEl>
                                              <p:pRg st="0" end="0"/>
                                            </p:txEl>
                                          </p:spTgt>
                                        </p:tgtEl>
                                        <p:attrNameLst>
                                          <p:attrName>style.visibility</p:attrName>
                                        </p:attrNameLst>
                                      </p:cBhvr>
                                      <p:to>
                                        <p:strVal val="visible"/>
                                      </p:to>
                                    </p:set>
                                    <p:animEffect transition="in" filter="wipe(up)">
                                      <p:cBhvr>
                                        <p:cTn id="12" dur="500"/>
                                        <p:tgtEl>
                                          <p:spTgt spid="416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16771">
                                            <p:txEl>
                                              <p:pRg st="2" end="2"/>
                                            </p:txEl>
                                          </p:spTgt>
                                        </p:tgtEl>
                                        <p:attrNameLst>
                                          <p:attrName>style.visibility</p:attrName>
                                        </p:attrNameLst>
                                      </p:cBhvr>
                                      <p:to>
                                        <p:strVal val="visible"/>
                                      </p:to>
                                    </p:set>
                                    <p:animEffect transition="in" filter="wipe(up)">
                                      <p:cBhvr>
                                        <p:cTn id="17" dur="500"/>
                                        <p:tgtEl>
                                          <p:spTgt spid="416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16771">
                                            <p:txEl>
                                              <p:pRg st="4" end="4"/>
                                            </p:txEl>
                                          </p:spTgt>
                                        </p:tgtEl>
                                        <p:attrNameLst>
                                          <p:attrName>style.visibility</p:attrName>
                                        </p:attrNameLst>
                                      </p:cBhvr>
                                      <p:to>
                                        <p:strVal val="visible"/>
                                      </p:to>
                                    </p:set>
                                    <p:animEffect transition="in" filter="wipe(up)">
                                      <p:cBhvr>
                                        <p:cTn id="22" dur="500"/>
                                        <p:tgtEl>
                                          <p:spTgt spid="416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9F4F2C68-EC16-4E0D-824C-F102B7160BAE}"/>
              </a:ext>
            </a:extLst>
          </p:cNvPr>
          <p:cNvSpPr>
            <a:spLocks noGrp="1" noChangeArrowheads="1"/>
          </p:cNvSpPr>
          <p:nvPr>
            <p:ph type="title"/>
          </p:nvPr>
        </p:nvSpPr>
        <p:spPr>
          <a:xfrm>
            <a:off x="1979612" y="609600"/>
            <a:ext cx="8229600" cy="1143000"/>
          </a:xfrm>
        </p:spPr>
        <p:txBody>
          <a:bodyPr>
            <a:normAutofit fontScale="90000"/>
          </a:bodyPr>
          <a:lstStyle/>
          <a:p>
            <a:r>
              <a:rPr lang="en-US" altLang="en-US" sz="4000">
                <a:solidFill>
                  <a:srgbClr val="00D2CD"/>
                </a:solidFill>
              </a:rPr>
              <a:t>Synonymous or Congruent Parallelism (symmetrical)</a:t>
            </a:r>
            <a:br>
              <a:rPr lang="en-US" altLang="en-US" sz="4000">
                <a:solidFill>
                  <a:srgbClr val="00D2CD"/>
                </a:solidFill>
              </a:rPr>
            </a:br>
            <a:r>
              <a:rPr lang="en-US" altLang="en-US" sz="2400">
                <a:solidFill>
                  <a:srgbClr val="FFFF99"/>
                </a:solidFill>
              </a:rPr>
              <a:t>(A</a:t>
            </a:r>
            <a:r>
              <a:rPr lang="en-US" altLang="en-US" sz="2400" baseline="-25000">
                <a:solidFill>
                  <a:srgbClr val="FFFF99"/>
                </a:solidFill>
              </a:rPr>
              <a:t>1</a:t>
            </a:r>
            <a:r>
              <a:rPr lang="en-US" altLang="en-US" sz="2400">
                <a:solidFill>
                  <a:srgbClr val="FFFF99"/>
                </a:solidFill>
              </a:rPr>
              <a:t>, A</a:t>
            </a:r>
            <a:r>
              <a:rPr lang="en-US" altLang="en-US" sz="2400" baseline="-25000">
                <a:solidFill>
                  <a:srgbClr val="FFFF99"/>
                </a:solidFill>
              </a:rPr>
              <a:t>2 </a:t>
            </a:r>
            <a:r>
              <a:rPr lang="en-US" altLang="en-US" sz="2400">
                <a:solidFill>
                  <a:srgbClr val="FFFF99"/>
                </a:solidFill>
              </a:rPr>
              <a:t>// A</a:t>
            </a:r>
            <a:r>
              <a:rPr lang="en-US" altLang="en-US" sz="2400" baseline="-25000">
                <a:solidFill>
                  <a:srgbClr val="FFFF99"/>
                </a:solidFill>
              </a:rPr>
              <a:t>1</a:t>
            </a:r>
            <a:r>
              <a:rPr lang="en-US" altLang="en-US" sz="2400">
                <a:solidFill>
                  <a:srgbClr val="FFFF99"/>
                </a:solidFill>
              </a:rPr>
              <a:t>, A</a:t>
            </a:r>
            <a:r>
              <a:rPr lang="en-US" altLang="en-US" sz="2400" baseline="-25000">
                <a:solidFill>
                  <a:srgbClr val="FFFF99"/>
                </a:solidFill>
              </a:rPr>
              <a:t>2</a:t>
            </a:r>
            <a:r>
              <a:rPr lang="en-US" altLang="en-US" sz="2400">
                <a:solidFill>
                  <a:srgbClr val="FFFF99"/>
                </a:solidFill>
              </a:rPr>
              <a:t>, etc.)</a:t>
            </a:r>
            <a:endParaRPr lang="en-US" altLang="en-US" sz="4000">
              <a:solidFill>
                <a:srgbClr val="FFFF99"/>
              </a:solidFill>
            </a:endParaRPr>
          </a:p>
        </p:txBody>
      </p:sp>
      <p:sp>
        <p:nvSpPr>
          <p:cNvPr id="417795" name="Rectangle 3">
            <a:extLst>
              <a:ext uri="{FF2B5EF4-FFF2-40B4-BE49-F238E27FC236}">
                <a16:creationId xmlns:a16="http://schemas.microsoft.com/office/drawing/2014/main" id="{C4346941-0138-4966-83D6-F7CEACA09A1D}"/>
              </a:ext>
            </a:extLst>
          </p:cNvPr>
          <p:cNvSpPr>
            <a:spLocks noGrp="1" noChangeArrowheads="1"/>
          </p:cNvSpPr>
          <p:nvPr>
            <p:ph type="body" idx="1"/>
          </p:nvPr>
        </p:nvSpPr>
        <p:spPr>
          <a:xfrm>
            <a:off x="2055812" y="1752600"/>
            <a:ext cx="8153400" cy="4343400"/>
          </a:xfrm>
        </p:spPr>
        <p:txBody>
          <a:bodyPr/>
          <a:lstStyle/>
          <a:p>
            <a:pPr>
              <a:buFont typeface="Wingdings" panose="05000000000000000000" pitchFamily="2" charset="2"/>
              <a:buNone/>
            </a:pPr>
            <a:endParaRPr lang="en-US" altLang="en-US">
              <a:latin typeface="Monotype Corsiva" panose="03010101010201010101" pitchFamily="66" charset="0"/>
            </a:endParaRPr>
          </a:p>
          <a:p>
            <a:pPr>
              <a:spcBef>
                <a:spcPct val="0"/>
              </a:spcBef>
              <a:buFont typeface="Wingdings" panose="05000000000000000000" pitchFamily="2" charset="2"/>
              <a:buNone/>
            </a:pPr>
            <a:r>
              <a:rPr lang="en-US" altLang="en-US">
                <a:latin typeface="Monotype Corsiva" panose="03010101010201010101" pitchFamily="66" charset="0"/>
              </a:rPr>
              <a:t>Come let us sing for joy to Yahweh;</a:t>
            </a:r>
          </a:p>
          <a:p>
            <a:pPr>
              <a:spcBef>
                <a:spcPct val="0"/>
              </a:spcBef>
              <a:buFont typeface="Wingdings" panose="05000000000000000000" pitchFamily="2" charset="2"/>
              <a:buNone/>
            </a:pPr>
            <a:r>
              <a:rPr lang="en-US" altLang="en-US">
                <a:latin typeface="Monotype Corsiva" panose="03010101010201010101" pitchFamily="66" charset="0"/>
              </a:rPr>
              <a:t>	Let us shout aloud to the Rock of our salvation.</a:t>
            </a:r>
          </a:p>
          <a:p>
            <a:pPr algn="r">
              <a:spcBef>
                <a:spcPct val="0"/>
              </a:spcBef>
              <a:buFont typeface="Wingdings" panose="05000000000000000000" pitchFamily="2" charset="2"/>
              <a:buNone/>
            </a:pPr>
            <a:r>
              <a:rPr lang="en-US" altLang="en-US" sz="2400">
                <a:latin typeface="Arial" panose="020B0604020202020204" pitchFamily="34" charset="0"/>
              </a:rPr>
              <a:t>Psalm 95:1</a:t>
            </a:r>
          </a:p>
          <a:p>
            <a:pPr>
              <a:spcBef>
                <a:spcPct val="0"/>
              </a:spcBef>
              <a:buFont typeface="Wingdings" panose="05000000000000000000" pitchFamily="2" charset="2"/>
              <a:buNone/>
            </a:pPr>
            <a:endParaRPr lang="en-US" altLang="en-US" sz="2400">
              <a:latin typeface="Arial" panose="020B0604020202020204" pitchFamily="34" charset="0"/>
            </a:endParaRPr>
          </a:p>
          <a:p>
            <a:pPr>
              <a:spcBef>
                <a:spcPct val="0"/>
              </a:spcBef>
              <a:buFont typeface="Wingdings" panose="05000000000000000000" pitchFamily="2" charset="2"/>
              <a:buNone/>
            </a:pPr>
            <a:r>
              <a:rPr lang="en-US" altLang="en-US">
                <a:latin typeface="Monotype Corsiva" panose="03010101010201010101" pitchFamily="66" charset="0"/>
              </a:rPr>
              <a:t>God presides in the great assembly;</a:t>
            </a:r>
          </a:p>
          <a:p>
            <a:pPr>
              <a:spcBef>
                <a:spcPct val="0"/>
              </a:spcBef>
              <a:buFont typeface="Wingdings" panose="05000000000000000000" pitchFamily="2" charset="2"/>
              <a:buNone/>
            </a:pPr>
            <a:r>
              <a:rPr lang="en-US" altLang="en-US">
                <a:latin typeface="Monotype Corsiva" panose="03010101010201010101" pitchFamily="66" charset="0"/>
              </a:rPr>
              <a:t>	He gives judgment among the “gods”.</a:t>
            </a:r>
          </a:p>
          <a:p>
            <a:pPr algn="r">
              <a:spcBef>
                <a:spcPct val="0"/>
              </a:spcBef>
              <a:buFont typeface="Wingdings" panose="05000000000000000000" pitchFamily="2" charset="2"/>
              <a:buNone/>
            </a:pPr>
            <a:r>
              <a:rPr lang="en-US" altLang="en-US" sz="2400">
                <a:latin typeface="Arial" panose="020B0604020202020204" pitchFamily="34" charset="0"/>
              </a:rPr>
              <a:t>Psalm 82:1</a:t>
            </a:r>
          </a:p>
        </p:txBody>
      </p:sp>
    </p:spTree>
    <p:extLst>
      <p:ext uri="{BB962C8B-B14F-4D97-AF65-F5344CB8AC3E}">
        <p14:creationId xmlns:p14="http://schemas.microsoft.com/office/powerpoint/2010/main" val="3809632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7794"/>
                                        </p:tgtEl>
                                        <p:attrNameLst>
                                          <p:attrName>style.visibility</p:attrName>
                                        </p:attrNameLst>
                                      </p:cBhvr>
                                      <p:to>
                                        <p:strVal val="visible"/>
                                      </p:to>
                                    </p:set>
                                    <p:animEffect transition="in" filter="box(in)">
                                      <p:cBhvr>
                                        <p:cTn id="7" dur="1000"/>
                                        <p:tgtEl>
                                          <p:spTgt spid="417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17795">
                                            <p:txEl>
                                              <p:pRg st="1" end="1"/>
                                            </p:txEl>
                                          </p:spTgt>
                                        </p:tgtEl>
                                        <p:attrNameLst>
                                          <p:attrName>style.visibility</p:attrName>
                                        </p:attrNameLst>
                                      </p:cBhvr>
                                      <p:to>
                                        <p:strVal val="visible"/>
                                      </p:to>
                                    </p:set>
                                    <p:animEffect transition="in" filter="wipe(up)">
                                      <p:cBhvr>
                                        <p:cTn id="12" dur="500"/>
                                        <p:tgtEl>
                                          <p:spTgt spid="417795">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17795">
                                            <p:txEl>
                                              <p:pRg st="2" end="2"/>
                                            </p:txEl>
                                          </p:spTgt>
                                        </p:tgtEl>
                                        <p:attrNameLst>
                                          <p:attrName>style.visibility</p:attrName>
                                        </p:attrNameLst>
                                      </p:cBhvr>
                                      <p:to>
                                        <p:strVal val="visible"/>
                                      </p:to>
                                    </p:set>
                                    <p:animEffect transition="in" filter="wipe(up)">
                                      <p:cBhvr>
                                        <p:cTn id="15" dur="500"/>
                                        <p:tgtEl>
                                          <p:spTgt spid="417795">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17795">
                                            <p:txEl>
                                              <p:pRg st="3" end="3"/>
                                            </p:txEl>
                                          </p:spTgt>
                                        </p:tgtEl>
                                        <p:attrNameLst>
                                          <p:attrName>style.visibility</p:attrName>
                                        </p:attrNameLst>
                                      </p:cBhvr>
                                      <p:to>
                                        <p:strVal val="visible"/>
                                      </p:to>
                                    </p:set>
                                    <p:animEffect transition="in" filter="wipe(up)">
                                      <p:cBhvr>
                                        <p:cTn id="18" dur="500"/>
                                        <p:tgtEl>
                                          <p:spTgt spid="41779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17795">
                                            <p:txEl>
                                              <p:pRg st="5" end="5"/>
                                            </p:txEl>
                                          </p:spTgt>
                                        </p:tgtEl>
                                        <p:attrNameLst>
                                          <p:attrName>style.visibility</p:attrName>
                                        </p:attrNameLst>
                                      </p:cBhvr>
                                      <p:to>
                                        <p:strVal val="visible"/>
                                      </p:to>
                                    </p:set>
                                    <p:animEffect transition="in" filter="wipe(up)">
                                      <p:cBhvr>
                                        <p:cTn id="23" dur="500"/>
                                        <p:tgtEl>
                                          <p:spTgt spid="417795">
                                            <p:txEl>
                                              <p:pRg st="5" end="5"/>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417795">
                                            <p:txEl>
                                              <p:pRg st="6" end="6"/>
                                            </p:txEl>
                                          </p:spTgt>
                                        </p:tgtEl>
                                        <p:attrNameLst>
                                          <p:attrName>style.visibility</p:attrName>
                                        </p:attrNameLst>
                                      </p:cBhvr>
                                      <p:to>
                                        <p:strVal val="visible"/>
                                      </p:to>
                                    </p:set>
                                    <p:animEffect transition="in" filter="wipe(up)">
                                      <p:cBhvr>
                                        <p:cTn id="26" dur="500"/>
                                        <p:tgtEl>
                                          <p:spTgt spid="417795">
                                            <p:txEl>
                                              <p:pRg st="6" end="6"/>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417795">
                                            <p:txEl>
                                              <p:pRg st="7" end="7"/>
                                            </p:txEl>
                                          </p:spTgt>
                                        </p:tgtEl>
                                        <p:attrNameLst>
                                          <p:attrName>style.visibility</p:attrName>
                                        </p:attrNameLst>
                                      </p:cBhvr>
                                      <p:to>
                                        <p:strVal val="visible"/>
                                      </p:to>
                                    </p:set>
                                    <p:animEffect transition="in" filter="wipe(up)">
                                      <p:cBhvr>
                                        <p:cTn id="29" dur="500"/>
                                        <p:tgtEl>
                                          <p:spTgt spid="417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122FD4C0-593E-46F4-8C84-FE5B610B6102}"/>
              </a:ext>
            </a:extLst>
          </p:cNvPr>
          <p:cNvSpPr>
            <a:spLocks noGrp="1" noChangeArrowheads="1"/>
          </p:cNvSpPr>
          <p:nvPr>
            <p:ph type="title"/>
          </p:nvPr>
        </p:nvSpPr>
        <p:spPr>
          <a:xfrm>
            <a:off x="1979612" y="228600"/>
            <a:ext cx="8686800" cy="1447800"/>
          </a:xfrm>
        </p:spPr>
        <p:txBody>
          <a:bodyPr/>
          <a:lstStyle/>
          <a:p>
            <a:r>
              <a:rPr lang="en-US" altLang="en-US" sz="4000">
                <a:solidFill>
                  <a:srgbClr val="00D2CD"/>
                </a:solidFill>
              </a:rPr>
              <a:t>Antithetic Parallelism (Assymetrical)</a:t>
            </a:r>
            <a:br>
              <a:rPr lang="en-US" altLang="en-US" sz="4000"/>
            </a:br>
            <a:r>
              <a:rPr lang="en-US" altLang="en-US" sz="2400">
                <a:solidFill>
                  <a:srgbClr val="FFFF99"/>
                </a:solidFill>
              </a:rPr>
              <a:t>(A</a:t>
            </a:r>
            <a:r>
              <a:rPr lang="en-US" altLang="en-US" sz="2400" baseline="-25000">
                <a:solidFill>
                  <a:srgbClr val="FFFF99"/>
                </a:solidFill>
              </a:rPr>
              <a:t>1</a:t>
            </a:r>
            <a:r>
              <a:rPr lang="en-US" altLang="en-US" sz="2400">
                <a:solidFill>
                  <a:srgbClr val="FFFF99"/>
                </a:solidFill>
              </a:rPr>
              <a:t>, A</a:t>
            </a:r>
            <a:r>
              <a:rPr lang="en-US" altLang="en-US" sz="2400" baseline="-25000">
                <a:solidFill>
                  <a:srgbClr val="FFFF99"/>
                </a:solidFill>
              </a:rPr>
              <a:t>2</a:t>
            </a:r>
            <a:r>
              <a:rPr lang="en-US" altLang="en-US" sz="2400">
                <a:solidFill>
                  <a:srgbClr val="FFFF99"/>
                </a:solidFill>
              </a:rPr>
              <a:t>// -A</a:t>
            </a:r>
            <a:r>
              <a:rPr lang="en-US" altLang="en-US" sz="2400" baseline="-25000">
                <a:solidFill>
                  <a:srgbClr val="FFFF99"/>
                </a:solidFill>
              </a:rPr>
              <a:t>1</a:t>
            </a:r>
            <a:r>
              <a:rPr lang="en-US" altLang="en-US" sz="2400">
                <a:solidFill>
                  <a:srgbClr val="FFFF99"/>
                </a:solidFill>
              </a:rPr>
              <a:t>, -A</a:t>
            </a:r>
            <a:r>
              <a:rPr lang="en-US" altLang="en-US" sz="2400" baseline="-25000">
                <a:solidFill>
                  <a:srgbClr val="FFFF99"/>
                </a:solidFill>
              </a:rPr>
              <a:t>2</a:t>
            </a:r>
            <a:r>
              <a:rPr lang="en-US" altLang="en-US" sz="2400">
                <a:solidFill>
                  <a:srgbClr val="FFFF99"/>
                </a:solidFill>
              </a:rPr>
              <a:t>, etc.)</a:t>
            </a:r>
            <a:endParaRPr lang="en-US" altLang="en-US" sz="4000">
              <a:solidFill>
                <a:srgbClr val="FFFF99"/>
              </a:solidFill>
            </a:endParaRPr>
          </a:p>
        </p:txBody>
      </p:sp>
      <p:sp>
        <p:nvSpPr>
          <p:cNvPr id="418819" name="Rectangle 3">
            <a:extLst>
              <a:ext uri="{FF2B5EF4-FFF2-40B4-BE49-F238E27FC236}">
                <a16:creationId xmlns:a16="http://schemas.microsoft.com/office/drawing/2014/main" id="{BE0A256C-BFD6-4FCB-8000-055976C903F6}"/>
              </a:ext>
            </a:extLst>
          </p:cNvPr>
          <p:cNvSpPr>
            <a:spLocks noGrp="1" noChangeArrowheads="1"/>
          </p:cNvSpPr>
          <p:nvPr>
            <p:ph type="body" idx="1"/>
          </p:nvPr>
        </p:nvSpPr>
        <p:spPr>
          <a:xfrm>
            <a:off x="2360612" y="2133600"/>
            <a:ext cx="8001000" cy="4572000"/>
          </a:xfrm>
        </p:spPr>
        <p:txBody>
          <a:bodyPr>
            <a:normAutofit lnSpcReduction="10000"/>
          </a:bodyPr>
          <a:lstStyle/>
          <a:p>
            <a:pPr>
              <a:lnSpc>
                <a:spcPct val="85000"/>
              </a:lnSpc>
              <a:buFont typeface="Wingdings" panose="05000000000000000000" pitchFamily="2" charset="2"/>
              <a:buNone/>
            </a:pPr>
            <a:r>
              <a:rPr lang="en-US" altLang="en-US">
                <a:latin typeface="Monotype Corsiva" panose="03010101010201010101" pitchFamily="66" charset="0"/>
              </a:rPr>
              <a:t>For Yahweh watches over the way of the righteous,</a:t>
            </a:r>
          </a:p>
          <a:p>
            <a:pPr>
              <a:lnSpc>
                <a:spcPct val="85000"/>
              </a:lnSpc>
              <a:buFont typeface="Wingdings" panose="05000000000000000000" pitchFamily="2" charset="2"/>
              <a:buNone/>
            </a:pPr>
            <a:r>
              <a:rPr lang="en-US" altLang="en-US">
                <a:latin typeface="Monotype Corsiva" panose="03010101010201010101" pitchFamily="66" charset="0"/>
              </a:rPr>
              <a:t>	But the way of the wicked will perish.</a:t>
            </a:r>
          </a:p>
          <a:p>
            <a:pPr algn="r">
              <a:lnSpc>
                <a:spcPct val="85000"/>
              </a:lnSpc>
              <a:buFont typeface="Wingdings" panose="05000000000000000000" pitchFamily="2" charset="2"/>
              <a:buNone/>
            </a:pPr>
            <a:r>
              <a:rPr lang="en-US" altLang="en-US" sz="2400">
                <a:latin typeface="Arial" panose="020B0604020202020204" pitchFamily="34" charset="0"/>
              </a:rPr>
              <a:t>Psalm 1:6</a:t>
            </a:r>
          </a:p>
          <a:p>
            <a:pPr algn="r">
              <a:buFont typeface="Wingdings" panose="05000000000000000000" pitchFamily="2" charset="2"/>
              <a:buNone/>
            </a:pPr>
            <a:endParaRPr lang="en-US" altLang="en-US" sz="800">
              <a:latin typeface="Arial" panose="020B0604020202020204" pitchFamily="34" charset="0"/>
            </a:endParaRPr>
          </a:p>
          <a:p>
            <a:pPr>
              <a:lnSpc>
                <a:spcPct val="85000"/>
              </a:lnSpc>
              <a:buFont typeface="Wingdings" panose="05000000000000000000" pitchFamily="2" charset="2"/>
              <a:buNone/>
            </a:pPr>
            <a:r>
              <a:rPr lang="en-US" altLang="en-US">
                <a:latin typeface="Monotype Corsiva" panose="03010101010201010101" pitchFamily="66" charset="0"/>
              </a:rPr>
              <a:t>They provoked Yahweh to anger by their wicked deeds,</a:t>
            </a:r>
          </a:p>
          <a:p>
            <a:pPr>
              <a:lnSpc>
                <a:spcPct val="85000"/>
              </a:lnSpc>
              <a:buFont typeface="Wingdings" panose="05000000000000000000" pitchFamily="2" charset="2"/>
              <a:buNone/>
            </a:pPr>
            <a:r>
              <a:rPr lang="en-US" altLang="en-US">
                <a:latin typeface="Monotype Corsiva" panose="03010101010201010101" pitchFamily="66" charset="0"/>
              </a:rPr>
              <a:t>		and a plague broke out among them.</a:t>
            </a:r>
          </a:p>
          <a:p>
            <a:pPr>
              <a:lnSpc>
                <a:spcPct val="85000"/>
              </a:lnSpc>
              <a:buFont typeface="Wingdings" panose="05000000000000000000" pitchFamily="2" charset="2"/>
              <a:buNone/>
            </a:pPr>
            <a:r>
              <a:rPr lang="en-US" altLang="en-US">
                <a:latin typeface="Monotype Corsiva" panose="03010101010201010101" pitchFamily="66" charset="0"/>
              </a:rPr>
              <a:t>	But Phinehas stood up and intervened,</a:t>
            </a:r>
          </a:p>
          <a:p>
            <a:pPr>
              <a:lnSpc>
                <a:spcPct val="85000"/>
              </a:lnSpc>
              <a:buFont typeface="Wingdings" panose="05000000000000000000" pitchFamily="2" charset="2"/>
              <a:buNone/>
            </a:pPr>
            <a:r>
              <a:rPr lang="en-US" altLang="en-US">
                <a:latin typeface="Monotype Corsiva" panose="03010101010201010101" pitchFamily="66" charset="0"/>
              </a:rPr>
              <a:t>		and the plague was checked.</a:t>
            </a:r>
          </a:p>
          <a:p>
            <a:pPr algn="r">
              <a:lnSpc>
                <a:spcPct val="85000"/>
              </a:lnSpc>
              <a:buFont typeface="Wingdings" panose="05000000000000000000" pitchFamily="2" charset="2"/>
              <a:buNone/>
            </a:pPr>
            <a:r>
              <a:rPr lang="en-US" altLang="en-US" sz="2400">
                <a:latin typeface="Arial" panose="020B0604020202020204" pitchFamily="34" charset="0"/>
              </a:rPr>
              <a:t>Psalm 106:29-30</a:t>
            </a:r>
          </a:p>
        </p:txBody>
      </p:sp>
    </p:spTree>
    <p:extLst>
      <p:ext uri="{BB962C8B-B14F-4D97-AF65-F5344CB8AC3E}">
        <p14:creationId xmlns:p14="http://schemas.microsoft.com/office/powerpoint/2010/main" val="1276782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8818"/>
                                        </p:tgtEl>
                                        <p:attrNameLst>
                                          <p:attrName>style.visibility</p:attrName>
                                        </p:attrNameLst>
                                      </p:cBhvr>
                                      <p:to>
                                        <p:strVal val="visible"/>
                                      </p:to>
                                    </p:set>
                                    <p:animEffect transition="in" filter="box(in)">
                                      <p:cBhvr>
                                        <p:cTn id="7" dur="2000"/>
                                        <p:tgtEl>
                                          <p:spTgt spid="418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18819">
                                            <p:txEl>
                                              <p:pRg st="0" end="0"/>
                                            </p:txEl>
                                          </p:spTgt>
                                        </p:tgtEl>
                                        <p:attrNameLst>
                                          <p:attrName>style.visibility</p:attrName>
                                        </p:attrNameLst>
                                      </p:cBhvr>
                                      <p:to>
                                        <p:strVal val="visible"/>
                                      </p:to>
                                    </p:set>
                                    <p:animEffect transition="in" filter="wipe(up)">
                                      <p:cBhvr>
                                        <p:cTn id="12" dur="500"/>
                                        <p:tgtEl>
                                          <p:spTgt spid="418819">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18819">
                                            <p:txEl>
                                              <p:pRg st="1" end="1"/>
                                            </p:txEl>
                                          </p:spTgt>
                                        </p:tgtEl>
                                        <p:attrNameLst>
                                          <p:attrName>style.visibility</p:attrName>
                                        </p:attrNameLst>
                                      </p:cBhvr>
                                      <p:to>
                                        <p:strVal val="visible"/>
                                      </p:to>
                                    </p:set>
                                    <p:animEffect transition="in" filter="wipe(up)">
                                      <p:cBhvr>
                                        <p:cTn id="15" dur="500"/>
                                        <p:tgtEl>
                                          <p:spTgt spid="418819">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18819">
                                            <p:txEl>
                                              <p:pRg st="2" end="2"/>
                                            </p:txEl>
                                          </p:spTgt>
                                        </p:tgtEl>
                                        <p:attrNameLst>
                                          <p:attrName>style.visibility</p:attrName>
                                        </p:attrNameLst>
                                      </p:cBhvr>
                                      <p:to>
                                        <p:strVal val="visible"/>
                                      </p:to>
                                    </p:set>
                                    <p:animEffect transition="in" filter="wipe(up)">
                                      <p:cBhvr>
                                        <p:cTn id="18" dur="500"/>
                                        <p:tgtEl>
                                          <p:spTgt spid="41881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18819">
                                            <p:txEl>
                                              <p:pRg st="4" end="4"/>
                                            </p:txEl>
                                          </p:spTgt>
                                        </p:tgtEl>
                                        <p:attrNameLst>
                                          <p:attrName>style.visibility</p:attrName>
                                        </p:attrNameLst>
                                      </p:cBhvr>
                                      <p:to>
                                        <p:strVal val="visible"/>
                                      </p:to>
                                    </p:set>
                                    <p:animEffect transition="in" filter="wipe(up)">
                                      <p:cBhvr>
                                        <p:cTn id="23" dur="500"/>
                                        <p:tgtEl>
                                          <p:spTgt spid="418819">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418819">
                                            <p:txEl>
                                              <p:pRg st="5" end="5"/>
                                            </p:txEl>
                                          </p:spTgt>
                                        </p:tgtEl>
                                        <p:attrNameLst>
                                          <p:attrName>style.visibility</p:attrName>
                                        </p:attrNameLst>
                                      </p:cBhvr>
                                      <p:to>
                                        <p:strVal val="visible"/>
                                      </p:to>
                                    </p:set>
                                    <p:animEffect transition="in" filter="wipe(up)">
                                      <p:cBhvr>
                                        <p:cTn id="26" dur="500"/>
                                        <p:tgtEl>
                                          <p:spTgt spid="418819">
                                            <p:txEl>
                                              <p:pRg st="5" end="5"/>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418819">
                                            <p:txEl>
                                              <p:pRg st="6" end="6"/>
                                            </p:txEl>
                                          </p:spTgt>
                                        </p:tgtEl>
                                        <p:attrNameLst>
                                          <p:attrName>style.visibility</p:attrName>
                                        </p:attrNameLst>
                                      </p:cBhvr>
                                      <p:to>
                                        <p:strVal val="visible"/>
                                      </p:to>
                                    </p:set>
                                    <p:animEffect transition="in" filter="wipe(up)">
                                      <p:cBhvr>
                                        <p:cTn id="29" dur="500"/>
                                        <p:tgtEl>
                                          <p:spTgt spid="418819">
                                            <p:txEl>
                                              <p:pRg st="6" end="6"/>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418819">
                                            <p:txEl>
                                              <p:pRg st="7" end="7"/>
                                            </p:txEl>
                                          </p:spTgt>
                                        </p:tgtEl>
                                        <p:attrNameLst>
                                          <p:attrName>style.visibility</p:attrName>
                                        </p:attrNameLst>
                                      </p:cBhvr>
                                      <p:to>
                                        <p:strVal val="visible"/>
                                      </p:to>
                                    </p:set>
                                    <p:animEffect transition="in" filter="wipe(up)">
                                      <p:cBhvr>
                                        <p:cTn id="32" dur="500"/>
                                        <p:tgtEl>
                                          <p:spTgt spid="418819">
                                            <p:txEl>
                                              <p:pRg st="7" end="7"/>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18819">
                                            <p:txEl>
                                              <p:pRg st="8" end="8"/>
                                            </p:txEl>
                                          </p:spTgt>
                                        </p:tgtEl>
                                        <p:attrNameLst>
                                          <p:attrName>style.visibility</p:attrName>
                                        </p:attrNameLst>
                                      </p:cBhvr>
                                      <p:to>
                                        <p:strVal val="visible"/>
                                      </p:to>
                                    </p:set>
                                    <p:animEffect transition="in" filter="wipe(up)">
                                      <p:cBhvr>
                                        <p:cTn id="35" dur="500"/>
                                        <p:tgtEl>
                                          <p:spTgt spid="418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5A488E93-E683-41D2-9134-65C499B850A8}"/>
              </a:ext>
            </a:extLst>
          </p:cNvPr>
          <p:cNvSpPr>
            <a:spLocks noGrp="1" noChangeArrowheads="1"/>
          </p:cNvSpPr>
          <p:nvPr>
            <p:ph type="title"/>
          </p:nvPr>
        </p:nvSpPr>
        <p:spPr>
          <a:xfrm>
            <a:off x="1903412" y="533400"/>
            <a:ext cx="8229600" cy="1143000"/>
          </a:xfrm>
        </p:spPr>
        <p:txBody>
          <a:bodyPr>
            <a:normAutofit fontScale="90000"/>
          </a:bodyPr>
          <a:lstStyle/>
          <a:p>
            <a:r>
              <a:rPr lang="en-US" altLang="en-US" sz="4000">
                <a:solidFill>
                  <a:srgbClr val="00D2CD"/>
                </a:solidFill>
              </a:rPr>
              <a:t>Staircase Parallelism </a:t>
            </a:r>
            <a:r>
              <a:rPr lang="en-US" altLang="en-US" sz="2800" b="1">
                <a:solidFill>
                  <a:srgbClr val="00D2CD"/>
                </a:solidFill>
              </a:rPr>
              <a:t>(the sentence is started, then interrupted, then started again)</a:t>
            </a:r>
            <a:br>
              <a:rPr lang="en-US" altLang="en-US" sz="4000"/>
            </a:br>
            <a:r>
              <a:rPr lang="en-US" altLang="en-US" sz="2400">
                <a:solidFill>
                  <a:srgbClr val="FFFF99"/>
                </a:solidFill>
              </a:rPr>
              <a:t>(A</a:t>
            </a:r>
            <a:r>
              <a:rPr lang="en-US" altLang="en-US" sz="2400" baseline="-25000">
                <a:solidFill>
                  <a:srgbClr val="FFFF99"/>
                </a:solidFill>
              </a:rPr>
              <a:t>b</a:t>
            </a:r>
            <a:r>
              <a:rPr lang="en-US" altLang="en-US" sz="2400">
                <a:solidFill>
                  <a:srgbClr val="FFFF99"/>
                </a:solidFill>
              </a:rPr>
              <a:t>A)</a:t>
            </a:r>
            <a:endParaRPr lang="en-US" altLang="en-US" sz="4000">
              <a:solidFill>
                <a:srgbClr val="FFFF99"/>
              </a:solidFill>
            </a:endParaRPr>
          </a:p>
        </p:txBody>
      </p:sp>
      <p:sp>
        <p:nvSpPr>
          <p:cNvPr id="419843" name="Rectangle 3">
            <a:extLst>
              <a:ext uri="{FF2B5EF4-FFF2-40B4-BE49-F238E27FC236}">
                <a16:creationId xmlns:a16="http://schemas.microsoft.com/office/drawing/2014/main" id="{EF7CBA0E-B809-4241-9264-C6BFA5041054}"/>
              </a:ext>
            </a:extLst>
          </p:cNvPr>
          <p:cNvSpPr>
            <a:spLocks noGrp="1" noChangeArrowheads="1"/>
          </p:cNvSpPr>
          <p:nvPr>
            <p:ph type="body" idx="1"/>
          </p:nvPr>
        </p:nvSpPr>
        <p:spPr>
          <a:xfrm>
            <a:off x="2589212" y="1981200"/>
            <a:ext cx="8077200" cy="4724400"/>
          </a:xfrm>
        </p:spPr>
        <p:txBody>
          <a:bodyPr/>
          <a:lstStyle/>
          <a:p>
            <a:pPr>
              <a:buFont typeface="Wingdings" panose="05000000000000000000" pitchFamily="2" charset="2"/>
              <a:buNone/>
            </a:pPr>
            <a:r>
              <a:rPr lang="en-US" altLang="en-US" dirty="0">
                <a:latin typeface="Monotype Corsiva" panose="03010101010201010101" pitchFamily="66" charset="0"/>
              </a:rPr>
              <a:t>When the waters saw you, God,</a:t>
            </a:r>
          </a:p>
          <a:p>
            <a:pPr>
              <a:buFont typeface="Wingdings" panose="05000000000000000000" pitchFamily="2" charset="2"/>
              <a:buNone/>
            </a:pPr>
            <a:r>
              <a:rPr lang="en-US" altLang="en-US" dirty="0">
                <a:latin typeface="Monotype Corsiva" panose="03010101010201010101" pitchFamily="66" charset="0"/>
              </a:rPr>
              <a:t>	The waters saw you and writhed;</a:t>
            </a:r>
          </a:p>
          <a:p>
            <a:pPr algn="r">
              <a:buFont typeface="Wingdings" panose="05000000000000000000" pitchFamily="2" charset="2"/>
              <a:buNone/>
            </a:pPr>
            <a:r>
              <a:rPr lang="en-US" altLang="en-US" sz="2400" dirty="0">
                <a:latin typeface="Arial" panose="020B0604020202020204" pitchFamily="34" charset="0"/>
              </a:rPr>
              <a:t>Psalm 77:16</a:t>
            </a:r>
          </a:p>
          <a:p>
            <a:pPr>
              <a:buFont typeface="Wingdings" panose="05000000000000000000" pitchFamily="2" charset="2"/>
              <a:buNone/>
            </a:pPr>
            <a:endParaRPr lang="en-US" altLang="en-US" sz="800" dirty="0">
              <a:latin typeface="Arial" panose="020B0604020202020204" pitchFamily="34" charset="0"/>
            </a:endParaRPr>
          </a:p>
          <a:p>
            <a:pPr>
              <a:buFont typeface="Wingdings" panose="05000000000000000000" pitchFamily="2" charset="2"/>
              <a:buNone/>
            </a:pPr>
            <a:r>
              <a:rPr lang="en-US" altLang="en-US" dirty="0">
                <a:latin typeface="Monotype Corsiva" panose="03010101010201010101" pitchFamily="66" charset="0"/>
              </a:rPr>
              <a:t>The seas have lifted up, O LORD,</a:t>
            </a:r>
          </a:p>
          <a:p>
            <a:pPr>
              <a:buFont typeface="Wingdings" panose="05000000000000000000" pitchFamily="2" charset="2"/>
              <a:buNone/>
            </a:pPr>
            <a:r>
              <a:rPr lang="en-US" altLang="en-US" dirty="0">
                <a:latin typeface="Monotype Corsiva" panose="03010101010201010101" pitchFamily="66" charset="0"/>
              </a:rPr>
              <a:t>	the seas have lifted up their voice;</a:t>
            </a:r>
          </a:p>
          <a:p>
            <a:pPr>
              <a:buFont typeface="Wingdings" panose="05000000000000000000" pitchFamily="2" charset="2"/>
              <a:buNone/>
            </a:pPr>
            <a:r>
              <a:rPr lang="en-US" altLang="en-US" dirty="0">
                <a:latin typeface="Monotype Corsiva" panose="03010101010201010101" pitchFamily="66" charset="0"/>
              </a:rPr>
              <a:t>	the seas have lifted up their pounding waves.</a:t>
            </a:r>
          </a:p>
          <a:p>
            <a:pPr algn="r">
              <a:buFont typeface="Wingdings" panose="05000000000000000000" pitchFamily="2" charset="2"/>
              <a:buNone/>
            </a:pPr>
            <a:r>
              <a:rPr lang="en-US" altLang="en-US" sz="2400" dirty="0">
                <a:latin typeface="Arial" panose="020B0604020202020204" pitchFamily="34" charset="0"/>
              </a:rPr>
              <a:t>Psalm 93:3</a:t>
            </a:r>
          </a:p>
        </p:txBody>
      </p:sp>
    </p:spTree>
    <p:extLst>
      <p:ext uri="{BB962C8B-B14F-4D97-AF65-F5344CB8AC3E}">
        <p14:creationId xmlns:p14="http://schemas.microsoft.com/office/powerpoint/2010/main" val="2301604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9842"/>
                                        </p:tgtEl>
                                        <p:attrNameLst>
                                          <p:attrName>style.visibility</p:attrName>
                                        </p:attrNameLst>
                                      </p:cBhvr>
                                      <p:to>
                                        <p:strVal val="visible"/>
                                      </p:to>
                                    </p:set>
                                    <p:animEffect transition="in" filter="box(in)">
                                      <p:cBhvr>
                                        <p:cTn id="7" dur="1000"/>
                                        <p:tgtEl>
                                          <p:spTgt spid="419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19843">
                                            <p:txEl>
                                              <p:pRg st="0" end="0"/>
                                            </p:txEl>
                                          </p:spTgt>
                                        </p:tgtEl>
                                        <p:attrNameLst>
                                          <p:attrName>style.visibility</p:attrName>
                                        </p:attrNameLst>
                                      </p:cBhvr>
                                      <p:to>
                                        <p:strVal val="visible"/>
                                      </p:to>
                                    </p:set>
                                    <p:animEffect transition="in" filter="wipe(up)">
                                      <p:cBhvr>
                                        <p:cTn id="12" dur="500"/>
                                        <p:tgtEl>
                                          <p:spTgt spid="41984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19843">
                                            <p:txEl>
                                              <p:pRg st="1" end="1"/>
                                            </p:txEl>
                                          </p:spTgt>
                                        </p:tgtEl>
                                        <p:attrNameLst>
                                          <p:attrName>style.visibility</p:attrName>
                                        </p:attrNameLst>
                                      </p:cBhvr>
                                      <p:to>
                                        <p:strVal val="visible"/>
                                      </p:to>
                                    </p:set>
                                    <p:animEffect transition="in" filter="wipe(up)">
                                      <p:cBhvr>
                                        <p:cTn id="15" dur="500"/>
                                        <p:tgtEl>
                                          <p:spTgt spid="41984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19843">
                                            <p:txEl>
                                              <p:pRg st="2" end="2"/>
                                            </p:txEl>
                                          </p:spTgt>
                                        </p:tgtEl>
                                        <p:attrNameLst>
                                          <p:attrName>style.visibility</p:attrName>
                                        </p:attrNameLst>
                                      </p:cBhvr>
                                      <p:to>
                                        <p:strVal val="visible"/>
                                      </p:to>
                                    </p:set>
                                    <p:animEffect transition="in" filter="wipe(up)">
                                      <p:cBhvr>
                                        <p:cTn id="18" dur="500"/>
                                        <p:tgtEl>
                                          <p:spTgt spid="4198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19843">
                                            <p:txEl>
                                              <p:pRg st="4" end="4"/>
                                            </p:txEl>
                                          </p:spTgt>
                                        </p:tgtEl>
                                        <p:attrNameLst>
                                          <p:attrName>style.visibility</p:attrName>
                                        </p:attrNameLst>
                                      </p:cBhvr>
                                      <p:to>
                                        <p:strVal val="visible"/>
                                      </p:to>
                                    </p:set>
                                    <p:animEffect transition="in" filter="wipe(up)">
                                      <p:cBhvr>
                                        <p:cTn id="23" dur="500"/>
                                        <p:tgtEl>
                                          <p:spTgt spid="419843">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419843">
                                            <p:txEl>
                                              <p:pRg st="5" end="5"/>
                                            </p:txEl>
                                          </p:spTgt>
                                        </p:tgtEl>
                                        <p:attrNameLst>
                                          <p:attrName>style.visibility</p:attrName>
                                        </p:attrNameLst>
                                      </p:cBhvr>
                                      <p:to>
                                        <p:strVal val="visible"/>
                                      </p:to>
                                    </p:set>
                                    <p:animEffect transition="in" filter="wipe(up)">
                                      <p:cBhvr>
                                        <p:cTn id="26" dur="500"/>
                                        <p:tgtEl>
                                          <p:spTgt spid="419843">
                                            <p:txEl>
                                              <p:pRg st="5" end="5"/>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419843">
                                            <p:txEl>
                                              <p:pRg st="6" end="6"/>
                                            </p:txEl>
                                          </p:spTgt>
                                        </p:tgtEl>
                                        <p:attrNameLst>
                                          <p:attrName>style.visibility</p:attrName>
                                        </p:attrNameLst>
                                      </p:cBhvr>
                                      <p:to>
                                        <p:strVal val="visible"/>
                                      </p:to>
                                    </p:set>
                                    <p:animEffect transition="in" filter="wipe(up)">
                                      <p:cBhvr>
                                        <p:cTn id="29" dur="500"/>
                                        <p:tgtEl>
                                          <p:spTgt spid="419843">
                                            <p:txEl>
                                              <p:pRg st="6" end="6"/>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419843">
                                            <p:txEl>
                                              <p:pRg st="7" end="7"/>
                                            </p:txEl>
                                          </p:spTgt>
                                        </p:tgtEl>
                                        <p:attrNameLst>
                                          <p:attrName>style.visibility</p:attrName>
                                        </p:attrNameLst>
                                      </p:cBhvr>
                                      <p:to>
                                        <p:strVal val="visible"/>
                                      </p:to>
                                    </p:set>
                                    <p:animEffect transition="in" filter="wipe(up)">
                                      <p:cBhvr>
                                        <p:cTn id="32" dur="500"/>
                                        <p:tgtEl>
                                          <p:spTgt spid="419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99584069-7446-424D-80E6-52981DF00E71}"/>
              </a:ext>
            </a:extLst>
          </p:cNvPr>
          <p:cNvSpPr>
            <a:spLocks noGrp="1"/>
          </p:cNvSpPr>
          <p:nvPr>
            <p:ph type="sldNum" sz="quarter" idx="12"/>
          </p:nvPr>
        </p:nvSpPr>
        <p:spPr/>
        <p:txBody>
          <a:bodyPr/>
          <a:lstStyle/>
          <a:p>
            <a:fld id="{25AE37F5-D75C-405A-BC94-2061EFEDF86D}" type="slidenum">
              <a:rPr lang="en-US" altLang="en-US"/>
              <a:pPr/>
              <a:t>2</a:t>
            </a:fld>
            <a:endParaRPr lang="en-US" altLang="en-US"/>
          </a:p>
        </p:txBody>
      </p:sp>
      <p:sp>
        <p:nvSpPr>
          <p:cNvPr id="92162" name="Rectangle 2">
            <a:extLst>
              <a:ext uri="{FF2B5EF4-FFF2-40B4-BE49-F238E27FC236}">
                <a16:creationId xmlns:a16="http://schemas.microsoft.com/office/drawing/2014/main" id="{D6CA0DE4-CEE7-4A1D-AAD6-74E7F573D18C}"/>
              </a:ext>
            </a:extLst>
          </p:cNvPr>
          <p:cNvSpPr>
            <a:spLocks noGrp="1" noChangeArrowheads="1"/>
          </p:cNvSpPr>
          <p:nvPr>
            <p:ph type="title"/>
          </p:nvPr>
        </p:nvSpPr>
        <p:spPr>
          <a:xfrm>
            <a:off x="1979612" y="274638"/>
            <a:ext cx="6172200" cy="1020762"/>
          </a:xfrm>
        </p:spPr>
        <p:txBody>
          <a:bodyPr/>
          <a:lstStyle/>
          <a:p>
            <a:r>
              <a:rPr lang="en-US" altLang="en-US" sz="4000">
                <a:latin typeface="Impact" panose="020B0806030902050204" pitchFamily="34" charset="0"/>
              </a:rPr>
              <a:t>The English Old Testament</a:t>
            </a:r>
          </a:p>
        </p:txBody>
      </p:sp>
      <p:sp>
        <p:nvSpPr>
          <p:cNvPr id="92164" name="Rectangle 4">
            <a:extLst>
              <a:ext uri="{FF2B5EF4-FFF2-40B4-BE49-F238E27FC236}">
                <a16:creationId xmlns:a16="http://schemas.microsoft.com/office/drawing/2014/main" id="{2B73FD00-586A-4E8B-9B05-DB220266C8EC}"/>
              </a:ext>
            </a:extLst>
          </p:cNvPr>
          <p:cNvSpPr>
            <a:spLocks noGrp="1" noChangeArrowheads="1"/>
          </p:cNvSpPr>
          <p:nvPr>
            <p:ph type="body" sz="half" idx="1"/>
          </p:nvPr>
        </p:nvSpPr>
        <p:spPr>
          <a:xfrm>
            <a:off x="1751012" y="1524000"/>
            <a:ext cx="2057400" cy="4953000"/>
          </a:xfrm>
          <a:solidFill>
            <a:srgbClr val="99CC00"/>
          </a:solidFill>
          <a:ln w="6350">
            <a:solidFill>
              <a:schemeClr val="tx1"/>
            </a:solidFill>
            <a:miter lim="800000"/>
            <a:headEnd/>
            <a:tailEnd/>
          </a:ln>
        </p:spPr>
        <p:txBody>
          <a:bodyPr/>
          <a:lstStyle/>
          <a:p>
            <a:pPr>
              <a:buFont typeface="Wingdings" panose="05000000000000000000" pitchFamily="2" charset="2"/>
              <a:buNone/>
            </a:pPr>
            <a:r>
              <a:rPr lang="en-US" altLang="en-US" sz="2800"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Pentateuch</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Genesis</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Exodus</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Leviticus</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Numbers</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Deuteronomy</a:t>
            </a:r>
          </a:p>
        </p:txBody>
      </p:sp>
      <p:sp>
        <p:nvSpPr>
          <p:cNvPr id="92165" name="Rectangle 5">
            <a:extLst>
              <a:ext uri="{FF2B5EF4-FFF2-40B4-BE49-F238E27FC236}">
                <a16:creationId xmlns:a16="http://schemas.microsoft.com/office/drawing/2014/main" id="{AC89A777-6827-4A5D-84BE-AD706B345DEE}"/>
              </a:ext>
            </a:extLst>
          </p:cNvPr>
          <p:cNvSpPr>
            <a:spLocks noGrp="1" noChangeArrowheads="1"/>
          </p:cNvSpPr>
          <p:nvPr>
            <p:ph type="body" sz="half" idx="2"/>
          </p:nvPr>
        </p:nvSpPr>
        <p:spPr>
          <a:xfrm>
            <a:off x="6246812" y="1524000"/>
            <a:ext cx="1981200" cy="4953000"/>
          </a:xfrm>
          <a:solidFill>
            <a:srgbClr val="BEFF05"/>
          </a:solidFill>
          <a:ln w="6350">
            <a:solidFill>
              <a:schemeClr val="tx1"/>
            </a:solidFill>
            <a:miter lim="800000"/>
            <a:headEnd/>
            <a:tailEnd/>
          </a:ln>
        </p:spPr>
        <p:txBody>
          <a:bodyPr/>
          <a:lstStyle/>
          <a:p>
            <a:pPr>
              <a:buFont typeface="Wingdings" panose="05000000000000000000" pitchFamily="2" charset="2"/>
              <a:buNone/>
            </a:pPr>
            <a:r>
              <a:rPr lang="en-US" altLang="en-US" sz="2800"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Poetry</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Job</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Psalms</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Proverbs</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Ecclesiastes</a:t>
            </a:r>
          </a:p>
          <a:p>
            <a:pPr>
              <a:buFont typeface="Wingdings" panose="05000000000000000000" pitchFamily="2" charset="2"/>
              <a:buNone/>
            </a:pPr>
            <a:r>
              <a:rPr lang="en-US" altLang="en-US" sz="2000" b="1" i="1" dirty="0">
                <a:solidFill>
                  <a:srgbClr val="302416"/>
                </a:solidFill>
                <a:latin typeface="Arial Narrow" panose="020B0606020202030204" pitchFamily="34" charset="0"/>
              </a:rPr>
              <a:t>Song of Songs</a:t>
            </a:r>
          </a:p>
        </p:txBody>
      </p:sp>
      <p:sp>
        <p:nvSpPr>
          <p:cNvPr id="92166" name="Rectangle 6">
            <a:extLst>
              <a:ext uri="{FF2B5EF4-FFF2-40B4-BE49-F238E27FC236}">
                <a16:creationId xmlns:a16="http://schemas.microsoft.com/office/drawing/2014/main" id="{01F786B1-9E29-4574-8091-1B6610E547FA}"/>
              </a:ext>
            </a:extLst>
          </p:cNvPr>
          <p:cNvSpPr>
            <a:spLocks noChangeArrowheads="1"/>
          </p:cNvSpPr>
          <p:nvPr/>
        </p:nvSpPr>
        <p:spPr bwMode="auto">
          <a:xfrm>
            <a:off x="4037012" y="1524000"/>
            <a:ext cx="1981200" cy="4953000"/>
          </a:xfrm>
          <a:prstGeom prst="rect">
            <a:avLst/>
          </a:prstGeom>
          <a:solidFill>
            <a:srgbClr val="AAE6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buNone/>
            </a:pPr>
            <a:r>
              <a:rPr lang="en-US" altLang="en-US" dirty="0">
                <a:solidFill>
                  <a:srgbClr val="FF6600"/>
                </a:solidFill>
                <a:effectLst>
                  <a:outerShdw blurRad="38100" dist="38100" dir="2700000" algn="tl">
                    <a:srgbClr val="000000">
                      <a:alpha val="43137"/>
                    </a:srgbClr>
                  </a:outerShdw>
                </a:effectLst>
              </a:rPr>
              <a:t>History</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Joshua</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Judges</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Ruth</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1 &amp; 2 Samuel</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1 &amp; 2 Kings</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1 &amp; 2 Chronicles</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Ezra</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Nehemiah</a:t>
            </a:r>
          </a:p>
          <a:p>
            <a:pPr>
              <a:buFont typeface="Wingdings" panose="05000000000000000000" pitchFamily="2" charset="2"/>
              <a:buNone/>
            </a:pPr>
            <a:r>
              <a:rPr lang="en-US" altLang="en-US" sz="2000" b="1" i="1" dirty="0">
                <a:solidFill>
                  <a:srgbClr val="302416"/>
                </a:solidFill>
                <a:effectLst/>
                <a:latin typeface="Arial Narrow" panose="020B0606020202030204" pitchFamily="34" charset="0"/>
              </a:rPr>
              <a:t>Esther</a:t>
            </a:r>
          </a:p>
        </p:txBody>
      </p:sp>
      <p:sp>
        <p:nvSpPr>
          <p:cNvPr id="92167" name="Rectangle 7">
            <a:extLst>
              <a:ext uri="{FF2B5EF4-FFF2-40B4-BE49-F238E27FC236}">
                <a16:creationId xmlns:a16="http://schemas.microsoft.com/office/drawing/2014/main" id="{07455ED1-AF8A-4689-9CAE-C071DC43F133}"/>
              </a:ext>
            </a:extLst>
          </p:cNvPr>
          <p:cNvSpPr>
            <a:spLocks noChangeArrowheads="1"/>
          </p:cNvSpPr>
          <p:nvPr/>
        </p:nvSpPr>
        <p:spPr bwMode="auto">
          <a:xfrm>
            <a:off x="8456612" y="152400"/>
            <a:ext cx="1905000" cy="6324600"/>
          </a:xfrm>
          <a:prstGeom prst="rect">
            <a:avLst/>
          </a:prstGeom>
          <a:solidFill>
            <a:srgbClr val="D3FF57"/>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buFont typeface="Wingdings" panose="05000000000000000000" pitchFamily="2" charset="2"/>
              <a:buNone/>
            </a:pPr>
            <a:r>
              <a:rPr lang="en-US" altLang="en-US" dirty="0">
                <a:solidFill>
                  <a:srgbClr val="FF6600"/>
                </a:solidFill>
                <a:effectLst>
                  <a:outerShdw blurRad="38100" dist="38100" dir="2700000" algn="tl">
                    <a:srgbClr val="000000">
                      <a:alpha val="43137"/>
                    </a:srgbClr>
                  </a:outerShdw>
                </a:effectLst>
              </a:rPr>
              <a:t>Prophecy</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Isaiah</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Jeremiah</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Lamentations</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Ezekiel</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Daniel</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Hosea</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Joel</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Amos</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Obadiah</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Jonah</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Micah</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Nahum</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Habakkuk</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Zephaniah</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Haggai</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Zechariah</a:t>
            </a:r>
          </a:p>
          <a:p>
            <a:pPr>
              <a:lnSpc>
                <a:spcPct val="90000"/>
              </a:lnSpc>
              <a:buFont typeface="Wingdings" panose="05000000000000000000" pitchFamily="2" charset="2"/>
              <a:buNone/>
            </a:pPr>
            <a:r>
              <a:rPr lang="en-US" altLang="en-US" sz="2000" b="1" i="1" dirty="0">
                <a:solidFill>
                  <a:srgbClr val="302416"/>
                </a:solidFill>
                <a:effectLst/>
                <a:latin typeface="Arial Narrow" panose="020B0606020202030204" pitchFamily="34" charset="0"/>
              </a:rPr>
              <a:t>Malachi</a:t>
            </a:r>
          </a:p>
        </p:txBody>
      </p:sp>
      <p:sp>
        <p:nvSpPr>
          <p:cNvPr id="92168" name="Rectangle 8">
            <a:extLst>
              <a:ext uri="{FF2B5EF4-FFF2-40B4-BE49-F238E27FC236}">
                <a16:creationId xmlns:a16="http://schemas.microsoft.com/office/drawing/2014/main" id="{F7070A22-2639-458F-98CE-3F080C13CF96}"/>
              </a:ext>
            </a:extLst>
          </p:cNvPr>
          <p:cNvSpPr>
            <a:spLocks noChangeArrowheads="1"/>
          </p:cNvSpPr>
          <p:nvPr/>
        </p:nvSpPr>
        <p:spPr bwMode="auto">
          <a:xfrm>
            <a:off x="1827212" y="2057400"/>
            <a:ext cx="1905000" cy="18288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9" name="Rectangle 9">
            <a:extLst>
              <a:ext uri="{FF2B5EF4-FFF2-40B4-BE49-F238E27FC236}">
                <a16:creationId xmlns:a16="http://schemas.microsoft.com/office/drawing/2014/main" id="{2F5F90A7-9467-4C2D-BDDE-335E87CF4D65}"/>
              </a:ext>
            </a:extLst>
          </p:cNvPr>
          <p:cNvSpPr>
            <a:spLocks noChangeArrowheads="1"/>
          </p:cNvSpPr>
          <p:nvPr/>
        </p:nvSpPr>
        <p:spPr bwMode="auto">
          <a:xfrm>
            <a:off x="4113212" y="2057400"/>
            <a:ext cx="1828800" cy="10668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0" name="Rectangle 10">
            <a:extLst>
              <a:ext uri="{FF2B5EF4-FFF2-40B4-BE49-F238E27FC236}">
                <a16:creationId xmlns:a16="http://schemas.microsoft.com/office/drawing/2014/main" id="{933480A6-9914-4DE8-9383-29F5E0CC5E70}"/>
              </a:ext>
            </a:extLst>
          </p:cNvPr>
          <p:cNvSpPr>
            <a:spLocks noChangeArrowheads="1"/>
          </p:cNvSpPr>
          <p:nvPr/>
        </p:nvSpPr>
        <p:spPr bwMode="auto">
          <a:xfrm>
            <a:off x="6323012" y="2057400"/>
            <a:ext cx="1828800" cy="18288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1135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64">
                                            <p:bg/>
                                          </p:spTgt>
                                        </p:tgtEl>
                                        <p:attrNameLst>
                                          <p:attrName>style.visibility</p:attrName>
                                        </p:attrNameLst>
                                      </p:cBhvr>
                                      <p:to>
                                        <p:strVal val="visible"/>
                                      </p:to>
                                    </p:set>
                                    <p:animEffect transition="in" filter="randombar(horizontal)">
                                      <p:cBhvr>
                                        <p:cTn id="7" dur="500"/>
                                        <p:tgtEl>
                                          <p:spTgt spid="9216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2164">
                                            <p:txEl>
                                              <p:pRg st="0" end="0"/>
                                            </p:txEl>
                                          </p:spTgt>
                                        </p:tgtEl>
                                        <p:attrNameLst>
                                          <p:attrName>style.visibility</p:attrName>
                                        </p:attrNameLst>
                                      </p:cBhvr>
                                      <p:to>
                                        <p:strVal val="visible"/>
                                      </p:to>
                                    </p:set>
                                    <p:animEffect transition="in" filter="randombar(horizontal)">
                                      <p:cBhvr>
                                        <p:cTn id="10" dur="500"/>
                                        <p:tgtEl>
                                          <p:spTgt spid="9216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2164">
                                            <p:txEl>
                                              <p:pRg st="1" end="1"/>
                                            </p:txEl>
                                          </p:spTgt>
                                        </p:tgtEl>
                                        <p:attrNameLst>
                                          <p:attrName>style.visibility</p:attrName>
                                        </p:attrNameLst>
                                      </p:cBhvr>
                                      <p:to>
                                        <p:strVal val="visible"/>
                                      </p:to>
                                    </p:set>
                                    <p:animEffect transition="in" filter="randombar(horizontal)">
                                      <p:cBhvr>
                                        <p:cTn id="13" dur="500"/>
                                        <p:tgtEl>
                                          <p:spTgt spid="92164">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2164">
                                            <p:txEl>
                                              <p:pRg st="2" end="2"/>
                                            </p:txEl>
                                          </p:spTgt>
                                        </p:tgtEl>
                                        <p:attrNameLst>
                                          <p:attrName>style.visibility</p:attrName>
                                        </p:attrNameLst>
                                      </p:cBhvr>
                                      <p:to>
                                        <p:strVal val="visible"/>
                                      </p:to>
                                    </p:set>
                                    <p:animEffect transition="in" filter="randombar(horizontal)">
                                      <p:cBhvr>
                                        <p:cTn id="16" dur="500"/>
                                        <p:tgtEl>
                                          <p:spTgt spid="92164">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2164">
                                            <p:txEl>
                                              <p:pRg st="3" end="3"/>
                                            </p:txEl>
                                          </p:spTgt>
                                        </p:tgtEl>
                                        <p:attrNameLst>
                                          <p:attrName>style.visibility</p:attrName>
                                        </p:attrNameLst>
                                      </p:cBhvr>
                                      <p:to>
                                        <p:strVal val="visible"/>
                                      </p:to>
                                    </p:set>
                                    <p:animEffect transition="in" filter="randombar(horizontal)">
                                      <p:cBhvr>
                                        <p:cTn id="19" dur="500"/>
                                        <p:tgtEl>
                                          <p:spTgt spid="92164">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2164">
                                            <p:txEl>
                                              <p:pRg st="4" end="4"/>
                                            </p:txEl>
                                          </p:spTgt>
                                        </p:tgtEl>
                                        <p:attrNameLst>
                                          <p:attrName>style.visibility</p:attrName>
                                        </p:attrNameLst>
                                      </p:cBhvr>
                                      <p:to>
                                        <p:strVal val="visible"/>
                                      </p:to>
                                    </p:set>
                                    <p:animEffect transition="in" filter="randombar(horizontal)">
                                      <p:cBhvr>
                                        <p:cTn id="22" dur="500"/>
                                        <p:tgtEl>
                                          <p:spTgt spid="92164">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2164">
                                            <p:txEl>
                                              <p:pRg st="5" end="5"/>
                                            </p:txEl>
                                          </p:spTgt>
                                        </p:tgtEl>
                                        <p:attrNameLst>
                                          <p:attrName>style.visibility</p:attrName>
                                        </p:attrNameLst>
                                      </p:cBhvr>
                                      <p:to>
                                        <p:strVal val="visible"/>
                                      </p:to>
                                    </p:set>
                                    <p:animEffect transition="in" filter="randombar(horizontal)">
                                      <p:cBhvr>
                                        <p:cTn id="25" dur="500"/>
                                        <p:tgtEl>
                                          <p:spTgt spid="92164">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2166"/>
                                        </p:tgtEl>
                                        <p:attrNameLst>
                                          <p:attrName>style.visibility</p:attrName>
                                        </p:attrNameLst>
                                      </p:cBhvr>
                                      <p:to>
                                        <p:strVal val="visible"/>
                                      </p:to>
                                    </p:set>
                                    <p:animEffect transition="in" filter="randombar(horizontal)">
                                      <p:cBhvr>
                                        <p:cTn id="30" dur="500"/>
                                        <p:tgtEl>
                                          <p:spTgt spid="9216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2165">
                                            <p:bg/>
                                          </p:spTgt>
                                        </p:tgtEl>
                                        <p:attrNameLst>
                                          <p:attrName>style.visibility</p:attrName>
                                        </p:attrNameLst>
                                      </p:cBhvr>
                                      <p:to>
                                        <p:strVal val="visible"/>
                                      </p:to>
                                    </p:set>
                                    <p:animEffect transition="in" filter="randombar(horizontal)">
                                      <p:cBhvr>
                                        <p:cTn id="35" dur="500"/>
                                        <p:tgtEl>
                                          <p:spTgt spid="92165">
                                            <p:bg/>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92165">
                                            <p:txEl>
                                              <p:pRg st="0" end="0"/>
                                            </p:txEl>
                                          </p:spTgt>
                                        </p:tgtEl>
                                        <p:attrNameLst>
                                          <p:attrName>style.visibility</p:attrName>
                                        </p:attrNameLst>
                                      </p:cBhvr>
                                      <p:to>
                                        <p:strVal val="visible"/>
                                      </p:to>
                                    </p:set>
                                    <p:animEffect transition="in" filter="randombar(horizontal)">
                                      <p:cBhvr>
                                        <p:cTn id="38" dur="500"/>
                                        <p:tgtEl>
                                          <p:spTgt spid="92165">
                                            <p:txEl>
                                              <p:pRg st="0" end="0"/>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2165">
                                            <p:txEl>
                                              <p:pRg st="1" end="1"/>
                                            </p:txEl>
                                          </p:spTgt>
                                        </p:tgtEl>
                                        <p:attrNameLst>
                                          <p:attrName>style.visibility</p:attrName>
                                        </p:attrNameLst>
                                      </p:cBhvr>
                                      <p:to>
                                        <p:strVal val="visible"/>
                                      </p:to>
                                    </p:set>
                                    <p:animEffect transition="in" filter="randombar(horizontal)">
                                      <p:cBhvr>
                                        <p:cTn id="41" dur="500"/>
                                        <p:tgtEl>
                                          <p:spTgt spid="92165">
                                            <p:txEl>
                                              <p:pRg st="1" end="1"/>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2165">
                                            <p:txEl>
                                              <p:pRg st="2" end="2"/>
                                            </p:txEl>
                                          </p:spTgt>
                                        </p:tgtEl>
                                        <p:attrNameLst>
                                          <p:attrName>style.visibility</p:attrName>
                                        </p:attrNameLst>
                                      </p:cBhvr>
                                      <p:to>
                                        <p:strVal val="visible"/>
                                      </p:to>
                                    </p:set>
                                    <p:animEffect transition="in" filter="randombar(horizontal)">
                                      <p:cBhvr>
                                        <p:cTn id="44" dur="500"/>
                                        <p:tgtEl>
                                          <p:spTgt spid="92165">
                                            <p:txEl>
                                              <p:pRg st="2" end="2"/>
                                            </p:tx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2165">
                                            <p:txEl>
                                              <p:pRg st="3" end="3"/>
                                            </p:txEl>
                                          </p:spTgt>
                                        </p:tgtEl>
                                        <p:attrNameLst>
                                          <p:attrName>style.visibility</p:attrName>
                                        </p:attrNameLst>
                                      </p:cBhvr>
                                      <p:to>
                                        <p:strVal val="visible"/>
                                      </p:to>
                                    </p:set>
                                    <p:animEffect transition="in" filter="randombar(horizontal)">
                                      <p:cBhvr>
                                        <p:cTn id="47" dur="500"/>
                                        <p:tgtEl>
                                          <p:spTgt spid="92165">
                                            <p:txEl>
                                              <p:pRg st="3" end="3"/>
                                            </p:tx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2165">
                                            <p:txEl>
                                              <p:pRg st="4" end="4"/>
                                            </p:txEl>
                                          </p:spTgt>
                                        </p:tgtEl>
                                        <p:attrNameLst>
                                          <p:attrName>style.visibility</p:attrName>
                                        </p:attrNameLst>
                                      </p:cBhvr>
                                      <p:to>
                                        <p:strVal val="visible"/>
                                      </p:to>
                                    </p:set>
                                    <p:animEffect transition="in" filter="randombar(horizontal)">
                                      <p:cBhvr>
                                        <p:cTn id="50" dur="500"/>
                                        <p:tgtEl>
                                          <p:spTgt spid="92165">
                                            <p:txEl>
                                              <p:pRg st="4" end="4"/>
                                            </p:tx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92165">
                                            <p:txEl>
                                              <p:pRg st="5" end="5"/>
                                            </p:txEl>
                                          </p:spTgt>
                                        </p:tgtEl>
                                        <p:attrNameLst>
                                          <p:attrName>style.visibility</p:attrName>
                                        </p:attrNameLst>
                                      </p:cBhvr>
                                      <p:to>
                                        <p:strVal val="visible"/>
                                      </p:to>
                                    </p:set>
                                    <p:animEffect transition="in" filter="randombar(horizontal)">
                                      <p:cBhvr>
                                        <p:cTn id="53" dur="500"/>
                                        <p:tgtEl>
                                          <p:spTgt spid="92165">
                                            <p:txEl>
                                              <p:pRg st="5" end="5"/>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92167"/>
                                        </p:tgtEl>
                                        <p:attrNameLst>
                                          <p:attrName>style.visibility</p:attrName>
                                        </p:attrNameLst>
                                      </p:cBhvr>
                                      <p:to>
                                        <p:strVal val="visible"/>
                                      </p:to>
                                    </p:set>
                                    <p:animEffect transition="in" filter="randombar(horizontal)">
                                      <p:cBhvr>
                                        <p:cTn id="58" dur="500"/>
                                        <p:tgtEl>
                                          <p:spTgt spid="9216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21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16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2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uiExpand="1" build="p" animBg="1"/>
      <p:bldP spid="92165" grpId="0" uiExpand="1" build="p" animBg="1"/>
      <p:bldP spid="92166" grpId="0" animBg="1"/>
      <p:bldP spid="921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533EE84B-209C-4AC4-8541-0280716F082D}"/>
              </a:ext>
            </a:extLst>
          </p:cNvPr>
          <p:cNvSpPr>
            <a:spLocks noGrp="1" noChangeArrowheads="1"/>
          </p:cNvSpPr>
          <p:nvPr>
            <p:ph type="title"/>
          </p:nvPr>
        </p:nvSpPr>
        <p:spPr>
          <a:xfrm>
            <a:off x="1903412" y="1"/>
            <a:ext cx="7543800" cy="1431925"/>
          </a:xfrm>
        </p:spPr>
        <p:txBody>
          <a:bodyPr/>
          <a:lstStyle/>
          <a:p>
            <a:r>
              <a:rPr lang="en-US" altLang="en-US" sz="4000">
                <a:solidFill>
                  <a:srgbClr val="00D2CD"/>
                </a:solidFill>
              </a:rPr>
              <a:t>Chiasm (inverted)</a:t>
            </a:r>
            <a:br>
              <a:rPr lang="en-US" altLang="en-US" sz="4000">
                <a:solidFill>
                  <a:srgbClr val="00D2CD"/>
                </a:solidFill>
              </a:rPr>
            </a:br>
            <a:r>
              <a:rPr lang="en-US" altLang="en-US" sz="2400">
                <a:solidFill>
                  <a:srgbClr val="FFFF99"/>
                </a:solidFill>
              </a:rPr>
              <a:t>(ABA, ABBA, ABCBA, ABCDEDCBA, etc.)</a:t>
            </a:r>
            <a:endParaRPr lang="en-US" altLang="en-US" sz="4000">
              <a:solidFill>
                <a:srgbClr val="FFFF99"/>
              </a:solidFill>
            </a:endParaRPr>
          </a:p>
        </p:txBody>
      </p:sp>
      <p:sp>
        <p:nvSpPr>
          <p:cNvPr id="420867" name="Rectangle 3">
            <a:extLst>
              <a:ext uri="{FF2B5EF4-FFF2-40B4-BE49-F238E27FC236}">
                <a16:creationId xmlns:a16="http://schemas.microsoft.com/office/drawing/2014/main" id="{D96DA341-198E-479B-9EB7-E64C52C2B232}"/>
              </a:ext>
            </a:extLst>
          </p:cNvPr>
          <p:cNvSpPr>
            <a:spLocks noGrp="1" noChangeArrowheads="1"/>
          </p:cNvSpPr>
          <p:nvPr>
            <p:ph type="body" idx="1"/>
          </p:nvPr>
        </p:nvSpPr>
        <p:spPr>
          <a:xfrm>
            <a:off x="1979612" y="1981200"/>
            <a:ext cx="8305800" cy="4038600"/>
          </a:xfrm>
        </p:spPr>
        <p:txBody>
          <a:bodyPr/>
          <a:lstStyle/>
          <a:p>
            <a:pPr>
              <a:spcBef>
                <a:spcPct val="0"/>
              </a:spcBef>
              <a:buFont typeface="Wingdings" panose="05000000000000000000" pitchFamily="2" charset="2"/>
              <a:buNone/>
            </a:pPr>
            <a:r>
              <a:rPr lang="en-US" altLang="en-US">
                <a:latin typeface="Monotype Corsiva" panose="03010101010201010101" pitchFamily="66" charset="0"/>
              </a:rPr>
              <a:t>Yahweh’s right hand has done mighty things!</a:t>
            </a:r>
          </a:p>
          <a:p>
            <a:pPr>
              <a:spcBef>
                <a:spcPct val="0"/>
              </a:spcBef>
              <a:buFont typeface="Wingdings" panose="05000000000000000000" pitchFamily="2" charset="2"/>
              <a:buNone/>
            </a:pPr>
            <a:r>
              <a:rPr lang="en-US" altLang="en-US">
                <a:latin typeface="Monotype Corsiva" panose="03010101010201010101" pitchFamily="66" charset="0"/>
              </a:rPr>
              <a:t>	Yahweh’s right hand is lifted high;</a:t>
            </a:r>
          </a:p>
          <a:p>
            <a:pPr>
              <a:spcBef>
                <a:spcPct val="0"/>
              </a:spcBef>
              <a:buFont typeface="Wingdings" panose="05000000000000000000" pitchFamily="2" charset="2"/>
              <a:buNone/>
            </a:pPr>
            <a:r>
              <a:rPr lang="en-US" altLang="en-US">
                <a:latin typeface="Monotype Corsiva" panose="03010101010201010101" pitchFamily="66" charset="0"/>
              </a:rPr>
              <a:t>Yahweh’s right hand has done mighty things!</a:t>
            </a:r>
          </a:p>
          <a:p>
            <a:pPr algn="r">
              <a:spcBef>
                <a:spcPct val="0"/>
              </a:spcBef>
              <a:buFont typeface="Wingdings" panose="05000000000000000000" pitchFamily="2" charset="2"/>
              <a:buNone/>
            </a:pPr>
            <a:r>
              <a:rPr lang="en-US" altLang="en-US" sz="2400">
                <a:latin typeface="Arial" panose="020B0604020202020204" pitchFamily="34" charset="0"/>
              </a:rPr>
              <a:t>Psalm 118:15b-16</a:t>
            </a:r>
          </a:p>
          <a:p>
            <a:pPr>
              <a:spcBef>
                <a:spcPct val="0"/>
              </a:spcBef>
              <a:buFont typeface="Wingdings" panose="05000000000000000000" pitchFamily="2" charset="2"/>
              <a:buNone/>
            </a:pPr>
            <a:r>
              <a:rPr lang="en-US" altLang="en-US">
                <a:latin typeface="Monotype Corsiva" panose="03010101010201010101" pitchFamily="66" charset="0"/>
              </a:rPr>
              <a:t>His mischief returns upon his own head,</a:t>
            </a:r>
          </a:p>
          <a:p>
            <a:pPr>
              <a:spcBef>
                <a:spcPct val="0"/>
              </a:spcBef>
              <a:buFont typeface="Wingdings" panose="05000000000000000000" pitchFamily="2" charset="2"/>
              <a:buNone/>
            </a:pPr>
            <a:r>
              <a:rPr lang="en-US" altLang="en-US">
                <a:latin typeface="Monotype Corsiva" panose="03010101010201010101" pitchFamily="66" charset="0"/>
              </a:rPr>
              <a:t>	and on his own pate his violence descends.</a:t>
            </a:r>
          </a:p>
          <a:p>
            <a:pPr algn="r">
              <a:spcBef>
                <a:spcPct val="0"/>
              </a:spcBef>
              <a:buFont typeface="Wingdings" panose="05000000000000000000" pitchFamily="2" charset="2"/>
              <a:buNone/>
            </a:pPr>
            <a:r>
              <a:rPr lang="en-US" altLang="en-US" sz="2400">
                <a:latin typeface="Arial" panose="020B0604020202020204" pitchFamily="34" charset="0"/>
              </a:rPr>
              <a:t>Psalm 7:16 (RSV) </a:t>
            </a:r>
          </a:p>
          <a:p>
            <a:pPr algn="r">
              <a:spcBef>
                <a:spcPct val="0"/>
              </a:spcBef>
              <a:buFont typeface="Wingdings" panose="05000000000000000000" pitchFamily="2" charset="2"/>
              <a:buNone/>
            </a:pPr>
            <a:r>
              <a:rPr lang="en-US" altLang="en-US" sz="2400">
                <a:latin typeface="Arial Narrow" panose="020B0606020202030204" pitchFamily="34" charset="0"/>
              </a:rPr>
              <a:t>(some translations either miss or ignore the chiasmus in the Hebrew text, (e.g. NIV)</a:t>
            </a:r>
            <a:endParaRPr lang="en-US" altLang="en-US" sz="2400">
              <a:latin typeface="Arial" panose="020B0604020202020204" pitchFamily="34" charset="0"/>
            </a:endParaRPr>
          </a:p>
        </p:txBody>
      </p:sp>
    </p:spTree>
    <p:extLst>
      <p:ext uri="{BB962C8B-B14F-4D97-AF65-F5344CB8AC3E}">
        <p14:creationId xmlns:p14="http://schemas.microsoft.com/office/powerpoint/2010/main" val="20645875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20866"/>
                                        </p:tgtEl>
                                        <p:attrNameLst>
                                          <p:attrName>style.visibility</p:attrName>
                                        </p:attrNameLst>
                                      </p:cBhvr>
                                      <p:to>
                                        <p:strVal val="visible"/>
                                      </p:to>
                                    </p:set>
                                    <p:animEffect transition="in" filter="box(in)">
                                      <p:cBhvr>
                                        <p:cTn id="7" dur="1000"/>
                                        <p:tgtEl>
                                          <p:spTgt spid="420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20867">
                                            <p:txEl>
                                              <p:pRg st="0" end="0"/>
                                            </p:txEl>
                                          </p:spTgt>
                                        </p:tgtEl>
                                        <p:attrNameLst>
                                          <p:attrName>style.visibility</p:attrName>
                                        </p:attrNameLst>
                                      </p:cBhvr>
                                      <p:to>
                                        <p:strVal val="visible"/>
                                      </p:to>
                                    </p:set>
                                    <p:animEffect transition="in" filter="wipe(up)">
                                      <p:cBhvr>
                                        <p:cTn id="12" dur="500"/>
                                        <p:tgtEl>
                                          <p:spTgt spid="420867">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20867">
                                            <p:txEl>
                                              <p:pRg st="1" end="1"/>
                                            </p:txEl>
                                          </p:spTgt>
                                        </p:tgtEl>
                                        <p:attrNameLst>
                                          <p:attrName>style.visibility</p:attrName>
                                        </p:attrNameLst>
                                      </p:cBhvr>
                                      <p:to>
                                        <p:strVal val="visible"/>
                                      </p:to>
                                    </p:set>
                                    <p:animEffect transition="in" filter="wipe(up)">
                                      <p:cBhvr>
                                        <p:cTn id="15" dur="500"/>
                                        <p:tgtEl>
                                          <p:spTgt spid="420867">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20867">
                                            <p:txEl>
                                              <p:pRg st="2" end="2"/>
                                            </p:txEl>
                                          </p:spTgt>
                                        </p:tgtEl>
                                        <p:attrNameLst>
                                          <p:attrName>style.visibility</p:attrName>
                                        </p:attrNameLst>
                                      </p:cBhvr>
                                      <p:to>
                                        <p:strVal val="visible"/>
                                      </p:to>
                                    </p:set>
                                    <p:animEffect transition="in" filter="wipe(up)">
                                      <p:cBhvr>
                                        <p:cTn id="18" dur="500"/>
                                        <p:tgtEl>
                                          <p:spTgt spid="420867">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20867">
                                            <p:txEl>
                                              <p:pRg st="3" end="3"/>
                                            </p:txEl>
                                          </p:spTgt>
                                        </p:tgtEl>
                                        <p:attrNameLst>
                                          <p:attrName>style.visibility</p:attrName>
                                        </p:attrNameLst>
                                      </p:cBhvr>
                                      <p:to>
                                        <p:strVal val="visible"/>
                                      </p:to>
                                    </p:set>
                                    <p:animEffect transition="in" filter="wipe(up)">
                                      <p:cBhvr>
                                        <p:cTn id="21" dur="500"/>
                                        <p:tgtEl>
                                          <p:spTgt spid="42086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20867">
                                            <p:txEl>
                                              <p:pRg st="4" end="4"/>
                                            </p:txEl>
                                          </p:spTgt>
                                        </p:tgtEl>
                                        <p:attrNameLst>
                                          <p:attrName>style.visibility</p:attrName>
                                        </p:attrNameLst>
                                      </p:cBhvr>
                                      <p:to>
                                        <p:strVal val="visible"/>
                                      </p:to>
                                    </p:set>
                                    <p:animEffect transition="in" filter="wipe(up)">
                                      <p:cBhvr>
                                        <p:cTn id="26" dur="500"/>
                                        <p:tgtEl>
                                          <p:spTgt spid="420867">
                                            <p:txEl>
                                              <p:pRg st="4" end="4"/>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420867">
                                            <p:txEl>
                                              <p:pRg st="5" end="5"/>
                                            </p:txEl>
                                          </p:spTgt>
                                        </p:tgtEl>
                                        <p:attrNameLst>
                                          <p:attrName>style.visibility</p:attrName>
                                        </p:attrNameLst>
                                      </p:cBhvr>
                                      <p:to>
                                        <p:strVal val="visible"/>
                                      </p:to>
                                    </p:set>
                                    <p:animEffect transition="in" filter="wipe(up)">
                                      <p:cBhvr>
                                        <p:cTn id="29" dur="500"/>
                                        <p:tgtEl>
                                          <p:spTgt spid="420867">
                                            <p:txEl>
                                              <p:pRg st="5" end="5"/>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420867">
                                            <p:txEl>
                                              <p:pRg st="6" end="6"/>
                                            </p:txEl>
                                          </p:spTgt>
                                        </p:tgtEl>
                                        <p:attrNameLst>
                                          <p:attrName>style.visibility</p:attrName>
                                        </p:attrNameLst>
                                      </p:cBhvr>
                                      <p:to>
                                        <p:strVal val="visible"/>
                                      </p:to>
                                    </p:set>
                                    <p:animEffect transition="in" filter="wipe(up)">
                                      <p:cBhvr>
                                        <p:cTn id="32" dur="500"/>
                                        <p:tgtEl>
                                          <p:spTgt spid="420867">
                                            <p:txEl>
                                              <p:pRg st="6" end="6"/>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20867">
                                            <p:txEl>
                                              <p:pRg st="7" end="7"/>
                                            </p:txEl>
                                          </p:spTgt>
                                        </p:tgtEl>
                                        <p:attrNameLst>
                                          <p:attrName>style.visibility</p:attrName>
                                        </p:attrNameLst>
                                      </p:cBhvr>
                                      <p:to>
                                        <p:strVal val="visible"/>
                                      </p:to>
                                    </p:set>
                                    <p:animEffect transition="in" filter="wipe(up)">
                                      <p:cBhvr>
                                        <p:cTn id="35" dur="500"/>
                                        <p:tgtEl>
                                          <p:spTgt spid="420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EFBD1EA8-086B-44D4-A273-69E443D32CE0}"/>
              </a:ext>
            </a:extLst>
          </p:cNvPr>
          <p:cNvSpPr>
            <a:spLocks noGrp="1" noChangeArrowheads="1"/>
          </p:cNvSpPr>
          <p:nvPr>
            <p:ph type="title"/>
          </p:nvPr>
        </p:nvSpPr>
        <p:spPr>
          <a:xfrm>
            <a:off x="609361" y="152400"/>
            <a:ext cx="10438051" cy="1092200"/>
          </a:xfrm>
        </p:spPr>
        <p:txBody>
          <a:bodyPr>
            <a:normAutofit fontScale="90000"/>
          </a:bodyPr>
          <a:lstStyle/>
          <a:p>
            <a:pPr>
              <a:lnSpc>
                <a:spcPct val="100000"/>
              </a:lnSpc>
            </a:pPr>
            <a:r>
              <a:rPr lang="en-US" altLang="en-US" sz="4000" dirty="0">
                <a:solidFill>
                  <a:srgbClr val="00FFFF"/>
                </a:solidFill>
              </a:rPr>
              <a:t>Acrostics </a:t>
            </a:r>
            <a:r>
              <a:rPr lang="en-US" altLang="en-US" sz="2800" b="1" dirty="0">
                <a:solidFill>
                  <a:srgbClr val="00FFFF"/>
                </a:solidFill>
              </a:rPr>
              <a:t>(cola begin with the letters of the alphabet in order)</a:t>
            </a:r>
            <a:endParaRPr lang="en-US" altLang="en-US" sz="3100" dirty="0">
              <a:solidFill>
                <a:srgbClr val="FFFF00"/>
              </a:solidFill>
              <a:latin typeface="HebrewTh" pitchFamily="2" charset="0"/>
            </a:endParaRPr>
          </a:p>
        </p:txBody>
      </p:sp>
      <p:sp>
        <p:nvSpPr>
          <p:cNvPr id="421891" name="Rectangle 3">
            <a:extLst>
              <a:ext uri="{FF2B5EF4-FFF2-40B4-BE49-F238E27FC236}">
                <a16:creationId xmlns:a16="http://schemas.microsoft.com/office/drawing/2014/main" id="{C0058964-331D-422C-B09C-C136176E2B9D}"/>
              </a:ext>
            </a:extLst>
          </p:cNvPr>
          <p:cNvSpPr>
            <a:spLocks noGrp="1" noChangeArrowheads="1"/>
          </p:cNvSpPr>
          <p:nvPr>
            <p:ph type="body" sz="half" idx="1"/>
          </p:nvPr>
        </p:nvSpPr>
        <p:spPr>
          <a:xfrm>
            <a:off x="1827212" y="1981200"/>
            <a:ext cx="3657600" cy="4572000"/>
          </a:xfrm>
          <a:solidFill>
            <a:srgbClr val="141E1E"/>
          </a:solidFill>
          <a:ln w="12700">
            <a:solidFill>
              <a:schemeClr val="tx1"/>
            </a:solidFill>
            <a:miter lim="800000"/>
            <a:headEnd/>
            <a:tailEnd/>
          </a:ln>
        </p:spPr>
        <p:txBody>
          <a:bodyPr>
            <a:normAutofit lnSpcReduction="10000"/>
          </a:bodyPr>
          <a:lstStyle/>
          <a:p>
            <a:pPr>
              <a:buFont typeface="Wingdings" panose="05000000000000000000" pitchFamily="2" charset="2"/>
              <a:buNone/>
            </a:pPr>
            <a:r>
              <a:rPr lang="en-US" altLang="en-US" sz="2800">
                <a:solidFill>
                  <a:srgbClr val="FFFF99"/>
                </a:solidFill>
              </a:rPr>
              <a:t>Psalm 111</a:t>
            </a:r>
          </a:p>
          <a:p>
            <a:pPr algn="r">
              <a:buFont typeface="Wingdings" panose="05000000000000000000" pitchFamily="2" charset="2"/>
              <a:buNone/>
            </a:pPr>
            <a:r>
              <a:rPr lang="en-US" altLang="en-US" sz="2800">
                <a:latin typeface="HebrewTh" pitchFamily="2" charset="0"/>
              </a:rPr>
              <a:t> </a:t>
            </a:r>
            <a:r>
              <a:rPr lang="en-US" altLang="en-US">
                <a:latin typeface="HebrewTh" pitchFamily="2" charset="0"/>
              </a:rPr>
              <a:t>bbAle-lkAB; Hv!hy4 hd@O</a:t>
            </a:r>
            <a:r>
              <a:rPr lang="en-US" altLang="en-US">
                <a:solidFill>
                  <a:srgbClr val="FFFF00"/>
                </a:solidFill>
                <a:latin typeface="HebrewTh" pitchFamily="2" charset="0"/>
              </a:rPr>
              <a:t>x</a:t>
            </a:r>
          </a:p>
          <a:p>
            <a:pPr algn="r">
              <a:buFont typeface="Wingdings" panose="05000000000000000000" pitchFamily="2" charset="2"/>
              <a:buNone/>
            </a:pPr>
            <a:r>
              <a:rPr lang="en-US" altLang="en-US">
                <a:latin typeface="HebrewTh" pitchFamily="2" charset="0"/>
              </a:rPr>
              <a:t> :hdAfev4 Myr9wy4 dOs</a:t>
            </a:r>
            <a:r>
              <a:rPr lang="en-US" altLang="en-US">
                <a:solidFill>
                  <a:srgbClr val="FFFF00"/>
                </a:solidFill>
                <a:latin typeface="HebrewTh" pitchFamily="2" charset="0"/>
              </a:rPr>
              <a:t>B</a:t>
            </a:r>
            <a:r>
              <a:rPr lang="en-US" altLang="en-US">
                <a:latin typeface="HebrewTh" pitchFamily="2" charset="0"/>
              </a:rPr>
              <a:t>;</a:t>
            </a:r>
          </a:p>
          <a:p>
            <a:pPr algn="r">
              <a:buFont typeface="Wingdings" panose="05000000000000000000" pitchFamily="2" charset="2"/>
              <a:buNone/>
            </a:pPr>
            <a:r>
              <a:rPr lang="en-US" altLang="en-US">
                <a:latin typeface="HebrewTh" pitchFamily="2" charset="0"/>
              </a:rPr>
              <a:t>hv!hy4 yWef3ma Mylido</a:t>
            </a:r>
            <a:r>
              <a:rPr lang="en-US" altLang="en-US">
                <a:solidFill>
                  <a:srgbClr val="FFFF00"/>
                </a:solidFill>
                <a:latin typeface="HebrewTh" pitchFamily="2" charset="0"/>
              </a:rPr>
              <a:t>G</a:t>
            </a:r>
            <a:r>
              <a:rPr lang="en-US" altLang="en-US">
                <a:latin typeface="HebrewTh" pitchFamily="2" charset="0"/>
              </a:rPr>
              <a:t>;</a:t>
            </a:r>
          </a:p>
          <a:p>
            <a:pPr algn="r">
              <a:buFont typeface="Wingdings" panose="05000000000000000000" pitchFamily="2" charset="2"/>
              <a:buNone/>
            </a:pPr>
            <a:r>
              <a:rPr lang="en-US" altLang="en-US">
                <a:latin typeface="HebrewTh" pitchFamily="2" charset="0"/>
              </a:rPr>
              <a:t> Mh,ycep;H,-lkAl; Mywiv0r</a:t>
            </a:r>
            <a:r>
              <a:rPr lang="en-US" altLang="en-US">
                <a:solidFill>
                  <a:srgbClr val="FFFF00"/>
                </a:solidFill>
                <a:latin typeface="HebrewTh" pitchFamily="2" charset="0"/>
              </a:rPr>
              <a:t>D</a:t>
            </a:r>
            <a:r>
              <a:rPr lang="en-US" altLang="en-US">
                <a:latin typeface="HebrewTh" pitchFamily="2" charset="0"/>
              </a:rPr>
              <a:t>;</a:t>
            </a:r>
          </a:p>
          <a:p>
            <a:pPr algn="r">
              <a:buFont typeface="Wingdings" panose="05000000000000000000" pitchFamily="2" charset="2"/>
              <a:buNone/>
            </a:pPr>
            <a:r>
              <a:rPr lang="en-US" altLang="en-US">
                <a:latin typeface="HebrewTh" pitchFamily="2" charset="0"/>
              </a:rPr>
              <a:t>Olf#PA rdAhAv4-dO</a:t>
            </a:r>
            <a:r>
              <a:rPr lang="en-US" altLang="en-US">
                <a:solidFill>
                  <a:srgbClr val="FFFF00"/>
                </a:solidFill>
                <a:latin typeface="HebrewTh" pitchFamily="2" charset="0"/>
              </a:rPr>
              <a:t>h</a:t>
            </a:r>
          </a:p>
          <a:p>
            <a:pPr algn="r">
              <a:buFont typeface="Wingdings" panose="05000000000000000000" pitchFamily="2" charset="2"/>
              <a:buNone/>
            </a:pPr>
            <a:r>
              <a:rPr lang="en-US" altLang="en-US">
                <a:latin typeface="HebrewTh" pitchFamily="2" charset="0"/>
              </a:rPr>
              <a:t>dfalA td@m,fo Otq!d4c</a:t>
            </a:r>
            <a:r>
              <a:rPr lang="en-US" altLang="en-US">
                <a:solidFill>
                  <a:srgbClr val="FFFF00"/>
                </a:solidFill>
                <a:latin typeface="HebrewTh" pitchFamily="2" charset="0"/>
              </a:rPr>
              <a:t>iv4</a:t>
            </a:r>
          </a:p>
          <a:p>
            <a:pPr algn="r">
              <a:buFont typeface="Wingdings" panose="05000000000000000000" pitchFamily="2" charset="2"/>
              <a:buNone/>
            </a:pPr>
            <a:r>
              <a:rPr lang="en-US" altLang="en-US">
                <a:latin typeface="HebrewTh" pitchFamily="2" charset="0"/>
              </a:rPr>
              <a:t>vytAxol;p;nil; hWAfA rk,</a:t>
            </a:r>
            <a:r>
              <a:rPr lang="en-US" altLang="en-US">
                <a:solidFill>
                  <a:srgbClr val="FFFF00"/>
                </a:solidFill>
                <a:latin typeface="HebrewTh" pitchFamily="2" charset="0"/>
              </a:rPr>
              <a:t>ze</a:t>
            </a:r>
          </a:p>
          <a:p>
            <a:pPr algn="r">
              <a:buFont typeface="Wingdings" panose="05000000000000000000" pitchFamily="2" charset="2"/>
              <a:buNone/>
            </a:pPr>
            <a:r>
              <a:rPr lang="en-US" altLang="en-US">
                <a:latin typeface="Arial" panose="020B0604020202020204" pitchFamily="34" charset="0"/>
              </a:rPr>
              <a:t>etc.</a:t>
            </a:r>
          </a:p>
        </p:txBody>
      </p:sp>
      <p:sp>
        <p:nvSpPr>
          <p:cNvPr id="421892" name="Rectangle 4">
            <a:extLst>
              <a:ext uri="{FF2B5EF4-FFF2-40B4-BE49-F238E27FC236}">
                <a16:creationId xmlns:a16="http://schemas.microsoft.com/office/drawing/2014/main" id="{9F7788BA-DF8C-43CA-888B-AB8F5103AB72}"/>
              </a:ext>
            </a:extLst>
          </p:cNvPr>
          <p:cNvSpPr>
            <a:spLocks noGrp="1" noChangeArrowheads="1"/>
          </p:cNvSpPr>
          <p:nvPr>
            <p:ph type="body" sz="half" idx="2"/>
          </p:nvPr>
        </p:nvSpPr>
        <p:spPr>
          <a:xfrm>
            <a:off x="5561012" y="1981200"/>
            <a:ext cx="5486400" cy="4191000"/>
          </a:xfrm>
          <a:ln/>
          <a:extLst>
            <a:ext uri="{91240B29-F687-4F45-9708-019B960494DF}">
              <a14:hiddenLine xmlns:a14="http://schemas.microsoft.com/office/drawing/2010/main" w="12700" cmpd="sng">
                <a:solidFill>
                  <a:schemeClr val="tx1"/>
                </a:solidFill>
                <a:miter lim="800000"/>
                <a:headEnd/>
                <a:tailEnd/>
              </a14:hiddenLine>
            </a:ext>
          </a:extLst>
        </p:spPr>
        <p:txBody>
          <a:bodyPr>
            <a:normAutofit fontScale="85000" lnSpcReduction="20000"/>
          </a:bodyPr>
          <a:lstStyle/>
          <a:p>
            <a:pPr>
              <a:buFont typeface="Wingdings" panose="05000000000000000000" pitchFamily="2" charset="2"/>
              <a:buNone/>
            </a:pPr>
            <a:endParaRPr lang="en-US" altLang="en-US" sz="2800" dirty="0"/>
          </a:p>
          <a:p>
            <a:pPr>
              <a:lnSpc>
                <a:spcPct val="125000"/>
              </a:lnSpc>
              <a:buFont typeface="Wingdings" panose="05000000000000000000" pitchFamily="2" charset="2"/>
              <a:buNone/>
            </a:pPr>
            <a:r>
              <a:rPr lang="en-US" altLang="en-US" b="1" i="1" dirty="0">
                <a:latin typeface="Arial Narrow" panose="020B0606020202030204" pitchFamily="34" charset="0"/>
              </a:rPr>
              <a:t>I will extol Yahweh with all my heart</a:t>
            </a:r>
          </a:p>
          <a:p>
            <a:pPr>
              <a:lnSpc>
                <a:spcPct val="125000"/>
              </a:lnSpc>
              <a:buFont typeface="Wingdings" panose="05000000000000000000" pitchFamily="2" charset="2"/>
              <a:buNone/>
            </a:pPr>
            <a:r>
              <a:rPr lang="en-US" altLang="en-US" b="1" i="1" dirty="0">
                <a:latin typeface="Arial Narrow" panose="020B0606020202030204" pitchFamily="34" charset="0"/>
              </a:rPr>
              <a:t>In the council of the upright and in the assembly.</a:t>
            </a:r>
          </a:p>
          <a:p>
            <a:pPr>
              <a:lnSpc>
                <a:spcPct val="125000"/>
              </a:lnSpc>
              <a:buFont typeface="Wingdings" panose="05000000000000000000" pitchFamily="2" charset="2"/>
              <a:buNone/>
            </a:pPr>
            <a:r>
              <a:rPr lang="en-US" altLang="en-US" b="1" i="1" dirty="0">
                <a:latin typeface="Arial Narrow" panose="020B0606020202030204" pitchFamily="34" charset="0"/>
              </a:rPr>
              <a:t>Great are the works of Yahweh,</a:t>
            </a:r>
          </a:p>
          <a:p>
            <a:pPr>
              <a:lnSpc>
                <a:spcPct val="125000"/>
              </a:lnSpc>
              <a:buFont typeface="Wingdings" panose="05000000000000000000" pitchFamily="2" charset="2"/>
              <a:buNone/>
            </a:pPr>
            <a:r>
              <a:rPr lang="en-US" altLang="en-US" b="1" i="1" dirty="0">
                <a:latin typeface="Arial Narrow" panose="020B0606020202030204" pitchFamily="34" charset="0"/>
              </a:rPr>
              <a:t>They are pondered by all who delight in them.</a:t>
            </a:r>
          </a:p>
          <a:p>
            <a:pPr>
              <a:lnSpc>
                <a:spcPct val="125000"/>
              </a:lnSpc>
              <a:buFont typeface="Wingdings" panose="05000000000000000000" pitchFamily="2" charset="2"/>
              <a:buNone/>
            </a:pPr>
            <a:r>
              <a:rPr lang="en-US" altLang="en-US" b="1" i="1" dirty="0">
                <a:latin typeface="Arial Narrow" panose="020B0606020202030204" pitchFamily="34" charset="0"/>
              </a:rPr>
              <a:t>Glorious and majestic are his deeds,</a:t>
            </a:r>
          </a:p>
          <a:p>
            <a:pPr>
              <a:lnSpc>
                <a:spcPct val="125000"/>
              </a:lnSpc>
              <a:buFont typeface="Wingdings" panose="05000000000000000000" pitchFamily="2" charset="2"/>
              <a:buNone/>
            </a:pPr>
            <a:r>
              <a:rPr lang="en-US" altLang="en-US" b="1" i="1" dirty="0">
                <a:latin typeface="Arial Narrow" panose="020B0606020202030204" pitchFamily="34" charset="0"/>
              </a:rPr>
              <a:t>And his righteousness endures forever.</a:t>
            </a:r>
          </a:p>
          <a:p>
            <a:pPr>
              <a:lnSpc>
                <a:spcPct val="125000"/>
              </a:lnSpc>
              <a:buFont typeface="Wingdings" panose="05000000000000000000" pitchFamily="2" charset="2"/>
              <a:buNone/>
            </a:pPr>
            <a:r>
              <a:rPr lang="en-US" altLang="en-US" b="1" i="1" dirty="0">
                <a:latin typeface="Arial Narrow" panose="020B0606020202030204" pitchFamily="34" charset="0"/>
              </a:rPr>
              <a:t>He has caused his wonders to be remembered;</a:t>
            </a:r>
          </a:p>
        </p:txBody>
      </p:sp>
      <p:sp>
        <p:nvSpPr>
          <p:cNvPr id="2" name="TextBox 1">
            <a:extLst>
              <a:ext uri="{FF2B5EF4-FFF2-40B4-BE49-F238E27FC236}">
                <a16:creationId xmlns:a16="http://schemas.microsoft.com/office/drawing/2014/main" id="{767E04D1-2AC9-480E-8D24-DA41C84EB309}"/>
              </a:ext>
            </a:extLst>
          </p:cNvPr>
          <p:cNvSpPr txBox="1"/>
          <p:nvPr/>
        </p:nvSpPr>
        <p:spPr>
          <a:xfrm>
            <a:off x="570586" y="1270876"/>
            <a:ext cx="10515600" cy="490904"/>
          </a:xfrm>
          <a:prstGeom prst="rect">
            <a:avLst/>
          </a:prstGeom>
          <a:noFill/>
        </p:spPr>
        <p:txBody>
          <a:bodyPr wrap="square" rtlCol="0">
            <a:spAutoFit/>
          </a:bodyPr>
          <a:lstStyle/>
          <a:p>
            <a:pPr>
              <a:lnSpc>
                <a:spcPct val="90000"/>
              </a:lnSpc>
            </a:pPr>
            <a:r>
              <a:rPr lang="en-US" altLang="en-US" sz="2800" dirty="0">
                <a:solidFill>
                  <a:schemeClr val="accent1"/>
                </a:solidFill>
              </a:rPr>
              <a:t> </a:t>
            </a:r>
            <a:r>
              <a:rPr lang="en-US" altLang="en-US" sz="2800" dirty="0">
                <a:solidFill>
                  <a:srgbClr val="FFFF00"/>
                </a:solidFill>
                <a:latin typeface="HebrewTh" pitchFamily="2" charset="0"/>
              </a:rPr>
              <a:t>x b g d h v z H F y k l m n s f p c q r w t</a:t>
            </a:r>
            <a:endParaRPr lang="en-US" sz="2800" dirty="0"/>
          </a:p>
        </p:txBody>
      </p:sp>
    </p:spTree>
    <p:extLst>
      <p:ext uri="{BB962C8B-B14F-4D97-AF65-F5344CB8AC3E}">
        <p14:creationId xmlns:p14="http://schemas.microsoft.com/office/powerpoint/2010/main" val="31992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21890"/>
                                        </p:tgtEl>
                                        <p:attrNameLst>
                                          <p:attrName>style.visibility</p:attrName>
                                        </p:attrNameLst>
                                      </p:cBhvr>
                                      <p:to>
                                        <p:strVal val="visible"/>
                                      </p:to>
                                    </p:set>
                                    <p:animEffect transition="in" filter="box(in)">
                                      <p:cBhvr>
                                        <p:cTn id="7" dur="1000"/>
                                        <p:tgtEl>
                                          <p:spTgt spid="421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1891">
                                            <p:bg/>
                                          </p:spTgt>
                                        </p:tgtEl>
                                        <p:attrNameLst>
                                          <p:attrName>style.visibility</p:attrName>
                                        </p:attrNameLst>
                                      </p:cBhvr>
                                      <p:to>
                                        <p:strVal val="visible"/>
                                      </p:to>
                                    </p:set>
                                    <p:animEffect transition="in" filter="blinds(horizontal)">
                                      <p:cBhvr>
                                        <p:cTn id="12" dur="500"/>
                                        <p:tgtEl>
                                          <p:spTgt spid="421891">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21891">
                                            <p:txEl>
                                              <p:pRg st="0" end="0"/>
                                            </p:txEl>
                                          </p:spTgt>
                                        </p:tgtEl>
                                        <p:attrNameLst>
                                          <p:attrName>style.visibility</p:attrName>
                                        </p:attrNameLst>
                                      </p:cBhvr>
                                      <p:to>
                                        <p:strVal val="visible"/>
                                      </p:to>
                                    </p:set>
                                    <p:animEffect transition="in" filter="blinds(horizontal)">
                                      <p:cBhvr>
                                        <p:cTn id="15" dur="500"/>
                                        <p:tgtEl>
                                          <p:spTgt spid="421891">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21891">
                                            <p:txEl>
                                              <p:pRg st="1" end="1"/>
                                            </p:txEl>
                                          </p:spTgt>
                                        </p:tgtEl>
                                        <p:attrNameLst>
                                          <p:attrName>style.visibility</p:attrName>
                                        </p:attrNameLst>
                                      </p:cBhvr>
                                      <p:to>
                                        <p:strVal val="visible"/>
                                      </p:to>
                                    </p:set>
                                    <p:animEffect transition="in" filter="blinds(horizontal)">
                                      <p:cBhvr>
                                        <p:cTn id="18" dur="500"/>
                                        <p:tgtEl>
                                          <p:spTgt spid="421891">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21891">
                                            <p:txEl>
                                              <p:pRg st="2" end="2"/>
                                            </p:txEl>
                                          </p:spTgt>
                                        </p:tgtEl>
                                        <p:attrNameLst>
                                          <p:attrName>style.visibility</p:attrName>
                                        </p:attrNameLst>
                                      </p:cBhvr>
                                      <p:to>
                                        <p:strVal val="visible"/>
                                      </p:to>
                                    </p:set>
                                    <p:animEffect transition="in" filter="blinds(horizontal)">
                                      <p:cBhvr>
                                        <p:cTn id="21" dur="500"/>
                                        <p:tgtEl>
                                          <p:spTgt spid="421891">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21891">
                                            <p:txEl>
                                              <p:pRg st="3" end="3"/>
                                            </p:txEl>
                                          </p:spTgt>
                                        </p:tgtEl>
                                        <p:attrNameLst>
                                          <p:attrName>style.visibility</p:attrName>
                                        </p:attrNameLst>
                                      </p:cBhvr>
                                      <p:to>
                                        <p:strVal val="visible"/>
                                      </p:to>
                                    </p:set>
                                    <p:animEffect transition="in" filter="blinds(horizontal)">
                                      <p:cBhvr>
                                        <p:cTn id="24" dur="500"/>
                                        <p:tgtEl>
                                          <p:spTgt spid="421891">
                                            <p:txEl>
                                              <p:pRg st="3" end="3"/>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21891">
                                            <p:txEl>
                                              <p:pRg st="4" end="4"/>
                                            </p:txEl>
                                          </p:spTgt>
                                        </p:tgtEl>
                                        <p:attrNameLst>
                                          <p:attrName>style.visibility</p:attrName>
                                        </p:attrNameLst>
                                      </p:cBhvr>
                                      <p:to>
                                        <p:strVal val="visible"/>
                                      </p:to>
                                    </p:set>
                                    <p:animEffect transition="in" filter="blinds(horizontal)">
                                      <p:cBhvr>
                                        <p:cTn id="27" dur="500"/>
                                        <p:tgtEl>
                                          <p:spTgt spid="421891">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21891">
                                            <p:txEl>
                                              <p:pRg st="5" end="5"/>
                                            </p:txEl>
                                          </p:spTgt>
                                        </p:tgtEl>
                                        <p:attrNameLst>
                                          <p:attrName>style.visibility</p:attrName>
                                        </p:attrNameLst>
                                      </p:cBhvr>
                                      <p:to>
                                        <p:strVal val="visible"/>
                                      </p:to>
                                    </p:set>
                                    <p:animEffect transition="in" filter="blinds(horizontal)">
                                      <p:cBhvr>
                                        <p:cTn id="30" dur="500"/>
                                        <p:tgtEl>
                                          <p:spTgt spid="421891">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1891">
                                            <p:txEl>
                                              <p:pRg st="6" end="6"/>
                                            </p:txEl>
                                          </p:spTgt>
                                        </p:tgtEl>
                                        <p:attrNameLst>
                                          <p:attrName>style.visibility</p:attrName>
                                        </p:attrNameLst>
                                      </p:cBhvr>
                                      <p:to>
                                        <p:strVal val="visible"/>
                                      </p:to>
                                    </p:set>
                                    <p:animEffect transition="in" filter="blinds(horizontal)">
                                      <p:cBhvr>
                                        <p:cTn id="33" dur="500"/>
                                        <p:tgtEl>
                                          <p:spTgt spid="421891">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21891">
                                            <p:txEl>
                                              <p:pRg st="7" end="7"/>
                                            </p:txEl>
                                          </p:spTgt>
                                        </p:tgtEl>
                                        <p:attrNameLst>
                                          <p:attrName>style.visibility</p:attrName>
                                        </p:attrNameLst>
                                      </p:cBhvr>
                                      <p:to>
                                        <p:strVal val="visible"/>
                                      </p:to>
                                    </p:set>
                                    <p:animEffect transition="in" filter="blinds(horizontal)">
                                      <p:cBhvr>
                                        <p:cTn id="36" dur="500"/>
                                        <p:tgtEl>
                                          <p:spTgt spid="421891">
                                            <p:txEl>
                                              <p:pRg st="7" end="7"/>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21891">
                                            <p:txEl>
                                              <p:pRg st="8" end="8"/>
                                            </p:txEl>
                                          </p:spTgt>
                                        </p:tgtEl>
                                        <p:attrNameLst>
                                          <p:attrName>style.visibility</p:attrName>
                                        </p:attrNameLst>
                                      </p:cBhvr>
                                      <p:to>
                                        <p:strVal val="visible"/>
                                      </p:to>
                                    </p:set>
                                    <p:animEffect transition="in" filter="blinds(horizontal)">
                                      <p:cBhvr>
                                        <p:cTn id="39" dur="500"/>
                                        <p:tgtEl>
                                          <p:spTgt spid="421891">
                                            <p:txEl>
                                              <p:pRg st="8" end="8"/>
                                            </p:txEl>
                                          </p:spTgt>
                                        </p:tgtEl>
                                      </p:cBhvr>
                                    </p:animEffect>
                                  </p:childTnLst>
                                </p:cTn>
                              </p:par>
                            </p:childTnLst>
                          </p:cTn>
                        </p:par>
                        <p:par>
                          <p:cTn id="40" fill="hold" nodeType="afterGroup">
                            <p:stCondLst>
                              <p:cond delay="500"/>
                            </p:stCondLst>
                            <p:childTnLst>
                              <p:par>
                                <p:cTn id="41" presetID="3" presetClass="entr" presetSubtype="10" fill="hold" nodeType="afterEffect">
                                  <p:stCondLst>
                                    <p:cond delay="0"/>
                                  </p:stCondLst>
                                  <p:childTnLst>
                                    <p:set>
                                      <p:cBhvr>
                                        <p:cTn id="42" dur="1" fill="hold">
                                          <p:stCondLst>
                                            <p:cond delay="0"/>
                                          </p:stCondLst>
                                        </p:cTn>
                                        <p:tgtEl>
                                          <p:spTgt spid="421892">
                                            <p:txEl>
                                              <p:pRg st="1" end="1"/>
                                            </p:txEl>
                                          </p:spTgt>
                                        </p:tgtEl>
                                        <p:attrNameLst>
                                          <p:attrName>style.visibility</p:attrName>
                                        </p:attrNameLst>
                                      </p:cBhvr>
                                      <p:to>
                                        <p:strVal val="visible"/>
                                      </p:to>
                                    </p:set>
                                    <p:animEffect transition="in" filter="blinds(horizontal)">
                                      <p:cBhvr>
                                        <p:cTn id="43" dur="500"/>
                                        <p:tgtEl>
                                          <p:spTgt spid="421892">
                                            <p:txEl>
                                              <p:pRg st="1" end="1"/>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421892">
                                            <p:txEl>
                                              <p:pRg st="2" end="2"/>
                                            </p:txEl>
                                          </p:spTgt>
                                        </p:tgtEl>
                                        <p:attrNameLst>
                                          <p:attrName>style.visibility</p:attrName>
                                        </p:attrNameLst>
                                      </p:cBhvr>
                                      <p:to>
                                        <p:strVal val="visible"/>
                                      </p:to>
                                    </p:set>
                                    <p:animEffect transition="in" filter="blinds(horizontal)">
                                      <p:cBhvr>
                                        <p:cTn id="46" dur="500"/>
                                        <p:tgtEl>
                                          <p:spTgt spid="421892">
                                            <p:txEl>
                                              <p:pRg st="2" end="2"/>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421892">
                                            <p:txEl>
                                              <p:pRg st="3" end="3"/>
                                            </p:txEl>
                                          </p:spTgt>
                                        </p:tgtEl>
                                        <p:attrNameLst>
                                          <p:attrName>style.visibility</p:attrName>
                                        </p:attrNameLst>
                                      </p:cBhvr>
                                      <p:to>
                                        <p:strVal val="visible"/>
                                      </p:to>
                                    </p:set>
                                    <p:animEffect transition="in" filter="blinds(horizontal)">
                                      <p:cBhvr>
                                        <p:cTn id="49" dur="500"/>
                                        <p:tgtEl>
                                          <p:spTgt spid="421892">
                                            <p:txEl>
                                              <p:pRg st="3" end="3"/>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421892">
                                            <p:txEl>
                                              <p:pRg st="4" end="4"/>
                                            </p:txEl>
                                          </p:spTgt>
                                        </p:tgtEl>
                                        <p:attrNameLst>
                                          <p:attrName>style.visibility</p:attrName>
                                        </p:attrNameLst>
                                      </p:cBhvr>
                                      <p:to>
                                        <p:strVal val="visible"/>
                                      </p:to>
                                    </p:set>
                                    <p:animEffect transition="in" filter="blinds(horizontal)">
                                      <p:cBhvr>
                                        <p:cTn id="52" dur="500"/>
                                        <p:tgtEl>
                                          <p:spTgt spid="421892">
                                            <p:txEl>
                                              <p:pRg st="4" end="4"/>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421892">
                                            <p:txEl>
                                              <p:pRg st="5" end="5"/>
                                            </p:txEl>
                                          </p:spTgt>
                                        </p:tgtEl>
                                        <p:attrNameLst>
                                          <p:attrName>style.visibility</p:attrName>
                                        </p:attrNameLst>
                                      </p:cBhvr>
                                      <p:to>
                                        <p:strVal val="visible"/>
                                      </p:to>
                                    </p:set>
                                    <p:animEffect transition="in" filter="blinds(horizontal)">
                                      <p:cBhvr>
                                        <p:cTn id="55" dur="500"/>
                                        <p:tgtEl>
                                          <p:spTgt spid="421892">
                                            <p:txEl>
                                              <p:pRg st="5" end="5"/>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421892">
                                            <p:txEl>
                                              <p:pRg st="6" end="6"/>
                                            </p:txEl>
                                          </p:spTgt>
                                        </p:tgtEl>
                                        <p:attrNameLst>
                                          <p:attrName>style.visibility</p:attrName>
                                        </p:attrNameLst>
                                      </p:cBhvr>
                                      <p:to>
                                        <p:strVal val="visible"/>
                                      </p:to>
                                    </p:set>
                                    <p:animEffect transition="in" filter="blinds(horizontal)">
                                      <p:cBhvr>
                                        <p:cTn id="58" dur="500"/>
                                        <p:tgtEl>
                                          <p:spTgt spid="421892">
                                            <p:txEl>
                                              <p:pRg st="6" end="6"/>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421892">
                                            <p:txEl>
                                              <p:pRg st="7" end="7"/>
                                            </p:txEl>
                                          </p:spTgt>
                                        </p:tgtEl>
                                        <p:attrNameLst>
                                          <p:attrName>style.visibility</p:attrName>
                                        </p:attrNameLst>
                                      </p:cBhvr>
                                      <p:to>
                                        <p:strVal val="visible"/>
                                      </p:to>
                                    </p:set>
                                    <p:animEffect transition="in" filter="blinds(horizontal)">
                                      <p:cBhvr>
                                        <p:cTn id="61" dur="500"/>
                                        <p:tgtEl>
                                          <p:spTgt spid="4218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p:bldP spid="42189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31AE6B-4E78-4361-841A-F3525D8A7643}"/>
              </a:ext>
            </a:extLst>
          </p:cNvPr>
          <p:cNvSpPr>
            <a:spLocks noGrp="1"/>
          </p:cNvSpPr>
          <p:nvPr>
            <p:ph type="sldNum" sz="quarter" idx="12"/>
          </p:nvPr>
        </p:nvSpPr>
        <p:spPr/>
        <p:txBody>
          <a:bodyPr/>
          <a:lstStyle/>
          <a:p>
            <a:fld id="{15B4953B-E87F-4F13-8183-EF2ECBA3FE64}" type="slidenum">
              <a:rPr lang="en-US" altLang="en-US"/>
              <a:pPr/>
              <a:t>22</a:t>
            </a:fld>
            <a:endParaRPr lang="en-US" altLang="en-US"/>
          </a:p>
        </p:txBody>
      </p:sp>
      <p:sp>
        <p:nvSpPr>
          <p:cNvPr id="105474" name="Rectangle 2">
            <a:extLst>
              <a:ext uri="{FF2B5EF4-FFF2-40B4-BE49-F238E27FC236}">
                <a16:creationId xmlns:a16="http://schemas.microsoft.com/office/drawing/2014/main" id="{3FF12A4A-0377-4CBF-BE9B-ECA9D998CC6A}"/>
              </a:ext>
            </a:extLst>
          </p:cNvPr>
          <p:cNvSpPr>
            <a:spLocks noGrp="1" noChangeArrowheads="1"/>
          </p:cNvSpPr>
          <p:nvPr>
            <p:ph type="title"/>
          </p:nvPr>
        </p:nvSpPr>
        <p:spPr>
          <a:xfrm>
            <a:off x="760411" y="152400"/>
            <a:ext cx="10514251" cy="2286000"/>
          </a:xfrm>
        </p:spPr>
        <p:txBody>
          <a:bodyPr>
            <a:normAutofit fontScale="90000"/>
          </a:bodyPr>
          <a:lstStyle/>
          <a:p>
            <a:pPr>
              <a:lnSpc>
                <a:spcPct val="85000"/>
              </a:lnSpc>
            </a:pPr>
            <a:r>
              <a:rPr lang="en-US" altLang="en-US" sz="4800" dirty="0">
                <a:solidFill>
                  <a:srgbClr val="FFFF99"/>
                </a:solidFill>
              </a:rPr>
              <a:t>Metaphorical Language</a:t>
            </a:r>
            <a:br>
              <a:rPr lang="en-US" altLang="en-US" sz="4000" dirty="0">
                <a:solidFill>
                  <a:srgbClr val="00D2CD"/>
                </a:solidFill>
              </a:rPr>
            </a:br>
            <a:r>
              <a:rPr lang="en-US" altLang="en-US" sz="3200" dirty="0">
                <a:solidFill>
                  <a:srgbClr val="00FFFF"/>
                </a:solidFill>
              </a:rPr>
              <a:t>Metaphors must be understood in the context of the original language. Such language invites refection in order to perceive why an analogy is being made. The analogy may not be obvious.</a:t>
            </a:r>
          </a:p>
        </p:txBody>
      </p:sp>
      <p:sp>
        <p:nvSpPr>
          <p:cNvPr id="105475" name="Rectangle 3">
            <a:extLst>
              <a:ext uri="{FF2B5EF4-FFF2-40B4-BE49-F238E27FC236}">
                <a16:creationId xmlns:a16="http://schemas.microsoft.com/office/drawing/2014/main" id="{FED07F9C-C8BF-4566-A9B4-B937CFBD2305}"/>
              </a:ext>
            </a:extLst>
          </p:cNvPr>
          <p:cNvSpPr>
            <a:spLocks noGrp="1" noChangeArrowheads="1"/>
          </p:cNvSpPr>
          <p:nvPr>
            <p:ph type="body" idx="1"/>
          </p:nvPr>
        </p:nvSpPr>
        <p:spPr>
          <a:xfrm>
            <a:off x="1979612" y="2514600"/>
            <a:ext cx="8229600" cy="4114800"/>
          </a:xfrm>
        </p:spPr>
        <p:txBody>
          <a:bodyPr>
            <a:normAutofit lnSpcReduction="10000"/>
          </a:bodyPr>
          <a:lstStyle/>
          <a:p>
            <a:pPr>
              <a:buFont typeface="Wingdings" panose="05000000000000000000" pitchFamily="2" charset="2"/>
              <a:buNone/>
            </a:pPr>
            <a:r>
              <a:rPr lang="en-US" altLang="en-US" b="1" dirty="0">
                <a:solidFill>
                  <a:srgbClr val="FFC000"/>
                </a:solidFill>
              </a:rPr>
              <a:t>American Examples</a:t>
            </a:r>
          </a:p>
          <a:p>
            <a:pPr>
              <a:buFont typeface="Wingdings" panose="05000000000000000000" pitchFamily="2" charset="2"/>
              <a:buNone/>
            </a:pPr>
            <a:r>
              <a:rPr lang="en-US" altLang="en-US" sz="2400" i="1" dirty="0">
                <a:latin typeface="Arial Narrow" panose="020B0606020202030204" pitchFamily="34" charset="0"/>
              </a:rPr>
              <a:t>	to bend over backwards (= to try very hard)</a:t>
            </a:r>
          </a:p>
          <a:p>
            <a:pPr>
              <a:buFont typeface="Wingdings" panose="05000000000000000000" pitchFamily="2" charset="2"/>
              <a:buNone/>
            </a:pPr>
            <a:r>
              <a:rPr lang="en-US" altLang="en-US" sz="2400" i="1" dirty="0">
                <a:latin typeface="Arial Narrow" panose="020B0606020202030204" pitchFamily="34" charset="0"/>
              </a:rPr>
              <a:t>	to talk turkey (= to get to the heart of a matter)</a:t>
            </a:r>
          </a:p>
          <a:p>
            <a:pPr>
              <a:buFont typeface="Wingdings" panose="05000000000000000000" pitchFamily="2" charset="2"/>
              <a:buNone/>
            </a:pPr>
            <a:r>
              <a:rPr lang="en-US" altLang="en-US" sz="2400" i="1" dirty="0">
                <a:latin typeface="Arial Narrow" panose="020B0606020202030204" pitchFamily="34" charset="0"/>
              </a:rPr>
              <a:t>	to have a screw loose (= to think or behave irrationally)</a:t>
            </a:r>
            <a:endParaRPr lang="en-US" altLang="en-US" sz="800" i="1" dirty="0">
              <a:latin typeface="Arial Narrow" panose="020B0606020202030204" pitchFamily="34" charset="0"/>
            </a:endParaRPr>
          </a:p>
          <a:p>
            <a:pPr>
              <a:buFont typeface="Wingdings" panose="05000000000000000000" pitchFamily="2" charset="2"/>
              <a:buNone/>
            </a:pPr>
            <a:r>
              <a:rPr lang="en-US" altLang="en-US" b="1" dirty="0">
                <a:solidFill>
                  <a:srgbClr val="FFC000"/>
                </a:solidFill>
              </a:rPr>
              <a:t>French Examples</a:t>
            </a:r>
          </a:p>
          <a:p>
            <a:pPr>
              <a:buFont typeface="Wingdings" panose="05000000000000000000" pitchFamily="2" charset="2"/>
              <a:buNone/>
            </a:pPr>
            <a:r>
              <a:rPr lang="en-US" altLang="en-US" sz="2400" b="1" dirty="0">
                <a:latin typeface="Arial Narrow" panose="020B0606020202030204" pitchFamily="34" charset="0"/>
              </a:rPr>
              <a:t>	</a:t>
            </a:r>
            <a:r>
              <a:rPr lang="en-US" altLang="en-US" sz="2400" i="1" dirty="0" err="1">
                <a:latin typeface="Arial Narrow" panose="020B0606020202030204" pitchFamily="34" charset="0"/>
              </a:rPr>
              <a:t>je</a:t>
            </a:r>
            <a:r>
              <a:rPr lang="en-US" altLang="en-US" sz="2400" i="1" dirty="0">
                <a:latin typeface="Arial Narrow" panose="020B0606020202030204" pitchFamily="34" charset="0"/>
              </a:rPr>
              <a:t> ne </a:t>
            </a:r>
            <a:r>
              <a:rPr lang="en-US" altLang="en-US" sz="2400" i="1" dirty="0" err="1">
                <a:latin typeface="Arial Narrow" panose="020B0606020202030204" pitchFamily="34" charset="0"/>
              </a:rPr>
              <a:t>peux</a:t>
            </a:r>
            <a:r>
              <a:rPr lang="en-US" altLang="en-US" sz="2400" i="1" dirty="0">
                <a:latin typeface="Arial Narrow" panose="020B0606020202030204" pitchFamily="34" charset="0"/>
              </a:rPr>
              <a:t> pas le </a:t>
            </a:r>
            <a:r>
              <a:rPr lang="en-US" altLang="en-US" sz="2400" i="1" dirty="0" err="1">
                <a:latin typeface="Arial Narrow" panose="020B0606020202030204" pitchFamily="34" charset="0"/>
              </a:rPr>
              <a:t>sentir</a:t>
            </a:r>
            <a:r>
              <a:rPr lang="en-US" altLang="en-US" sz="2400" i="1" dirty="0">
                <a:latin typeface="Arial Narrow" panose="020B0606020202030204" pitchFamily="34" charset="0"/>
              </a:rPr>
              <a:t> ( = I can’t smell him, i.e., he annoys me)</a:t>
            </a:r>
          </a:p>
          <a:p>
            <a:pPr>
              <a:buFont typeface="Wingdings" panose="05000000000000000000" pitchFamily="2" charset="2"/>
              <a:buNone/>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il</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est</a:t>
            </a:r>
            <a:r>
              <a:rPr lang="en-US" altLang="en-US" sz="2400" i="1" dirty="0">
                <a:latin typeface="Arial Narrow" panose="020B0606020202030204" pitchFamily="34" charset="0"/>
              </a:rPr>
              <a:t> un </a:t>
            </a:r>
            <a:r>
              <a:rPr lang="en-US" altLang="en-US" sz="2400" i="1" dirty="0" err="1">
                <a:latin typeface="Arial Narrow" panose="020B0606020202030204" pitchFamily="34" charset="0"/>
              </a:rPr>
              <a:t>bouseux</a:t>
            </a:r>
            <a:r>
              <a:rPr lang="en-US" altLang="en-US" sz="2400" i="1" dirty="0">
                <a:latin typeface="Arial Narrow" panose="020B0606020202030204" pitchFamily="34" charset="0"/>
              </a:rPr>
              <a:t> (= he is cow dung, i.e., he is uncultured)</a:t>
            </a:r>
          </a:p>
          <a:p>
            <a:pPr>
              <a:buFont typeface="Wingdings" panose="05000000000000000000" pitchFamily="2" charset="2"/>
              <a:buNone/>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il</a:t>
            </a:r>
            <a:r>
              <a:rPr lang="en-US" altLang="en-US" sz="2400" i="1" dirty="0">
                <a:latin typeface="Arial Narrow" panose="020B0606020202030204" pitchFamily="34" charset="0"/>
              </a:rPr>
              <a:t> a les </a:t>
            </a:r>
            <a:r>
              <a:rPr lang="en-US" altLang="en-US" sz="2400" i="1" dirty="0" err="1">
                <a:latin typeface="Arial Narrow" panose="020B0606020202030204" pitchFamily="34" charset="0"/>
              </a:rPr>
              <a:t>chevilles</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enflees</a:t>
            </a:r>
            <a:r>
              <a:rPr lang="en-US" altLang="en-US" sz="2400" i="1" dirty="0">
                <a:latin typeface="Arial Narrow" panose="020B0606020202030204" pitchFamily="34" charset="0"/>
              </a:rPr>
              <a:t> (= he has swollen ankles, i.e., he is proud)</a:t>
            </a:r>
            <a:endParaRPr lang="en-US" altLang="en-US" sz="2400" b="1" dirty="0">
              <a:latin typeface="Arial Narrow" panose="020B0606020202030204" pitchFamily="34" charset="0"/>
            </a:endParaRPr>
          </a:p>
        </p:txBody>
      </p:sp>
    </p:spTree>
    <p:extLst>
      <p:ext uri="{BB962C8B-B14F-4D97-AF65-F5344CB8AC3E}">
        <p14:creationId xmlns:p14="http://schemas.microsoft.com/office/powerpoint/2010/main" val="4201515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dissolve">
                                      <p:cBhvr>
                                        <p:cTn id="7" dur="5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 calcmode="lin" valueType="num">
                                      <p:cBhvr additive="base">
                                        <p:cTn id="12"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47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5475">
                                            <p:txEl>
                                              <p:pRg st="1" end="1"/>
                                            </p:txEl>
                                          </p:spTgt>
                                        </p:tgtEl>
                                        <p:attrNameLst>
                                          <p:attrName>style.visibility</p:attrName>
                                        </p:attrNameLst>
                                      </p:cBhvr>
                                      <p:to>
                                        <p:strVal val="visible"/>
                                      </p:to>
                                    </p:set>
                                    <p:anim calcmode="lin" valueType="num">
                                      <p:cBhvr additive="base">
                                        <p:cTn id="16"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547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5475">
                                            <p:txEl>
                                              <p:pRg st="2" end="2"/>
                                            </p:txEl>
                                          </p:spTgt>
                                        </p:tgtEl>
                                        <p:attrNameLst>
                                          <p:attrName>style.visibility</p:attrName>
                                        </p:attrNameLst>
                                      </p:cBhvr>
                                      <p:to>
                                        <p:strVal val="visible"/>
                                      </p:to>
                                    </p:set>
                                    <p:anim calcmode="lin" valueType="num">
                                      <p:cBhvr additive="base">
                                        <p:cTn id="20"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547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5475">
                                            <p:txEl>
                                              <p:pRg st="3" end="3"/>
                                            </p:txEl>
                                          </p:spTgt>
                                        </p:tgtEl>
                                        <p:attrNameLst>
                                          <p:attrName>style.visibility</p:attrName>
                                        </p:attrNameLst>
                                      </p:cBhvr>
                                      <p:to>
                                        <p:strVal val="visible"/>
                                      </p:to>
                                    </p:set>
                                    <p:anim calcmode="lin" valueType="num">
                                      <p:cBhvr additive="base">
                                        <p:cTn id="24" dur="500" fill="hold"/>
                                        <p:tgtEl>
                                          <p:spTgt spid="10547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4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5475">
                                            <p:txEl>
                                              <p:pRg st="4" end="4"/>
                                            </p:txEl>
                                          </p:spTgt>
                                        </p:tgtEl>
                                        <p:attrNameLst>
                                          <p:attrName>style.visibility</p:attrName>
                                        </p:attrNameLst>
                                      </p:cBhvr>
                                      <p:to>
                                        <p:strVal val="visible"/>
                                      </p:to>
                                    </p:set>
                                    <p:anim calcmode="lin" valueType="num">
                                      <p:cBhvr additive="base">
                                        <p:cTn id="30" dur="5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547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5475">
                                            <p:txEl>
                                              <p:pRg st="5" end="5"/>
                                            </p:txEl>
                                          </p:spTgt>
                                        </p:tgtEl>
                                        <p:attrNameLst>
                                          <p:attrName>style.visibility</p:attrName>
                                        </p:attrNameLst>
                                      </p:cBhvr>
                                      <p:to>
                                        <p:strVal val="visible"/>
                                      </p:to>
                                    </p:set>
                                    <p:anim calcmode="lin" valueType="num">
                                      <p:cBhvr additive="base">
                                        <p:cTn id="34" dur="500" fill="hold"/>
                                        <p:tgtEl>
                                          <p:spTgt spid="10547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5475">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5475">
                                            <p:txEl>
                                              <p:pRg st="6" end="6"/>
                                            </p:txEl>
                                          </p:spTgt>
                                        </p:tgtEl>
                                        <p:attrNameLst>
                                          <p:attrName>style.visibility</p:attrName>
                                        </p:attrNameLst>
                                      </p:cBhvr>
                                      <p:to>
                                        <p:strVal val="visible"/>
                                      </p:to>
                                    </p:set>
                                    <p:anim calcmode="lin" valueType="num">
                                      <p:cBhvr additive="base">
                                        <p:cTn id="38" dur="5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5475">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05475">
                                            <p:txEl>
                                              <p:pRg st="7" end="7"/>
                                            </p:txEl>
                                          </p:spTgt>
                                        </p:tgtEl>
                                        <p:attrNameLst>
                                          <p:attrName>style.visibility</p:attrName>
                                        </p:attrNameLst>
                                      </p:cBhvr>
                                      <p:to>
                                        <p:strVal val="visible"/>
                                      </p:to>
                                    </p:set>
                                    <p:anim calcmode="lin" valueType="num">
                                      <p:cBhvr additive="base">
                                        <p:cTn id="42" dur="500" fill="hold"/>
                                        <p:tgtEl>
                                          <p:spTgt spid="10547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54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722B72-0AA5-4C50-A758-C2940DFBA7EF}"/>
              </a:ext>
            </a:extLst>
          </p:cNvPr>
          <p:cNvSpPr>
            <a:spLocks noGrp="1"/>
          </p:cNvSpPr>
          <p:nvPr>
            <p:ph type="sldNum" sz="quarter" idx="12"/>
          </p:nvPr>
        </p:nvSpPr>
        <p:spPr/>
        <p:txBody>
          <a:bodyPr/>
          <a:lstStyle/>
          <a:p>
            <a:fld id="{850983F4-B078-4C05-9E66-8702E6EFE6D2}" type="slidenum">
              <a:rPr lang="en-US" altLang="en-US"/>
              <a:pPr/>
              <a:t>23</a:t>
            </a:fld>
            <a:endParaRPr lang="en-US" altLang="en-US"/>
          </a:p>
        </p:txBody>
      </p:sp>
      <p:sp>
        <p:nvSpPr>
          <p:cNvPr id="106498" name="Rectangle 2">
            <a:extLst>
              <a:ext uri="{FF2B5EF4-FFF2-40B4-BE49-F238E27FC236}">
                <a16:creationId xmlns:a16="http://schemas.microsoft.com/office/drawing/2014/main" id="{D376C923-B92B-448B-A13E-2A4DE0A66A64}"/>
              </a:ext>
            </a:extLst>
          </p:cNvPr>
          <p:cNvSpPr>
            <a:spLocks noGrp="1" noChangeArrowheads="1"/>
          </p:cNvSpPr>
          <p:nvPr>
            <p:ph type="title"/>
          </p:nvPr>
        </p:nvSpPr>
        <p:spPr>
          <a:xfrm>
            <a:off x="227012" y="76200"/>
            <a:ext cx="8229600" cy="609600"/>
          </a:xfrm>
        </p:spPr>
        <p:txBody>
          <a:bodyPr/>
          <a:lstStyle/>
          <a:p>
            <a:r>
              <a:rPr lang="en-US" altLang="en-US" dirty="0">
                <a:solidFill>
                  <a:srgbClr val="FFFF99"/>
                </a:solidFill>
              </a:rPr>
              <a:t>Hebrew Metaphors</a:t>
            </a:r>
          </a:p>
        </p:txBody>
      </p:sp>
      <p:sp>
        <p:nvSpPr>
          <p:cNvPr id="106499" name="Rectangle 3">
            <a:extLst>
              <a:ext uri="{FF2B5EF4-FFF2-40B4-BE49-F238E27FC236}">
                <a16:creationId xmlns:a16="http://schemas.microsoft.com/office/drawing/2014/main" id="{8F1AFF7F-B894-4517-9F2A-629DD5AA5D8A}"/>
              </a:ext>
            </a:extLst>
          </p:cNvPr>
          <p:cNvSpPr>
            <a:spLocks noGrp="1" noChangeArrowheads="1"/>
          </p:cNvSpPr>
          <p:nvPr>
            <p:ph type="body" idx="1"/>
          </p:nvPr>
        </p:nvSpPr>
        <p:spPr>
          <a:xfrm>
            <a:off x="836612" y="838200"/>
            <a:ext cx="11049000" cy="5808472"/>
          </a:xfrm>
        </p:spPr>
        <p:txBody>
          <a:bodyPr>
            <a:normAutofit fontScale="62500" lnSpcReduction="20000"/>
          </a:bodyPr>
          <a:lstStyle/>
          <a:p>
            <a:pPr>
              <a:lnSpc>
                <a:spcPct val="80000"/>
              </a:lnSpc>
              <a:spcBef>
                <a:spcPts val="600"/>
              </a:spcBef>
              <a:buFont typeface="Wingdings" panose="05000000000000000000" pitchFamily="2" charset="2"/>
              <a:buNone/>
            </a:pPr>
            <a:r>
              <a:rPr lang="en-US" altLang="en-US" sz="4500" dirty="0">
                <a:solidFill>
                  <a:srgbClr val="00FEBB"/>
                </a:solidFill>
                <a:latin typeface="Arial Narrow" panose="020B0606020202030204" pitchFamily="34" charset="0"/>
              </a:rPr>
              <a:t>Yahweh is my shepherd. (Psa. 23:1; cf. 80:1)</a:t>
            </a:r>
          </a:p>
          <a:p>
            <a:pPr>
              <a:lnSpc>
                <a:spcPct val="80000"/>
              </a:lnSpc>
              <a:spcBef>
                <a:spcPts val="1200"/>
              </a:spcBef>
              <a:buClr>
                <a:srgbClr val="FFFF66"/>
              </a:buClr>
            </a:pPr>
            <a:r>
              <a:rPr lang="en-US" altLang="en-US" sz="3600" i="1" dirty="0">
                <a:latin typeface="Arial Narrow" panose="020B0606020202030204" pitchFamily="34" charset="0"/>
              </a:rPr>
              <a:t>“Shepherd” is a metaphor for leadership, especially kingship, in the ANE.</a:t>
            </a:r>
          </a:p>
          <a:p>
            <a:pPr>
              <a:lnSpc>
                <a:spcPct val="80000"/>
              </a:lnSpc>
              <a:spcBef>
                <a:spcPts val="1200"/>
              </a:spcBef>
              <a:buClr>
                <a:srgbClr val="FFFF66"/>
              </a:buClr>
            </a:pPr>
            <a:r>
              <a:rPr lang="en-US" altLang="en-US" sz="3600" i="1" dirty="0">
                <a:latin typeface="Arial Narrow" panose="020B0606020202030204" pitchFamily="34" charset="0"/>
              </a:rPr>
              <a:t>The metaphor speaks of leadership and protection.</a:t>
            </a:r>
          </a:p>
          <a:p>
            <a:pPr>
              <a:lnSpc>
                <a:spcPct val="80000"/>
              </a:lnSpc>
              <a:buFont typeface="Wingdings" panose="05000000000000000000" pitchFamily="2" charset="2"/>
              <a:buNone/>
            </a:pPr>
            <a:endParaRPr lang="en-US" altLang="en-US" sz="800" dirty="0">
              <a:latin typeface="Arial Narrow" panose="020B0606020202030204" pitchFamily="34" charset="0"/>
            </a:endParaRPr>
          </a:p>
          <a:p>
            <a:pPr>
              <a:lnSpc>
                <a:spcPct val="80000"/>
              </a:lnSpc>
              <a:buFont typeface="Wingdings" panose="05000000000000000000" pitchFamily="2" charset="2"/>
              <a:buNone/>
            </a:pPr>
            <a:r>
              <a:rPr lang="en-US" altLang="en-US" sz="4500" dirty="0">
                <a:solidFill>
                  <a:srgbClr val="00FEBB"/>
                </a:solidFill>
                <a:latin typeface="Arial Narrow" panose="020B0606020202030204" pitchFamily="34" charset="0"/>
              </a:rPr>
              <a:t>I am a worm and not a man. (Psa. 22:6)</a:t>
            </a:r>
          </a:p>
          <a:p>
            <a:pPr>
              <a:lnSpc>
                <a:spcPct val="120000"/>
              </a:lnSpc>
              <a:spcBef>
                <a:spcPts val="600"/>
              </a:spcBef>
              <a:buClr>
                <a:srgbClr val="FFFF66"/>
              </a:buClr>
            </a:pPr>
            <a:r>
              <a:rPr lang="en-US" altLang="en-US" sz="3600" i="1" dirty="0">
                <a:latin typeface="Arial Narrow" panose="020B0606020202030204" pitchFamily="34" charset="0"/>
              </a:rPr>
              <a:t>Worms were perceived as the lowest of living creatures, generally helpless against all other things (cf. Job 25:6).</a:t>
            </a:r>
          </a:p>
          <a:p>
            <a:pPr>
              <a:lnSpc>
                <a:spcPct val="80000"/>
              </a:lnSpc>
              <a:spcBef>
                <a:spcPts val="600"/>
              </a:spcBef>
              <a:buClr>
                <a:srgbClr val="FFFF66"/>
              </a:buClr>
            </a:pPr>
            <a:r>
              <a:rPr lang="en-US" altLang="en-US" sz="3600" i="1" dirty="0">
                <a:latin typeface="Arial Narrow" panose="020B0606020202030204" pitchFamily="34" charset="0"/>
              </a:rPr>
              <a:t>Worms were associated with the grave and the dead (Job 17:13-14).</a:t>
            </a:r>
          </a:p>
          <a:p>
            <a:pPr>
              <a:lnSpc>
                <a:spcPct val="80000"/>
              </a:lnSpc>
              <a:buFont typeface="Wingdings" panose="05000000000000000000" pitchFamily="2" charset="2"/>
              <a:buNone/>
            </a:pPr>
            <a:endParaRPr lang="en-US" altLang="en-US" sz="800" dirty="0">
              <a:solidFill>
                <a:schemeClr val="hlink"/>
              </a:solidFill>
              <a:latin typeface="Arial Narrow" panose="020B0606020202030204" pitchFamily="34" charset="0"/>
            </a:endParaRPr>
          </a:p>
          <a:p>
            <a:pPr>
              <a:lnSpc>
                <a:spcPct val="120000"/>
              </a:lnSpc>
              <a:spcBef>
                <a:spcPts val="600"/>
              </a:spcBef>
              <a:buFont typeface="Wingdings" panose="05000000000000000000" pitchFamily="2" charset="2"/>
              <a:buNone/>
            </a:pPr>
            <a:r>
              <a:rPr lang="en-US" altLang="en-US" sz="4500" dirty="0">
                <a:solidFill>
                  <a:srgbClr val="00FEBB"/>
                </a:solidFill>
                <a:latin typeface="Arial Narrow" panose="020B0606020202030204" pitchFamily="34" charset="0"/>
              </a:rPr>
              <a:t>I sink in the miry depths, where there is no foothold. I have come into the deep waters; the floods engulf me. (Psa. 69:2, 14)</a:t>
            </a:r>
          </a:p>
          <a:p>
            <a:pPr>
              <a:lnSpc>
                <a:spcPct val="120000"/>
              </a:lnSpc>
              <a:spcBef>
                <a:spcPts val="600"/>
              </a:spcBef>
              <a:buClr>
                <a:srgbClr val="FFFF66"/>
              </a:buClr>
            </a:pPr>
            <a:r>
              <a:rPr lang="en-US" altLang="en-US" sz="3600" i="1" dirty="0">
                <a:latin typeface="Arial Narrow" panose="020B0606020202030204" pitchFamily="34" charset="0"/>
              </a:rPr>
              <a:t>Drowning is a common symbol of overwhelming trouble and the threat of death (cf. Psa. 18:16; 124:3-5; 144:7).</a:t>
            </a:r>
          </a:p>
          <a:p>
            <a:pPr>
              <a:lnSpc>
                <a:spcPct val="120000"/>
              </a:lnSpc>
              <a:spcBef>
                <a:spcPts val="600"/>
              </a:spcBef>
              <a:buClr>
                <a:srgbClr val="FFFF66"/>
              </a:buClr>
            </a:pPr>
            <a:r>
              <a:rPr lang="en-US" altLang="en-US" sz="3600" i="1" dirty="0">
                <a:latin typeface="Arial Narrow" panose="020B0606020202030204" pitchFamily="34" charset="0"/>
              </a:rPr>
              <a:t>Water also was commonly associated with the underworld in the ANE, so “the waters” symbolize the very clutch of the realm of the dead.</a:t>
            </a:r>
          </a:p>
        </p:txBody>
      </p:sp>
    </p:spTree>
    <p:extLst>
      <p:ext uri="{BB962C8B-B14F-4D97-AF65-F5344CB8AC3E}">
        <p14:creationId xmlns:p14="http://schemas.microsoft.com/office/powerpoint/2010/main" val="2589493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1000" fill="hold"/>
                                        <p:tgtEl>
                                          <p:spTgt spid="106498"/>
                                        </p:tgtEl>
                                        <p:attrNameLst>
                                          <p:attrName>ppt_x</p:attrName>
                                        </p:attrNameLst>
                                      </p:cBhvr>
                                      <p:tavLst>
                                        <p:tav tm="0">
                                          <p:val>
                                            <p:strVal val="#ppt_x"/>
                                          </p:val>
                                        </p:tav>
                                        <p:tav tm="100000">
                                          <p:val>
                                            <p:strVal val="#ppt_x"/>
                                          </p:val>
                                        </p:tav>
                                      </p:tavLst>
                                    </p:anim>
                                    <p:anim calcmode="lin" valueType="num">
                                      <p:cBhvr additive="base">
                                        <p:cTn id="8" dur="10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06499">
                                            <p:txEl>
                                              <p:pRg st="0" end="0"/>
                                            </p:txEl>
                                          </p:spTgt>
                                        </p:tgtEl>
                                        <p:attrNameLst>
                                          <p:attrName>style.visibility</p:attrName>
                                        </p:attrNameLst>
                                      </p:cBhvr>
                                      <p:to>
                                        <p:strVal val="visible"/>
                                      </p:to>
                                    </p:set>
                                    <p:animEffect transition="in" filter="wipe(up)">
                                      <p:cBhvr>
                                        <p:cTn id="13" dur="500"/>
                                        <p:tgtEl>
                                          <p:spTgt spid="106499">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06499">
                                            <p:txEl>
                                              <p:pRg st="1" end="1"/>
                                            </p:txEl>
                                          </p:spTgt>
                                        </p:tgtEl>
                                        <p:attrNameLst>
                                          <p:attrName>style.visibility</p:attrName>
                                        </p:attrNameLst>
                                      </p:cBhvr>
                                      <p:to>
                                        <p:strVal val="visible"/>
                                      </p:to>
                                    </p:set>
                                    <p:animEffect transition="in" filter="wipe(up)">
                                      <p:cBhvr>
                                        <p:cTn id="16" dur="500"/>
                                        <p:tgtEl>
                                          <p:spTgt spid="106499">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Effect transition="in" filter="wipe(up)">
                                      <p:cBhvr>
                                        <p:cTn id="19" dur="500"/>
                                        <p:tgtEl>
                                          <p:spTgt spid="10649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06499">
                                            <p:txEl>
                                              <p:pRg st="4" end="4"/>
                                            </p:txEl>
                                          </p:spTgt>
                                        </p:tgtEl>
                                        <p:attrNameLst>
                                          <p:attrName>style.visibility</p:attrName>
                                        </p:attrNameLst>
                                      </p:cBhvr>
                                      <p:to>
                                        <p:strVal val="visible"/>
                                      </p:to>
                                    </p:set>
                                    <p:animEffect transition="in" filter="wipe(up)">
                                      <p:cBhvr>
                                        <p:cTn id="24" dur="500"/>
                                        <p:tgtEl>
                                          <p:spTgt spid="106499">
                                            <p:txEl>
                                              <p:pRg st="4" end="4"/>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106499">
                                            <p:txEl>
                                              <p:pRg st="5" end="5"/>
                                            </p:txEl>
                                          </p:spTgt>
                                        </p:tgtEl>
                                        <p:attrNameLst>
                                          <p:attrName>style.visibility</p:attrName>
                                        </p:attrNameLst>
                                      </p:cBhvr>
                                      <p:to>
                                        <p:strVal val="visible"/>
                                      </p:to>
                                    </p:set>
                                    <p:animEffect transition="in" filter="wipe(up)">
                                      <p:cBhvr>
                                        <p:cTn id="27" dur="500"/>
                                        <p:tgtEl>
                                          <p:spTgt spid="106499">
                                            <p:txEl>
                                              <p:pRg st="5" end="5"/>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106499">
                                            <p:txEl>
                                              <p:pRg st="6" end="6"/>
                                            </p:txEl>
                                          </p:spTgt>
                                        </p:tgtEl>
                                        <p:attrNameLst>
                                          <p:attrName>style.visibility</p:attrName>
                                        </p:attrNameLst>
                                      </p:cBhvr>
                                      <p:to>
                                        <p:strVal val="visible"/>
                                      </p:to>
                                    </p:set>
                                    <p:animEffect transition="in" filter="wipe(up)">
                                      <p:cBhvr>
                                        <p:cTn id="30" dur="500"/>
                                        <p:tgtEl>
                                          <p:spTgt spid="10649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106499">
                                            <p:txEl>
                                              <p:pRg st="8" end="8"/>
                                            </p:txEl>
                                          </p:spTgt>
                                        </p:tgtEl>
                                        <p:attrNameLst>
                                          <p:attrName>style.visibility</p:attrName>
                                        </p:attrNameLst>
                                      </p:cBhvr>
                                      <p:to>
                                        <p:strVal val="visible"/>
                                      </p:to>
                                    </p:set>
                                    <p:animEffect transition="in" filter="wipe(up)">
                                      <p:cBhvr>
                                        <p:cTn id="35" dur="500"/>
                                        <p:tgtEl>
                                          <p:spTgt spid="106499">
                                            <p:txEl>
                                              <p:pRg st="8" end="8"/>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06499">
                                            <p:txEl>
                                              <p:pRg st="9" end="9"/>
                                            </p:txEl>
                                          </p:spTgt>
                                        </p:tgtEl>
                                        <p:attrNameLst>
                                          <p:attrName>style.visibility</p:attrName>
                                        </p:attrNameLst>
                                      </p:cBhvr>
                                      <p:to>
                                        <p:strVal val="visible"/>
                                      </p:to>
                                    </p:set>
                                    <p:animEffect transition="in" filter="wipe(up)">
                                      <p:cBhvr>
                                        <p:cTn id="38" dur="500"/>
                                        <p:tgtEl>
                                          <p:spTgt spid="106499">
                                            <p:txEl>
                                              <p:pRg st="9" end="9"/>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06499">
                                            <p:txEl>
                                              <p:pRg st="10" end="10"/>
                                            </p:txEl>
                                          </p:spTgt>
                                        </p:tgtEl>
                                        <p:attrNameLst>
                                          <p:attrName>style.visibility</p:attrName>
                                        </p:attrNameLst>
                                      </p:cBhvr>
                                      <p:to>
                                        <p:strVal val="visible"/>
                                      </p:to>
                                    </p:set>
                                    <p:animEffect transition="in" filter="wipe(up)">
                                      <p:cBhvr>
                                        <p:cTn id="41" dur="500"/>
                                        <p:tgtEl>
                                          <p:spTgt spid="1064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C5927-C740-4C51-9B4B-7C913D4B02F9}"/>
              </a:ext>
            </a:extLst>
          </p:cNvPr>
          <p:cNvSpPr>
            <a:spLocks noGrp="1"/>
          </p:cNvSpPr>
          <p:nvPr>
            <p:ph type="sldNum" sz="quarter" idx="12"/>
          </p:nvPr>
        </p:nvSpPr>
        <p:spPr/>
        <p:txBody>
          <a:bodyPr/>
          <a:lstStyle/>
          <a:p>
            <a:fld id="{FBE648F1-ACED-42F6-B569-33954C5BD02F}" type="slidenum">
              <a:rPr lang="en-US" altLang="en-US"/>
              <a:pPr/>
              <a:t>24</a:t>
            </a:fld>
            <a:endParaRPr lang="en-US" altLang="en-US"/>
          </a:p>
        </p:txBody>
      </p:sp>
      <p:sp>
        <p:nvSpPr>
          <p:cNvPr id="107522" name="Rectangle 2">
            <a:extLst>
              <a:ext uri="{FF2B5EF4-FFF2-40B4-BE49-F238E27FC236}">
                <a16:creationId xmlns:a16="http://schemas.microsoft.com/office/drawing/2014/main" id="{46C936CE-9CA6-4E82-893F-7B21C1B4BE1E}"/>
              </a:ext>
            </a:extLst>
          </p:cNvPr>
          <p:cNvSpPr>
            <a:spLocks noGrp="1" noChangeArrowheads="1"/>
          </p:cNvSpPr>
          <p:nvPr>
            <p:ph type="title"/>
          </p:nvPr>
        </p:nvSpPr>
        <p:spPr>
          <a:xfrm>
            <a:off x="531812" y="304800"/>
            <a:ext cx="10361851" cy="787400"/>
          </a:xfrm>
        </p:spPr>
        <p:txBody>
          <a:bodyPr/>
          <a:lstStyle/>
          <a:p>
            <a:r>
              <a:rPr lang="en-US" altLang="en-US" dirty="0">
                <a:solidFill>
                  <a:srgbClr val="FFFF99"/>
                </a:solidFill>
              </a:rPr>
              <a:t>Other Figures of Speech</a:t>
            </a:r>
          </a:p>
        </p:txBody>
      </p:sp>
      <p:sp>
        <p:nvSpPr>
          <p:cNvPr id="107523" name="Rectangle 3">
            <a:extLst>
              <a:ext uri="{FF2B5EF4-FFF2-40B4-BE49-F238E27FC236}">
                <a16:creationId xmlns:a16="http://schemas.microsoft.com/office/drawing/2014/main" id="{DDD60614-91E6-4C3D-B93E-2F90021663E5}"/>
              </a:ext>
            </a:extLst>
          </p:cNvPr>
          <p:cNvSpPr>
            <a:spLocks noGrp="1" noChangeArrowheads="1"/>
          </p:cNvSpPr>
          <p:nvPr>
            <p:ph type="body" idx="1"/>
          </p:nvPr>
        </p:nvSpPr>
        <p:spPr>
          <a:xfrm>
            <a:off x="1522412" y="1295400"/>
            <a:ext cx="8919348" cy="4953000"/>
          </a:xfrm>
        </p:spPr>
        <p:txBody>
          <a:bodyPr>
            <a:normAutofit/>
          </a:bodyPr>
          <a:lstStyle/>
          <a:p>
            <a:pPr>
              <a:lnSpc>
                <a:spcPct val="90000"/>
              </a:lnSpc>
              <a:buFont typeface="Wingdings" panose="05000000000000000000" pitchFamily="2" charset="2"/>
              <a:buNone/>
            </a:pPr>
            <a:r>
              <a:rPr lang="en-US" altLang="en-US" dirty="0">
                <a:solidFill>
                  <a:srgbClr val="00FEBB"/>
                </a:solidFill>
                <a:latin typeface="Arial" panose="020B0604020202020204" pitchFamily="34" charset="0"/>
              </a:rPr>
              <a:t>Simile (analogy using “as” or “like”):</a:t>
            </a:r>
          </a:p>
          <a:p>
            <a:pPr>
              <a:lnSpc>
                <a:spcPct val="90000"/>
              </a:lnSpc>
              <a:buClr>
                <a:srgbClr val="FFFF66"/>
              </a:buClr>
            </a:pPr>
            <a:r>
              <a:rPr lang="en-US" altLang="en-US" sz="2400" i="1" dirty="0">
                <a:latin typeface="Arial Narrow" panose="020B0606020202030204" pitchFamily="34" charset="0"/>
              </a:rPr>
              <a:t>“I eat ashes </a:t>
            </a:r>
            <a:r>
              <a:rPr lang="en-US" altLang="en-US" sz="2400" i="1" u="sng" dirty="0">
                <a:latin typeface="Arial Narrow" panose="020B0606020202030204" pitchFamily="34" charset="0"/>
              </a:rPr>
              <a:t>like</a:t>
            </a:r>
            <a:r>
              <a:rPr lang="en-US" altLang="en-US" sz="2400" i="1" dirty="0">
                <a:latin typeface="Arial Narrow" panose="020B0606020202030204" pitchFamily="34" charset="0"/>
              </a:rPr>
              <a:t> bread” (Ps. 102:9).</a:t>
            </a:r>
          </a:p>
          <a:p>
            <a:pPr>
              <a:lnSpc>
                <a:spcPct val="90000"/>
              </a:lnSpc>
              <a:buClr>
                <a:srgbClr val="FFFF66"/>
              </a:buClr>
            </a:pPr>
            <a:r>
              <a:rPr lang="en-US" altLang="en-US" sz="2400" i="1" dirty="0">
                <a:latin typeface="Arial Narrow" panose="020B0606020202030204" pitchFamily="34" charset="0"/>
              </a:rPr>
              <a:t>“</a:t>
            </a:r>
            <a:r>
              <a:rPr lang="en-US" altLang="en-US" sz="2400" i="1" u="sng" dirty="0">
                <a:latin typeface="Arial Narrow" panose="020B0606020202030204" pitchFamily="34" charset="0"/>
              </a:rPr>
              <a:t>As</a:t>
            </a:r>
            <a:r>
              <a:rPr lang="en-US" altLang="en-US" sz="2400" i="1" dirty="0">
                <a:latin typeface="Arial Narrow" panose="020B0606020202030204" pitchFamily="34" charset="0"/>
              </a:rPr>
              <a:t> the eyes of slaves look to the hand of their master…so our eyes look to Yahweh our God” (Ps. 123:2).</a:t>
            </a:r>
          </a:p>
          <a:p>
            <a:pPr>
              <a:lnSpc>
                <a:spcPct val="90000"/>
              </a:lnSpc>
              <a:buClr>
                <a:srgbClr val="FFFF66"/>
              </a:buClr>
            </a:pPr>
            <a:r>
              <a:rPr lang="en-US" altLang="en-US" sz="2400" i="1" dirty="0">
                <a:latin typeface="Arial Narrow" panose="020B0606020202030204" pitchFamily="34" charset="0"/>
              </a:rPr>
              <a:t>“As for man, his days are </a:t>
            </a:r>
            <a:r>
              <a:rPr lang="en-US" altLang="en-US" sz="2400" i="1" u="sng" dirty="0">
                <a:latin typeface="Arial Narrow" panose="020B0606020202030204" pitchFamily="34" charset="0"/>
              </a:rPr>
              <a:t>like</a:t>
            </a:r>
            <a:r>
              <a:rPr lang="en-US" altLang="en-US" sz="2400" i="1" dirty="0">
                <a:latin typeface="Arial Narrow" panose="020B0606020202030204" pitchFamily="34" charset="0"/>
              </a:rPr>
              <a:t> grass” (Ps. 103:15a).</a:t>
            </a:r>
          </a:p>
          <a:p>
            <a:pPr>
              <a:lnSpc>
                <a:spcPct val="90000"/>
              </a:lnSpc>
              <a:buClr>
                <a:srgbClr val="FFFF66"/>
              </a:buClr>
            </a:pPr>
            <a:r>
              <a:rPr lang="en-US" altLang="en-US" sz="2400" i="1" dirty="0">
                <a:latin typeface="Arial Narrow" panose="020B0606020202030204" pitchFamily="34" charset="0"/>
              </a:rPr>
              <a:t>“Your righteousness is </a:t>
            </a:r>
            <a:r>
              <a:rPr lang="en-US" altLang="en-US" sz="2400" i="1" u="sng" dirty="0">
                <a:latin typeface="Arial Narrow" panose="020B0606020202030204" pitchFamily="34" charset="0"/>
              </a:rPr>
              <a:t>like</a:t>
            </a:r>
            <a:r>
              <a:rPr lang="en-US" altLang="en-US" sz="2400" i="1" dirty="0">
                <a:latin typeface="Arial Narrow" panose="020B0606020202030204" pitchFamily="34" charset="0"/>
              </a:rPr>
              <a:t> the mighty mountains…” (Ps. 36:6a)</a:t>
            </a:r>
          </a:p>
          <a:p>
            <a:pPr>
              <a:lnSpc>
                <a:spcPct val="90000"/>
              </a:lnSpc>
              <a:buFont typeface="Wingdings" panose="05000000000000000000" pitchFamily="2" charset="2"/>
              <a:buNone/>
            </a:pPr>
            <a:r>
              <a:rPr lang="en-US" altLang="en-US" dirty="0">
                <a:solidFill>
                  <a:srgbClr val="00FEBB"/>
                </a:solidFill>
                <a:latin typeface="Arial" panose="020B0604020202020204" pitchFamily="34" charset="0"/>
              </a:rPr>
              <a:t>Some similes are extended:</a:t>
            </a:r>
          </a:p>
          <a:p>
            <a:pPr>
              <a:lnSpc>
                <a:spcPct val="90000"/>
              </a:lnSpc>
              <a:buClr>
                <a:srgbClr val="FFFF66"/>
              </a:buClr>
            </a:pPr>
            <a:r>
              <a:rPr lang="en-US" altLang="en-US" sz="2400" i="1" dirty="0">
                <a:latin typeface="Arial Narrow" panose="020B0606020202030204" pitchFamily="34" charset="0"/>
              </a:rPr>
              <a:t>“He is </a:t>
            </a:r>
            <a:r>
              <a:rPr lang="en-US" altLang="en-US" sz="2400" i="1" u="sng" dirty="0">
                <a:latin typeface="Arial Narrow" panose="020B0606020202030204" pitchFamily="34" charset="0"/>
              </a:rPr>
              <a:t>like</a:t>
            </a:r>
            <a:r>
              <a:rPr lang="en-US" altLang="en-US" sz="2400" i="1" dirty="0">
                <a:latin typeface="Arial Narrow" panose="020B0606020202030204" pitchFamily="34" charset="0"/>
              </a:rPr>
              <a:t> a tree planted by streams of water…” (Ps. 1:3)</a:t>
            </a:r>
          </a:p>
          <a:p>
            <a:pPr>
              <a:lnSpc>
                <a:spcPct val="90000"/>
              </a:lnSpc>
              <a:buClr>
                <a:srgbClr val="FFFF66"/>
              </a:buClr>
            </a:pPr>
            <a:r>
              <a:rPr lang="en-US" altLang="en-US" sz="2400" i="1" dirty="0">
                <a:latin typeface="Arial Narrow" panose="020B0606020202030204" pitchFamily="34" charset="0"/>
              </a:rPr>
              <a:t>“…unity…is </a:t>
            </a:r>
            <a:r>
              <a:rPr lang="en-US" altLang="en-US" sz="2400" i="1" u="sng" dirty="0">
                <a:latin typeface="Arial Narrow" panose="020B0606020202030204" pitchFamily="34" charset="0"/>
              </a:rPr>
              <a:t>like</a:t>
            </a:r>
            <a:r>
              <a:rPr lang="en-US" altLang="en-US" sz="2400" i="1" dirty="0">
                <a:latin typeface="Arial Narrow" panose="020B0606020202030204" pitchFamily="34" charset="0"/>
              </a:rPr>
              <a:t> precious oil poured on the head, running down on the beard, running down on Aaron’s robes” (Ps. 133:2).</a:t>
            </a:r>
          </a:p>
          <a:p>
            <a:pPr>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162182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1000" fill="hold"/>
                                        <p:tgtEl>
                                          <p:spTgt spid="107522"/>
                                        </p:tgtEl>
                                        <p:attrNameLst>
                                          <p:attrName>ppt_x</p:attrName>
                                        </p:attrNameLst>
                                      </p:cBhvr>
                                      <p:tavLst>
                                        <p:tav tm="0">
                                          <p:val>
                                            <p:strVal val="#ppt_x"/>
                                          </p:val>
                                        </p:tav>
                                        <p:tav tm="100000">
                                          <p:val>
                                            <p:strVal val="#ppt_x"/>
                                          </p:val>
                                        </p:tav>
                                      </p:tavLst>
                                    </p:anim>
                                    <p:anim calcmode="lin" valueType="num">
                                      <p:cBhvr additive="base">
                                        <p:cTn id="8" dur="10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07523">
                                            <p:txEl>
                                              <p:pRg st="0" end="0"/>
                                            </p:txEl>
                                          </p:spTgt>
                                        </p:tgtEl>
                                        <p:attrNameLst>
                                          <p:attrName>style.visibility</p:attrName>
                                        </p:attrNameLst>
                                      </p:cBhvr>
                                      <p:to>
                                        <p:strVal val="visible"/>
                                      </p:to>
                                    </p:set>
                                    <p:animEffect transition="in" filter="wipe(up)">
                                      <p:cBhvr>
                                        <p:cTn id="13" dur="500"/>
                                        <p:tgtEl>
                                          <p:spTgt spid="1075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07523">
                                            <p:txEl>
                                              <p:pRg st="1" end="1"/>
                                            </p:txEl>
                                          </p:spTgt>
                                        </p:tgtEl>
                                        <p:attrNameLst>
                                          <p:attrName>style.visibility</p:attrName>
                                        </p:attrNameLst>
                                      </p:cBhvr>
                                      <p:to>
                                        <p:strVal val="visible"/>
                                      </p:to>
                                    </p:set>
                                    <p:animEffect transition="in" filter="wipe(up)">
                                      <p:cBhvr>
                                        <p:cTn id="18" dur="500"/>
                                        <p:tgtEl>
                                          <p:spTgt spid="1075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07523">
                                            <p:txEl>
                                              <p:pRg st="2" end="2"/>
                                            </p:txEl>
                                          </p:spTgt>
                                        </p:tgtEl>
                                        <p:attrNameLst>
                                          <p:attrName>style.visibility</p:attrName>
                                        </p:attrNameLst>
                                      </p:cBhvr>
                                      <p:to>
                                        <p:strVal val="visible"/>
                                      </p:to>
                                    </p:set>
                                    <p:animEffect transition="in" filter="wipe(up)">
                                      <p:cBhvr>
                                        <p:cTn id="23" dur="500"/>
                                        <p:tgtEl>
                                          <p:spTgt spid="1075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107523">
                                            <p:txEl>
                                              <p:pRg st="3" end="3"/>
                                            </p:txEl>
                                          </p:spTgt>
                                        </p:tgtEl>
                                        <p:attrNameLst>
                                          <p:attrName>style.visibility</p:attrName>
                                        </p:attrNameLst>
                                      </p:cBhvr>
                                      <p:to>
                                        <p:strVal val="visible"/>
                                      </p:to>
                                    </p:set>
                                    <p:animEffect transition="in" filter="wipe(up)">
                                      <p:cBhvr>
                                        <p:cTn id="28" dur="500"/>
                                        <p:tgtEl>
                                          <p:spTgt spid="10752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07523">
                                            <p:txEl>
                                              <p:pRg st="4" end="4"/>
                                            </p:txEl>
                                          </p:spTgt>
                                        </p:tgtEl>
                                        <p:attrNameLst>
                                          <p:attrName>style.visibility</p:attrName>
                                        </p:attrNameLst>
                                      </p:cBhvr>
                                      <p:to>
                                        <p:strVal val="visible"/>
                                      </p:to>
                                    </p:set>
                                    <p:animEffect transition="in" filter="wipe(up)">
                                      <p:cBhvr>
                                        <p:cTn id="33" dur="500"/>
                                        <p:tgtEl>
                                          <p:spTgt spid="10752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107523">
                                            <p:txEl>
                                              <p:pRg st="5" end="5"/>
                                            </p:txEl>
                                          </p:spTgt>
                                        </p:tgtEl>
                                        <p:attrNameLst>
                                          <p:attrName>style.visibility</p:attrName>
                                        </p:attrNameLst>
                                      </p:cBhvr>
                                      <p:to>
                                        <p:strVal val="visible"/>
                                      </p:to>
                                    </p:set>
                                    <p:animEffect transition="in" filter="wipe(up)">
                                      <p:cBhvr>
                                        <p:cTn id="38" dur="500"/>
                                        <p:tgtEl>
                                          <p:spTgt spid="10752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107523">
                                            <p:txEl>
                                              <p:pRg st="6" end="6"/>
                                            </p:txEl>
                                          </p:spTgt>
                                        </p:tgtEl>
                                        <p:attrNameLst>
                                          <p:attrName>style.visibility</p:attrName>
                                        </p:attrNameLst>
                                      </p:cBhvr>
                                      <p:to>
                                        <p:strVal val="visible"/>
                                      </p:to>
                                    </p:set>
                                    <p:animEffect transition="in" filter="wipe(up)">
                                      <p:cBhvr>
                                        <p:cTn id="43" dur="500"/>
                                        <p:tgtEl>
                                          <p:spTgt spid="107523">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nodeType="clickEffect">
                                  <p:stCondLst>
                                    <p:cond delay="0"/>
                                  </p:stCondLst>
                                  <p:childTnLst>
                                    <p:set>
                                      <p:cBhvr>
                                        <p:cTn id="47" dur="1" fill="hold">
                                          <p:stCondLst>
                                            <p:cond delay="0"/>
                                          </p:stCondLst>
                                        </p:cTn>
                                        <p:tgtEl>
                                          <p:spTgt spid="107523">
                                            <p:txEl>
                                              <p:pRg st="7" end="7"/>
                                            </p:txEl>
                                          </p:spTgt>
                                        </p:tgtEl>
                                        <p:attrNameLst>
                                          <p:attrName>style.visibility</p:attrName>
                                        </p:attrNameLst>
                                      </p:cBhvr>
                                      <p:to>
                                        <p:strVal val="visible"/>
                                      </p:to>
                                    </p:set>
                                    <p:animEffect transition="in" filter="wipe(up)">
                                      <p:cBhvr>
                                        <p:cTn id="48" dur="5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5545DD-AAC9-4ED1-8889-0DB53DD8BEC7}"/>
              </a:ext>
            </a:extLst>
          </p:cNvPr>
          <p:cNvSpPr>
            <a:spLocks noGrp="1"/>
          </p:cNvSpPr>
          <p:nvPr>
            <p:ph type="sldNum" sz="quarter" idx="12"/>
          </p:nvPr>
        </p:nvSpPr>
        <p:spPr/>
        <p:txBody>
          <a:bodyPr/>
          <a:lstStyle/>
          <a:p>
            <a:fld id="{D26FE5B6-1BE8-449C-9349-11CC4F96A18E}" type="slidenum">
              <a:rPr lang="en-US" altLang="en-US"/>
              <a:pPr/>
              <a:t>25</a:t>
            </a:fld>
            <a:endParaRPr lang="en-US" altLang="en-US"/>
          </a:p>
        </p:txBody>
      </p:sp>
      <p:sp>
        <p:nvSpPr>
          <p:cNvPr id="109571" name="Rectangle 3">
            <a:extLst>
              <a:ext uri="{FF2B5EF4-FFF2-40B4-BE49-F238E27FC236}">
                <a16:creationId xmlns:a16="http://schemas.microsoft.com/office/drawing/2014/main" id="{EBA4A877-194C-4CC6-BB5E-FFA13A44FCB5}"/>
              </a:ext>
            </a:extLst>
          </p:cNvPr>
          <p:cNvSpPr>
            <a:spLocks noGrp="1" noChangeArrowheads="1"/>
          </p:cNvSpPr>
          <p:nvPr>
            <p:ph type="body" idx="1"/>
          </p:nvPr>
        </p:nvSpPr>
        <p:spPr>
          <a:xfrm>
            <a:off x="1446212" y="381000"/>
            <a:ext cx="9372600" cy="6248400"/>
          </a:xfrm>
        </p:spPr>
        <p:txBody>
          <a:bodyPr>
            <a:normAutofit lnSpcReduction="10000"/>
          </a:bodyPr>
          <a:lstStyle/>
          <a:p>
            <a:pPr>
              <a:lnSpc>
                <a:spcPct val="90000"/>
              </a:lnSpc>
              <a:buFont typeface="Wingdings" panose="05000000000000000000" pitchFamily="2" charset="2"/>
              <a:buNone/>
            </a:pPr>
            <a:r>
              <a:rPr lang="en-US" altLang="en-US" sz="3000" dirty="0">
                <a:solidFill>
                  <a:srgbClr val="00FEBB"/>
                </a:solidFill>
                <a:latin typeface="Arial" panose="020B0604020202020204" pitchFamily="34" charset="0"/>
              </a:rPr>
              <a:t>Personification (attributing living expressions to inanimate objects)</a:t>
            </a:r>
          </a:p>
          <a:p>
            <a:pPr>
              <a:lnSpc>
                <a:spcPct val="90000"/>
              </a:lnSpc>
              <a:buClr>
                <a:srgbClr val="FFFF66"/>
              </a:buClr>
            </a:pPr>
            <a:r>
              <a:rPr lang="en-US" altLang="en-US" sz="2400" i="1" dirty="0">
                <a:latin typeface="Arial Narrow" panose="020B0606020202030204" pitchFamily="34" charset="0"/>
              </a:rPr>
              <a:t>“…the mountains </a:t>
            </a:r>
            <a:r>
              <a:rPr lang="en-US" altLang="en-US" sz="2400" i="1" u="sng" dirty="0">
                <a:latin typeface="Arial Narrow" panose="020B0606020202030204" pitchFamily="34" charset="0"/>
              </a:rPr>
              <a:t>skipped</a:t>
            </a:r>
            <a:r>
              <a:rPr lang="en-US" altLang="en-US" sz="2400" i="1" dirty="0">
                <a:latin typeface="Arial Narrow" panose="020B0606020202030204" pitchFamily="34" charset="0"/>
              </a:rPr>
              <a:t> like rams, the hills like lambs” (Ps. 114:4, 6).</a:t>
            </a:r>
          </a:p>
          <a:p>
            <a:pPr>
              <a:lnSpc>
                <a:spcPct val="90000"/>
              </a:lnSpc>
              <a:buClr>
                <a:srgbClr val="FFFF66"/>
              </a:buClr>
            </a:pPr>
            <a:r>
              <a:rPr lang="en-US" altLang="en-US" sz="2400" i="1" dirty="0">
                <a:latin typeface="Arial Narrow" panose="020B0606020202030204" pitchFamily="34" charset="0"/>
              </a:rPr>
              <a:t>“</a:t>
            </a:r>
            <a:r>
              <a:rPr lang="en-US" altLang="en-US" sz="2400" i="1" u="sng" dirty="0">
                <a:latin typeface="Arial Narrow" panose="020B0606020202030204" pitchFamily="34" charset="0"/>
              </a:rPr>
              <a:t>Praise</a:t>
            </a:r>
            <a:r>
              <a:rPr lang="en-US" altLang="en-US" sz="2400" i="1" dirty="0">
                <a:latin typeface="Arial Narrow" panose="020B0606020202030204" pitchFamily="34" charset="0"/>
              </a:rPr>
              <a:t> him, sun and moon, </a:t>
            </a:r>
            <a:r>
              <a:rPr lang="en-US" altLang="en-US" sz="2400" i="1" u="sng" dirty="0">
                <a:latin typeface="Arial Narrow" panose="020B0606020202030204" pitchFamily="34" charset="0"/>
              </a:rPr>
              <a:t>praise</a:t>
            </a:r>
            <a:r>
              <a:rPr lang="en-US" altLang="en-US" sz="2400" i="1" dirty="0">
                <a:latin typeface="Arial Narrow" panose="020B0606020202030204" pitchFamily="34" charset="0"/>
              </a:rPr>
              <a:t> him, all you shining stars” (Ps. 148:3)</a:t>
            </a:r>
          </a:p>
          <a:p>
            <a:pPr>
              <a:lnSpc>
                <a:spcPct val="90000"/>
              </a:lnSpc>
              <a:buFont typeface="Wingdings" panose="05000000000000000000" pitchFamily="2" charset="2"/>
              <a:buNone/>
            </a:pPr>
            <a:r>
              <a:rPr lang="en-US" altLang="en-US" dirty="0">
                <a:solidFill>
                  <a:srgbClr val="00FEBB"/>
                </a:solidFill>
                <a:latin typeface="Arial" panose="020B0604020202020204" pitchFamily="34" charset="0"/>
              </a:rPr>
              <a:t>Irony/Sarcasm (expressing one thing when the opposite is expected or intended)</a:t>
            </a:r>
          </a:p>
          <a:p>
            <a:pPr>
              <a:lnSpc>
                <a:spcPct val="90000"/>
              </a:lnSpc>
              <a:buClr>
                <a:srgbClr val="FFFF66"/>
              </a:buClr>
            </a:pPr>
            <a:r>
              <a:rPr lang="en-US" altLang="en-US" sz="2400" i="1" dirty="0">
                <a:latin typeface="Arial Narrow" panose="020B0606020202030204" pitchFamily="34" charset="0"/>
              </a:rPr>
              <a:t>“…</a:t>
            </a:r>
            <a:r>
              <a:rPr lang="en-US" altLang="en-US" sz="2400" i="1" u="sng" dirty="0">
                <a:latin typeface="Arial Narrow" panose="020B0606020202030204" pitchFamily="34" charset="0"/>
              </a:rPr>
              <a:t>’You are gods’…but you will die like mere men</a:t>
            </a:r>
            <a:r>
              <a:rPr lang="en-US" altLang="en-US" sz="2400" i="1" dirty="0">
                <a:latin typeface="Arial Narrow" panose="020B0606020202030204" pitchFamily="34" charset="0"/>
              </a:rPr>
              <a:t>” (Ps. 82:6-7)</a:t>
            </a:r>
          </a:p>
          <a:p>
            <a:pPr>
              <a:lnSpc>
                <a:spcPct val="90000"/>
              </a:lnSpc>
              <a:buClr>
                <a:srgbClr val="FFFF66"/>
              </a:buClr>
            </a:pPr>
            <a:r>
              <a:rPr lang="en-US" altLang="en-US" sz="2400" i="1" dirty="0">
                <a:latin typeface="Arial Narrow" panose="020B0606020202030204" pitchFamily="34" charset="0"/>
              </a:rPr>
              <a:t>“Why do you boast of evil, </a:t>
            </a:r>
            <a:r>
              <a:rPr lang="en-US" altLang="en-US" sz="2400" i="1" u="sng" dirty="0">
                <a:latin typeface="Arial Narrow" panose="020B0606020202030204" pitchFamily="34" charset="0"/>
              </a:rPr>
              <a:t>you mighty man</a:t>
            </a:r>
            <a:r>
              <a:rPr lang="en-US" altLang="en-US" sz="2400" i="1" dirty="0">
                <a:latin typeface="Arial Narrow" panose="020B0606020202030204" pitchFamily="34" charset="0"/>
              </a:rPr>
              <a:t>?” (Ps. 52:1)</a:t>
            </a:r>
          </a:p>
          <a:p>
            <a:pPr>
              <a:lnSpc>
                <a:spcPct val="90000"/>
              </a:lnSpc>
              <a:buFont typeface="Wingdings" panose="05000000000000000000" pitchFamily="2" charset="2"/>
              <a:buNone/>
            </a:pPr>
            <a:r>
              <a:rPr lang="en-US" altLang="en-US" dirty="0" err="1">
                <a:solidFill>
                  <a:srgbClr val="00FEBB"/>
                </a:solidFill>
                <a:latin typeface="Arial" panose="020B0604020202020204" pitchFamily="34" charset="0"/>
              </a:rPr>
              <a:t>Metonomy</a:t>
            </a:r>
            <a:r>
              <a:rPr lang="en-US" altLang="en-US">
                <a:solidFill>
                  <a:srgbClr val="00FEBB"/>
                </a:solidFill>
                <a:latin typeface="Arial" panose="020B0604020202020204" pitchFamily="34" charset="0"/>
              </a:rPr>
              <a:t>/Synecdoche </a:t>
            </a:r>
            <a:r>
              <a:rPr lang="en-US" altLang="en-US" dirty="0">
                <a:solidFill>
                  <a:srgbClr val="00FEBB"/>
                </a:solidFill>
                <a:latin typeface="Arial" panose="020B0604020202020204" pitchFamily="34" charset="0"/>
              </a:rPr>
              <a:t>(using an associated word to represent the object intended; using a part to signify the whole or vice versa)</a:t>
            </a:r>
          </a:p>
          <a:p>
            <a:pPr>
              <a:lnSpc>
                <a:spcPct val="90000"/>
              </a:lnSpc>
              <a:buClr>
                <a:srgbClr val="FFFF66"/>
              </a:buClr>
            </a:pPr>
            <a:r>
              <a:rPr lang="en-US" altLang="en-US" sz="2400" i="1" dirty="0">
                <a:latin typeface="Arial Narrow" panose="020B0606020202030204" pitchFamily="34" charset="0"/>
              </a:rPr>
              <a:t>“I will make…your </a:t>
            </a:r>
            <a:r>
              <a:rPr lang="en-US" altLang="en-US" sz="2400" i="1" u="sng" dirty="0">
                <a:latin typeface="Arial Narrow" panose="020B0606020202030204" pitchFamily="34" charset="0"/>
              </a:rPr>
              <a:t>throne</a:t>
            </a:r>
            <a:r>
              <a:rPr lang="en-US" altLang="en-US" sz="2400" i="1" dirty="0">
                <a:latin typeface="Arial Narrow" panose="020B0606020202030204" pitchFamily="34" charset="0"/>
              </a:rPr>
              <a:t> firm” [throne = dynasty] (Ps. 89:4b)</a:t>
            </a:r>
          </a:p>
          <a:p>
            <a:pPr>
              <a:lnSpc>
                <a:spcPct val="90000"/>
              </a:lnSpc>
              <a:buClr>
                <a:srgbClr val="FFFF66"/>
              </a:buClr>
            </a:pPr>
            <a:r>
              <a:rPr lang="en-US" altLang="en-US" sz="2400" i="1" dirty="0">
                <a:latin typeface="Arial Narrow" panose="020B0606020202030204" pitchFamily="34" charset="0"/>
              </a:rPr>
              <a:t>“Your </a:t>
            </a:r>
            <a:r>
              <a:rPr lang="en-US" altLang="en-US" sz="2400" i="1" u="sng" dirty="0">
                <a:latin typeface="Arial Narrow" panose="020B0606020202030204" pitchFamily="34" charset="0"/>
              </a:rPr>
              <a:t>face</a:t>
            </a:r>
            <a:r>
              <a:rPr lang="en-US" altLang="en-US" sz="2400" i="1" dirty="0">
                <a:latin typeface="Arial Narrow" panose="020B0606020202030204" pitchFamily="34" charset="0"/>
              </a:rPr>
              <a:t>, Yahweh, I will seek!” [face = God] (Ps. 27:8)</a:t>
            </a:r>
            <a:endParaRPr lang="en-US" altLang="en-US" dirty="0">
              <a:latin typeface="Arial" panose="020B0604020202020204" pitchFamily="34" charset="0"/>
            </a:endParaRPr>
          </a:p>
        </p:txBody>
      </p:sp>
    </p:spTree>
    <p:extLst>
      <p:ext uri="{BB962C8B-B14F-4D97-AF65-F5344CB8AC3E}">
        <p14:creationId xmlns:p14="http://schemas.microsoft.com/office/powerpoint/2010/main" val="150579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ipe(up)">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wipe(up)">
                                      <p:cBhvr>
                                        <p:cTn id="12" dur="5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wipe(up)">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wipe(up)">
                                      <p:cBhvr>
                                        <p:cTn id="22" dur="5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wipe(up)">
                                      <p:cBhvr>
                                        <p:cTn id="27" dur="500"/>
                                        <p:tgtEl>
                                          <p:spTgt spid="109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wipe(up)">
                                      <p:cBhvr>
                                        <p:cTn id="32" dur="500"/>
                                        <p:tgtEl>
                                          <p:spTgt spid="1095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09571">
                                            <p:txEl>
                                              <p:pRg st="6" end="6"/>
                                            </p:txEl>
                                          </p:spTgt>
                                        </p:tgtEl>
                                        <p:attrNameLst>
                                          <p:attrName>style.visibility</p:attrName>
                                        </p:attrNameLst>
                                      </p:cBhvr>
                                      <p:to>
                                        <p:strVal val="visible"/>
                                      </p:to>
                                    </p:set>
                                    <p:animEffect transition="in" filter="wipe(up)">
                                      <p:cBhvr>
                                        <p:cTn id="37" dur="500"/>
                                        <p:tgtEl>
                                          <p:spTgt spid="1095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09571">
                                            <p:txEl>
                                              <p:pRg st="7" end="7"/>
                                            </p:txEl>
                                          </p:spTgt>
                                        </p:tgtEl>
                                        <p:attrNameLst>
                                          <p:attrName>style.visibility</p:attrName>
                                        </p:attrNameLst>
                                      </p:cBhvr>
                                      <p:to>
                                        <p:strVal val="visible"/>
                                      </p:to>
                                    </p:set>
                                    <p:animEffect transition="in" filter="wipe(up)">
                                      <p:cBhvr>
                                        <p:cTn id="42" dur="500"/>
                                        <p:tgtEl>
                                          <p:spTgt spid="1095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09571">
                                            <p:txEl>
                                              <p:pRg st="8" end="8"/>
                                            </p:txEl>
                                          </p:spTgt>
                                        </p:tgtEl>
                                        <p:attrNameLst>
                                          <p:attrName>style.visibility</p:attrName>
                                        </p:attrNameLst>
                                      </p:cBhvr>
                                      <p:to>
                                        <p:strVal val="visible"/>
                                      </p:to>
                                    </p:set>
                                    <p:animEffect transition="in" filter="wipe(up)">
                                      <p:cBhvr>
                                        <p:cTn id="47" dur="500"/>
                                        <p:tgtEl>
                                          <p:spTgt spid="1095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E48C78-A9B5-4C75-B6DE-22F38D75F410}"/>
              </a:ext>
            </a:extLst>
          </p:cNvPr>
          <p:cNvSpPr>
            <a:spLocks noGrp="1"/>
          </p:cNvSpPr>
          <p:nvPr>
            <p:ph type="sldNum" sz="quarter" idx="12"/>
          </p:nvPr>
        </p:nvSpPr>
        <p:spPr/>
        <p:txBody>
          <a:bodyPr/>
          <a:lstStyle/>
          <a:p>
            <a:fld id="{E9EFF122-6469-4E17-B8E5-8DE61386BE15}" type="slidenum">
              <a:rPr lang="en-US" altLang="en-US"/>
              <a:pPr/>
              <a:t>26</a:t>
            </a:fld>
            <a:endParaRPr lang="en-US" altLang="en-US"/>
          </a:p>
        </p:txBody>
      </p:sp>
      <p:sp>
        <p:nvSpPr>
          <p:cNvPr id="110595" name="Rectangle 3">
            <a:extLst>
              <a:ext uri="{FF2B5EF4-FFF2-40B4-BE49-F238E27FC236}">
                <a16:creationId xmlns:a16="http://schemas.microsoft.com/office/drawing/2014/main" id="{8B825851-687D-4453-9203-AEF89D283494}"/>
              </a:ext>
            </a:extLst>
          </p:cNvPr>
          <p:cNvSpPr>
            <a:spLocks noGrp="1" noChangeArrowheads="1"/>
          </p:cNvSpPr>
          <p:nvPr>
            <p:ph type="body" idx="1"/>
          </p:nvPr>
        </p:nvSpPr>
        <p:spPr>
          <a:xfrm>
            <a:off x="1446212" y="457200"/>
            <a:ext cx="9448800" cy="6019800"/>
          </a:xfrm>
        </p:spPr>
        <p:txBody>
          <a:bodyPr>
            <a:normAutofit lnSpcReduction="10000"/>
          </a:bodyPr>
          <a:lstStyle/>
          <a:p>
            <a:pPr>
              <a:buFont typeface="Wingdings" panose="05000000000000000000" pitchFamily="2" charset="2"/>
              <a:buNone/>
            </a:pPr>
            <a:r>
              <a:rPr lang="en-US" altLang="en-US" dirty="0">
                <a:solidFill>
                  <a:srgbClr val="00FEBB"/>
                </a:solidFill>
                <a:latin typeface="Arial" panose="020B0604020202020204" pitchFamily="34" charset="0"/>
              </a:rPr>
              <a:t>Apostrophe (an address to a person or a thing regarded as a person)</a:t>
            </a:r>
          </a:p>
          <a:p>
            <a:pPr>
              <a:buClr>
                <a:srgbClr val="FFFF66"/>
              </a:buClr>
            </a:pPr>
            <a:r>
              <a:rPr lang="en-US" altLang="en-US" sz="2400" i="1" dirty="0">
                <a:latin typeface="Arial Narrow" panose="020B0606020202030204" pitchFamily="34" charset="0"/>
              </a:rPr>
              <a:t>“Why are you downcast, </a:t>
            </a:r>
            <a:r>
              <a:rPr lang="en-US" altLang="en-US" sz="2400" i="1" u="sng" dirty="0">
                <a:latin typeface="Arial Narrow" panose="020B0606020202030204" pitchFamily="34" charset="0"/>
              </a:rPr>
              <a:t>O my soul</a:t>
            </a:r>
            <a:r>
              <a:rPr lang="en-US" altLang="en-US" sz="2400" i="1" dirty="0">
                <a:latin typeface="Arial Narrow" panose="020B0606020202030204" pitchFamily="34" charset="0"/>
              </a:rPr>
              <a:t>?” (Ps. 42:11)</a:t>
            </a:r>
          </a:p>
          <a:p>
            <a:pPr>
              <a:buClr>
                <a:srgbClr val="FFFF66"/>
              </a:buClr>
            </a:pPr>
            <a:r>
              <a:rPr lang="en-US" altLang="en-US" sz="2400" i="1" dirty="0">
                <a:latin typeface="Arial Narrow" panose="020B0606020202030204" pitchFamily="34" charset="0"/>
              </a:rPr>
              <a:t>“</a:t>
            </a:r>
            <a:r>
              <a:rPr lang="en-US" altLang="en-US" sz="2400" i="1" u="sng" dirty="0">
                <a:latin typeface="Arial Narrow" panose="020B0606020202030204" pitchFamily="34" charset="0"/>
              </a:rPr>
              <a:t>O Daughter of Babylon</a:t>
            </a:r>
            <a:r>
              <a:rPr lang="en-US" altLang="en-US" sz="2400" i="1" dirty="0">
                <a:latin typeface="Arial Narrow" panose="020B0606020202030204" pitchFamily="34" charset="0"/>
              </a:rPr>
              <a:t>, doomed to destruction…” (Ps. 137:8)</a:t>
            </a:r>
          </a:p>
          <a:p>
            <a:pPr>
              <a:buFont typeface="Wingdings" panose="05000000000000000000" pitchFamily="2" charset="2"/>
              <a:buNone/>
            </a:pPr>
            <a:r>
              <a:rPr lang="en-US" altLang="en-US" dirty="0">
                <a:solidFill>
                  <a:srgbClr val="00FEBB"/>
                </a:solidFill>
                <a:latin typeface="Arial" panose="020B0604020202020204" pitchFamily="34" charset="0"/>
              </a:rPr>
              <a:t>Hyperbole (intentional overstatement in order to add emphasis)</a:t>
            </a:r>
          </a:p>
          <a:p>
            <a:pPr>
              <a:buClr>
                <a:srgbClr val="FFFF66"/>
              </a:buClr>
            </a:pPr>
            <a:r>
              <a:rPr lang="en-US" altLang="en-US" sz="2400" i="1" dirty="0">
                <a:latin typeface="Arial Narrow" panose="020B0606020202030204" pitchFamily="34" charset="0"/>
              </a:rPr>
              <a:t>“He rained meat down on them </a:t>
            </a:r>
            <a:r>
              <a:rPr lang="en-US" altLang="en-US" sz="2400" i="1" u="sng" dirty="0">
                <a:latin typeface="Arial Narrow" panose="020B0606020202030204" pitchFamily="34" charset="0"/>
              </a:rPr>
              <a:t>like dust</a:t>
            </a:r>
            <a:r>
              <a:rPr lang="en-US" altLang="en-US" sz="2400" i="1" dirty="0">
                <a:latin typeface="Arial Narrow" panose="020B0606020202030204" pitchFamily="34" charset="0"/>
              </a:rPr>
              <a:t>…” (Ps.78:27)</a:t>
            </a:r>
          </a:p>
          <a:p>
            <a:pPr>
              <a:buClr>
                <a:srgbClr val="FFFF66"/>
              </a:buClr>
            </a:pPr>
            <a:r>
              <a:rPr lang="en-US" altLang="en-US" sz="2400" i="1" dirty="0">
                <a:latin typeface="Arial Narrow" panose="020B0606020202030204" pitchFamily="34" charset="0"/>
              </a:rPr>
              <a:t>“They have poured out blood </a:t>
            </a:r>
            <a:r>
              <a:rPr lang="en-US" altLang="en-US" sz="2400" i="1" u="sng" dirty="0">
                <a:latin typeface="Arial Narrow" panose="020B0606020202030204" pitchFamily="34" charset="0"/>
              </a:rPr>
              <a:t>like water</a:t>
            </a:r>
            <a:r>
              <a:rPr lang="en-US" altLang="en-US" sz="2400" i="1" dirty="0">
                <a:latin typeface="Arial Narrow" panose="020B0606020202030204" pitchFamily="34" charset="0"/>
              </a:rPr>
              <a:t>…” (Ps. 79:3)</a:t>
            </a:r>
          </a:p>
          <a:p>
            <a:pPr>
              <a:buClr>
                <a:srgbClr val="FFFF66"/>
              </a:buClr>
              <a:buFont typeface="Wingdings" panose="05000000000000000000" pitchFamily="2" charset="2"/>
              <a:buNone/>
            </a:pPr>
            <a:r>
              <a:rPr lang="en-US" altLang="en-US" dirty="0" err="1">
                <a:solidFill>
                  <a:srgbClr val="00FEBB"/>
                </a:solidFill>
                <a:latin typeface="Arial" panose="020B0604020202020204" pitchFamily="34" charset="0"/>
              </a:rPr>
              <a:t>Merismus</a:t>
            </a:r>
            <a:r>
              <a:rPr lang="en-US" altLang="en-US" dirty="0">
                <a:solidFill>
                  <a:srgbClr val="00FEBB"/>
                </a:solidFill>
                <a:latin typeface="Arial" panose="020B0604020202020204" pitchFamily="34" charset="0"/>
              </a:rPr>
              <a:t> (where a totality is expressed in abbreviated form)</a:t>
            </a:r>
          </a:p>
          <a:p>
            <a:pPr>
              <a:buClr>
                <a:srgbClr val="FFFF66"/>
              </a:buClr>
            </a:pPr>
            <a:r>
              <a:rPr lang="en-US" altLang="en-US" sz="2400" i="1" dirty="0">
                <a:latin typeface="Arial Narrow" panose="020B0606020202030204" pitchFamily="34" charset="0"/>
              </a:rPr>
              <a:t>“The </a:t>
            </a:r>
            <a:r>
              <a:rPr lang="en-US" altLang="en-US" sz="2400" i="1" u="sng" dirty="0">
                <a:latin typeface="Arial Narrow" panose="020B0606020202030204" pitchFamily="34" charset="0"/>
              </a:rPr>
              <a:t>sea</a:t>
            </a:r>
            <a:r>
              <a:rPr lang="en-US" altLang="en-US" sz="2400" i="1" dirty="0">
                <a:latin typeface="Arial Narrow" panose="020B0606020202030204" pitchFamily="34" charset="0"/>
              </a:rPr>
              <a:t>…the dry </a:t>
            </a:r>
            <a:r>
              <a:rPr lang="en-US" altLang="en-US" sz="2400" i="1" u="sng" dirty="0">
                <a:latin typeface="Arial Narrow" panose="020B0606020202030204" pitchFamily="34" charset="0"/>
              </a:rPr>
              <a:t>land</a:t>
            </a:r>
            <a:r>
              <a:rPr lang="en-US" altLang="en-US" sz="2400" i="1" dirty="0">
                <a:latin typeface="Arial Narrow" panose="020B0606020202030204" pitchFamily="34" charset="0"/>
              </a:rPr>
              <a:t>…” [= whole universe] (Ps. 95:5).</a:t>
            </a:r>
          </a:p>
          <a:p>
            <a:pPr>
              <a:buClr>
                <a:srgbClr val="FFFF66"/>
              </a:buClr>
            </a:pPr>
            <a:r>
              <a:rPr lang="en-US" altLang="en-US" sz="2400" i="1" dirty="0">
                <a:latin typeface="Arial Narrow" panose="020B0606020202030204" pitchFamily="34" charset="0"/>
              </a:rPr>
              <a:t>“…</a:t>
            </a:r>
            <a:r>
              <a:rPr lang="en-US" altLang="en-US" sz="2400" i="1" u="sng" dirty="0">
                <a:latin typeface="Arial Narrow" panose="020B0606020202030204" pitchFamily="34" charset="0"/>
              </a:rPr>
              <a:t>cattle on a thousand hills</a:t>
            </a:r>
            <a:r>
              <a:rPr lang="en-US" altLang="en-US" sz="2400" i="1" dirty="0">
                <a:latin typeface="Arial Narrow" panose="020B0606020202030204" pitchFamily="34" charset="0"/>
              </a:rPr>
              <a:t>…” [= all the cattle in the world] (Ps. 50:10b)</a:t>
            </a:r>
          </a:p>
        </p:txBody>
      </p:sp>
    </p:spTree>
    <p:extLst>
      <p:ext uri="{BB962C8B-B14F-4D97-AF65-F5344CB8AC3E}">
        <p14:creationId xmlns:p14="http://schemas.microsoft.com/office/powerpoint/2010/main" val="95164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up)">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up)">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wipe(up)">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wipe(up)">
                                      <p:cBhvr>
                                        <p:cTn id="22" dur="500"/>
                                        <p:tgtEl>
                                          <p:spTgt spid="110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wipe(up)">
                                      <p:cBhvr>
                                        <p:cTn id="27" dur="500"/>
                                        <p:tgtEl>
                                          <p:spTgt spid="1105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10595">
                                            <p:txEl>
                                              <p:pRg st="5" end="5"/>
                                            </p:txEl>
                                          </p:spTgt>
                                        </p:tgtEl>
                                        <p:attrNameLst>
                                          <p:attrName>style.visibility</p:attrName>
                                        </p:attrNameLst>
                                      </p:cBhvr>
                                      <p:to>
                                        <p:strVal val="visible"/>
                                      </p:to>
                                    </p:set>
                                    <p:animEffect transition="in" filter="wipe(up)">
                                      <p:cBhvr>
                                        <p:cTn id="32" dur="500"/>
                                        <p:tgtEl>
                                          <p:spTgt spid="1105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10595">
                                            <p:txEl>
                                              <p:pRg st="6" end="6"/>
                                            </p:txEl>
                                          </p:spTgt>
                                        </p:tgtEl>
                                        <p:attrNameLst>
                                          <p:attrName>style.visibility</p:attrName>
                                        </p:attrNameLst>
                                      </p:cBhvr>
                                      <p:to>
                                        <p:strVal val="visible"/>
                                      </p:to>
                                    </p:set>
                                    <p:animEffect transition="in" filter="wipe(up)">
                                      <p:cBhvr>
                                        <p:cTn id="37" dur="500"/>
                                        <p:tgtEl>
                                          <p:spTgt spid="1105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10595">
                                            <p:txEl>
                                              <p:pRg st="7" end="7"/>
                                            </p:txEl>
                                          </p:spTgt>
                                        </p:tgtEl>
                                        <p:attrNameLst>
                                          <p:attrName>style.visibility</p:attrName>
                                        </p:attrNameLst>
                                      </p:cBhvr>
                                      <p:to>
                                        <p:strVal val="visible"/>
                                      </p:to>
                                    </p:set>
                                    <p:animEffect transition="in" filter="wipe(up)">
                                      <p:cBhvr>
                                        <p:cTn id="42" dur="500"/>
                                        <p:tgtEl>
                                          <p:spTgt spid="1105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10595">
                                            <p:txEl>
                                              <p:pRg st="8" end="8"/>
                                            </p:txEl>
                                          </p:spTgt>
                                        </p:tgtEl>
                                        <p:attrNameLst>
                                          <p:attrName>style.visibility</p:attrName>
                                        </p:attrNameLst>
                                      </p:cBhvr>
                                      <p:to>
                                        <p:strVal val="visible"/>
                                      </p:to>
                                    </p:set>
                                    <p:animEffect transition="in" filter="wipe(up)">
                                      <p:cBhvr>
                                        <p:cTn id="47" dur="500"/>
                                        <p:tgtEl>
                                          <p:spTgt spid="1105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B44253-7C75-4666-9FFE-4F31A0C3B318}"/>
              </a:ext>
            </a:extLst>
          </p:cNvPr>
          <p:cNvSpPr>
            <a:spLocks noGrp="1"/>
          </p:cNvSpPr>
          <p:nvPr>
            <p:ph type="sldNum" sz="quarter" idx="12"/>
          </p:nvPr>
        </p:nvSpPr>
        <p:spPr/>
        <p:txBody>
          <a:bodyPr/>
          <a:lstStyle/>
          <a:p>
            <a:fld id="{943C1E4F-FAA3-4292-B286-2161AD1A8809}" type="slidenum">
              <a:rPr lang="en-US" altLang="en-US"/>
              <a:pPr/>
              <a:t>27</a:t>
            </a:fld>
            <a:endParaRPr lang="en-US" altLang="en-US"/>
          </a:p>
        </p:txBody>
      </p:sp>
      <p:sp>
        <p:nvSpPr>
          <p:cNvPr id="111619" name="Rectangle 3">
            <a:extLst>
              <a:ext uri="{FF2B5EF4-FFF2-40B4-BE49-F238E27FC236}">
                <a16:creationId xmlns:a16="http://schemas.microsoft.com/office/drawing/2014/main" id="{AB5A9230-6768-42EA-9C95-F2DF177DF61A}"/>
              </a:ext>
            </a:extLst>
          </p:cNvPr>
          <p:cNvSpPr>
            <a:spLocks noGrp="1" noChangeArrowheads="1"/>
          </p:cNvSpPr>
          <p:nvPr>
            <p:ph type="body" idx="1"/>
          </p:nvPr>
        </p:nvSpPr>
        <p:spPr>
          <a:xfrm>
            <a:off x="1827212" y="457200"/>
            <a:ext cx="8915400" cy="4267200"/>
          </a:xfrm>
        </p:spPr>
        <p:txBody>
          <a:bodyPr>
            <a:normAutofit/>
          </a:bodyPr>
          <a:lstStyle/>
          <a:p>
            <a:pPr>
              <a:lnSpc>
                <a:spcPct val="90000"/>
              </a:lnSpc>
              <a:buFont typeface="Wingdings" panose="05000000000000000000" pitchFamily="2" charset="2"/>
              <a:buNone/>
            </a:pPr>
            <a:r>
              <a:rPr lang="en-US" altLang="en-US" dirty="0">
                <a:solidFill>
                  <a:srgbClr val="00FEBB"/>
                </a:solidFill>
                <a:latin typeface="Arial" panose="020B0604020202020204" pitchFamily="34" charset="0"/>
              </a:rPr>
              <a:t>Hendiadys (two substantives joined by a conjunction intended to express a single but complex idea)</a:t>
            </a:r>
          </a:p>
          <a:p>
            <a:pPr>
              <a:lnSpc>
                <a:spcPct val="90000"/>
              </a:lnSpc>
              <a:buClr>
                <a:srgbClr val="FFFF66"/>
              </a:buClr>
            </a:pPr>
            <a:r>
              <a:rPr lang="en-US" altLang="en-US" sz="2400" i="1" dirty="0">
                <a:latin typeface="Arial Narrow" panose="020B0606020202030204" pitchFamily="34" charset="0"/>
              </a:rPr>
              <a:t>“</a:t>
            </a:r>
            <a:r>
              <a:rPr lang="en-US" altLang="en-US" sz="2400" i="1" u="sng" dirty="0">
                <a:latin typeface="Arial Narrow" panose="020B0606020202030204" pitchFamily="34" charset="0"/>
              </a:rPr>
              <a:t>Trembling and fear</a:t>
            </a:r>
            <a:r>
              <a:rPr lang="en-US" altLang="en-US" sz="2400" i="1" dirty="0">
                <a:latin typeface="Arial Narrow" panose="020B0606020202030204" pitchFamily="34" charset="0"/>
              </a:rPr>
              <a:t> came upon me.” (Ps. 55:5)</a:t>
            </a:r>
          </a:p>
          <a:p>
            <a:pPr>
              <a:lnSpc>
                <a:spcPct val="90000"/>
              </a:lnSpc>
              <a:buClr>
                <a:srgbClr val="FFFF66"/>
              </a:buClr>
            </a:pPr>
            <a:r>
              <a:rPr lang="en-US" altLang="en-US" sz="2400" i="1" dirty="0">
                <a:latin typeface="Arial Narrow" panose="020B0606020202030204" pitchFamily="34" charset="0"/>
              </a:rPr>
              <a:t>“When can I </a:t>
            </a:r>
            <a:r>
              <a:rPr lang="en-US" altLang="en-US" sz="2400" i="1" u="sng" dirty="0">
                <a:latin typeface="Arial Narrow" panose="020B0606020202030204" pitchFamily="34" charset="0"/>
              </a:rPr>
              <a:t>go and meet</a:t>
            </a:r>
            <a:r>
              <a:rPr lang="en-US" altLang="en-US" sz="2400" i="1" dirty="0">
                <a:latin typeface="Arial Narrow" panose="020B0606020202030204" pitchFamily="34" charset="0"/>
              </a:rPr>
              <a:t> the face of God?” (Ps. 42:2)</a:t>
            </a:r>
            <a:endParaRPr lang="en-US" altLang="en-US" dirty="0">
              <a:latin typeface="Arial" panose="020B0604020202020204" pitchFamily="34" charset="0"/>
            </a:endParaRPr>
          </a:p>
          <a:p>
            <a:pPr>
              <a:lnSpc>
                <a:spcPct val="90000"/>
              </a:lnSpc>
              <a:buFont typeface="Wingdings" panose="05000000000000000000" pitchFamily="2" charset="2"/>
              <a:buNone/>
            </a:pPr>
            <a:r>
              <a:rPr lang="en-US" altLang="en-US" dirty="0">
                <a:solidFill>
                  <a:srgbClr val="00FEBB"/>
                </a:solidFill>
                <a:latin typeface="Arial" panose="020B0604020202020204" pitchFamily="34" charset="0"/>
              </a:rPr>
              <a:t>Rhetorical Questions (posing a question that requires an obvious answer)</a:t>
            </a:r>
          </a:p>
          <a:p>
            <a:pPr>
              <a:lnSpc>
                <a:spcPct val="90000"/>
              </a:lnSpc>
              <a:buClr>
                <a:srgbClr val="FFFF66"/>
              </a:buClr>
            </a:pPr>
            <a:r>
              <a:rPr lang="en-US" altLang="en-US" sz="2400" i="1" dirty="0">
                <a:latin typeface="Arial Narrow" panose="020B0606020202030204" pitchFamily="34" charset="0"/>
              </a:rPr>
              <a:t>“Does he who implanted the ear not hear?” Ps. 94:9)</a:t>
            </a:r>
          </a:p>
          <a:p>
            <a:pPr>
              <a:lnSpc>
                <a:spcPct val="90000"/>
              </a:lnSpc>
              <a:buClr>
                <a:srgbClr val="FFFF66"/>
              </a:buClr>
            </a:pPr>
            <a:r>
              <a:rPr lang="en-US" altLang="en-US" sz="2400" i="1" dirty="0">
                <a:latin typeface="Arial Narrow" panose="020B0606020202030204" pitchFamily="34" charset="0"/>
              </a:rPr>
              <a:t>“Why was it, O sea, that you fled…?” (Ps. 114:5)</a:t>
            </a:r>
          </a:p>
          <a:p>
            <a:pPr>
              <a:lnSpc>
                <a:spcPct val="90000"/>
              </a:lnSpc>
              <a:buFont typeface="Wingdings" panose="05000000000000000000" pitchFamily="2" charset="2"/>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2921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up)">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up)">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up)">
                                      <p:cBhvr>
                                        <p:cTn id="17" dur="500"/>
                                        <p:tgtEl>
                                          <p:spTgt spid="1116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up)">
                                      <p:cBhvr>
                                        <p:cTn id="22" dur="500"/>
                                        <p:tgtEl>
                                          <p:spTgt spid="1116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up)">
                                      <p:cBhvr>
                                        <p:cTn id="27" dur="500"/>
                                        <p:tgtEl>
                                          <p:spTgt spid="1116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up)">
                                      <p:cBhvr>
                                        <p:cTn id="32"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3C8B8E-09F1-453E-9B1F-7AE53BE3A080}"/>
              </a:ext>
            </a:extLst>
          </p:cNvPr>
          <p:cNvSpPr>
            <a:spLocks noGrp="1"/>
          </p:cNvSpPr>
          <p:nvPr>
            <p:ph type="sldNum" sz="quarter" idx="12"/>
          </p:nvPr>
        </p:nvSpPr>
        <p:spPr/>
        <p:txBody>
          <a:bodyPr/>
          <a:lstStyle/>
          <a:p>
            <a:fld id="{C73B7BE6-9FD4-4162-8D3C-BFF80BC02BD6}" type="slidenum">
              <a:rPr lang="en-US" altLang="en-US"/>
              <a:pPr/>
              <a:t>28</a:t>
            </a:fld>
            <a:endParaRPr lang="en-US" altLang="en-US"/>
          </a:p>
        </p:txBody>
      </p:sp>
      <p:sp>
        <p:nvSpPr>
          <p:cNvPr id="108546" name="Rectangle 2">
            <a:extLst>
              <a:ext uri="{FF2B5EF4-FFF2-40B4-BE49-F238E27FC236}">
                <a16:creationId xmlns:a16="http://schemas.microsoft.com/office/drawing/2014/main" id="{9B0D7A70-D754-4ACD-AE04-18709991C0F2}"/>
              </a:ext>
            </a:extLst>
          </p:cNvPr>
          <p:cNvSpPr>
            <a:spLocks noGrp="1" noChangeArrowheads="1"/>
          </p:cNvSpPr>
          <p:nvPr>
            <p:ph type="title"/>
          </p:nvPr>
        </p:nvSpPr>
        <p:spPr>
          <a:xfrm>
            <a:off x="379412" y="0"/>
            <a:ext cx="7543800" cy="1066800"/>
          </a:xfrm>
        </p:spPr>
        <p:txBody>
          <a:bodyPr/>
          <a:lstStyle/>
          <a:p>
            <a:r>
              <a:rPr lang="en-US" altLang="en-US" dirty="0">
                <a:solidFill>
                  <a:srgbClr val="FFFF99"/>
                </a:solidFill>
              </a:rPr>
              <a:t>Other Poetic Devices</a:t>
            </a:r>
          </a:p>
        </p:txBody>
      </p:sp>
      <p:sp>
        <p:nvSpPr>
          <p:cNvPr id="108547" name="Rectangle 3">
            <a:extLst>
              <a:ext uri="{FF2B5EF4-FFF2-40B4-BE49-F238E27FC236}">
                <a16:creationId xmlns:a16="http://schemas.microsoft.com/office/drawing/2014/main" id="{0EBD5D73-B78F-4228-8D0A-8DBEEABDA08C}"/>
              </a:ext>
            </a:extLst>
          </p:cNvPr>
          <p:cNvSpPr>
            <a:spLocks noGrp="1" noChangeArrowheads="1"/>
          </p:cNvSpPr>
          <p:nvPr>
            <p:ph type="body" idx="1"/>
          </p:nvPr>
        </p:nvSpPr>
        <p:spPr>
          <a:xfrm>
            <a:off x="1217612" y="1219200"/>
            <a:ext cx="10287000" cy="5486400"/>
          </a:xfrm>
        </p:spPr>
        <p:txBody>
          <a:bodyPr>
            <a:normAutofit lnSpcReduction="10000"/>
          </a:bodyPr>
          <a:lstStyle/>
          <a:p>
            <a:pPr>
              <a:lnSpc>
                <a:spcPct val="80000"/>
              </a:lnSpc>
              <a:buFont typeface="Wingdings" panose="05000000000000000000" pitchFamily="2" charset="2"/>
              <a:buNone/>
            </a:pPr>
            <a:r>
              <a:rPr lang="en-US" altLang="en-US" dirty="0" err="1">
                <a:solidFill>
                  <a:srgbClr val="00FEBB"/>
                </a:solidFill>
                <a:latin typeface="Arial" panose="020B0604020202020204" pitchFamily="34" charset="0"/>
              </a:rPr>
              <a:t>Inclusio</a:t>
            </a:r>
            <a:r>
              <a:rPr lang="en-US" altLang="en-US" dirty="0">
                <a:solidFill>
                  <a:srgbClr val="00FEBB"/>
                </a:solidFill>
                <a:latin typeface="Arial" panose="020B0604020202020204" pitchFamily="34" charset="0"/>
              </a:rPr>
              <a:t> (marking off a section by a common element at the beginning and end)</a:t>
            </a:r>
          </a:p>
          <a:p>
            <a:pPr>
              <a:lnSpc>
                <a:spcPct val="80000"/>
              </a:lnSpc>
              <a:buClr>
                <a:srgbClr val="FFFF66"/>
              </a:buClr>
            </a:pPr>
            <a:r>
              <a:rPr lang="en-US" altLang="en-US" sz="2400" i="1" dirty="0">
                <a:latin typeface="Arial Narrow" panose="020B0606020202030204" pitchFamily="34" charset="0"/>
              </a:rPr>
              <a:t>“O Yahweh, our </a:t>
            </a:r>
            <a:r>
              <a:rPr lang="en-US" altLang="en-US" sz="2400" i="1" dirty="0" err="1">
                <a:latin typeface="Arial Narrow" panose="020B0606020202030204" pitchFamily="34" charset="0"/>
              </a:rPr>
              <a:t>Adonay</a:t>
            </a:r>
            <a:r>
              <a:rPr lang="en-US" altLang="en-US" sz="2400" i="1" dirty="0">
                <a:latin typeface="Arial Narrow" panose="020B0606020202030204" pitchFamily="34" charset="0"/>
              </a:rPr>
              <a:t>, how majestic is your name in all the earth” (Ps. 8:1, 9).</a:t>
            </a:r>
          </a:p>
          <a:p>
            <a:pPr>
              <a:lnSpc>
                <a:spcPct val="80000"/>
              </a:lnSpc>
              <a:buClr>
                <a:srgbClr val="FFFF66"/>
              </a:buClr>
            </a:pPr>
            <a:r>
              <a:rPr lang="en-US" altLang="en-US" sz="2400" i="1" dirty="0">
                <a:latin typeface="Arial Narrow" panose="020B0606020202030204" pitchFamily="34" charset="0"/>
              </a:rPr>
              <a:t>“Give thanks to Yahweh, for he is good…” (Ps. </a:t>
            </a:r>
            <a:r>
              <a:rPr lang="en-US" altLang="en-US" sz="2400" i="1">
                <a:latin typeface="Arial Narrow" panose="020B0606020202030204" pitchFamily="34" charset="0"/>
              </a:rPr>
              <a:t>118:1</a:t>
            </a:r>
            <a:r>
              <a:rPr lang="en-US" altLang="en-US" sz="2400" i="1" dirty="0">
                <a:latin typeface="Arial Narrow" panose="020B0606020202030204" pitchFamily="34" charset="0"/>
              </a:rPr>
              <a:t>, 29).</a:t>
            </a:r>
          </a:p>
          <a:p>
            <a:pPr>
              <a:lnSpc>
                <a:spcPct val="80000"/>
              </a:lnSpc>
              <a:buFont typeface="Wingdings" panose="05000000000000000000" pitchFamily="2" charset="2"/>
              <a:buNone/>
            </a:pPr>
            <a:r>
              <a:rPr lang="en-US" altLang="en-US" dirty="0">
                <a:solidFill>
                  <a:srgbClr val="00FEBB"/>
                </a:solidFill>
                <a:latin typeface="Arial" panose="020B0604020202020204" pitchFamily="34" charset="0"/>
              </a:rPr>
              <a:t>Key Word Repetition</a:t>
            </a:r>
          </a:p>
          <a:p>
            <a:pPr>
              <a:lnSpc>
                <a:spcPct val="80000"/>
              </a:lnSpc>
              <a:buClr>
                <a:srgbClr val="FFFF66"/>
              </a:buClr>
            </a:pPr>
            <a:r>
              <a:rPr lang="en-US" altLang="en-US" sz="2400" i="1" dirty="0">
                <a:latin typeface="Arial Narrow" panose="020B0606020202030204" pitchFamily="34" charset="0"/>
              </a:rPr>
              <a:t>The noun “voice” (</a:t>
            </a:r>
            <a:r>
              <a:rPr lang="en-US" altLang="en-US" sz="2400" dirty="0" err="1">
                <a:latin typeface="HebrewTh" pitchFamily="2" charset="0"/>
              </a:rPr>
              <a:t>lOq</a:t>
            </a:r>
            <a:r>
              <a:rPr lang="en-US" altLang="en-US" sz="2400" i="1" dirty="0">
                <a:latin typeface="Arial Narrow" panose="020B0606020202030204" pitchFamily="34" charset="0"/>
              </a:rPr>
              <a:t>) in Psalm 29</a:t>
            </a:r>
          </a:p>
          <a:p>
            <a:pPr>
              <a:lnSpc>
                <a:spcPct val="80000"/>
              </a:lnSpc>
              <a:buClr>
                <a:srgbClr val="FFFF66"/>
              </a:buClr>
            </a:pPr>
            <a:r>
              <a:rPr lang="en-US" altLang="en-US" sz="2400" i="1" dirty="0">
                <a:latin typeface="Arial Narrow" panose="020B0606020202030204" pitchFamily="34" charset="0"/>
              </a:rPr>
              <a:t>The verb “watch” (</a:t>
            </a:r>
            <a:r>
              <a:rPr lang="en-US" altLang="en-US" sz="2400" dirty="0" err="1">
                <a:latin typeface="HebrewTh" pitchFamily="2" charset="0"/>
              </a:rPr>
              <a:t>rmawA</a:t>
            </a:r>
            <a:r>
              <a:rPr lang="en-US" altLang="en-US" sz="2400" i="1" dirty="0">
                <a:latin typeface="Arial Narrow" panose="020B0606020202030204" pitchFamily="34" charset="0"/>
              </a:rPr>
              <a:t>) in Psalm 121</a:t>
            </a:r>
          </a:p>
          <a:p>
            <a:pPr>
              <a:lnSpc>
                <a:spcPct val="80000"/>
              </a:lnSpc>
              <a:buFont typeface="Wingdings" panose="05000000000000000000" pitchFamily="2" charset="2"/>
              <a:buNone/>
            </a:pPr>
            <a:r>
              <a:rPr lang="en-US" altLang="en-US" dirty="0">
                <a:solidFill>
                  <a:srgbClr val="00FEBB"/>
                </a:solidFill>
                <a:latin typeface="Arial" panose="020B0604020202020204" pitchFamily="34" charset="0"/>
              </a:rPr>
              <a:t>Refrain (repeating element within the poem)</a:t>
            </a:r>
          </a:p>
          <a:p>
            <a:pPr>
              <a:lnSpc>
                <a:spcPct val="80000"/>
              </a:lnSpc>
              <a:buClr>
                <a:srgbClr val="FFFF66"/>
              </a:buClr>
            </a:pPr>
            <a:r>
              <a:rPr lang="en-US" altLang="en-US" sz="2400" i="1" dirty="0">
                <a:latin typeface="Arial Narrow" panose="020B0606020202030204" pitchFamily="34" charset="0"/>
              </a:rPr>
              <a:t>“May the peoples praise you, O God…” (Ps. 67:3, 5).</a:t>
            </a:r>
          </a:p>
          <a:p>
            <a:pPr>
              <a:lnSpc>
                <a:spcPct val="80000"/>
              </a:lnSpc>
              <a:buClr>
                <a:srgbClr val="FFFF66"/>
              </a:buClr>
            </a:pPr>
            <a:r>
              <a:rPr lang="en-US" altLang="en-US" sz="2400" i="1" dirty="0">
                <a:latin typeface="Arial Narrow" panose="020B0606020202030204" pitchFamily="34" charset="0"/>
              </a:rPr>
              <a:t>“Restore us, O God; make your face shine upon us” (Ps. 80:3, 7, 19).</a:t>
            </a:r>
          </a:p>
          <a:p>
            <a:pPr>
              <a:lnSpc>
                <a:spcPct val="110000"/>
              </a:lnSpc>
              <a:spcBef>
                <a:spcPts val="1200"/>
              </a:spcBef>
              <a:buClr>
                <a:srgbClr val="FFFF66"/>
              </a:buClr>
            </a:pPr>
            <a:r>
              <a:rPr lang="en-US" altLang="en-US" sz="2400" i="1" dirty="0">
                <a:latin typeface="Arial Narrow" panose="020B0606020202030204" pitchFamily="34" charset="0"/>
              </a:rPr>
              <a:t>“Then they cried out to the L</a:t>
            </a:r>
            <a:r>
              <a:rPr lang="en-US" altLang="en-US" sz="2000" i="1" dirty="0">
                <a:latin typeface="Arial Narrow" panose="020B0606020202030204" pitchFamily="34" charset="0"/>
              </a:rPr>
              <a:t>ORD</a:t>
            </a:r>
            <a:r>
              <a:rPr lang="en-US" altLang="en-US" sz="2400" i="1" dirty="0">
                <a:latin typeface="Arial Narrow" panose="020B0606020202030204" pitchFamily="34" charset="0"/>
              </a:rPr>
              <a:t> in their trouble…” (107:6, 13, 19, 28); “Let them give thanks…” (107:8, 15, 21, 31).</a:t>
            </a:r>
          </a:p>
        </p:txBody>
      </p:sp>
    </p:spTree>
    <p:extLst>
      <p:ext uri="{BB962C8B-B14F-4D97-AF65-F5344CB8AC3E}">
        <p14:creationId xmlns:p14="http://schemas.microsoft.com/office/powerpoint/2010/main" val="406089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1000" fill="hold"/>
                                        <p:tgtEl>
                                          <p:spTgt spid="108546"/>
                                        </p:tgtEl>
                                        <p:attrNameLst>
                                          <p:attrName>ppt_x</p:attrName>
                                        </p:attrNameLst>
                                      </p:cBhvr>
                                      <p:tavLst>
                                        <p:tav tm="0">
                                          <p:val>
                                            <p:strVal val="#ppt_x"/>
                                          </p:val>
                                        </p:tav>
                                        <p:tav tm="100000">
                                          <p:val>
                                            <p:strVal val="#ppt_x"/>
                                          </p:val>
                                        </p:tav>
                                      </p:tavLst>
                                    </p:anim>
                                    <p:anim calcmode="lin" valueType="num">
                                      <p:cBhvr additive="base">
                                        <p:cTn id="8" dur="1000" fill="hold"/>
                                        <p:tgtEl>
                                          <p:spTgt spid="1085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Effect transition="in" filter="wipe(left)">
                                      <p:cBhvr>
                                        <p:cTn id="13" dur="500"/>
                                        <p:tgtEl>
                                          <p:spTgt spid="1085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08547">
                                            <p:txEl>
                                              <p:pRg st="1" end="1"/>
                                            </p:txEl>
                                          </p:spTgt>
                                        </p:tgtEl>
                                        <p:attrNameLst>
                                          <p:attrName>style.visibility</p:attrName>
                                        </p:attrNameLst>
                                      </p:cBhvr>
                                      <p:to>
                                        <p:strVal val="visible"/>
                                      </p:to>
                                    </p:set>
                                    <p:animEffect transition="in" filter="wipe(left)">
                                      <p:cBhvr>
                                        <p:cTn id="18" dur="500"/>
                                        <p:tgtEl>
                                          <p:spTgt spid="1085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08547">
                                            <p:txEl>
                                              <p:pRg st="2" end="2"/>
                                            </p:txEl>
                                          </p:spTgt>
                                        </p:tgtEl>
                                        <p:attrNameLst>
                                          <p:attrName>style.visibility</p:attrName>
                                        </p:attrNameLst>
                                      </p:cBhvr>
                                      <p:to>
                                        <p:strVal val="visible"/>
                                      </p:to>
                                    </p:set>
                                    <p:animEffect transition="in" filter="wipe(left)">
                                      <p:cBhvr>
                                        <p:cTn id="23" dur="500"/>
                                        <p:tgtEl>
                                          <p:spTgt spid="1085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08547">
                                            <p:txEl>
                                              <p:pRg st="3" end="3"/>
                                            </p:txEl>
                                          </p:spTgt>
                                        </p:tgtEl>
                                        <p:attrNameLst>
                                          <p:attrName>style.visibility</p:attrName>
                                        </p:attrNameLst>
                                      </p:cBhvr>
                                      <p:to>
                                        <p:strVal val="visible"/>
                                      </p:to>
                                    </p:set>
                                    <p:animEffect transition="in" filter="wipe(left)">
                                      <p:cBhvr>
                                        <p:cTn id="28" dur="500"/>
                                        <p:tgtEl>
                                          <p:spTgt spid="1085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08547">
                                            <p:txEl>
                                              <p:pRg st="4" end="4"/>
                                            </p:txEl>
                                          </p:spTgt>
                                        </p:tgtEl>
                                        <p:attrNameLst>
                                          <p:attrName>style.visibility</p:attrName>
                                        </p:attrNameLst>
                                      </p:cBhvr>
                                      <p:to>
                                        <p:strVal val="visible"/>
                                      </p:to>
                                    </p:set>
                                    <p:animEffect transition="in" filter="wipe(left)">
                                      <p:cBhvr>
                                        <p:cTn id="33" dur="500"/>
                                        <p:tgtEl>
                                          <p:spTgt spid="10854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08547">
                                            <p:txEl>
                                              <p:pRg st="5" end="5"/>
                                            </p:txEl>
                                          </p:spTgt>
                                        </p:tgtEl>
                                        <p:attrNameLst>
                                          <p:attrName>style.visibility</p:attrName>
                                        </p:attrNameLst>
                                      </p:cBhvr>
                                      <p:to>
                                        <p:strVal val="visible"/>
                                      </p:to>
                                    </p:set>
                                    <p:animEffect transition="in" filter="wipe(left)">
                                      <p:cBhvr>
                                        <p:cTn id="38" dur="500"/>
                                        <p:tgtEl>
                                          <p:spTgt spid="10854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08547">
                                            <p:txEl>
                                              <p:pRg st="6" end="6"/>
                                            </p:txEl>
                                          </p:spTgt>
                                        </p:tgtEl>
                                        <p:attrNameLst>
                                          <p:attrName>style.visibility</p:attrName>
                                        </p:attrNameLst>
                                      </p:cBhvr>
                                      <p:to>
                                        <p:strVal val="visible"/>
                                      </p:to>
                                    </p:set>
                                    <p:animEffect transition="in" filter="wipe(left)">
                                      <p:cBhvr>
                                        <p:cTn id="43" dur="500"/>
                                        <p:tgtEl>
                                          <p:spTgt spid="108547">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08547">
                                            <p:txEl>
                                              <p:pRg st="7" end="7"/>
                                            </p:txEl>
                                          </p:spTgt>
                                        </p:tgtEl>
                                        <p:attrNameLst>
                                          <p:attrName>style.visibility</p:attrName>
                                        </p:attrNameLst>
                                      </p:cBhvr>
                                      <p:to>
                                        <p:strVal val="visible"/>
                                      </p:to>
                                    </p:set>
                                    <p:animEffect transition="in" filter="wipe(left)">
                                      <p:cBhvr>
                                        <p:cTn id="48" dur="500"/>
                                        <p:tgtEl>
                                          <p:spTgt spid="108547">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08547">
                                            <p:txEl>
                                              <p:pRg st="8" end="8"/>
                                            </p:txEl>
                                          </p:spTgt>
                                        </p:tgtEl>
                                        <p:attrNameLst>
                                          <p:attrName>style.visibility</p:attrName>
                                        </p:attrNameLst>
                                      </p:cBhvr>
                                      <p:to>
                                        <p:strVal val="visible"/>
                                      </p:to>
                                    </p:set>
                                    <p:animEffect transition="in" filter="wipe(left)">
                                      <p:cBhvr>
                                        <p:cTn id="53" dur="500"/>
                                        <p:tgtEl>
                                          <p:spTgt spid="108547">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08547">
                                            <p:txEl>
                                              <p:pRg st="9" end="9"/>
                                            </p:txEl>
                                          </p:spTgt>
                                        </p:tgtEl>
                                        <p:attrNameLst>
                                          <p:attrName>style.visibility</p:attrName>
                                        </p:attrNameLst>
                                      </p:cBhvr>
                                      <p:to>
                                        <p:strVal val="visible"/>
                                      </p:to>
                                    </p:set>
                                    <p:animEffect transition="in" filter="wipe(left)">
                                      <p:cBhvr>
                                        <p:cTn id="58" dur="500"/>
                                        <p:tgtEl>
                                          <p:spTgt spid="1085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B6B7-95D5-4426-A3CE-62E680271579}"/>
              </a:ext>
            </a:extLst>
          </p:cNvPr>
          <p:cNvSpPr>
            <a:spLocks noGrp="1"/>
          </p:cNvSpPr>
          <p:nvPr>
            <p:ph type="title"/>
          </p:nvPr>
        </p:nvSpPr>
        <p:spPr>
          <a:xfrm>
            <a:off x="227012" y="0"/>
            <a:ext cx="10360501" cy="1219200"/>
          </a:xfrm>
        </p:spPr>
        <p:txBody>
          <a:bodyPr>
            <a:normAutofit/>
          </a:bodyPr>
          <a:lstStyle/>
          <a:p>
            <a:r>
              <a:rPr lang="en-US" sz="5400" dirty="0">
                <a:solidFill>
                  <a:srgbClr val="00FFFF"/>
                </a:solidFill>
                <a:latin typeface="Narkisim" panose="020E0502050101010101" pitchFamily="34" charset="-79"/>
                <a:cs typeface="Narkisim" panose="020E0502050101010101" pitchFamily="34" charset="-79"/>
              </a:rPr>
              <a:t>WISDOM LITERATURE</a:t>
            </a:r>
          </a:p>
        </p:txBody>
      </p:sp>
      <p:sp>
        <p:nvSpPr>
          <p:cNvPr id="3" name="Content Placeholder 2">
            <a:extLst>
              <a:ext uri="{FF2B5EF4-FFF2-40B4-BE49-F238E27FC236}">
                <a16:creationId xmlns:a16="http://schemas.microsoft.com/office/drawing/2014/main" id="{A0EEF6B9-BCFC-4776-BCAD-D2CE0401BDBF}"/>
              </a:ext>
            </a:extLst>
          </p:cNvPr>
          <p:cNvSpPr>
            <a:spLocks noGrp="1"/>
          </p:cNvSpPr>
          <p:nvPr>
            <p:ph idx="1"/>
          </p:nvPr>
        </p:nvSpPr>
        <p:spPr>
          <a:xfrm>
            <a:off x="760412" y="1295400"/>
            <a:ext cx="10668000" cy="5439104"/>
          </a:xfrm>
        </p:spPr>
        <p:txBody>
          <a:bodyPr>
            <a:normAutofit lnSpcReduction="10000"/>
          </a:bodyPr>
          <a:lstStyle/>
          <a:p>
            <a:pPr>
              <a:buFont typeface="Wingdings" panose="05000000000000000000" pitchFamily="2" charset="2"/>
              <a:buNone/>
            </a:pPr>
            <a:r>
              <a:rPr lang="en-US" altLang="en-US" sz="3200" b="1" dirty="0">
                <a:solidFill>
                  <a:srgbClr val="FF9900"/>
                </a:solidFill>
                <a:effectLst>
                  <a:outerShdw blurRad="38100" dist="38100" dir="2700000" algn="tl">
                    <a:srgbClr val="000000">
                      <a:alpha val="43137"/>
                    </a:srgbClr>
                  </a:outerShdw>
                </a:effectLst>
              </a:rPr>
              <a:t>Wisdom in the ancient Near East was the practical art of being skillful and successful in life.</a:t>
            </a:r>
          </a:p>
          <a:p>
            <a:r>
              <a:rPr lang="en-US" altLang="en-US" i="1" dirty="0">
                <a:latin typeface="Arial Narrow" panose="020B0606020202030204" pitchFamily="34" charset="0"/>
              </a:rPr>
              <a:t>Wise persons, the </a:t>
            </a:r>
            <a:r>
              <a:rPr lang="en-US" altLang="en-US" dirty="0" err="1">
                <a:latin typeface="HebrewTh" pitchFamily="2" charset="0"/>
              </a:rPr>
              <a:t>MkAHA</a:t>
            </a:r>
            <a:r>
              <a:rPr lang="en-US" altLang="en-US" i="1" dirty="0">
                <a:latin typeface="Arial Narrow" panose="020B0606020202030204" pitchFamily="34" charset="0"/>
              </a:rPr>
              <a:t> (both men and women, cf. 2 Sa. 14:2; 20:16), are listed alongside prophets and priests as prominent resources for practical and spiritual guidance (cf. </a:t>
            </a:r>
            <a:r>
              <a:rPr lang="en-US" altLang="en-US" i="1" dirty="0" err="1">
                <a:latin typeface="Arial Narrow" panose="020B0606020202030204" pitchFamily="34" charset="0"/>
              </a:rPr>
              <a:t>Je</a:t>
            </a:r>
            <a:r>
              <a:rPr lang="en-US" altLang="en-US" i="1" dirty="0">
                <a:latin typeface="Arial Narrow" panose="020B0606020202030204" pitchFamily="34" charset="0"/>
              </a:rPr>
              <a:t>. 18:18).</a:t>
            </a:r>
          </a:p>
          <a:p>
            <a:r>
              <a:rPr lang="en-US" altLang="en-US" i="1" dirty="0">
                <a:latin typeface="Arial Narrow" panose="020B0606020202030204" pitchFamily="34" charset="0"/>
              </a:rPr>
              <a:t>The Proverbs, for instance, are the collected wisdom of Israel’s wise persons, including Solomon (1:1), </a:t>
            </a:r>
            <a:r>
              <a:rPr lang="en-US" altLang="en-US" i="1" dirty="0" err="1">
                <a:latin typeface="Arial Narrow" panose="020B0606020202030204" pitchFamily="34" charset="0"/>
              </a:rPr>
              <a:t>Agur</a:t>
            </a:r>
            <a:r>
              <a:rPr lang="en-US" altLang="en-US" i="1" dirty="0">
                <a:latin typeface="Arial Narrow" panose="020B0606020202030204" pitchFamily="34" charset="0"/>
              </a:rPr>
              <a:t> (30:1), Lemuel (31:1) and others (22:17; 24:23).</a:t>
            </a:r>
            <a:endParaRPr lang="en-US" altLang="en-US" dirty="0"/>
          </a:p>
          <a:p>
            <a:r>
              <a:rPr lang="en-US" altLang="en-US" i="1" dirty="0">
                <a:latin typeface="Arial Narrow" panose="020B0606020202030204" pitchFamily="34" charset="0"/>
              </a:rPr>
              <a:t>Ecclesiastes, on the other hand, aims at a more philosophical analysis of what it would mean to live as a practical atheist.</a:t>
            </a:r>
          </a:p>
          <a:p>
            <a:r>
              <a:rPr lang="en-US" altLang="en-US" i="1" dirty="0">
                <a:latin typeface="Arial Narrow" panose="020B0606020202030204" pitchFamily="34" charset="0"/>
              </a:rPr>
              <a:t>The Book of Job is concerned with the problem of innocent suffering in the world.</a:t>
            </a:r>
          </a:p>
          <a:p>
            <a:r>
              <a:rPr lang="en-US" altLang="en-US" i="1" dirty="0">
                <a:latin typeface="Arial Narrow" panose="020B0606020202030204" pitchFamily="34" charset="0"/>
              </a:rPr>
              <a:t>The Song is a celebration of marriage and conjugal love.</a:t>
            </a:r>
          </a:p>
        </p:txBody>
      </p:sp>
    </p:spTree>
    <p:extLst>
      <p:ext uri="{BB962C8B-B14F-4D97-AF65-F5344CB8AC3E}">
        <p14:creationId xmlns:p14="http://schemas.microsoft.com/office/powerpoint/2010/main" val="20404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4CAC01E-111F-4CAB-9B39-F0393EBF0FB9}"/>
              </a:ext>
            </a:extLst>
          </p:cNvPr>
          <p:cNvSpPr>
            <a:spLocks noGrp="1" noChangeArrowheads="1"/>
          </p:cNvSpPr>
          <p:nvPr>
            <p:ph type="title"/>
          </p:nvPr>
        </p:nvSpPr>
        <p:spPr>
          <a:xfrm>
            <a:off x="330527" y="76200"/>
            <a:ext cx="10412085" cy="1066800"/>
          </a:xfrm>
        </p:spPr>
        <p:txBody>
          <a:bodyPr/>
          <a:lstStyle/>
          <a:p>
            <a:pPr eaLnBrk="1" hangingPunct="1">
              <a:defRPr/>
            </a:pPr>
            <a:r>
              <a:rPr lang="en-US" altLang="en-US" sz="4000" dirty="0">
                <a:solidFill>
                  <a:srgbClr val="FFFF99"/>
                </a:solidFill>
                <a:latin typeface="Impact" panose="020B0806030902050204" pitchFamily="34" charset="0"/>
              </a:rPr>
              <a:t>THE HEBREW BIBLE </a:t>
            </a:r>
            <a:r>
              <a:rPr lang="en-US" altLang="en-US" sz="4000" dirty="0">
                <a:solidFill>
                  <a:srgbClr val="FFFF99"/>
                </a:solidFill>
                <a:latin typeface="Arial Narrow" panose="020B0606020202030204" pitchFamily="34" charset="0"/>
              </a:rPr>
              <a:t>(Old Testament)</a:t>
            </a:r>
            <a:br>
              <a:rPr lang="en-US" altLang="en-US" sz="4000" dirty="0">
                <a:solidFill>
                  <a:srgbClr val="FFFF99"/>
                </a:solidFill>
                <a:latin typeface="Impact" panose="020B0806030902050204" pitchFamily="34" charset="0"/>
              </a:rPr>
            </a:br>
            <a:r>
              <a:rPr lang="en-US" altLang="en-US" sz="2400" dirty="0">
                <a:solidFill>
                  <a:srgbClr val="FFFF99"/>
                </a:solidFill>
              </a:rPr>
              <a:t>Three Collections</a:t>
            </a:r>
            <a:endParaRPr lang="en-US" altLang="en-US" sz="4000" dirty="0">
              <a:solidFill>
                <a:srgbClr val="FFFF99"/>
              </a:solidFill>
            </a:endParaRPr>
          </a:p>
        </p:txBody>
      </p:sp>
      <p:sp>
        <p:nvSpPr>
          <p:cNvPr id="81923" name="Rectangle 3">
            <a:extLst>
              <a:ext uri="{FF2B5EF4-FFF2-40B4-BE49-F238E27FC236}">
                <a16:creationId xmlns:a16="http://schemas.microsoft.com/office/drawing/2014/main" id="{4C6AD5A7-E57F-4345-A417-CF522DCE29FA}"/>
              </a:ext>
            </a:extLst>
          </p:cNvPr>
          <p:cNvSpPr>
            <a:spLocks noGrp="1" noChangeArrowheads="1"/>
          </p:cNvSpPr>
          <p:nvPr>
            <p:ph type="body" idx="1"/>
          </p:nvPr>
        </p:nvSpPr>
        <p:spPr>
          <a:xfrm>
            <a:off x="2817812" y="1371600"/>
            <a:ext cx="8534400" cy="5486400"/>
          </a:xfrm>
        </p:spPr>
        <p:txBody>
          <a:bodyPr>
            <a:normAutofit fontScale="25000" lnSpcReduction="20000"/>
          </a:bodyPr>
          <a:lstStyle/>
          <a:p>
            <a:pPr eaLnBrk="1" hangingPunct="1">
              <a:lnSpc>
                <a:spcPct val="80000"/>
              </a:lnSpc>
              <a:buFont typeface="Wingdings" panose="05000000000000000000" pitchFamily="2" charset="2"/>
              <a:buNone/>
              <a:defRPr/>
            </a:pPr>
            <a:r>
              <a:rPr lang="en-US" altLang="en-US" sz="12800" dirty="0">
                <a:solidFill>
                  <a:schemeClr val="hlink"/>
                </a:solidFill>
                <a:latin typeface="HebrewTh" pitchFamily="2" charset="0"/>
              </a:rPr>
              <a:t> </a:t>
            </a:r>
            <a:r>
              <a:rPr lang="en-US" altLang="en-US" sz="12800" dirty="0" err="1">
                <a:solidFill>
                  <a:schemeClr val="hlink"/>
                </a:solidFill>
                <a:effectLst>
                  <a:outerShdw blurRad="38100" dist="38100" dir="2700000" algn="tl">
                    <a:srgbClr val="000000">
                      <a:alpha val="43137"/>
                    </a:srgbClr>
                  </a:outerShdw>
                </a:effectLst>
                <a:latin typeface="HebrewTh" pitchFamily="2" charset="0"/>
              </a:rPr>
              <a:t>hrvt</a:t>
            </a:r>
            <a:r>
              <a:rPr lang="en-US" altLang="en-US" sz="12800" dirty="0">
                <a:solidFill>
                  <a:schemeClr val="hlink"/>
                </a:solidFill>
                <a:effectLst>
                  <a:outerShdw blurRad="38100" dist="38100" dir="2700000" algn="tl">
                    <a:srgbClr val="000000">
                      <a:alpha val="43137"/>
                    </a:srgbClr>
                  </a:outerShdw>
                </a:effectLst>
                <a:latin typeface="HebrewTh" pitchFamily="2" charset="0"/>
              </a:rPr>
              <a:t>		</a:t>
            </a:r>
            <a:r>
              <a:rPr lang="en-US" altLang="en-US" sz="12800" dirty="0" err="1">
                <a:solidFill>
                  <a:schemeClr val="hlink"/>
                </a:solidFill>
                <a:effectLst>
                  <a:outerShdw blurRad="38100" dist="38100" dir="2700000" algn="tl">
                    <a:srgbClr val="000000">
                      <a:alpha val="43137"/>
                    </a:srgbClr>
                  </a:outerShdw>
                </a:effectLst>
                <a:latin typeface="HebrewTh" pitchFamily="2" charset="0"/>
              </a:rPr>
              <a:t>Myxybn</a:t>
            </a:r>
            <a:r>
              <a:rPr lang="en-US" altLang="en-US" sz="12800" dirty="0">
                <a:solidFill>
                  <a:schemeClr val="hlink"/>
                </a:solidFill>
                <a:effectLst>
                  <a:outerShdw blurRad="38100" dist="38100" dir="2700000" algn="tl">
                    <a:srgbClr val="000000">
                      <a:alpha val="43137"/>
                    </a:srgbClr>
                  </a:outerShdw>
                </a:effectLst>
                <a:latin typeface="HebrewTh" pitchFamily="2" charset="0"/>
              </a:rPr>
              <a:t>		</a:t>
            </a:r>
            <a:r>
              <a:rPr lang="en-US" altLang="en-US" sz="12800" dirty="0" err="1">
                <a:solidFill>
                  <a:schemeClr val="hlink"/>
                </a:solidFill>
                <a:effectLst>
                  <a:outerShdw blurRad="38100" dist="38100" dir="2700000" algn="tl">
                    <a:srgbClr val="000000">
                      <a:alpha val="43137"/>
                    </a:srgbClr>
                  </a:outerShdw>
                </a:effectLst>
                <a:latin typeface="HebrewTh" pitchFamily="2" charset="0"/>
              </a:rPr>
              <a:t>Mybvtk</a:t>
            </a:r>
            <a:endParaRPr lang="en-US" altLang="en-US" sz="12800" dirty="0">
              <a:solidFill>
                <a:schemeClr val="hlink"/>
              </a:solidFill>
              <a:effectLst>
                <a:outerShdw blurRad="38100" dist="38100" dir="2700000" algn="tl">
                  <a:srgbClr val="000000">
                    <a:alpha val="43137"/>
                  </a:srgbClr>
                </a:outerShdw>
              </a:effectLst>
              <a:latin typeface="HebrewTh" pitchFamily="2" charset="0"/>
            </a:endParaRPr>
          </a:p>
          <a:p>
            <a:pPr eaLnBrk="1" hangingPunct="1">
              <a:lnSpc>
                <a:spcPct val="80000"/>
              </a:lnSpc>
              <a:buFont typeface="Wingdings" panose="05000000000000000000" pitchFamily="2" charset="2"/>
              <a:buNone/>
              <a:defRPr/>
            </a:pPr>
            <a:r>
              <a:rPr lang="en-US" altLang="en-US" sz="11200" dirty="0">
                <a:solidFill>
                  <a:schemeClr val="hlink"/>
                </a:solidFill>
                <a:effectLst>
                  <a:outerShdw blurRad="38100" dist="38100" dir="2700000" algn="tl">
                    <a:srgbClr val="000000">
                      <a:alpha val="43137"/>
                    </a:srgbClr>
                  </a:outerShdw>
                </a:effectLst>
              </a:rPr>
              <a:t>    (Torah)	(</a:t>
            </a:r>
            <a:r>
              <a:rPr lang="en-US" altLang="en-US" sz="11200" dirty="0" err="1">
                <a:solidFill>
                  <a:schemeClr val="hlink"/>
                </a:solidFill>
                <a:effectLst>
                  <a:outerShdw blurRad="38100" dist="38100" dir="2700000" algn="tl">
                    <a:srgbClr val="000000">
                      <a:alpha val="43137"/>
                    </a:srgbClr>
                  </a:outerShdw>
                </a:effectLst>
              </a:rPr>
              <a:t>Nebiim</a:t>
            </a:r>
            <a:r>
              <a:rPr lang="en-US" altLang="en-US" sz="11200" dirty="0">
                <a:solidFill>
                  <a:schemeClr val="hlink"/>
                </a:solidFill>
                <a:effectLst>
                  <a:outerShdw blurRad="38100" dist="38100" dir="2700000" algn="tl">
                    <a:srgbClr val="000000">
                      <a:alpha val="43137"/>
                    </a:srgbClr>
                  </a:outerShdw>
                </a:effectLst>
              </a:rPr>
              <a:t>)		(</a:t>
            </a:r>
            <a:r>
              <a:rPr lang="en-US" altLang="en-US" sz="11200" dirty="0" err="1">
                <a:solidFill>
                  <a:schemeClr val="hlink"/>
                </a:solidFill>
                <a:effectLst>
                  <a:outerShdw blurRad="38100" dist="38100" dir="2700000" algn="tl">
                    <a:srgbClr val="000000">
                      <a:alpha val="43137"/>
                    </a:srgbClr>
                  </a:outerShdw>
                </a:effectLst>
              </a:rPr>
              <a:t>Kethubim</a:t>
            </a:r>
            <a:r>
              <a:rPr lang="en-US" altLang="en-US" sz="11200" dirty="0">
                <a:solidFill>
                  <a:schemeClr val="hlink"/>
                </a:solidFill>
                <a:effectLst>
                  <a:outerShdw blurRad="38100" dist="38100" dir="2700000" algn="tl">
                    <a:srgbClr val="000000">
                      <a:alpha val="43137"/>
                    </a:srgbClr>
                  </a:outerShdw>
                </a:effectLst>
              </a:rPr>
              <a:t>)</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Genesis		Former Prophets		</a:t>
            </a:r>
            <a:r>
              <a:rPr lang="en-US" altLang="en-US" sz="7200" b="1" i="1" dirty="0">
                <a:solidFill>
                  <a:srgbClr val="FFFF00"/>
                </a:solidFill>
                <a:latin typeface="Times New Roman" panose="02020603050405020304" pitchFamily="18" charset="0"/>
              </a:rPr>
              <a:t>Psalms*</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Exodus		    Joshua			</a:t>
            </a:r>
            <a:r>
              <a:rPr lang="en-US" altLang="en-US" sz="7200" b="1" i="1" dirty="0">
                <a:solidFill>
                  <a:srgbClr val="FFFF00"/>
                </a:solidFill>
                <a:latin typeface="Times New Roman" panose="02020603050405020304" pitchFamily="18" charset="0"/>
              </a:rPr>
              <a:t>Proverbs*</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Leviticus		    Judges			</a:t>
            </a:r>
            <a:r>
              <a:rPr lang="en-US" altLang="en-US" sz="7200" b="1" i="1" dirty="0">
                <a:solidFill>
                  <a:srgbClr val="FFFF00"/>
                </a:solidFill>
                <a:latin typeface="Times New Roman" panose="02020603050405020304" pitchFamily="18" charset="0"/>
              </a:rPr>
              <a:t>Job*</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Numbers		    Samuel			</a:t>
            </a:r>
            <a:r>
              <a:rPr lang="en-US" altLang="en-US" sz="7200" b="1" i="1" dirty="0" err="1">
                <a:latin typeface="Times New Roman" panose="02020603050405020304" pitchFamily="18" charset="0"/>
              </a:rPr>
              <a:t>Megilloth</a:t>
            </a:r>
            <a:r>
              <a:rPr lang="en-US" altLang="en-US" sz="7200" b="1" i="1" dirty="0">
                <a:latin typeface="Times New Roman" panose="02020603050405020304" pitchFamily="18" charset="0"/>
              </a:rPr>
              <a:t> (five rolls)</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Deuteronomy	    Kings			    </a:t>
            </a:r>
            <a:r>
              <a:rPr lang="en-US" altLang="en-US" sz="7200" b="1" i="1" dirty="0">
                <a:solidFill>
                  <a:srgbClr val="FFFF00"/>
                </a:solidFill>
                <a:latin typeface="Times New Roman" panose="02020603050405020304" pitchFamily="18" charset="0"/>
              </a:rPr>
              <a:t>Song of Songs*</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Latter Prophets	    	    Ruth</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a:t>
            </a:r>
            <a:r>
              <a:rPr lang="en-US" altLang="en-US" sz="7200" b="1" i="1" dirty="0">
                <a:solidFill>
                  <a:srgbClr val="FFFF00"/>
                </a:solidFill>
                <a:latin typeface="Times New Roman" panose="02020603050405020304" pitchFamily="18" charset="0"/>
              </a:rPr>
              <a:t>    Isaiah*</a:t>
            </a:r>
            <a:r>
              <a:rPr lang="en-US" altLang="en-US" sz="7200" b="1" i="1" dirty="0">
                <a:latin typeface="Times New Roman" panose="02020603050405020304" pitchFamily="18" charset="0"/>
              </a:rPr>
              <a:t>		    	    </a:t>
            </a:r>
            <a:r>
              <a:rPr lang="en-US" altLang="en-US" sz="7200" b="1" i="1" dirty="0">
                <a:solidFill>
                  <a:srgbClr val="FFFF00"/>
                </a:solidFill>
                <a:latin typeface="Times New Roman" panose="02020603050405020304" pitchFamily="18" charset="0"/>
              </a:rPr>
              <a:t>Lamentations*</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a:t>
            </a:r>
            <a:r>
              <a:rPr lang="en-US" altLang="en-US" sz="7200" b="1" i="1" dirty="0">
                <a:solidFill>
                  <a:srgbClr val="FFFF00"/>
                </a:solidFill>
                <a:latin typeface="Times New Roman" panose="02020603050405020304" pitchFamily="18" charset="0"/>
              </a:rPr>
              <a:t>Jeremiah*</a:t>
            </a:r>
            <a:r>
              <a:rPr lang="en-US" altLang="en-US" sz="7200" b="1" i="1" dirty="0">
                <a:latin typeface="Times New Roman" panose="02020603050405020304" pitchFamily="18" charset="0"/>
              </a:rPr>
              <a:t>	    	    Esther</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a:t>
            </a:r>
            <a:r>
              <a:rPr lang="en-US" altLang="en-US" sz="7200" b="1" i="1" dirty="0">
                <a:solidFill>
                  <a:srgbClr val="FFFF00"/>
                </a:solidFill>
                <a:latin typeface="Times New Roman" panose="02020603050405020304" pitchFamily="18" charset="0"/>
              </a:rPr>
              <a:t>Ezekiel*</a:t>
            </a:r>
            <a:r>
              <a:rPr lang="en-US" altLang="en-US" sz="7200" b="1" i="1" dirty="0">
                <a:latin typeface="Times New Roman" panose="02020603050405020304" pitchFamily="18" charset="0"/>
              </a:rPr>
              <a:t>		    	    </a:t>
            </a:r>
            <a:r>
              <a:rPr lang="en-US" altLang="en-US" sz="7200" b="1" i="1" dirty="0">
                <a:solidFill>
                  <a:srgbClr val="FFFF00"/>
                </a:solidFill>
                <a:latin typeface="Times New Roman" panose="02020603050405020304" pitchFamily="18" charset="0"/>
              </a:rPr>
              <a:t>Ecclesiastes*</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a:t>
            </a:r>
            <a:r>
              <a:rPr lang="en-US" altLang="en-US" sz="7200" b="1" i="1" dirty="0">
                <a:solidFill>
                  <a:srgbClr val="FFFF00"/>
                </a:solidFill>
                <a:latin typeface="Times New Roman" panose="02020603050405020304" pitchFamily="18" charset="0"/>
              </a:rPr>
              <a:t>The Twelve*</a:t>
            </a:r>
            <a:r>
              <a:rPr lang="en-US" altLang="en-US" sz="7200" b="1" i="1" dirty="0">
                <a:latin typeface="Times New Roman" panose="02020603050405020304" pitchFamily="18" charset="0"/>
              </a:rPr>
              <a:t>		Daniel</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Ezra-Nehemiah</a:t>
            </a:r>
          </a:p>
          <a:p>
            <a:pPr eaLnBrk="1" hangingPunct="1">
              <a:lnSpc>
                <a:spcPct val="80000"/>
              </a:lnSpc>
              <a:buFont typeface="Wingdings" panose="05000000000000000000" pitchFamily="2" charset="2"/>
              <a:buNone/>
              <a:defRPr/>
            </a:pPr>
            <a:r>
              <a:rPr lang="en-US" altLang="en-US" sz="7200" b="1" i="1" dirty="0">
                <a:latin typeface="Times New Roman" panose="02020603050405020304" pitchFamily="18" charset="0"/>
              </a:rPr>
              <a:t>						Chronicles</a:t>
            </a:r>
            <a:endParaRPr lang="en-US" altLang="en-US" sz="7200" dirty="0">
              <a:latin typeface="Times New Roman" panose="02020603050405020304" pitchFamily="18" charset="0"/>
            </a:endParaRPr>
          </a:p>
        </p:txBody>
      </p:sp>
      <p:sp>
        <p:nvSpPr>
          <p:cNvPr id="81924" name="Text Box 4">
            <a:extLst>
              <a:ext uri="{FF2B5EF4-FFF2-40B4-BE49-F238E27FC236}">
                <a16:creationId xmlns:a16="http://schemas.microsoft.com/office/drawing/2014/main" id="{4AB0AD26-4BBA-44AF-B862-30A7DB08BA28}"/>
              </a:ext>
            </a:extLst>
          </p:cNvPr>
          <p:cNvSpPr txBox="1">
            <a:spLocks noChangeArrowheads="1"/>
          </p:cNvSpPr>
          <p:nvPr/>
        </p:nvSpPr>
        <p:spPr bwMode="auto">
          <a:xfrm>
            <a:off x="330527" y="1392621"/>
            <a:ext cx="2286000" cy="1628775"/>
          </a:xfrm>
          <a:prstGeom prst="rect">
            <a:avLst/>
          </a:prstGeom>
          <a:solidFill>
            <a:schemeClr val="accent6">
              <a:lumMod val="50000"/>
            </a:schemeClr>
          </a:solidFill>
          <a:ln w="12700">
            <a:solidFill>
              <a:schemeClr val="tx1"/>
            </a:solidFill>
            <a:miter lim="800000"/>
            <a:headEnd/>
            <a:tailEnd/>
          </a:ln>
          <a:effec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defRPr/>
            </a:pPr>
            <a:r>
              <a:rPr lang="en-US" altLang="en-US" sz="2000" b="1" dirty="0">
                <a:solidFill>
                  <a:srgbClr val="FFC000"/>
                </a:solidFill>
                <a:effectLst>
                  <a:outerShdw blurRad="38100" dist="38100" dir="2700000" algn="tl">
                    <a:srgbClr val="000000">
                      <a:alpha val="43137"/>
                    </a:srgbClr>
                  </a:outerShdw>
                </a:effectLst>
              </a:rPr>
              <a:t>These 24 books are the same as the 39 in the English Old Testament.</a:t>
            </a:r>
          </a:p>
        </p:txBody>
      </p:sp>
      <p:sp>
        <p:nvSpPr>
          <p:cNvPr id="2" name="TextBox 1">
            <a:extLst>
              <a:ext uri="{FF2B5EF4-FFF2-40B4-BE49-F238E27FC236}">
                <a16:creationId xmlns:a16="http://schemas.microsoft.com/office/drawing/2014/main" id="{883C90F1-06F2-4F00-91D8-F1475ED68A4F}"/>
              </a:ext>
            </a:extLst>
          </p:cNvPr>
          <p:cNvSpPr txBox="1"/>
          <p:nvPr/>
        </p:nvSpPr>
        <p:spPr>
          <a:xfrm>
            <a:off x="531812" y="5638800"/>
            <a:ext cx="3733800" cy="480131"/>
          </a:xfrm>
          <a:prstGeom prst="rect">
            <a:avLst/>
          </a:prstGeom>
          <a:noFill/>
        </p:spPr>
        <p:txBody>
          <a:bodyPr wrap="square" rtlCol="0">
            <a:spAutoFit/>
          </a:bodyPr>
          <a:lstStyle/>
          <a:p>
            <a:pPr>
              <a:lnSpc>
                <a:spcPct val="90000"/>
              </a:lnSpc>
            </a:pPr>
            <a:r>
              <a:rPr lang="en-US" sz="2800" dirty="0">
                <a:solidFill>
                  <a:srgbClr val="FFFF00"/>
                </a:solidFill>
              </a:rPr>
              <a:t>* </a:t>
            </a:r>
            <a:r>
              <a:rPr lang="en-US" sz="2000" dirty="0">
                <a:solidFill>
                  <a:srgbClr val="FFFF00"/>
                </a:solidFill>
              </a:rPr>
              <a:t>Substantial amounts of poetry</a:t>
            </a:r>
          </a:p>
        </p:txBody>
      </p:sp>
    </p:spTree>
    <p:extLst>
      <p:ext uri="{BB962C8B-B14F-4D97-AF65-F5344CB8AC3E}">
        <p14:creationId xmlns:p14="http://schemas.microsoft.com/office/powerpoint/2010/main" val="35541831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ppt_x</p:attrName>
                                        </p:attrNameLst>
                                      </p:cBhvr>
                                      <p:tavLst>
                                        <p:tav tm="0">
                                          <p:val>
                                            <p:strVal val="#ppt_x-.2"/>
                                          </p:val>
                                        </p:tav>
                                        <p:tav tm="100000">
                                          <p:val>
                                            <p:strVal val="#ppt_x"/>
                                          </p:val>
                                        </p:tav>
                                      </p:tavLst>
                                    </p:anim>
                                    <p:anim calcmode="lin" valueType="num">
                                      <p:cBhvr>
                                        <p:cTn id="8" dur="1000" fill="hold"/>
                                        <p:tgtEl>
                                          <p:spTgt spid="81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500"/>
                                        <p:tgtEl>
                                          <p:spTgt spid="81923">
                                            <p:txEl>
                                              <p:pRg st="0" end="0"/>
                                            </p:txEl>
                                          </p:spTgt>
                                        </p:tgtEl>
                                      </p:cBhvr>
                                    </p:animEffect>
                                    <p:anim calcmode="lin" valueType="num">
                                      <p:cBhvr>
                                        <p:cTn id="13"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1923">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fade">
                                      <p:cBhvr>
                                        <p:cTn id="17" dur="500"/>
                                        <p:tgtEl>
                                          <p:spTgt spid="81923">
                                            <p:txEl>
                                              <p:pRg st="1" end="1"/>
                                            </p:txEl>
                                          </p:spTgt>
                                        </p:tgtEl>
                                      </p:cBhvr>
                                    </p:animEffect>
                                    <p:anim calcmode="lin" valueType="num">
                                      <p:cBhvr>
                                        <p:cTn id="18"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1923">
                                            <p:txEl>
                                              <p:pRg st="1" end="1"/>
                                            </p:txEl>
                                          </p:spTgt>
                                        </p:tgtEl>
                                        <p:attrNameLst>
                                          <p:attrName>ppt_y</p:attrName>
                                        </p:attrNameLst>
                                      </p:cBhvr>
                                      <p:tavLst>
                                        <p:tav tm="0">
                                          <p:val>
                                            <p:strVal val="#ppt_y+.05"/>
                                          </p:val>
                                        </p:tav>
                                        <p:tav tm="100000">
                                          <p:val>
                                            <p:strVal val="#ppt_y"/>
                                          </p:val>
                                        </p:tav>
                                      </p:tavLst>
                                    </p:anim>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81923">
                                            <p:txEl>
                                              <p:pRg st="2" end="2"/>
                                            </p:txEl>
                                          </p:spTgt>
                                        </p:tgtEl>
                                        <p:attrNameLst>
                                          <p:attrName>style.visibility</p:attrName>
                                        </p:attrNameLst>
                                      </p:cBhvr>
                                      <p:to>
                                        <p:strVal val="visible"/>
                                      </p:to>
                                    </p:set>
                                    <p:animEffect transition="in" filter="fade">
                                      <p:cBhvr>
                                        <p:cTn id="23" dur="500"/>
                                        <p:tgtEl>
                                          <p:spTgt spid="81923">
                                            <p:txEl>
                                              <p:pRg st="2" end="2"/>
                                            </p:txEl>
                                          </p:spTgt>
                                        </p:tgtEl>
                                      </p:cBhvr>
                                    </p:animEffect>
                                    <p:anim calcmode="lin" valueType="num">
                                      <p:cBhvr>
                                        <p:cTn id="24"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81923">
                                            <p:txEl>
                                              <p:pRg st="2" end="2"/>
                                            </p:txEl>
                                          </p:spTgt>
                                        </p:tgtEl>
                                        <p:attrNameLst>
                                          <p:attrName>ppt_y</p:attrName>
                                        </p:attrNameLst>
                                      </p:cBhvr>
                                      <p:tavLst>
                                        <p:tav tm="0">
                                          <p:val>
                                            <p:strVal val="#ppt_y+.05"/>
                                          </p:val>
                                        </p:tav>
                                        <p:tav tm="100000">
                                          <p:val>
                                            <p:strVal val="#ppt_y"/>
                                          </p:val>
                                        </p:tav>
                                      </p:tavLst>
                                    </p:anim>
                                  </p:childTnLst>
                                </p:cTn>
                              </p:par>
                            </p:childTnLst>
                          </p:cTn>
                        </p:par>
                        <p:par>
                          <p:cTn id="26" fill="hold" nodeType="afterGroup">
                            <p:stCondLst>
                              <p:cond delay="1500"/>
                            </p:stCondLst>
                            <p:childTnLst>
                              <p:par>
                                <p:cTn id="27" presetID="44" presetClass="entr" presetSubtype="0" fill="hold" grpId="0" nodeType="afterEffect">
                                  <p:stCondLst>
                                    <p:cond delay="0"/>
                                  </p:stCondLst>
                                  <p:childTnLst>
                                    <p:set>
                                      <p:cBhvr>
                                        <p:cTn id="28" dur="1" fill="hold">
                                          <p:stCondLst>
                                            <p:cond delay="0"/>
                                          </p:stCondLst>
                                        </p:cTn>
                                        <p:tgtEl>
                                          <p:spTgt spid="81923">
                                            <p:txEl>
                                              <p:pRg st="3" end="3"/>
                                            </p:txEl>
                                          </p:spTgt>
                                        </p:tgtEl>
                                        <p:attrNameLst>
                                          <p:attrName>style.visibility</p:attrName>
                                        </p:attrNameLst>
                                      </p:cBhvr>
                                      <p:to>
                                        <p:strVal val="visible"/>
                                      </p:to>
                                    </p:set>
                                    <p:animEffect transition="in" filter="fade">
                                      <p:cBhvr>
                                        <p:cTn id="29" dur="500"/>
                                        <p:tgtEl>
                                          <p:spTgt spid="81923">
                                            <p:txEl>
                                              <p:pRg st="3" end="3"/>
                                            </p:txEl>
                                          </p:spTgt>
                                        </p:tgtEl>
                                      </p:cBhvr>
                                    </p:animEffect>
                                    <p:anim calcmode="lin" valueType="num">
                                      <p:cBhvr>
                                        <p:cTn id="30"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1923">
                                            <p:txEl>
                                              <p:pRg st="3" end="3"/>
                                            </p:txEl>
                                          </p:spTgt>
                                        </p:tgtEl>
                                        <p:attrNameLst>
                                          <p:attrName>ppt_y</p:attrName>
                                        </p:attrNameLst>
                                      </p:cBhvr>
                                      <p:tavLst>
                                        <p:tav tm="0">
                                          <p:val>
                                            <p:strVal val="#ppt_y+.05"/>
                                          </p:val>
                                        </p:tav>
                                        <p:tav tm="100000">
                                          <p:val>
                                            <p:strVal val="#ppt_y"/>
                                          </p:val>
                                        </p:tav>
                                      </p:tavLst>
                                    </p:anim>
                                  </p:childTnLst>
                                </p:cTn>
                              </p:par>
                            </p:childTnLst>
                          </p:cTn>
                        </p:par>
                        <p:par>
                          <p:cTn id="32" fill="hold" nodeType="afterGroup">
                            <p:stCondLst>
                              <p:cond delay="2000"/>
                            </p:stCondLst>
                            <p:childTnLst>
                              <p:par>
                                <p:cTn id="33" presetID="44" presetClass="entr" presetSubtype="0" fill="hold" grpId="0" nodeType="afterEffect">
                                  <p:stCondLst>
                                    <p:cond delay="0"/>
                                  </p:stCondLst>
                                  <p:childTnLst>
                                    <p:set>
                                      <p:cBhvr>
                                        <p:cTn id="34" dur="1" fill="hold">
                                          <p:stCondLst>
                                            <p:cond delay="0"/>
                                          </p:stCondLst>
                                        </p:cTn>
                                        <p:tgtEl>
                                          <p:spTgt spid="81923">
                                            <p:txEl>
                                              <p:pRg st="4" end="4"/>
                                            </p:txEl>
                                          </p:spTgt>
                                        </p:tgtEl>
                                        <p:attrNameLst>
                                          <p:attrName>style.visibility</p:attrName>
                                        </p:attrNameLst>
                                      </p:cBhvr>
                                      <p:to>
                                        <p:strVal val="visible"/>
                                      </p:to>
                                    </p:set>
                                    <p:animEffect transition="in" filter="fade">
                                      <p:cBhvr>
                                        <p:cTn id="35" dur="500"/>
                                        <p:tgtEl>
                                          <p:spTgt spid="81923">
                                            <p:txEl>
                                              <p:pRg st="4" end="4"/>
                                            </p:txEl>
                                          </p:spTgt>
                                        </p:tgtEl>
                                      </p:cBhvr>
                                    </p:animEffect>
                                    <p:anim calcmode="lin" valueType="num">
                                      <p:cBhvr>
                                        <p:cTn id="36"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1923">
                                            <p:txEl>
                                              <p:pRg st="4" end="4"/>
                                            </p:txEl>
                                          </p:spTgt>
                                        </p:tgtEl>
                                        <p:attrNameLst>
                                          <p:attrName>ppt_y</p:attrName>
                                        </p:attrNameLst>
                                      </p:cBhvr>
                                      <p:tavLst>
                                        <p:tav tm="0">
                                          <p:val>
                                            <p:strVal val="#ppt_y+.05"/>
                                          </p:val>
                                        </p:tav>
                                        <p:tav tm="100000">
                                          <p:val>
                                            <p:strVal val="#ppt_y"/>
                                          </p:val>
                                        </p:tav>
                                      </p:tavLst>
                                    </p:anim>
                                  </p:childTnLst>
                                </p:cTn>
                              </p:par>
                            </p:childTnLst>
                          </p:cTn>
                        </p:par>
                        <p:par>
                          <p:cTn id="38" fill="hold" nodeType="afterGroup">
                            <p:stCondLst>
                              <p:cond delay="2500"/>
                            </p:stCondLst>
                            <p:childTnLst>
                              <p:par>
                                <p:cTn id="39" presetID="44" presetClass="entr" presetSubtype="0" fill="hold" grpId="0" nodeType="afterEffect">
                                  <p:stCondLst>
                                    <p:cond delay="0"/>
                                  </p:stCondLst>
                                  <p:childTnLst>
                                    <p:set>
                                      <p:cBhvr>
                                        <p:cTn id="40" dur="1" fill="hold">
                                          <p:stCondLst>
                                            <p:cond delay="0"/>
                                          </p:stCondLst>
                                        </p:cTn>
                                        <p:tgtEl>
                                          <p:spTgt spid="81923">
                                            <p:txEl>
                                              <p:pRg st="5" end="5"/>
                                            </p:txEl>
                                          </p:spTgt>
                                        </p:tgtEl>
                                        <p:attrNameLst>
                                          <p:attrName>style.visibility</p:attrName>
                                        </p:attrNameLst>
                                      </p:cBhvr>
                                      <p:to>
                                        <p:strVal val="visible"/>
                                      </p:to>
                                    </p:set>
                                    <p:animEffect transition="in" filter="fade">
                                      <p:cBhvr>
                                        <p:cTn id="41" dur="500"/>
                                        <p:tgtEl>
                                          <p:spTgt spid="81923">
                                            <p:txEl>
                                              <p:pRg st="5" end="5"/>
                                            </p:txEl>
                                          </p:spTgt>
                                        </p:tgtEl>
                                      </p:cBhvr>
                                    </p:animEffect>
                                    <p:anim calcmode="lin" valueType="num">
                                      <p:cBhvr>
                                        <p:cTn id="42"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81923">
                                            <p:txEl>
                                              <p:pRg st="5" end="5"/>
                                            </p:txEl>
                                          </p:spTgt>
                                        </p:tgtEl>
                                        <p:attrNameLst>
                                          <p:attrName>ppt_y</p:attrName>
                                        </p:attrNameLst>
                                      </p:cBhvr>
                                      <p:tavLst>
                                        <p:tav tm="0">
                                          <p:val>
                                            <p:strVal val="#ppt_y+.05"/>
                                          </p:val>
                                        </p:tav>
                                        <p:tav tm="100000">
                                          <p:val>
                                            <p:strVal val="#ppt_y"/>
                                          </p:val>
                                        </p:tav>
                                      </p:tavLst>
                                    </p:anim>
                                  </p:childTnLst>
                                </p:cTn>
                              </p:par>
                            </p:childTnLst>
                          </p:cTn>
                        </p:par>
                        <p:par>
                          <p:cTn id="44" fill="hold" nodeType="afterGroup">
                            <p:stCondLst>
                              <p:cond delay="3000"/>
                            </p:stCondLst>
                            <p:childTnLst>
                              <p:par>
                                <p:cTn id="45" presetID="44" presetClass="entr" presetSubtype="0" fill="hold" grpId="0" nodeType="afterEffect">
                                  <p:stCondLst>
                                    <p:cond delay="0"/>
                                  </p:stCondLst>
                                  <p:childTnLst>
                                    <p:set>
                                      <p:cBhvr>
                                        <p:cTn id="46" dur="1" fill="hold">
                                          <p:stCondLst>
                                            <p:cond delay="0"/>
                                          </p:stCondLst>
                                        </p:cTn>
                                        <p:tgtEl>
                                          <p:spTgt spid="81923">
                                            <p:txEl>
                                              <p:pRg st="6" end="6"/>
                                            </p:txEl>
                                          </p:spTgt>
                                        </p:tgtEl>
                                        <p:attrNameLst>
                                          <p:attrName>style.visibility</p:attrName>
                                        </p:attrNameLst>
                                      </p:cBhvr>
                                      <p:to>
                                        <p:strVal val="visible"/>
                                      </p:to>
                                    </p:set>
                                    <p:animEffect transition="in" filter="fade">
                                      <p:cBhvr>
                                        <p:cTn id="47" dur="500"/>
                                        <p:tgtEl>
                                          <p:spTgt spid="81923">
                                            <p:txEl>
                                              <p:pRg st="6" end="6"/>
                                            </p:txEl>
                                          </p:spTgt>
                                        </p:tgtEl>
                                      </p:cBhvr>
                                    </p:animEffect>
                                    <p:anim calcmode="lin" valueType="num">
                                      <p:cBhvr>
                                        <p:cTn id="48"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81923">
                                            <p:txEl>
                                              <p:pRg st="6" end="6"/>
                                            </p:txEl>
                                          </p:spTgt>
                                        </p:tgtEl>
                                        <p:attrNameLst>
                                          <p:attrName>ppt_y</p:attrName>
                                        </p:attrNameLst>
                                      </p:cBhvr>
                                      <p:tavLst>
                                        <p:tav tm="0">
                                          <p:val>
                                            <p:strVal val="#ppt_y+.05"/>
                                          </p:val>
                                        </p:tav>
                                        <p:tav tm="100000">
                                          <p:val>
                                            <p:strVal val="#ppt_y"/>
                                          </p:val>
                                        </p:tav>
                                      </p:tavLst>
                                    </p:anim>
                                  </p:childTnLst>
                                </p:cTn>
                              </p:par>
                            </p:childTnLst>
                          </p:cTn>
                        </p:par>
                        <p:par>
                          <p:cTn id="50" fill="hold" nodeType="afterGroup">
                            <p:stCondLst>
                              <p:cond delay="3500"/>
                            </p:stCondLst>
                            <p:childTnLst>
                              <p:par>
                                <p:cTn id="51" presetID="44" presetClass="entr" presetSubtype="0" fill="hold" grpId="0" nodeType="afterEffect">
                                  <p:stCondLst>
                                    <p:cond delay="0"/>
                                  </p:stCondLst>
                                  <p:childTnLst>
                                    <p:set>
                                      <p:cBhvr>
                                        <p:cTn id="52" dur="1" fill="hold">
                                          <p:stCondLst>
                                            <p:cond delay="0"/>
                                          </p:stCondLst>
                                        </p:cTn>
                                        <p:tgtEl>
                                          <p:spTgt spid="81923">
                                            <p:txEl>
                                              <p:pRg st="7" end="7"/>
                                            </p:txEl>
                                          </p:spTgt>
                                        </p:tgtEl>
                                        <p:attrNameLst>
                                          <p:attrName>style.visibility</p:attrName>
                                        </p:attrNameLst>
                                      </p:cBhvr>
                                      <p:to>
                                        <p:strVal val="visible"/>
                                      </p:to>
                                    </p:set>
                                    <p:animEffect transition="in" filter="fade">
                                      <p:cBhvr>
                                        <p:cTn id="53" dur="500"/>
                                        <p:tgtEl>
                                          <p:spTgt spid="81923">
                                            <p:txEl>
                                              <p:pRg st="7" end="7"/>
                                            </p:txEl>
                                          </p:spTgt>
                                        </p:tgtEl>
                                      </p:cBhvr>
                                    </p:animEffect>
                                    <p:anim calcmode="lin" valueType="num">
                                      <p:cBhvr>
                                        <p:cTn id="54" dur="5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81923">
                                            <p:txEl>
                                              <p:pRg st="7" end="7"/>
                                            </p:txEl>
                                          </p:spTgt>
                                        </p:tgtEl>
                                        <p:attrNameLst>
                                          <p:attrName>ppt_y</p:attrName>
                                        </p:attrNameLst>
                                      </p:cBhvr>
                                      <p:tavLst>
                                        <p:tav tm="0">
                                          <p:val>
                                            <p:strVal val="#ppt_y+.05"/>
                                          </p:val>
                                        </p:tav>
                                        <p:tav tm="100000">
                                          <p:val>
                                            <p:strVal val="#ppt_y"/>
                                          </p:val>
                                        </p:tav>
                                      </p:tavLst>
                                    </p:anim>
                                  </p:childTnLst>
                                </p:cTn>
                              </p:par>
                            </p:childTnLst>
                          </p:cTn>
                        </p:par>
                        <p:par>
                          <p:cTn id="56" fill="hold" nodeType="afterGroup">
                            <p:stCondLst>
                              <p:cond delay="4000"/>
                            </p:stCondLst>
                            <p:childTnLst>
                              <p:par>
                                <p:cTn id="57" presetID="44" presetClass="entr" presetSubtype="0" fill="hold" grpId="0" nodeType="afterEffect">
                                  <p:stCondLst>
                                    <p:cond delay="0"/>
                                  </p:stCondLst>
                                  <p:childTnLst>
                                    <p:set>
                                      <p:cBhvr>
                                        <p:cTn id="58" dur="1" fill="hold">
                                          <p:stCondLst>
                                            <p:cond delay="0"/>
                                          </p:stCondLst>
                                        </p:cTn>
                                        <p:tgtEl>
                                          <p:spTgt spid="81923">
                                            <p:txEl>
                                              <p:pRg st="8" end="8"/>
                                            </p:txEl>
                                          </p:spTgt>
                                        </p:tgtEl>
                                        <p:attrNameLst>
                                          <p:attrName>style.visibility</p:attrName>
                                        </p:attrNameLst>
                                      </p:cBhvr>
                                      <p:to>
                                        <p:strVal val="visible"/>
                                      </p:to>
                                    </p:set>
                                    <p:animEffect transition="in" filter="fade">
                                      <p:cBhvr>
                                        <p:cTn id="59" dur="500"/>
                                        <p:tgtEl>
                                          <p:spTgt spid="81923">
                                            <p:txEl>
                                              <p:pRg st="8" end="8"/>
                                            </p:txEl>
                                          </p:spTgt>
                                        </p:tgtEl>
                                      </p:cBhvr>
                                    </p:animEffect>
                                    <p:anim calcmode="lin" valueType="num">
                                      <p:cBhvr>
                                        <p:cTn id="60" dur="500" fill="hold"/>
                                        <p:tgtEl>
                                          <p:spTgt spid="8192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81923">
                                            <p:txEl>
                                              <p:pRg st="8" end="8"/>
                                            </p:txEl>
                                          </p:spTgt>
                                        </p:tgtEl>
                                        <p:attrNameLst>
                                          <p:attrName>ppt_y</p:attrName>
                                        </p:attrNameLst>
                                      </p:cBhvr>
                                      <p:tavLst>
                                        <p:tav tm="0">
                                          <p:val>
                                            <p:strVal val="#ppt_y+.05"/>
                                          </p:val>
                                        </p:tav>
                                        <p:tav tm="100000">
                                          <p:val>
                                            <p:strVal val="#ppt_y"/>
                                          </p:val>
                                        </p:tav>
                                      </p:tavLst>
                                    </p:anim>
                                  </p:childTnLst>
                                </p:cTn>
                              </p:par>
                            </p:childTnLst>
                          </p:cTn>
                        </p:par>
                        <p:par>
                          <p:cTn id="62" fill="hold" nodeType="afterGroup">
                            <p:stCondLst>
                              <p:cond delay="4500"/>
                            </p:stCondLst>
                            <p:childTnLst>
                              <p:par>
                                <p:cTn id="63" presetID="44" presetClass="entr" presetSubtype="0" fill="hold" grpId="0" nodeType="afterEffect">
                                  <p:stCondLst>
                                    <p:cond delay="0"/>
                                  </p:stCondLst>
                                  <p:childTnLst>
                                    <p:set>
                                      <p:cBhvr>
                                        <p:cTn id="64" dur="1" fill="hold">
                                          <p:stCondLst>
                                            <p:cond delay="0"/>
                                          </p:stCondLst>
                                        </p:cTn>
                                        <p:tgtEl>
                                          <p:spTgt spid="81923">
                                            <p:txEl>
                                              <p:pRg st="9" end="9"/>
                                            </p:txEl>
                                          </p:spTgt>
                                        </p:tgtEl>
                                        <p:attrNameLst>
                                          <p:attrName>style.visibility</p:attrName>
                                        </p:attrNameLst>
                                      </p:cBhvr>
                                      <p:to>
                                        <p:strVal val="visible"/>
                                      </p:to>
                                    </p:set>
                                    <p:animEffect transition="in" filter="fade">
                                      <p:cBhvr>
                                        <p:cTn id="65" dur="500"/>
                                        <p:tgtEl>
                                          <p:spTgt spid="81923">
                                            <p:txEl>
                                              <p:pRg st="9" end="9"/>
                                            </p:txEl>
                                          </p:spTgt>
                                        </p:tgtEl>
                                      </p:cBhvr>
                                    </p:animEffect>
                                    <p:anim calcmode="lin" valueType="num">
                                      <p:cBhvr>
                                        <p:cTn id="66" dur="500" fill="hold"/>
                                        <p:tgtEl>
                                          <p:spTgt spid="81923">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81923">
                                            <p:txEl>
                                              <p:pRg st="9" end="9"/>
                                            </p:txEl>
                                          </p:spTgt>
                                        </p:tgtEl>
                                        <p:attrNameLst>
                                          <p:attrName>ppt_y</p:attrName>
                                        </p:attrNameLst>
                                      </p:cBhvr>
                                      <p:tavLst>
                                        <p:tav tm="0">
                                          <p:val>
                                            <p:strVal val="#ppt_y+.05"/>
                                          </p:val>
                                        </p:tav>
                                        <p:tav tm="100000">
                                          <p:val>
                                            <p:strVal val="#ppt_y"/>
                                          </p:val>
                                        </p:tav>
                                      </p:tavLst>
                                    </p:anim>
                                  </p:childTnLst>
                                </p:cTn>
                              </p:par>
                            </p:childTnLst>
                          </p:cTn>
                        </p:par>
                        <p:par>
                          <p:cTn id="68" fill="hold" nodeType="afterGroup">
                            <p:stCondLst>
                              <p:cond delay="5000"/>
                            </p:stCondLst>
                            <p:childTnLst>
                              <p:par>
                                <p:cTn id="69" presetID="44" presetClass="entr" presetSubtype="0" fill="hold" grpId="0" nodeType="afterEffect">
                                  <p:stCondLst>
                                    <p:cond delay="0"/>
                                  </p:stCondLst>
                                  <p:childTnLst>
                                    <p:set>
                                      <p:cBhvr>
                                        <p:cTn id="70" dur="1" fill="hold">
                                          <p:stCondLst>
                                            <p:cond delay="0"/>
                                          </p:stCondLst>
                                        </p:cTn>
                                        <p:tgtEl>
                                          <p:spTgt spid="81923">
                                            <p:txEl>
                                              <p:pRg st="10" end="10"/>
                                            </p:txEl>
                                          </p:spTgt>
                                        </p:tgtEl>
                                        <p:attrNameLst>
                                          <p:attrName>style.visibility</p:attrName>
                                        </p:attrNameLst>
                                      </p:cBhvr>
                                      <p:to>
                                        <p:strVal val="visible"/>
                                      </p:to>
                                    </p:set>
                                    <p:animEffect transition="in" filter="fade">
                                      <p:cBhvr>
                                        <p:cTn id="71" dur="500"/>
                                        <p:tgtEl>
                                          <p:spTgt spid="81923">
                                            <p:txEl>
                                              <p:pRg st="10" end="10"/>
                                            </p:txEl>
                                          </p:spTgt>
                                        </p:tgtEl>
                                      </p:cBhvr>
                                    </p:animEffect>
                                    <p:anim calcmode="lin" valueType="num">
                                      <p:cBhvr>
                                        <p:cTn id="72" dur="500" fill="hold"/>
                                        <p:tgtEl>
                                          <p:spTgt spid="81923">
                                            <p:txEl>
                                              <p:pRg st="10" end="10"/>
                                            </p:txEl>
                                          </p:spTgt>
                                        </p:tgtEl>
                                        <p:attrNameLst>
                                          <p:attrName>ppt_x</p:attrName>
                                        </p:attrNameLst>
                                      </p:cBhvr>
                                      <p:tavLst>
                                        <p:tav tm="0">
                                          <p:val>
                                            <p:strVal val="#ppt_x"/>
                                          </p:val>
                                        </p:tav>
                                        <p:tav tm="100000">
                                          <p:val>
                                            <p:strVal val="#ppt_x"/>
                                          </p:val>
                                        </p:tav>
                                      </p:tavLst>
                                    </p:anim>
                                    <p:anim calcmode="lin" valueType="num">
                                      <p:cBhvr>
                                        <p:cTn id="73" dur="500" fill="hold"/>
                                        <p:tgtEl>
                                          <p:spTgt spid="81923">
                                            <p:txEl>
                                              <p:pRg st="10" end="10"/>
                                            </p:txEl>
                                          </p:spTgt>
                                        </p:tgtEl>
                                        <p:attrNameLst>
                                          <p:attrName>ppt_y</p:attrName>
                                        </p:attrNameLst>
                                      </p:cBhvr>
                                      <p:tavLst>
                                        <p:tav tm="0">
                                          <p:val>
                                            <p:strVal val="#ppt_y+.05"/>
                                          </p:val>
                                        </p:tav>
                                        <p:tav tm="100000">
                                          <p:val>
                                            <p:strVal val="#ppt_y"/>
                                          </p:val>
                                        </p:tav>
                                      </p:tavLst>
                                    </p:anim>
                                  </p:childTnLst>
                                </p:cTn>
                              </p:par>
                            </p:childTnLst>
                          </p:cTn>
                        </p:par>
                        <p:par>
                          <p:cTn id="74" fill="hold" nodeType="afterGroup">
                            <p:stCondLst>
                              <p:cond delay="5500"/>
                            </p:stCondLst>
                            <p:childTnLst>
                              <p:par>
                                <p:cTn id="75" presetID="44" presetClass="entr" presetSubtype="0" fill="hold" grpId="0" nodeType="afterEffect">
                                  <p:stCondLst>
                                    <p:cond delay="0"/>
                                  </p:stCondLst>
                                  <p:childTnLst>
                                    <p:set>
                                      <p:cBhvr>
                                        <p:cTn id="76" dur="1" fill="hold">
                                          <p:stCondLst>
                                            <p:cond delay="0"/>
                                          </p:stCondLst>
                                        </p:cTn>
                                        <p:tgtEl>
                                          <p:spTgt spid="81923">
                                            <p:txEl>
                                              <p:pRg st="11" end="11"/>
                                            </p:txEl>
                                          </p:spTgt>
                                        </p:tgtEl>
                                        <p:attrNameLst>
                                          <p:attrName>style.visibility</p:attrName>
                                        </p:attrNameLst>
                                      </p:cBhvr>
                                      <p:to>
                                        <p:strVal val="visible"/>
                                      </p:to>
                                    </p:set>
                                    <p:animEffect transition="in" filter="fade">
                                      <p:cBhvr>
                                        <p:cTn id="77" dur="500"/>
                                        <p:tgtEl>
                                          <p:spTgt spid="81923">
                                            <p:txEl>
                                              <p:pRg st="11" end="11"/>
                                            </p:txEl>
                                          </p:spTgt>
                                        </p:tgtEl>
                                      </p:cBhvr>
                                    </p:animEffect>
                                    <p:anim calcmode="lin" valueType="num">
                                      <p:cBhvr>
                                        <p:cTn id="78" dur="500" fill="hold"/>
                                        <p:tgtEl>
                                          <p:spTgt spid="81923">
                                            <p:txEl>
                                              <p:pRg st="11" end="11"/>
                                            </p:txEl>
                                          </p:spTgt>
                                        </p:tgtEl>
                                        <p:attrNameLst>
                                          <p:attrName>ppt_x</p:attrName>
                                        </p:attrNameLst>
                                      </p:cBhvr>
                                      <p:tavLst>
                                        <p:tav tm="0">
                                          <p:val>
                                            <p:strVal val="#ppt_x"/>
                                          </p:val>
                                        </p:tav>
                                        <p:tav tm="100000">
                                          <p:val>
                                            <p:strVal val="#ppt_x"/>
                                          </p:val>
                                        </p:tav>
                                      </p:tavLst>
                                    </p:anim>
                                    <p:anim calcmode="lin" valueType="num">
                                      <p:cBhvr>
                                        <p:cTn id="79" dur="500" fill="hold"/>
                                        <p:tgtEl>
                                          <p:spTgt spid="81923">
                                            <p:txEl>
                                              <p:pRg st="11" end="11"/>
                                            </p:txEl>
                                          </p:spTgt>
                                        </p:tgtEl>
                                        <p:attrNameLst>
                                          <p:attrName>ppt_y</p:attrName>
                                        </p:attrNameLst>
                                      </p:cBhvr>
                                      <p:tavLst>
                                        <p:tav tm="0">
                                          <p:val>
                                            <p:strVal val="#ppt_y+.05"/>
                                          </p:val>
                                        </p:tav>
                                        <p:tav tm="100000">
                                          <p:val>
                                            <p:strVal val="#ppt_y"/>
                                          </p:val>
                                        </p:tav>
                                      </p:tavLst>
                                    </p:anim>
                                  </p:childTnLst>
                                </p:cTn>
                              </p:par>
                            </p:childTnLst>
                          </p:cTn>
                        </p:par>
                        <p:par>
                          <p:cTn id="80" fill="hold" nodeType="afterGroup">
                            <p:stCondLst>
                              <p:cond delay="6000"/>
                            </p:stCondLst>
                            <p:childTnLst>
                              <p:par>
                                <p:cTn id="81" presetID="44" presetClass="entr" presetSubtype="0" fill="hold" grpId="0" nodeType="afterEffect">
                                  <p:stCondLst>
                                    <p:cond delay="0"/>
                                  </p:stCondLst>
                                  <p:childTnLst>
                                    <p:set>
                                      <p:cBhvr>
                                        <p:cTn id="82" dur="1" fill="hold">
                                          <p:stCondLst>
                                            <p:cond delay="0"/>
                                          </p:stCondLst>
                                        </p:cTn>
                                        <p:tgtEl>
                                          <p:spTgt spid="81923">
                                            <p:txEl>
                                              <p:pRg st="12" end="12"/>
                                            </p:txEl>
                                          </p:spTgt>
                                        </p:tgtEl>
                                        <p:attrNameLst>
                                          <p:attrName>style.visibility</p:attrName>
                                        </p:attrNameLst>
                                      </p:cBhvr>
                                      <p:to>
                                        <p:strVal val="visible"/>
                                      </p:to>
                                    </p:set>
                                    <p:animEffect transition="in" filter="fade">
                                      <p:cBhvr>
                                        <p:cTn id="83" dur="500"/>
                                        <p:tgtEl>
                                          <p:spTgt spid="81923">
                                            <p:txEl>
                                              <p:pRg st="12" end="12"/>
                                            </p:txEl>
                                          </p:spTgt>
                                        </p:tgtEl>
                                      </p:cBhvr>
                                    </p:animEffect>
                                    <p:anim calcmode="lin" valueType="num">
                                      <p:cBhvr>
                                        <p:cTn id="84" dur="500" fill="hold"/>
                                        <p:tgtEl>
                                          <p:spTgt spid="81923">
                                            <p:txEl>
                                              <p:pRg st="12" end="12"/>
                                            </p:txEl>
                                          </p:spTgt>
                                        </p:tgtEl>
                                        <p:attrNameLst>
                                          <p:attrName>ppt_x</p:attrName>
                                        </p:attrNameLst>
                                      </p:cBhvr>
                                      <p:tavLst>
                                        <p:tav tm="0">
                                          <p:val>
                                            <p:strVal val="#ppt_x"/>
                                          </p:val>
                                        </p:tav>
                                        <p:tav tm="100000">
                                          <p:val>
                                            <p:strVal val="#ppt_x"/>
                                          </p:val>
                                        </p:tav>
                                      </p:tavLst>
                                    </p:anim>
                                    <p:anim calcmode="lin" valueType="num">
                                      <p:cBhvr>
                                        <p:cTn id="85" dur="500" fill="hold"/>
                                        <p:tgtEl>
                                          <p:spTgt spid="81923">
                                            <p:txEl>
                                              <p:pRg st="12" end="12"/>
                                            </p:txEl>
                                          </p:spTgt>
                                        </p:tgtEl>
                                        <p:attrNameLst>
                                          <p:attrName>ppt_y</p:attrName>
                                        </p:attrNameLst>
                                      </p:cBhvr>
                                      <p:tavLst>
                                        <p:tav tm="0">
                                          <p:val>
                                            <p:strVal val="#ppt_y+.05"/>
                                          </p:val>
                                        </p:tav>
                                        <p:tav tm="100000">
                                          <p:val>
                                            <p:strVal val="#ppt_y"/>
                                          </p:val>
                                        </p:tav>
                                      </p:tavLst>
                                    </p:anim>
                                  </p:childTnLst>
                                </p:cTn>
                              </p:par>
                            </p:childTnLst>
                          </p:cTn>
                        </p:par>
                        <p:par>
                          <p:cTn id="86" fill="hold" nodeType="afterGroup">
                            <p:stCondLst>
                              <p:cond delay="6500"/>
                            </p:stCondLst>
                            <p:childTnLst>
                              <p:par>
                                <p:cTn id="87" presetID="44" presetClass="entr" presetSubtype="0" fill="hold" grpId="0" nodeType="afterEffect">
                                  <p:stCondLst>
                                    <p:cond delay="0"/>
                                  </p:stCondLst>
                                  <p:childTnLst>
                                    <p:set>
                                      <p:cBhvr>
                                        <p:cTn id="88" dur="1" fill="hold">
                                          <p:stCondLst>
                                            <p:cond delay="0"/>
                                          </p:stCondLst>
                                        </p:cTn>
                                        <p:tgtEl>
                                          <p:spTgt spid="81923">
                                            <p:txEl>
                                              <p:pRg st="13" end="13"/>
                                            </p:txEl>
                                          </p:spTgt>
                                        </p:tgtEl>
                                        <p:attrNameLst>
                                          <p:attrName>style.visibility</p:attrName>
                                        </p:attrNameLst>
                                      </p:cBhvr>
                                      <p:to>
                                        <p:strVal val="visible"/>
                                      </p:to>
                                    </p:set>
                                    <p:animEffect transition="in" filter="fade">
                                      <p:cBhvr>
                                        <p:cTn id="89" dur="500"/>
                                        <p:tgtEl>
                                          <p:spTgt spid="81923">
                                            <p:txEl>
                                              <p:pRg st="13" end="13"/>
                                            </p:txEl>
                                          </p:spTgt>
                                        </p:tgtEl>
                                      </p:cBhvr>
                                    </p:animEffect>
                                    <p:anim calcmode="lin" valueType="num">
                                      <p:cBhvr>
                                        <p:cTn id="90" dur="500" fill="hold"/>
                                        <p:tgtEl>
                                          <p:spTgt spid="81923">
                                            <p:txEl>
                                              <p:pRg st="13" end="13"/>
                                            </p:txEl>
                                          </p:spTgt>
                                        </p:tgtEl>
                                        <p:attrNameLst>
                                          <p:attrName>ppt_x</p:attrName>
                                        </p:attrNameLst>
                                      </p:cBhvr>
                                      <p:tavLst>
                                        <p:tav tm="0">
                                          <p:val>
                                            <p:strVal val="#ppt_x"/>
                                          </p:val>
                                        </p:tav>
                                        <p:tav tm="100000">
                                          <p:val>
                                            <p:strVal val="#ppt_x"/>
                                          </p:val>
                                        </p:tav>
                                      </p:tavLst>
                                    </p:anim>
                                    <p:anim calcmode="lin" valueType="num">
                                      <p:cBhvr>
                                        <p:cTn id="91" dur="500" fill="hold"/>
                                        <p:tgtEl>
                                          <p:spTgt spid="81923">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81924"/>
                                        </p:tgtEl>
                                        <p:attrNameLst>
                                          <p:attrName>style.visibility</p:attrName>
                                        </p:attrNameLst>
                                      </p:cBhvr>
                                      <p:to>
                                        <p:strVal val="visible"/>
                                      </p:to>
                                    </p:set>
                                    <p:anim calcmode="lin" valueType="num">
                                      <p:cBhvr>
                                        <p:cTn id="96" dur="500" fill="hold"/>
                                        <p:tgtEl>
                                          <p:spTgt spid="81924"/>
                                        </p:tgtEl>
                                        <p:attrNameLst>
                                          <p:attrName>ppt_w</p:attrName>
                                        </p:attrNameLst>
                                      </p:cBhvr>
                                      <p:tavLst>
                                        <p:tav tm="0">
                                          <p:val>
                                            <p:fltVal val="0"/>
                                          </p:val>
                                        </p:tav>
                                        <p:tav tm="100000">
                                          <p:val>
                                            <p:strVal val="#ppt_w"/>
                                          </p:val>
                                        </p:tav>
                                      </p:tavLst>
                                    </p:anim>
                                    <p:anim calcmode="lin" valueType="num">
                                      <p:cBhvr>
                                        <p:cTn id="97" dur="500" fill="hold"/>
                                        <p:tgtEl>
                                          <p:spTgt spid="819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EC6B-C4F2-4C4A-9E35-0D5B97533EDD}"/>
              </a:ext>
            </a:extLst>
          </p:cNvPr>
          <p:cNvSpPr>
            <a:spLocks noGrp="1"/>
          </p:cNvSpPr>
          <p:nvPr>
            <p:ph type="title"/>
          </p:nvPr>
        </p:nvSpPr>
        <p:spPr>
          <a:xfrm>
            <a:off x="914162" y="228600"/>
            <a:ext cx="10360501" cy="584200"/>
          </a:xfrm>
        </p:spPr>
        <p:txBody>
          <a:bodyPr/>
          <a:lstStyle/>
          <a:p>
            <a:pPr algn="ctr"/>
            <a:r>
              <a:rPr lang="en-US" dirty="0" err="1">
                <a:solidFill>
                  <a:srgbClr val="00FFFF"/>
                </a:solidFill>
              </a:rPr>
              <a:t>Sapiential</a:t>
            </a:r>
            <a:r>
              <a:rPr lang="en-US" dirty="0">
                <a:solidFill>
                  <a:srgbClr val="00FFFF"/>
                </a:solidFill>
              </a:rPr>
              <a:t> works</a:t>
            </a:r>
          </a:p>
        </p:txBody>
      </p:sp>
      <p:sp>
        <p:nvSpPr>
          <p:cNvPr id="4" name="Content Placeholder 3">
            <a:extLst>
              <a:ext uri="{FF2B5EF4-FFF2-40B4-BE49-F238E27FC236}">
                <a16:creationId xmlns:a16="http://schemas.microsoft.com/office/drawing/2014/main" id="{07A99110-8231-44C7-8116-FAB7AA05A71A}"/>
              </a:ext>
            </a:extLst>
          </p:cNvPr>
          <p:cNvSpPr>
            <a:spLocks noGrp="1"/>
          </p:cNvSpPr>
          <p:nvPr>
            <p:ph sz="half" idx="1"/>
          </p:nvPr>
        </p:nvSpPr>
        <p:spPr>
          <a:xfrm>
            <a:off x="914162" y="1803401"/>
            <a:ext cx="4875450" cy="3454399"/>
          </a:xfrm>
          <a:gradFill flip="none" rotWithShape="1">
            <a:gsLst>
              <a:gs pos="0">
                <a:srgbClr val="80973A">
                  <a:shade val="30000"/>
                  <a:satMod val="115000"/>
                </a:srgbClr>
              </a:gs>
              <a:gs pos="50000">
                <a:srgbClr val="80973A">
                  <a:shade val="67500"/>
                  <a:satMod val="115000"/>
                </a:srgbClr>
              </a:gs>
              <a:gs pos="100000">
                <a:srgbClr val="80973A">
                  <a:shade val="100000"/>
                  <a:satMod val="115000"/>
                </a:srgbClr>
              </a:gs>
            </a:gsLst>
            <a:lin ang="2700000" scaled="1"/>
            <a:tileRect/>
          </a:gradFill>
          <a:ln>
            <a:solidFill>
              <a:schemeClr val="tx1"/>
            </a:solidFill>
          </a:ln>
        </p:spPr>
        <p:txBody>
          <a:bodyPr>
            <a:normAutofit fontScale="92500" lnSpcReduction="20000"/>
          </a:bodyPr>
          <a:lstStyle/>
          <a:p>
            <a:pPr marL="0" indent="0">
              <a:lnSpc>
                <a:spcPct val="120000"/>
              </a:lnSpc>
              <a:spcBef>
                <a:spcPts val="600"/>
              </a:spcBef>
              <a:buNone/>
            </a:pPr>
            <a:r>
              <a:rPr lang="en-US" sz="3000" dirty="0">
                <a:solidFill>
                  <a:srgbClr val="FFFF99"/>
                </a:solidFill>
                <a:effectLst>
                  <a:outerShdw blurRad="38100" dist="38100" dir="2700000" algn="tl">
                    <a:srgbClr val="000000">
                      <a:alpha val="43137"/>
                    </a:srgbClr>
                  </a:outerShdw>
                </a:effectLst>
                <a:latin typeface="Arial Black" panose="020B0A04020102020204" pitchFamily="34" charset="0"/>
              </a:rPr>
              <a:t>IN THE HEBREW BIBLE</a:t>
            </a:r>
          </a:p>
          <a:p>
            <a:r>
              <a:rPr lang="en-US" sz="3500" i="1" dirty="0">
                <a:latin typeface="Calibri" panose="020F0502020204030204" pitchFamily="34" charset="0"/>
              </a:rPr>
              <a:t>Job</a:t>
            </a:r>
          </a:p>
          <a:p>
            <a:r>
              <a:rPr lang="en-US" sz="3500" i="1" dirty="0">
                <a:latin typeface="Calibri" panose="020F0502020204030204" pitchFamily="34" charset="0"/>
              </a:rPr>
              <a:t>Psalms</a:t>
            </a:r>
          </a:p>
          <a:p>
            <a:r>
              <a:rPr lang="en-US" sz="3500" i="1" dirty="0">
                <a:latin typeface="Calibri" panose="020F0502020204030204" pitchFamily="34" charset="0"/>
              </a:rPr>
              <a:t>Proverbs</a:t>
            </a:r>
          </a:p>
          <a:p>
            <a:r>
              <a:rPr lang="en-US" sz="3500" i="1" dirty="0">
                <a:latin typeface="Calibri" panose="020F0502020204030204" pitchFamily="34" charset="0"/>
              </a:rPr>
              <a:t>Song of Songs</a:t>
            </a:r>
          </a:p>
          <a:p>
            <a:r>
              <a:rPr lang="en-US" sz="3500" i="1" dirty="0">
                <a:latin typeface="Calibri" panose="020F0502020204030204" pitchFamily="34" charset="0"/>
              </a:rPr>
              <a:t>Ecclesiastes</a:t>
            </a:r>
          </a:p>
        </p:txBody>
      </p:sp>
      <p:sp>
        <p:nvSpPr>
          <p:cNvPr id="5" name="Content Placeholder 4">
            <a:extLst>
              <a:ext uri="{FF2B5EF4-FFF2-40B4-BE49-F238E27FC236}">
                <a16:creationId xmlns:a16="http://schemas.microsoft.com/office/drawing/2014/main" id="{283350DB-F8BE-4105-9427-A9A7B6D98873}"/>
              </a:ext>
            </a:extLst>
          </p:cNvPr>
          <p:cNvSpPr>
            <a:spLocks noGrp="1"/>
          </p:cNvSpPr>
          <p:nvPr>
            <p:ph sz="half" idx="2"/>
          </p:nvPr>
        </p:nvSpPr>
        <p:spPr>
          <a:xfrm>
            <a:off x="6323011" y="1803401"/>
            <a:ext cx="4951651" cy="3454399"/>
          </a:xfrm>
          <a:gradFill flip="none" rotWithShape="1">
            <a:gsLst>
              <a:gs pos="0">
                <a:srgbClr val="5C6C2A">
                  <a:shade val="30000"/>
                  <a:satMod val="115000"/>
                </a:srgbClr>
              </a:gs>
              <a:gs pos="50000">
                <a:srgbClr val="5C6C2A">
                  <a:shade val="67500"/>
                  <a:satMod val="115000"/>
                </a:srgbClr>
              </a:gs>
              <a:gs pos="100000">
                <a:srgbClr val="5C6C2A">
                  <a:shade val="100000"/>
                  <a:satMod val="115000"/>
                </a:srgbClr>
              </a:gs>
            </a:gsLst>
            <a:path path="circle">
              <a:fillToRect l="100000" t="100000"/>
            </a:path>
            <a:tileRect r="-100000" b="-100000"/>
          </a:gradFill>
          <a:ln>
            <a:solidFill>
              <a:schemeClr val="tx1"/>
            </a:solidFill>
          </a:ln>
        </p:spPr>
        <p:txBody>
          <a:bodyPr/>
          <a:lstStyle/>
          <a:p>
            <a:pPr marL="0" indent="0">
              <a:lnSpc>
                <a:spcPct val="100000"/>
              </a:lnSpc>
              <a:buNone/>
            </a:pPr>
            <a:r>
              <a:rPr lang="en-US" sz="2800" dirty="0">
                <a:solidFill>
                  <a:srgbClr val="FFFF99"/>
                </a:solidFill>
                <a:effectLst>
                  <a:outerShdw blurRad="38100" dist="38100" dir="2700000" algn="tl">
                    <a:srgbClr val="000000">
                      <a:alpha val="43137"/>
                    </a:srgbClr>
                  </a:outerShdw>
                </a:effectLst>
                <a:latin typeface="Arial Black" panose="020B0A04020102020204" pitchFamily="34" charset="0"/>
              </a:rPr>
              <a:t>IN THE SEPTUAGINT</a:t>
            </a:r>
          </a:p>
          <a:p>
            <a:pPr>
              <a:spcBef>
                <a:spcPts val="1200"/>
              </a:spcBef>
            </a:pPr>
            <a:r>
              <a:rPr lang="en-US" sz="3200" i="1" dirty="0">
                <a:latin typeface="Calibri" panose="020F0502020204030204" pitchFamily="34" charset="0"/>
              </a:rPr>
              <a:t>Sirach</a:t>
            </a:r>
          </a:p>
          <a:p>
            <a:pPr>
              <a:spcBef>
                <a:spcPts val="1200"/>
              </a:spcBef>
            </a:pPr>
            <a:r>
              <a:rPr lang="en-US" sz="3200" i="1" dirty="0">
                <a:latin typeface="Calibri" panose="020F0502020204030204" pitchFamily="34" charset="0"/>
              </a:rPr>
              <a:t>Wisdom of Solomon</a:t>
            </a:r>
            <a:endParaRPr lang="en-US" sz="3600" i="1" dirty="0">
              <a:latin typeface="Calibri" panose="020F0502020204030204" pitchFamily="34" charset="0"/>
            </a:endParaRPr>
          </a:p>
          <a:p>
            <a:pPr marL="0" indent="0">
              <a:buNone/>
            </a:pPr>
            <a:endParaRPr lang="en-US" sz="3600" i="1" dirty="0">
              <a:latin typeface="Calibri" panose="020F0502020204030204" pitchFamily="34" charset="0"/>
            </a:endParaRPr>
          </a:p>
        </p:txBody>
      </p:sp>
      <p:sp>
        <p:nvSpPr>
          <p:cNvPr id="6" name="TextBox 5">
            <a:extLst>
              <a:ext uri="{FF2B5EF4-FFF2-40B4-BE49-F238E27FC236}">
                <a16:creationId xmlns:a16="http://schemas.microsoft.com/office/drawing/2014/main" id="{970E4578-F8C4-4FE6-95DB-5C751F50527E}"/>
              </a:ext>
            </a:extLst>
          </p:cNvPr>
          <p:cNvSpPr txBox="1"/>
          <p:nvPr/>
        </p:nvSpPr>
        <p:spPr>
          <a:xfrm>
            <a:off x="608012" y="812800"/>
            <a:ext cx="11049000" cy="867930"/>
          </a:xfrm>
          <a:prstGeom prst="rect">
            <a:avLst/>
          </a:prstGeom>
          <a:noFill/>
        </p:spPr>
        <p:txBody>
          <a:bodyPr wrap="square" rtlCol="0">
            <a:spAutoFit/>
          </a:bodyPr>
          <a:lstStyle/>
          <a:p>
            <a:pPr algn="ctr">
              <a:lnSpc>
                <a:spcPct val="90000"/>
              </a:lnSpc>
            </a:pPr>
            <a:r>
              <a:rPr lang="en-US" sz="2800" dirty="0">
                <a:solidFill>
                  <a:srgbClr val="FFFF99"/>
                </a:solidFill>
              </a:rPr>
              <a:t>Following are those works in Hebrew literature belonging to the genre of “Wisdom Literature”</a:t>
            </a:r>
          </a:p>
        </p:txBody>
      </p:sp>
      <p:sp>
        <p:nvSpPr>
          <p:cNvPr id="7" name="TextBox 6">
            <a:extLst>
              <a:ext uri="{FF2B5EF4-FFF2-40B4-BE49-F238E27FC236}">
                <a16:creationId xmlns:a16="http://schemas.microsoft.com/office/drawing/2014/main" id="{C7E74EBB-841F-47AE-A2C8-0F2453EDECC8}"/>
              </a:ext>
            </a:extLst>
          </p:cNvPr>
          <p:cNvSpPr txBox="1"/>
          <p:nvPr/>
        </p:nvSpPr>
        <p:spPr>
          <a:xfrm>
            <a:off x="1" y="5562600"/>
            <a:ext cx="12188824" cy="867930"/>
          </a:xfrm>
          <a:prstGeom prst="rect">
            <a:avLst/>
          </a:prstGeom>
          <a:solidFill>
            <a:schemeClr val="bg1">
              <a:lumMod val="95000"/>
              <a:lumOff val="5000"/>
            </a:schemeClr>
          </a:solidFill>
        </p:spPr>
        <p:txBody>
          <a:bodyPr wrap="square" rtlCol="0">
            <a:spAutoFit/>
          </a:bodyPr>
          <a:lstStyle/>
          <a:p>
            <a:pPr algn="ctr">
              <a:lnSpc>
                <a:spcPct val="90000"/>
              </a:lnSpc>
            </a:pPr>
            <a:r>
              <a:rPr lang="en-US" sz="2800" dirty="0">
                <a:solidFill>
                  <a:srgbClr val="FFFF99"/>
                </a:solidFill>
              </a:rPr>
              <a:t>Those in the Hebrew Bible are canonical for all Christians. In addition, those in the Septuagint are canonical for Roman Catholics and the Eastern Orthodox.</a:t>
            </a:r>
          </a:p>
        </p:txBody>
      </p:sp>
    </p:spTree>
    <p:extLst>
      <p:ext uri="{BB962C8B-B14F-4D97-AF65-F5344CB8AC3E}">
        <p14:creationId xmlns:p14="http://schemas.microsoft.com/office/powerpoint/2010/main" val="25545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randombar(horizontal)">
                                      <p:cBhvr>
                                        <p:cTn id="14" dur="500"/>
                                        <p:tgtEl>
                                          <p:spTgt spid="4">
                                            <p:bg/>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500"/>
                                        <p:tgtEl>
                                          <p:spTgt spid="4">
                                            <p:txEl>
                                              <p:pRg st="3" end="3"/>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1" dur="500"/>
                                        <p:tgtEl>
                                          <p:spTgt spid="4">
                                            <p:txEl>
                                              <p:pRg st="4" end="4"/>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animEffect transition="in" filter="randombar(horizontal)">
                                      <p:cBhvr>
                                        <p:cTn id="39" dur="500"/>
                                        <p:tgtEl>
                                          <p:spTgt spid="5">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2" dur="500"/>
                                        <p:tgtEl>
                                          <p:spTgt spid="5">
                                            <p:txEl>
                                              <p:pRg st="0" end="0"/>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5" dur="500"/>
                                        <p:tgtEl>
                                          <p:spTgt spid="5">
                                            <p:txEl>
                                              <p:pRg st="1" end="1"/>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5"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vertical)">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9EB3A4-04F4-43BB-AF0A-962F2E0A193E}"/>
              </a:ext>
            </a:extLst>
          </p:cNvPr>
          <p:cNvSpPr>
            <a:spLocks noGrp="1"/>
          </p:cNvSpPr>
          <p:nvPr>
            <p:ph type="sldNum" sz="quarter" idx="12"/>
          </p:nvPr>
        </p:nvSpPr>
        <p:spPr/>
        <p:txBody>
          <a:bodyPr/>
          <a:lstStyle/>
          <a:p>
            <a:fld id="{EA1590B1-8C2F-454D-BA01-D905E8B72606}" type="slidenum">
              <a:rPr lang="en-US" altLang="en-US"/>
              <a:pPr/>
              <a:t>31</a:t>
            </a:fld>
            <a:endParaRPr lang="en-US" altLang="en-US"/>
          </a:p>
        </p:txBody>
      </p:sp>
      <p:sp>
        <p:nvSpPr>
          <p:cNvPr id="492546" name="Rectangle 2">
            <a:extLst>
              <a:ext uri="{FF2B5EF4-FFF2-40B4-BE49-F238E27FC236}">
                <a16:creationId xmlns:a16="http://schemas.microsoft.com/office/drawing/2014/main" id="{4D9B3E8D-CABB-4A68-9A92-E98D703A2D52}"/>
              </a:ext>
            </a:extLst>
          </p:cNvPr>
          <p:cNvSpPr>
            <a:spLocks noGrp="1" noChangeArrowheads="1"/>
          </p:cNvSpPr>
          <p:nvPr>
            <p:ph type="title"/>
          </p:nvPr>
        </p:nvSpPr>
        <p:spPr>
          <a:xfrm>
            <a:off x="505725" y="188202"/>
            <a:ext cx="8229600" cy="609600"/>
          </a:xfrm>
        </p:spPr>
        <p:txBody>
          <a:bodyPr/>
          <a:lstStyle/>
          <a:p>
            <a:pPr algn="l"/>
            <a:r>
              <a:rPr lang="en-US" altLang="en-US" dirty="0">
                <a:solidFill>
                  <a:srgbClr val="00FFFF"/>
                </a:solidFill>
              </a:rPr>
              <a:t>Ancient Wisdom</a:t>
            </a:r>
          </a:p>
        </p:txBody>
      </p:sp>
      <p:sp>
        <p:nvSpPr>
          <p:cNvPr id="492549" name="Rectangle 5">
            <a:extLst>
              <a:ext uri="{FF2B5EF4-FFF2-40B4-BE49-F238E27FC236}">
                <a16:creationId xmlns:a16="http://schemas.microsoft.com/office/drawing/2014/main" id="{92DF2BA5-DB71-41D3-8FF9-13E4A4EDC8F5}"/>
              </a:ext>
            </a:extLst>
          </p:cNvPr>
          <p:cNvSpPr>
            <a:spLocks noGrp="1" noChangeArrowheads="1"/>
          </p:cNvSpPr>
          <p:nvPr>
            <p:ph type="body" sz="half" idx="2"/>
          </p:nvPr>
        </p:nvSpPr>
        <p:spPr>
          <a:xfrm>
            <a:off x="836612" y="4800600"/>
            <a:ext cx="10896600" cy="1752600"/>
          </a:xfrm>
        </p:spPr>
        <p:txBody>
          <a:bodyPr>
            <a:normAutofit fontScale="92500" lnSpcReduction="10000"/>
          </a:bodyPr>
          <a:lstStyle/>
          <a:p>
            <a:pPr>
              <a:buFont typeface="Wingdings" panose="05000000000000000000" pitchFamily="2" charset="2"/>
              <a:buNone/>
            </a:pPr>
            <a:r>
              <a:rPr lang="en-US" altLang="en-US" b="1" dirty="0">
                <a:solidFill>
                  <a:srgbClr val="FFFF00"/>
                </a:solidFill>
              </a:rPr>
              <a:t>Collected wisdom was known throughout the ancient Near East.</a:t>
            </a:r>
          </a:p>
          <a:p>
            <a:r>
              <a:rPr lang="en-US" altLang="en-US" sz="2400" i="1" dirty="0"/>
              <a:t>Such wisdom generally carried common themes.</a:t>
            </a:r>
          </a:p>
          <a:p>
            <a:r>
              <a:rPr lang="en-US" altLang="en-US" sz="2400" i="1" dirty="0"/>
              <a:t>The “Instruction of </a:t>
            </a:r>
            <a:r>
              <a:rPr lang="en-US" altLang="en-US" sz="2400" i="1" dirty="0" err="1"/>
              <a:t>Amenemope</a:t>
            </a:r>
            <a:r>
              <a:rPr lang="en-US" altLang="en-US" sz="2400" i="1" dirty="0"/>
              <a:t>” (Egyptian) has striking parallels with several proverbs from the Bible.</a:t>
            </a:r>
          </a:p>
        </p:txBody>
      </p:sp>
      <p:pic>
        <p:nvPicPr>
          <p:cNvPr id="492550" name="Picture 6" descr="Instruction%20of%20Amenemopet0_l[1]">
            <a:extLst>
              <a:ext uri="{FF2B5EF4-FFF2-40B4-BE49-F238E27FC236}">
                <a16:creationId xmlns:a16="http://schemas.microsoft.com/office/drawing/2014/main" id="{BCE68690-2831-479F-B578-98A6B998A138}"/>
              </a:ext>
            </a:extLst>
          </p:cNvPr>
          <p:cNvPicPr>
            <a:picLocks noGrp="1" noChangeAspect="1" noChangeArrowheads="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735" t="2820" r="1457" b="4684"/>
          <a:stretch/>
        </p:blipFill>
        <p:spPr>
          <a:xfrm>
            <a:off x="684212" y="990602"/>
            <a:ext cx="7924800" cy="36346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2551" name="Text Box 7">
            <a:extLst>
              <a:ext uri="{FF2B5EF4-FFF2-40B4-BE49-F238E27FC236}">
                <a16:creationId xmlns:a16="http://schemas.microsoft.com/office/drawing/2014/main" id="{14CB4A75-39E9-42E5-BD0B-A3F9B4CE9D35}"/>
              </a:ext>
            </a:extLst>
          </p:cNvPr>
          <p:cNvSpPr txBox="1">
            <a:spLocks noChangeArrowheads="1"/>
          </p:cNvSpPr>
          <p:nvPr/>
        </p:nvSpPr>
        <p:spPr bwMode="auto">
          <a:xfrm>
            <a:off x="8709554" y="973118"/>
            <a:ext cx="302365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00FFFF"/>
                </a:solidFill>
              </a:rPr>
              <a:t>Instruction of </a:t>
            </a:r>
            <a:r>
              <a:rPr lang="en-US" altLang="en-US" b="1" dirty="0" err="1">
                <a:solidFill>
                  <a:srgbClr val="00FFFF"/>
                </a:solidFill>
              </a:rPr>
              <a:t>Amenemope</a:t>
            </a:r>
            <a:r>
              <a:rPr lang="en-US" altLang="en-US" dirty="0"/>
              <a:t>, ca. 1000 BC, more or less the time of Solomon; contains various proverbs and wisdom in the form of advice for successful living from a father to a son.</a:t>
            </a:r>
          </a:p>
        </p:txBody>
      </p:sp>
    </p:spTree>
    <p:extLst>
      <p:ext uri="{BB962C8B-B14F-4D97-AF65-F5344CB8AC3E}">
        <p14:creationId xmlns:p14="http://schemas.microsoft.com/office/powerpoint/2010/main" val="2425704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92549">
                                            <p:txEl>
                                              <p:pRg st="0" end="0"/>
                                            </p:txEl>
                                          </p:spTgt>
                                        </p:tgtEl>
                                        <p:attrNameLst>
                                          <p:attrName>style.visibility</p:attrName>
                                        </p:attrNameLst>
                                      </p:cBhvr>
                                      <p:to>
                                        <p:strVal val="visible"/>
                                      </p:to>
                                    </p:set>
                                    <p:anim calcmode="lin" valueType="num">
                                      <p:cBhvr>
                                        <p:cTn id="7" dur="500" fill="hold"/>
                                        <p:tgtEl>
                                          <p:spTgt spid="4925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254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492549">
                                            <p:txEl>
                                              <p:pRg st="1" end="1"/>
                                            </p:txEl>
                                          </p:spTgt>
                                        </p:tgtEl>
                                        <p:attrNameLst>
                                          <p:attrName>style.visibility</p:attrName>
                                        </p:attrNameLst>
                                      </p:cBhvr>
                                      <p:to>
                                        <p:strVal val="visible"/>
                                      </p:to>
                                    </p:set>
                                    <p:anim calcmode="lin" valueType="num">
                                      <p:cBhvr>
                                        <p:cTn id="13" dur="500" fill="hold"/>
                                        <p:tgtEl>
                                          <p:spTgt spid="49254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9254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9254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925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492549">
                                            <p:txEl>
                                              <p:pRg st="2" end="2"/>
                                            </p:txEl>
                                          </p:spTgt>
                                        </p:tgtEl>
                                        <p:attrNameLst>
                                          <p:attrName>style.visibility</p:attrName>
                                        </p:attrNameLst>
                                      </p:cBhvr>
                                      <p:to>
                                        <p:strVal val="visible"/>
                                      </p:to>
                                    </p:set>
                                    <p:anim calcmode="lin" valueType="num">
                                      <p:cBhvr>
                                        <p:cTn id="21" dur="500" fill="hold"/>
                                        <p:tgtEl>
                                          <p:spTgt spid="49254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9254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9254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9254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161063-CFD9-4E48-A086-20573CC91A4F}"/>
              </a:ext>
            </a:extLst>
          </p:cNvPr>
          <p:cNvSpPr>
            <a:spLocks noGrp="1"/>
          </p:cNvSpPr>
          <p:nvPr>
            <p:ph type="title"/>
          </p:nvPr>
        </p:nvSpPr>
        <p:spPr>
          <a:xfrm>
            <a:off x="303212" y="228600"/>
            <a:ext cx="10360501" cy="635000"/>
          </a:xfrm>
        </p:spPr>
        <p:txBody>
          <a:bodyPr/>
          <a:lstStyle/>
          <a:p>
            <a:r>
              <a:rPr lang="en-US" dirty="0">
                <a:solidFill>
                  <a:srgbClr val="00FFFF"/>
                </a:solidFill>
              </a:rPr>
              <a:t>Similar lines</a:t>
            </a:r>
          </a:p>
        </p:txBody>
      </p:sp>
      <p:sp>
        <p:nvSpPr>
          <p:cNvPr id="6" name="Content Placeholder 5">
            <a:extLst>
              <a:ext uri="{FF2B5EF4-FFF2-40B4-BE49-F238E27FC236}">
                <a16:creationId xmlns:a16="http://schemas.microsoft.com/office/drawing/2014/main" id="{2229E4CA-EDDA-4CC6-893C-47C176834852}"/>
              </a:ext>
            </a:extLst>
          </p:cNvPr>
          <p:cNvSpPr>
            <a:spLocks noGrp="1"/>
          </p:cNvSpPr>
          <p:nvPr>
            <p:ph idx="1"/>
          </p:nvPr>
        </p:nvSpPr>
        <p:spPr>
          <a:xfrm>
            <a:off x="898634" y="914401"/>
            <a:ext cx="10376029" cy="4745420"/>
          </a:xfrm>
        </p:spPr>
        <p:txBody>
          <a:bodyPr/>
          <a:lstStyle/>
          <a:p>
            <a:pPr marL="0" indent="0">
              <a:buNone/>
            </a:pPr>
            <a:r>
              <a:rPr lang="en-US" i="1" dirty="0">
                <a:solidFill>
                  <a:srgbClr val="FFFF99"/>
                </a:solidFill>
                <a:latin typeface="Book Antiqua" panose="02040602050305030304" pitchFamily="18" charset="0"/>
              </a:rPr>
              <a:t>“Have I not written for you thirty sayings of counsel and knowledge?” (Pro. 22:20)</a:t>
            </a:r>
          </a:p>
          <a:p>
            <a:pPr marL="0" indent="0">
              <a:spcBef>
                <a:spcPts val="600"/>
              </a:spcBef>
              <a:buNone/>
            </a:pPr>
            <a:r>
              <a:rPr lang="en-US" i="1" dirty="0">
                <a:latin typeface="Book Antiqua" panose="02040602050305030304" pitchFamily="18" charset="0"/>
              </a:rPr>
              <a:t>	“Look to these thirty chapters; they inform, they educate.”  	(</a:t>
            </a:r>
            <a:r>
              <a:rPr lang="en-US" i="1" dirty="0" err="1">
                <a:latin typeface="Book Antiqua" panose="02040602050305030304" pitchFamily="18" charset="0"/>
              </a:rPr>
              <a:t>Amenenope</a:t>
            </a:r>
            <a:r>
              <a:rPr lang="en-US" i="1" dirty="0">
                <a:latin typeface="Book Antiqua" panose="02040602050305030304" pitchFamily="18" charset="0"/>
              </a:rPr>
              <a:t>, Chapter 30, line 539)</a:t>
            </a:r>
          </a:p>
          <a:p>
            <a:pPr marL="0" indent="0">
              <a:buNone/>
            </a:pPr>
            <a:r>
              <a:rPr lang="en-US" i="1" dirty="0">
                <a:solidFill>
                  <a:srgbClr val="FFFF99"/>
                </a:solidFill>
                <a:latin typeface="Book Antiqua" panose="02040602050305030304" pitchFamily="18" charset="0"/>
              </a:rPr>
              <a:t>”Incline thine ear, and hear the words of the wise, And apply thine heart to my doctrine; For it is pleasant if thou keep them in thy belly, that they may be established together upon thy lips.“ (Pro. 22:17-18)</a:t>
            </a:r>
          </a:p>
          <a:p>
            <a:pPr marL="0" indent="0">
              <a:spcBef>
                <a:spcPts val="600"/>
              </a:spcBef>
              <a:buNone/>
            </a:pPr>
            <a:r>
              <a:rPr lang="en-US" i="1" dirty="0">
                <a:latin typeface="Book Antiqua" panose="02040602050305030304" pitchFamily="18" charset="0"/>
              </a:rPr>
              <a:t>	”Give thine ear, and hear what I say, And apply thine heart to 	apprehend; It is good for thee to place them in thine heart, let 	them rest in the casket of thy belly; That they may act as a peg 	upon thy tongue.” (</a:t>
            </a:r>
            <a:r>
              <a:rPr lang="en-US" i="1" dirty="0" err="1">
                <a:latin typeface="Book Antiqua" panose="02040602050305030304" pitchFamily="18" charset="0"/>
              </a:rPr>
              <a:t>Amenenope</a:t>
            </a:r>
            <a:r>
              <a:rPr lang="en-US" i="1" dirty="0">
                <a:latin typeface="Book Antiqua" panose="02040602050305030304" pitchFamily="18" charset="0"/>
              </a:rPr>
              <a:t>, </a:t>
            </a:r>
            <a:r>
              <a:rPr lang="en-US" i="1" dirty="0" err="1">
                <a:latin typeface="Book Antiqua" panose="02040602050305030304" pitchFamily="18" charset="0"/>
              </a:rPr>
              <a:t>Chaper</a:t>
            </a:r>
            <a:r>
              <a:rPr lang="en-US" i="1" dirty="0">
                <a:latin typeface="Book Antiqua" panose="02040602050305030304" pitchFamily="18" charset="0"/>
              </a:rPr>
              <a:t> 1)</a:t>
            </a:r>
          </a:p>
        </p:txBody>
      </p:sp>
      <p:sp>
        <p:nvSpPr>
          <p:cNvPr id="7" name="TextBox 6">
            <a:extLst>
              <a:ext uri="{FF2B5EF4-FFF2-40B4-BE49-F238E27FC236}">
                <a16:creationId xmlns:a16="http://schemas.microsoft.com/office/drawing/2014/main" id="{06FADDB2-F538-4D42-B7B4-2DFE06F9E242}"/>
              </a:ext>
            </a:extLst>
          </p:cNvPr>
          <p:cNvSpPr txBox="1"/>
          <p:nvPr/>
        </p:nvSpPr>
        <p:spPr>
          <a:xfrm>
            <a:off x="-1" y="5761470"/>
            <a:ext cx="12188825" cy="867930"/>
          </a:xfrm>
          <a:prstGeom prst="rect">
            <a:avLst/>
          </a:prstGeom>
          <a:solidFill>
            <a:schemeClr val="bg1">
              <a:lumMod val="95000"/>
              <a:lumOff val="5000"/>
            </a:schemeClr>
          </a:solidFill>
        </p:spPr>
        <p:txBody>
          <a:bodyPr wrap="square" rtlCol="0">
            <a:spAutoFit/>
          </a:bodyPr>
          <a:lstStyle/>
          <a:p>
            <a:pPr algn="ctr">
              <a:lnSpc>
                <a:spcPct val="90000"/>
              </a:lnSpc>
            </a:pPr>
            <a:r>
              <a:rPr lang="en-US" sz="2800" dirty="0">
                <a:solidFill>
                  <a:srgbClr val="FFFF99"/>
                </a:solidFill>
              </a:rPr>
              <a:t>Enough such parallels exist  between Proverbs and </a:t>
            </a:r>
            <a:r>
              <a:rPr lang="en-US" sz="2800" dirty="0" err="1">
                <a:solidFill>
                  <a:srgbClr val="FFFF99"/>
                </a:solidFill>
              </a:rPr>
              <a:t>Amenenope</a:t>
            </a:r>
            <a:r>
              <a:rPr lang="en-US" sz="2800" dirty="0">
                <a:solidFill>
                  <a:srgbClr val="FFFF99"/>
                </a:solidFill>
              </a:rPr>
              <a:t> to cause scholars to speculate on some amount of literary relationship between them.</a:t>
            </a:r>
          </a:p>
        </p:txBody>
      </p:sp>
    </p:spTree>
    <p:extLst>
      <p:ext uri="{BB962C8B-B14F-4D97-AF65-F5344CB8AC3E}">
        <p14:creationId xmlns:p14="http://schemas.microsoft.com/office/powerpoint/2010/main" val="186498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07CE54-A9AF-4574-88E9-692387F04750}"/>
              </a:ext>
            </a:extLst>
          </p:cNvPr>
          <p:cNvSpPr>
            <a:spLocks noGrp="1" noChangeArrowheads="1"/>
          </p:cNvSpPr>
          <p:nvPr>
            <p:ph type="sldNum" sz="quarter" idx="12"/>
          </p:nvPr>
        </p:nvSpPr>
        <p:spPr>
          <a:ln/>
        </p:spPr>
        <p:txBody>
          <a:bodyPr/>
          <a:lstStyle/>
          <a:p>
            <a:pPr>
              <a:defRPr/>
            </a:pPr>
            <a:endParaRPr lang="en-US" altLang="en-US" dirty="0">
              <a:solidFill>
                <a:schemeClr val="bg2">
                  <a:lumMod val="50000"/>
                </a:schemeClr>
              </a:solidFill>
            </a:endParaRPr>
          </a:p>
        </p:txBody>
      </p:sp>
      <p:pic>
        <p:nvPicPr>
          <p:cNvPr id="244738" name="Picture 2" descr="AIS34">
            <a:extLst>
              <a:ext uri="{FF2B5EF4-FFF2-40B4-BE49-F238E27FC236}">
                <a16:creationId xmlns:a16="http://schemas.microsoft.com/office/drawing/2014/main" id="{CA74D762-8D82-48A9-836C-9FE51E5EA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38" t="1602" r="27500"/>
          <a:stretch/>
        </p:blipFill>
        <p:spPr bwMode="auto">
          <a:xfrm>
            <a:off x="3351212" y="31531"/>
            <a:ext cx="4029347" cy="682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a:extLst>
              <a:ext uri="{FF2B5EF4-FFF2-40B4-BE49-F238E27FC236}">
                <a16:creationId xmlns:a16="http://schemas.microsoft.com/office/drawing/2014/main" id="{87C95E16-1EB8-414F-B7BF-616C1D368B16}"/>
              </a:ext>
            </a:extLst>
          </p:cNvPr>
          <p:cNvSpPr txBox="1">
            <a:spLocks noChangeArrowheads="1"/>
          </p:cNvSpPr>
          <p:nvPr/>
        </p:nvSpPr>
        <p:spPr bwMode="auto">
          <a:xfrm>
            <a:off x="304800" y="2057400"/>
            <a:ext cx="30464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sz="3600" b="1" dirty="0">
                <a:solidFill>
                  <a:srgbClr val="00FFFF"/>
                </a:solidFill>
                <a:latin typeface="+mn-lt"/>
              </a:rPr>
              <a:t>BABYLONIAN JOB TABLET</a:t>
            </a:r>
          </a:p>
          <a:p>
            <a:pPr algn="r" eaLnBrk="1" hangingPunct="1">
              <a:spcBef>
                <a:spcPct val="50000"/>
              </a:spcBef>
            </a:pPr>
            <a:r>
              <a:rPr lang="en-US" altLang="en-US" dirty="0">
                <a:latin typeface="+mn-lt"/>
              </a:rPr>
              <a:t>the plight of an innocent sufferer</a:t>
            </a:r>
          </a:p>
        </p:txBody>
      </p:sp>
      <p:sp>
        <p:nvSpPr>
          <p:cNvPr id="244740" name="Text Box 4">
            <a:extLst>
              <a:ext uri="{FF2B5EF4-FFF2-40B4-BE49-F238E27FC236}">
                <a16:creationId xmlns:a16="http://schemas.microsoft.com/office/drawing/2014/main" id="{E5ACC2E1-8744-430F-B1B4-E0DE1DF428EF}"/>
              </a:ext>
            </a:extLst>
          </p:cNvPr>
          <p:cNvSpPr txBox="1">
            <a:spLocks noChangeArrowheads="1"/>
          </p:cNvSpPr>
          <p:nvPr/>
        </p:nvSpPr>
        <p:spPr bwMode="auto">
          <a:xfrm>
            <a:off x="7699536" y="6019800"/>
            <a:ext cx="22810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800" dirty="0"/>
              <a:t>The British Museum, London</a:t>
            </a:r>
          </a:p>
        </p:txBody>
      </p:sp>
      <p:sp>
        <p:nvSpPr>
          <p:cNvPr id="2" name="TextBox 1">
            <a:extLst>
              <a:ext uri="{FF2B5EF4-FFF2-40B4-BE49-F238E27FC236}">
                <a16:creationId xmlns:a16="http://schemas.microsoft.com/office/drawing/2014/main" id="{7EBF0837-BA45-42E3-B181-1C9BFDE0DD76}"/>
              </a:ext>
            </a:extLst>
          </p:cNvPr>
          <p:cNvSpPr txBox="1"/>
          <p:nvPr/>
        </p:nvSpPr>
        <p:spPr>
          <a:xfrm>
            <a:off x="7685359" y="609600"/>
            <a:ext cx="4200253" cy="4745915"/>
          </a:xfrm>
          <a:prstGeom prst="rect">
            <a:avLst/>
          </a:prstGeom>
          <a:noFill/>
        </p:spPr>
        <p:txBody>
          <a:bodyPr wrap="square" rtlCol="0">
            <a:spAutoFit/>
          </a:bodyPr>
          <a:lstStyle/>
          <a:p>
            <a:pPr>
              <a:lnSpc>
                <a:spcPct val="90000"/>
              </a:lnSpc>
            </a:pPr>
            <a:r>
              <a:rPr lang="en-US" altLang="zh-CN" dirty="0">
                <a:ea typeface="SimSun" panose="02010600030101010101" pitchFamily="2" charset="-122"/>
              </a:rPr>
              <a:t>This lengthy Babylonian poem describes the plight of a righteous sufferer and the eventual restoration of his fortunes. The composition has the form of an extended monologue uttered by an aristocratic devotee of </a:t>
            </a:r>
            <a:r>
              <a:rPr lang="en-US" altLang="zh-CN" dirty="0" err="1">
                <a:ea typeface="SimSun" panose="02010600030101010101" pitchFamily="2" charset="-122"/>
              </a:rPr>
              <a:t>Marduk</a:t>
            </a:r>
            <a:r>
              <a:rPr lang="en-US" altLang="zh-CN" dirty="0">
                <a:ea typeface="SimSun" panose="02010600030101010101" pitchFamily="2" charset="-122"/>
              </a:rPr>
              <a:t>, the god of Babylon. The opening line, from which the poem took its ancient name, is addressed to </a:t>
            </a:r>
            <a:r>
              <a:rPr lang="en-US" altLang="zh-CN" dirty="0" err="1">
                <a:ea typeface="SimSun" panose="02010600030101010101" pitchFamily="2" charset="-122"/>
              </a:rPr>
              <a:t>Marduk</a:t>
            </a:r>
            <a:r>
              <a:rPr lang="en-US" altLang="zh-CN" dirty="0">
                <a:ea typeface="SimSun" panose="02010600030101010101" pitchFamily="2" charset="-122"/>
              </a:rPr>
              <a:t>: </a:t>
            </a:r>
            <a:r>
              <a:rPr lang="en-US" altLang="zh-CN" i="1" dirty="0" err="1">
                <a:ea typeface="SimSun" panose="02010600030101010101" pitchFamily="2" charset="-122"/>
              </a:rPr>
              <a:t>Ludlul</a:t>
            </a:r>
            <a:r>
              <a:rPr lang="en-US" altLang="zh-CN" i="1" dirty="0">
                <a:ea typeface="SimSun" panose="02010600030101010101" pitchFamily="2" charset="-122"/>
              </a:rPr>
              <a:t> bel </a:t>
            </a:r>
            <a:r>
              <a:rPr lang="en-US" altLang="zh-CN" i="1" dirty="0" err="1">
                <a:ea typeface="SimSun" panose="02010600030101010101" pitchFamily="2" charset="-122"/>
              </a:rPr>
              <a:t>nemeqi</a:t>
            </a:r>
            <a:r>
              <a:rPr lang="en-US" altLang="zh-CN" dirty="0">
                <a:ea typeface="SimSun" panose="02010600030101010101" pitchFamily="2" charset="-122"/>
              </a:rPr>
              <a:t>, "Let me praise the lord of wisdom!"</a:t>
            </a:r>
          </a:p>
        </p:txBody>
      </p:sp>
    </p:spTree>
    <p:extLst>
      <p:ext uri="{BB962C8B-B14F-4D97-AF65-F5344CB8AC3E}">
        <p14:creationId xmlns:p14="http://schemas.microsoft.com/office/powerpoint/2010/main" val="357036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24D760C-10BC-452E-812A-1F5B2C85ACEE}"/>
              </a:ext>
            </a:extLst>
          </p:cNvPr>
          <p:cNvSpPr>
            <a:spLocks noGrp="1" noChangeArrowheads="1"/>
          </p:cNvSpPr>
          <p:nvPr>
            <p:ph type="sldNum" sz="quarter" idx="12"/>
          </p:nvPr>
        </p:nvSpPr>
        <p:spPr>
          <a:ln/>
        </p:spPr>
        <p:txBody>
          <a:bodyPr/>
          <a:lstStyle/>
          <a:p>
            <a:pPr>
              <a:defRPr/>
            </a:pPr>
            <a:endParaRPr lang="en-US" altLang="en-US" dirty="0">
              <a:solidFill>
                <a:schemeClr val="bg2">
                  <a:lumMod val="50000"/>
                </a:schemeClr>
              </a:solidFill>
            </a:endParaRPr>
          </a:p>
        </p:txBody>
      </p:sp>
      <p:sp>
        <p:nvSpPr>
          <p:cNvPr id="246786" name="Rectangle 2">
            <a:extLst>
              <a:ext uri="{FF2B5EF4-FFF2-40B4-BE49-F238E27FC236}">
                <a16:creationId xmlns:a16="http://schemas.microsoft.com/office/drawing/2014/main" id="{091E48A7-50A1-4FA2-8739-B557CE27FF54}"/>
              </a:ext>
            </a:extLst>
          </p:cNvPr>
          <p:cNvSpPr>
            <a:spLocks noGrp="1" noChangeArrowheads="1"/>
          </p:cNvSpPr>
          <p:nvPr>
            <p:ph type="title" idx="4294967295"/>
          </p:nvPr>
        </p:nvSpPr>
        <p:spPr>
          <a:xfrm>
            <a:off x="379412" y="220717"/>
            <a:ext cx="10361851" cy="711200"/>
          </a:xfrm>
        </p:spPr>
        <p:txBody>
          <a:bodyPr/>
          <a:lstStyle/>
          <a:p>
            <a:pPr eaLnBrk="1" hangingPunct="1"/>
            <a:r>
              <a:rPr lang="en-US" altLang="en-US" dirty="0">
                <a:solidFill>
                  <a:srgbClr val="00FFFF"/>
                </a:solidFill>
              </a:rPr>
              <a:t>Babylonian Job Tablet</a:t>
            </a:r>
          </a:p>
        </p:txBody>
      </p:sp>
      <p:sp>
        <p:nvSpPr>
          <p:cNvPr id="246787" name="Rectangle 3">
            <a:extLst>
              <a:ext uri="{FF2B5EF4-FFF2-40B4-BE49-F238E27FC236}">
                <a16:creationId xmlns:a16="http://schemas.microsoft.com/office/drawing/2014/main" id="{E620F221-22FD-480F-A2A2-B45FD855D85C}"/>
              </a:ext>
            </a:extLst>
          </p:cNvPr>
          <p:cNvSpPr>
            <a:spLocks noGrp="1" noChangeArrowheads="1"/>
          </p:cNvSpPr>
          <p:nvPr>
            <p:ph type="body" idx="4294967295"/>
          </p:nvPr>
        </p:nvSpPr>
        <p:spPr>
          <a:xfrm>
            <a:off x="912813" y="939801"/>
            <a:ext cx="10362524" cy="4318000"/>
          </a:xfrm>
        </p:spPr>
        <p:txBody>
          <a:bodyPr>
            <a:noAutofit/>
          </a:bodyPr>
          <a:lstStyle/>
          <a:p>
            <a:pPr marL="0" indent="0" eaLnBrk="1" hangingPunct="1">
              <a:lnSpc>
                <a:spcPct val="90000"/>
              </a:lnSpc>
              <a:buNone/>
            </a:pPr>
            <a:r>
              <a:rPr lang="en-US" altLang="zh-CN" sz="2400" dirty="0">
                <a:solidFill>
                  <a:srgbClr val="FFFF99"/>
                </a:solidFill>
                <a:ea typeface="SimSun" panose="02010600030101010101" pitchFamily="2" charset="-122"/>
              </a:rPr>
              <a:t>In Tablet II (the tablet previously shown) the sufferer complains that his situation is like that of someone who has behaved impiously or irreligiously, whereas he has lived as a model of piety and reverence. This leads him to wonder if this way of life is really the behavior the gods want, and he contemplates, in Job-like fashion, the incomprehensibility of the divine will:</a:t>
            </a:r>
          </a:p>
          <a:p>
            <a:pPr lvl="1" eaLnBrk="1" hangingPunct="1">
              <a:lnSpc>
                <a:spcPct val="90000"/>
              </a:lnSpc>
            </a:pPr>
            <a:r>
              <a:rPr lang="en-US" altLang="zh-CN" i="1" dirty="0">
                <a:ea typeface="SimSun" panose="02010600030101010101" pitchFamily="2" charset="-122"/>
              </a:rPr>
              <a:t>”I wish I knew that these things are pleasing to a god!” </a:t>
            </a:r>
          </a:p>
          <a:p>
            <a:pPr lvl="1" eaLnBrk="1" hangingPunct="1">
              <a:lnSpc>
                <a:spcPct val="90000"/>
              </a:lnSpc>
            </a:pPr>
            <a:r>
              <a:rPr lang="en-US" altLang="zh-CN" i="1" dirty="0">
                <a:ea typeface="SimSun" panose="02010600030101010101" pitchFamily="2" charset="-122"/>
              </a:rPr>
              <a:t>“What seems good to oneself may be a sin to a god.” </a:t>
            </a:r>
          </a:p>
          <a:p>
            <a:pPr lvl="1" eaLnBrk="1" hangingPunct="1">
              <a:lnSpc>
                <a:spcPct val="90000"/>
              </a:lnSpc>
            </a:pPr>
            <a:r>
              <a:rPr lang="en-US" altLang="zh-CN" i="1" dirty="0">
                <a:ea typeface="SimSun" panose="02010600030101010101" pitchFamily="2" charset="-122"/>
              </a:rPr>
              <a:t>“What in one's own heart seems objectionable may be good to a god.”</a:t>
            </a:r>
          </a:p>
          <a:p>
            <a:pPr lvl="1" eaLnBrk="1" hangingPunct="1">
              <a:lnSpc>
                <a:spcPct val="90000"/>
              </a:lnSpc>
            </a:pPr>
            <a:r>
              <a:rPr lang="en-US" altLang="zh-CN" i="1" dirty="0">
                <a:ea typeface="SimSun" panose="02010600030101010101" pitchFamily="2" charset="-122"/>
              </a:rPr>
              <a:t>“Who can comprehend the purpose of the gods in the sky?”</a:t>
            </a:r>
          </a:p>
          <a:p>
            <a:pPr lvl="1" eaLnBrk="1" hangingPunct="1">
              <a:lnSpc>
                <a:spcPct val="90000"/>
              </a:lnSpc>
            </a:pPr>
            <a:r>
              <a:rPr lang="en-US" altLang="zh-CN" i="1" dirty="0">
                <a:ea typeface="SimSun" panose="02010600030101010101" pitchFamily="2" charset="-122"/>
              </a:rPr>
              <a:t>“Who can fathom the plan of the gods of the underworld?”</a:t>
            </a:r>
          </a:p>
          <a:p>
            <a:pPr lvl="1" eaLnBrk="1" hangingPunct="1">
              <a:lnSpc>
                <a:spcPct val="90000"/>
              </a:lnSpc>
            </a:pPr>
            <a:r>
              <a:rPr lang="en-US" altLang="zh-CN" i="1" dirty="0">
                <a:ea typeface="SimSun" panose="02010600030101010101" pitchFamily="2" charset="-122"/>
              </a:rPr>
              <a:t>“Where have the masses ever understood the way of a god?”</a:t>
            </a:r>
          </a:p>
        </p:txBody>
      </p:sp>
      <p:sp>
        <p:nvSpPr>
          <p:cNvPr id="2" name="TextBox 1">
            <a:extLst>
              <a:ext uri="{FF2B5EF4-FFF2-40B4-BE49-F238E27FC236}">
                <a16:creationId xmlns:a16="http://schemas.microsoft.com/office/drawing/2014/main" id="{2DC0E5DF-3A89-44C9-A79E-FE4815D98351}"/>
              </a:ext>
            </a:extLst>
          </p:cNvPr>
          <p:cNvSpPr txBox="1"/>
          <p:nvPr/>
        </p:nvSpPr>
        <p:spPr>
          <a:xfrm>
            <a:off x="0" y="5449872"/>
            <a:ext cx="12188825" cy="1255728"/>
          </a:xfrm>
          <a:prstGeom prst="rect">
            <a:avLst/>
          </a:prstGeom>
          <a:solidFill>
            <a:schemeClr val="bg1">
              <a:lumMod val="95000"/>
              <a:lumOff val="5000"/>
            </a:schemeClr>
          </a:solidFill>
        </p:spPr>
        <p:txBody>
          <a:bodyPr wrap="square" rtlCol="0">
            <a:spAutoFit/>
          </a:bodyPr>
          <a:lstStyle/>
          <a:p>
            <a:pPr algn="ctr">
              <a:lnSpc>
                <a:spcPct val="90000"/>
              </a:lnSpc>
            </a:pPr>
            <a:r>
              <a:rPr lang="en-US" altLang="en-US" sz="2800" dirty="0">
                <a:solidFill>
                  <a:srgbClr val="FFFF99"/>
                </a:solidFill>
                <a:latin typeface="Narkisim" panose="020E0502050101010101" pitchFamily="34" charset="-79"/>
                <a:ea typeface="SimSun" panose="02010600030101010101" pitchFamily="2" charset="-122"/>
                <a:cs typeface="Narkisim" panose="020E0502050101010101" pitchFamily="34" charset="-79"/>
              </a:rPr>
              <a:t>This tablet testifies to the widespread genre of wisdom literature seeking to answer philosophical and existential questions. Biblical books like Job and Ecclesiastes fall into this larger genre of literature as well.</a:t>
            </a:r>
          </a:p>
        </p:txBody>
      </p:sp>
    </p:spTree>
    <p:extLst>
      <p:ext uri="{BB962C8B-B14F-4D97-AF65-F5344CB8AC3E}">
        <p14:creationId xmlns:p14="http://schemas.microsoft.com/office/powerpoint/2010/main" val="38636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p:cTn id="7" dur="500" fill="hold"/>
                                        <p:tgtEl>
                                          <p:spTgt spid="246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67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67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6787">
                                            <p:txEl>
                                              <p:pRg st="1" end="1"/>
                                            </p:txEl>
                                          </p:spTgt>
                                        </p:tgtEl>
                                        <p:attrNameLst>
                                          <p:attrName>style.visibility</p:attrName>
                                        </p:attrNameLst>
                                      </p:cBhvr>
                                      <p:to>
                                        <p:strVal val="visible"/>
                                      </p:to>
                                    </p:set>
                                    <p:anim calcmode="lin" valueType="num">
                                      <p:cBhvr additive="base">
                                        <p:cTn id="14" dur="500" fill="hold"/>
                                        <p:tgtEl>
                                          <p:spTgt spid="24678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6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6787">
                                            <p:txEl>
                                              <p:pRg st="2" end="2"/>
                                            </p:txEl>
                                          </p:spTgt>
                                        </p:tgtEl>
                                        <p:attrNameLst>
                                          <p:attrName>style.visibility</p:attrName>
                                        </p:attrNameLst>
                                      </p:cBhvr>
                                      <p:to>
                                        <p:strVal val="visible"/>
                                      </p:to>
                                    </p:set>
                                    <p:anim calcmode="lin" valueType="num">
                                      <p:cBhvr additive="base">
                                        <p:cTn id="20" dur="500" fill="hold"/>
                                        <p:tgtEl>
                                          <p:spTgt spid="24678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6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6787">
                                            <p:txEl>
                                              <p:pRg st="3" end="3"/>
                                            </p:txEl>
                                          </p:spTgt>
                                        </p:tgtEl>
                                        <p:attrNameLst>
                                          <p:attrName>style.visibility</p:attrName>
                                        </p:attrNameLst>
                                      </p:cBhvr>
                                      <p:to>
                                        <p:strVal val="visible"/>
                                      </p:to>
                                    </p:set>
                                    <p:anim calcmode="lin" valueType="num">
                                      <p:cBhvr additive="base">
                                        <p:cTn id="26" dur="500" fill="hold"/>
                                        <p:tgtEl>
                                          <p:spTgt spid="24678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67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6787">
                                            <p:txEl>
                                              <p:pRg st="4" end="4"/>
                                            </p:txEl>
                                          </p:spTgt>
                                        </p:tgtEl>
                                        <p:attrNameLst>
                                          <p:attrName>style.visibility</p:attrName>
                                        </p:attrNameLst>
                                      </p:cBhvr>
                                      <p:to>
                                        <p:strVal val="visible"/>
                                      </p:to>
                                    </p:set>
                                    <p:anim calcmode="lin" valueType="num">
                                      <p:cBhvr additive="base">
                                        <p:cTn id="32" dur="500" fill="hold"/>
                                        <p:tgtEl>
                                          <p:spTgt spid="24678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6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6787">
                                            <p:txEl>
                                              <p:pRg st="5" end="5"/>
                                            </p:txEl>
                                          </p:spTgt>
                                        </p:tgtEl>
                                        <p:attrNameLst>
                                          <p:attrName>style.visibility</p:attrName>
                                        </p:attrNameLst>
                                      </p:cBhvr>
                                      <p:to>
                                        <p:strVal val="visible"/>
                                      </p:to>
                                    </p:set>
                                    <p:anim calcmode="lin" valueType="num">
                                      <p:cBhvr additive="base">
                                        <p:cTn id="38" dur="500" fill="hold"/>
                                        <p:tgtEl>
                                          <p:spTgt spid="246787">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67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6787">
                                            <p:txEl>
                                              <p:pRg st="6" end="6"/>
                                            </p:txEl>
                                          </p:spTgt>
                                        </p:tgtEl>
                                        <p:attrNameLst>
                                          <p:attrName>style.visibility</p:attrName>
                                        </p:attrNameLst>
                                      </p:cBhvr>
                                      <p:to>
                                        <p:strVal val="visible"/>
                                      </p:to>
                                    </p:set>
                                    <p:anim calcmode="lin" valueType="num">
                                      <p:cBhvr additive="base">
                                        <p:cTn id="44" dur="500" fill="hold"/>
                                        <p:tgtEl>
                                          <p:spTgt spid="246787">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67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29541E6-F3DE-4F49-97F0-F0331E5C7607}"/>
              </a:ext>
            </a:extLst>
          </p:cNvPr>
          <p:cNvSpPr>
            <a:spLocks noGrp="1"/>
          </p:cNvSpPr>
          <p:nvPr>
            <p:ph type="sldNum" sz="quarter" idx="12"/>
          </p:nvPr>
        </p:nvSpPr>
        <p:spPr/>
        <p:txBody>
          <a:bodyPr/>
          <a:lstStyle/>
          <a:p>
            <a:fld id="{C1C5B08F-558C-4447-BC6A-BD5E2CD7EDCF}" type="slidenum">
              <a:rPr lang="en-US" altLang="en-US"/>
              <a:pPr/>
              <a:t>35</a:t>
            </a:fld>
            <a:endParaRPr lang="en-US" altLang="en-US"/>
          </a:p>
        </p:txBody>
      </p:sp>
      <p:sp>
        <p:nvSpPr>
          <p:cNvPr id="474114" name="Rectangle 2">
            <a:extLst>
              <a:ext uri="{FF2B5EF4-FFF2-40B4-BE49-F238E27FC236}">
                <a16:creationId xmlns:a16="http://schemas.microsoft.com/office/drawing/2014/main" id="{F3C602D8-37F5-42F3-97F3-D5D4659CF201}"/>
              </a:ext>
            </a:extLst>
          </p:cNvPr>
          <p:cNvSpPr>
            <a:spLocks noGrp="1" noChangeArrowheads="1"/>
          </p:cNvSpPr>
          <p:nvPr>
            <p:ph type="title"/>
          </p:nvPr>
        </p:nvSpPr>
        <p:spPr/>
        <p:txBody>
          <a:bodyPr/>
          <a:lstStyle/>
          <a:p>
            <a:r>
              <a:rPr lang="en-US" altLang="en-US" dirty="0">
                <a:solidFill>
                  <a:srgbClr val="00FFFF"/>
                </a:solidFill>
              </a:rPr>
              <a:t>Structure</a:t>
            </a:r>
          </a:p>
        </p:txBody>
      </p:sp>
      <p:sp>
        <p:nvSpPr>
          <p:cNvPr id="474115" name="Rectangle 3">
            <a:extLst>
              <a:ext uri="{FF2B5EF4-FFF2-40B4-BE49-F238E27FC236}">
                <a16:creationId xmlns:a16="http://schemas.microsoft.com/office/drawing/2014/main" id="{CBAA0F24-DF49-4B10-ABF2-3495F5605E1C}"/>
              </a:ext>
            </a:extLst>
          </p:cNvPr>
          <p:cNvSpPr>
            <a:spLocks noGrp="1" noChangeArrowheads="1"/>
          </p:cNvSpPr>
          <p:nvPr>
            <p:ph type="body" idx="1"/>
          </p:nvPr>
        </p:nvSpPr>
        <p:spPr/>
        <p:txBody>
          <a:bodyPr>
            <a:normAutofit/>
          </a:bodyPr>
          <a:lstStyle/>
          <a:p>
            <a:pPr>
              <a:lnSpc>
                <a:spcPct val="90000"/>
              </a:lnSpc>
              <a:buFont typeface="Wingdings" panose="05000000000000000000" pitchFamily="2" charset="2"/>
              <a:buNone/>
            </a:pPr>
            <a:r>
              <a:rPr lang="en-US" altLang="en-US" b="1" dirty="0">
                <a:solidFill>
                  <a:srgbClr val="FFFF00"/>
                </a:solidFill>
              </a:rPr>
              <a:t>Works of Hebrew wisdom may or may not have a literary structure. </a:t>
            </a:r>
          </a:p>
          <a:p>
            <a:r>
              <a:rPr lang="en-US" altLang="en-US" sz="2400" i="1" dirty="0"/>
              <a:t>The Book of Proverbs comes from various authors and periods (1:1; 22:17; 24:23; 30:1; 31:1) and does not have a narrative structure, though there is one editorial note to indicate when one section was first collected (25:1).</a:t>
            </a:r>
          </a:p>
          <a:p>
            <a:pPr>
              <a:lnSpc>
                <a:spcPct val="90000"/>
              </a:lnSpc>
            </a:pPr>
            <a:r>
              <a:rPr lang="en-US" altLang="en-US" sz="2400" i="1" dirty="0"/>
              <a:t>Job, on the other hand, has a clear structure of cyclical conversations, and while the short opening and epilogue are narratives, the large central part is poetic.</a:t>
            </a:r>
          </a:p>
          <a:p>
            <a:pPr>
              <a:lnSpc>
                <a:spcPct val="90000"/>
              </a:lnSpc>
            </a:pPr>
            <a:r>
              <a:rPr lang="en-US" altLang="en-US" sz="2400" i="1" dirty="0"/>
              <a:t>Structure is more debatable in the Song and Ecclesiastes, some scholars arguing for structure and others doubtful.</a:t>
            </a:r>
          </a:p>
        </p:txBody>
      </p:sp>
    </p:spTree>
    <p:extLst>
      <p:ext uri="{BB962C8B-B14F-4D97-AF65-F5344CB8AC3E}">
        <p14:creationId xmlns:p14="http://schemas.microsoft.com/office/powerpoint/2010/main" val="22304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 calcmode="lin" valueType="num">
                                      <p:cBhvr>
                                        <p:cTn id="7" dur="500" fill="hold"/>
                                        <p:tgtEl>
                                          <p:spTgt spid="474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4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74115">
                                            <p:txEl>
                                              <p:pRg st="1" end="1"/>
                                            </p:txEl>
                                          </p:spTgt>
                                        </p:tgtEl>
                                        <p:attrNameLst>
                                          <p:attrName>style.visibility</p:attrName>
                                        </p:attrNameLst>
                                      </p:cBhvr>
                                      <p:to>
                                        <p:strVal val="visible"/>
                                      </p:to>
                                    </p:set>
                                    <p:anim calcmode="lin" valueType="num">
                                      <p:cBhvr>
                                        <p:cTn id="13" dur="500" fill="hold"/>
                                        <p:tgtEl>
                                          <p:spTgt spid="4741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741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74115">
                                            <p:txEl>
                                              <p:pRg st="2" end="2"/>
                                            </p:txEl>
                                          </p:spTgt>
                                        </p:tgtEl>
                                        <p:attrNameLst>
                                          <p:attrName>style.visibility</p:attrName>
                                        </p:attrNameLst>
                                      </p:cBhvr>
                                      <p:to>
                                        <p:strVal val="visible"/>
                                      </p:to>
                                    </p:set>
                                    <p:anim calcmode="lin" valueType="num">
                                      <p:cBhvr>
                                        <p:cTn id="19" dur="500" fill="hold"/>
                                        <p:tgtEl>
                                          <p:spTgt spid="4741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741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4115">
                                            <p:txEl>
                                              <p:pRg st="3" end="3"/>
                                            </p:txEl>
                                          </p:spTgt>
                                        </p:tgtEl>
                                        <p:attrNameLst>
                                          <p:attrName>style.visibility</p:attrName>
                                        </p:attrNameLst>
                                      </p:cBhvr>
                                      <p:to>
                                        <p:strVal val="visible"/>
                                      </p:to>
                                    </p:set>
                                    <p:anim calcmode="lin" valueType="num">
                                      <p:cBhvr additive="base">
                                        <p:cTn id="25" dur="500" fill="hold"/>
                                        <p:tgtEl>
                                          <p:spTgt spid="474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41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4D5DD81-45E3-4AD7-ADB0-0E57CAF3C85A}"/>
              </a:ext>
            </a:extLst>
          </p:cNvPr>
          <p:cNvSpPr>
            <a:spLocks noGrp="1"/>
          </p:cNvSpPr>
          <p:nvPr>
            <p:ph type="sldNum" sz="quarter" idx="12"/>
          </p:nvPr>
        </p:nvSpPr>
        <p:spPr/>
        <p:txBody>
          <a:bodyPr/>
          <a:lstStyle/>
          <a:p>
            <a:fld id="{208F478C-7E72-4465-B1ED-765F0D49FBF5}" type="slidenum">
              <a:rPr lang="en-US" altLang="en-US"/>
              <a:pPr/>
              <a:t>36</a:t>
            </a:fld>
            <a:endParaRPr lang="en-US" altLang="en-US"/>
          </a:p>
        </p:txBody>
      </p:sp>
      <p:sp>
        <p:nvSpPr>
          <p:cNvPr id="472066" name="Rectangle 2">
            <a:extLst>
              <a:ext uri="{FF2B5EF4-FFF2-40B4-BE49-F238E27FC236}">
                <a16:creationId xmlns:a16="http://schemas.microsoft.com/office/drawing/2014/main" id="{C756AEF2-7912-46AC-A76B-0D56CE5C4FCC}"/>
              </a:ext>
            </a:extLst>
          </p:cNvPr>
          <p:cNvSpPr>
            <a:spLocks noGrp="1" noChangeArrowheads="1"/>
          </p:cNvSpPr>
          <p:nvPr>
            <p:ph type="title"/>
          </p:nvPr>
        </p:nvSpPr>
        <p:spPr>
          <a:xfrm>
            <a:off x="760412" y="0"/>
            <a:ext cx="10360501" cy="1219200"/>
          </a:xfrm>
        </p:spPr>
        <p:txBody>
          <a:bodyPr/>
          <a:lstStyle/>
          <a:p>
            <a:r>
              <a:rPr lang="en-US" altLang="en-US" dirty="0">
                <a:solidFill>
                  <a:srgbClr val="00FFFF"/>
                </a:solidFill>
              </a:rPr>
              <a:t>Character of Hebrew wisdom</a:t>
            </a:r>
          </a:p>
        </p:txBody>
      </p:sp>
      <p:sp>
        <p:nvSpPr>
          <p:cNvPr id="472067" name="Rectangle 3">
            <a:extLst>
              <a:ext uri="{FF2B5EF4-FFF2-40B4-BE49-F238E27FC236}">
                <a16:creationId xmlns:a16="http://schemas.microsoft.com/office/drawing/2014/main" id="{7F6CF420-27C2-4EE0-80C5-35BF0F269D94}"/>
              </a:ext>
            </a:extLst>
          </p:cNvPr>
          <p:cNvSpPr>
            <a:spLocks noGrp="1" noChangeArrowheads="1"/>
          </p:cNvSpPr>
          <p:nvPr>
            <p:ph type="body" idx="1"/>
          </p:nvPr>
        </p:nvSpPr>
        <p:spPr>
          <a:xfrm>
            <a:off x="1370012" y="1447800"/>
            <a:ext cx="10058400" cy="5122672"/>
          </a:xfrm>
        </p:spPr>
        <p:txBody>
          <a:bodyPr>
            <a:normAutofit/>
          </a:bodyPr>
          <a:lstStyle/>
          <a:p>
            <a:pPr marL="0" indent="0">
              <a:buNone/>
            </a:pPr>
            <a:r>
              <a:rPr lang="en-US" altLang="en-US" b="1" dirty="0">
                <a:solidFill>
                  <a:srgbClr val="FFFF00"/>
                </a:solidFill>
              </a:rPr>
              <a:t>Hebrew wisdom is essential practical—wisdom for how to live successfully in life—and it should not be confused with the New Testament spiritual gift of wisdom.</a:t>
            </a:r>
            <a:endParaRPr lang="en-US" altLang="en-US" sz="2400" i="1" dirty="0"/>
          </a:p>
          <a:p>
            <a:r>
              <a:rPr lang="en-US" altLang="en-US" sz="2400" i="1" dirty="0"/>
              <a:t>Proverbs, for instance, are short, pithy sayings that invite meditation: most are 25 words or less.</a:t>
            </a:r>
          </a:p>
          <a:p>
            <a:r>
              <a:rPr lang="en-US" altLang="en-US" sz="2400" i="1" dirty="0"/>
              <a:t>Typically, they express a general truth that will be applicable most of the time; </a:t>
            </a:r>
            <a:r>
              <a:rPr lang="en-US" altLang="en-US" sz="2400" i="1" u="sng" dirty="0"/>
              <a:t>however, proverbs are not the same as promises nor are they the same as law.</a:t>
            </a:r>
          </a:p>
          <a:p>
            <a:r>
              <a:rPr lang="en-US" altLang="en-US" sz="2400" i="1" dirty="0"/>
              <a:t>Often, proverbs have implied applications (i.e., what is true in one situation is likely to be true in others).</a:t>
            </a:r>
          </a:p>
        </p:txBody>
      </p:sp>
    </p:spTree>
    <p:extLst>
      <p:ext uri="{BB962C8B-B14F-4D97-AF65-F5344CB8AC3E}">
        <p14:creationId xmlns:p14="http://schemas.microsoft.com/office/powerpoint/2010/main" val="385520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anim calcmode="lin" valueType="num">
                                      <p:cBhvr additive="base">
                                        <p:cTn id="7" dur="500" fill="hold"/>
                                        <p:tgtEl>
                                          <p:spTgt spid="472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2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2067">
                                            <p:txEl>
                                              <p:pRg st="1" end="1"/>
                                            </p:txEl>
                                          </p:spTgt>
                                        </p:tgtEl>
                                        <p:attrNameLst>
                                          <p:attrName>style.visibility</p:attrName>
                                        </p:attrNameLst>
                                      </p:cBhvr>
                                      <p:to>
                                        <p:strVal val="visible"/>
                                      </p:to>
                                    </p:set>
                                    <p:anim calcmode="lin" valueType="num">
                                      <p:cBhvr additive="base">
                                        <p:cTn id="13" dur="500" fill="hold"/>
                                        <p:tgtEl>
                                          <p:spTgt spid="472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2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2067">
                                            <p:txEl>
                                              <p:pRg st="2" end="2"/>
                                            </p:txEl>
                                          </p:spTgt>
                                        </p:tgtEl>
                                        <p:attrNameLst>
                                          <p:attrName>style.visibility</p:attrName>
                                        </p:attrNameLst>
                                      </p:cBhvr>
                                      <p:to>
                                        <p:strVal val="visible"/>
                                      </p:to>
                                    </p:set>
                                    <p:anim calcmode="lin" valueType="num">
                                      <p:cBhvr additive="base">
                                        <p:cTn id="19" dur="500" fill="hold"/>
                                        <p:tgtEl>
                                          <p:spTgt spid="472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2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2067">
                                            <p:txEl>
                                              <p:pRg st="3" end="3"/>
                                            </p:txEl>
                                          </p:spTgt>
                                        </p:tgtEl>
                                        <p:attrNameLst>
                                          <p:attrName>style.visibility</p:attrName>
                                        </p:attrNameLst>
                                      </p:cBhvr>
                                      <p:to>
                                        <p:strVal val="visible"/>
                                      </p:to>
                                    </p:set>
                                    <p:anim calcmode="lin" valueType="num">
                                      <p:cBhvr additive="base">
                                        <p:cTn id="25" dur="500" fill="hold"/>
                                        <p:tgtEl>
                                          <p:spTgt spid="472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20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354133-DB9D-4DF1-A3EC-A5CBFB09BB4D}"/>
              </a:ext>
            </a:extLst>
          </p:cNvPr>
          <p:cNvSpPr>
            <a:spLocks noGrp="1"/>
          </p:cNvSpPr>
          <p:nvPr>
            <p:ph type="sldNum" sz="quarter" idx="12"/>
          </p:nvPr>
        </p:nvSpPr>
        <p:spPr/>
        <p:txBody>
          <a:bodyPr/>
          <a:lstStyle/>
          <a:p>
            <a:fld id="{3570945B-504E-4A1E-B7B4-B731BF5D5A7A}" type="slidenum">
              <a:rPr lang="en-US" altLang="en-US"/>
              <a:pPr/>
              <a:t>37</a:t>
            </a:fld>
            <a:endParaRPr lang="en-US" altLang="en-US"/>
          </a:p>
        </p:txBody>
      </p:sp>
      <p:sp>
        <p:nvSpPr>
          <p:cNvPr id="473090" name="Rectangle 2">
            <a:extLst>
              <a:ext uri="{FF2B5EF4-FFF2-40B4-BE49-F238E27FC236}">
                <a16:creationId xmlns:a16="http://schemas.microsoft.com/office/drawing/2014/main" id="{0AEC87CD-0BAC-4420-863A-8FBAA651391A}"/>
              </a:ext>
            </a:extLst>
          </p:cNvPr>
          <p:cNvSpPr>
            <a:spLocks noGrp="1" noChangeArrowheads="1"/>
          </p:cNvSpPr>
          <p:nvPr>
            <p:ph type="title"/>
          </p:nvPr>
        </p:nvSpPr>
        <p:spPr>
          <a:xfrm>
            <a:off x="608012" y="0"/>
            <a:ext cx="11430000" cy="1160272"/>
          </a:xfrm>
        </p:spPr>
        <p:txBody>
          <a:bodyPr>
            <a:normAutofit/>
          </a:bodyPr>
          <a:lstStyle/>
          <a:p>
            <a:r>
              <a:rPr lang="en-US" altLang="en-US" dirty="0">
                <a:solidFill>
                  <a:srgbClr val="00FFFF"/>
                </a:solidFill>
              </a:rPr>
              <a:t>Distinguishing</a:t>
            </a:r>
            <a:r>
              <a:rPr lang="en-US" altLang="en-US" dirty="0">
                <a:solidFill>
                  <a:srgbClr val="00FFFF"/>
                </a:solidFill>
                <a:latin typeface="Impact" panose="020B0806030902050204" pitchFamily="34" charset="0"/>
              </a:rPr>
              <a:t> </a:t>
            </a:r>
            <a:r>
              <a:rPr lang="en-US" altLang="en-US" dirty="0">
                <a:solidFill>
                  <a:srgbClr val="00FFFF"/>
                </a:solidFill>
              </a:rPr>
              <a:t>Between Law, Promise &amp; Proverb</a:t>
            </a:r>
          </a:p>
        </p:txBody>
      </p:sp>
      <p:sp>
        <p:nvSpPr>
          <p:cNvPr id="473091" name="Rectangle 3">
            <a:extLst>
              <a:ext uri="{FF2B5EF4-FFF2-40B4-BE49-F238E27FC236}">
                <a16:creationId xmlns:a16="http://schemas.microsoft.com/office/drawing/2014/main" id="{694DD53D-387D-43BC-94B6-169236620C28}"/>
              </a:ext>
            </a:extLst>
          </p:cNvPr>
          <p:cNvSpPr>
            <a:spLocks noGrp="1" noChangeArrowheads="1"/>
          </p:cNvSpPr>
          <p:nvPr>
            <p:ph type="body" idx="1"/>
          </p:nvPr>
        </p:nvSpPr>
        <p:spPr>
          <a:xfrm>
            <a:off x="837287" y="1396755"/>
            <a:ext cx="10666650" cy="5410200"/>
          </a:xfrm>
        </p:spPr>
        <p:txBody>
          <a:bodyPr>
            <a:normAutofit/>
          </a:bodyPr>
          <a:lstStyle/>
          <a:p>
            <a:pPr>
              <a:lnSpc>
                <a:spcPct val="90000"/>
              </a:lnSpc>
              <a:buFont typeface="Wingdings" panose="05000000000000000000" pitchFamily="2" charset="2"/>
              <a:buChar char="q"/>
            </a:pPr>
            <a:r>
              <a:rPr lang="en-US" altLang="en-US" sz="2400" i="1" dirty="0"/>
              <a:t>Everyone who calls on the name of the Lord will be saved (Ro. 10:13).</a:t>
            </a:r>
            <a:r>
              <a:rPr lang="en-US" altLang="en-US" sz="2400" dirty="0"/>
              <a:t> </a:t>
            </a:r>
            <a:r>
              <a:rPr lang="en-US" altLang="en-US" sz="2400" b="1" dirty="0">
                <a:solidFill>
                  <a:srgbClr val="FFFF99"/>
                </a:solidFill>
              </a:rPr>
              <a:t>Promise</a:t>
            </a:r>
            <a:endParaRPr lang="en-US" altLang="en-US" sz="2400" i="1" dirty="0">
              <a:solidFill>
                <a:srgbClr val="FFFF99"/>
              </a:solidFill>
            </a:endParaRPr>
          </a:p>
          <a:p>
            <a:pPr>
              <a:lnSpc>
                <a:spcPct val="90000"/>
              </a:lnSpc>
              <a:buFont typeface="Wingdings" panose="05000000000000000000" pitchFamily="2" charset="2"/>
              <a:buChar char="q"/>
            </a:pPr>
            <a:r>
              <a:rPr lang="en-US" altLang="en-US" sz="2400" i="1" dirty="0"/>
              <a:t>From evil doers come evil deeds (1 Sa. 24:13).  </a:t>
            </a:r>
            <a:r>
              <a:rPr lang="en-US" altLang="en-US" sz="2400" b="1" dirty="0">
                <a:solidFill>
                  <a:srgbClr val="FFFF99"/>
                </a:solidFill>
              </a:rPr>
              <a:t>Proverb</a:t>
            </a:r>
            <a:endParaRPr lang="en-US" altLang="en-US" sz="2400" i="1" dirty="0">
              <a:solidFill>
                <a:srgbClr val="FFFF99"/>
              </a:solidFill>
            </a:endParaRPr>
          </a:p>
          <a:p>
            <a:pPr>
              <a:lnSpc>
                <a:spcPct val="90000"/>
              </a:lnSpc>
              <a:buFont typeface="Wingdings" panose="05000000000000000000" pitchFamily="2" charset="2"/>
              <a:buChar char="q"/>
            </a:pPr>
            <a:r>
              <a:rPr lang="en-US" altLang="en-US" sz="2400" i="1" dirty="0"/>
              <a:t>Do not repay anyone evil for evil (Ro. 12:17). </a:t>
            </a:r>
            <a:r>
              <a:rPr lang="en-US" altLang="en-US" sz="2400" i="1" dirty="0">
                <a:solidFill>
                  <a:srgbClr val="FFFF99"/>
                </a:solidFill>
              </a:rPr>
              <a:t> </a:t>
            </a:r>
            <a:r>
              <a:rPr lang="en-US" altLang="en-US" sz="2400" b="1" dirty="0">
                <a:solidFill>
                  <a:srgbClr val="FFFF99"/>
                </a:solidFill>
              </a:rPr>
              <a:t>Law</a:t>
            </a:r>
            <a:endParaRPr lang="en-US" altLang="en-US" sz="2400" i="1" dirty="0">
              <a:solidFill>
                <a:srgbClr val="FFFF99"/>
              </a:solidFill>
            </a:endParaRPr>
          </a:p>
          <a:p>
            <a:pPr>
              <a:lnSpc>
                <a:spcPct val="90000"/>
              </a:lnSpc>
              <a:buFont typeface="Wingdings" panose="05000000000000000000" pitchFamily="2" charset="2"/>
              <a:buChar char="q"/>
            </a:pPr>
            <a:r>
              <a:rPr lang="en-US" altLang="en-US" sz="2400" i="1" dirty="0"/>
              <a:t>The fathers eat sour grapes, and the children’s teeth are set on edge (</a:t>
            </a:r>
            <a:r>
              <a:rPr lang="en-US" altLang="en-US" sz="2400" i="1" dirty="0" err="1"/>
              <a:t>Eze</a:t>
            </a:r>
            <a:r>
              <a:rPr lang="en-US" altLang="en-US" sz="2400" i="1" dirty="0"/>
              <a:t>. 18:2).  </a:t>
            </a:r>
            <a:r>
              <a:rPr lang="en-US" altLang="en-US" sz="2400" b="1" dirty="0">
                <a:solidFill>
                  <a:srgbClr val="FFFF99"/>
                </a:solidFill>
              </a:rPr>
              <a:t>Proverb</a:t>
            </a:r>
            <a:endParaRPr lang="en-US" altLang="en-US" sz="2400" i="1" dirty="0">
              <a:solidFill>
                <a:srgbClr val="FFFF99"/>
              </a:solidFill>
            </a:endParaRPr>
          </a:p>
          <a:p>
            <a:pPr>
              <a:lnSpc>
                <a:spcPct val="90000"/>
              </a:lnSpc>
              <a:buFont typeface="Wingdings" panose="05000000000000000000" pitchFamily="2" charset="2"/>
              <a:buChar char="q"/>
            </a:pPr>
            <a:r>
              <a:rPr lang="en-US" altLang="en-US" sz="2400" i="1" dirty="0"/>
              <a:t>Physician, heal yourself (Lk. 4:23)!  </a:t>
            </a:r>
            <a:r>
              <a:rPr lang="en-US" altLang="en-US" sz="2400" b="1" dirty="0">
                <a:solidFill>
                  <a:srgbClr val="FFFF99"/>
                </a:solidFill>
              </a:rPr>
              <a:t>Proverb</a:t>
            </a:r>
            <a:endParaRPr lang="en-US" altLang="en-US" sz="2400" i="1" dirty="0">
              <a:solidFill>
                <a:srgbClr val="FFFF99"/>
              </a:solidFill>
            </a:endParaRPr>
          </a:p>
          <a:p>
            <a:pPr>
              <a:lnSpc>
                <a:spcPct val="90000"/>
              </a:lnSpc>
              <a:buFont typeface="Wingdings" panose="05000000000000000000" pitchFamily="2" charset="2"/>
              <a:buChar char="q"/>
            </a:pPr>
            <a:r>
              <a:rPr lang="en-US" altLang="en-US" sz="2400" i="1" dirty="0"/>
              <a:t>If a man is found sleeping with another man’s wife…both shall die (Dt. 22:22).  </a:t>
            </a:r>
            <a:r>
              <a:rPr lang="en-US" altLang="en-US" sz="2400" b="1" dirty="0">
                <a:solidFill>
                  <a:srgbClr val="FFFF99"/>
                </a:solidFill>
              </a:rPr>
              <a:t>Law</a:t>
            </a:r>
            <a:endParaRPr lang="en-US" altLang="en-US" sz="2400" i="1" dirty="0">
              <a:solidFill>
                <a:srgbClr val="FFFF99"/>
              </a:solidFill>
            </a:endParaRPr>
          </a:p>
          <a:p>
            <a:pPr>
              <a:lnSpc>
                <a:spcPct val="90000"/>
              </a:lnSpc>
              <a:buFont typeface="Wingdings" panose="05000000000000000000" pitchFamily="2" charset="2"/>
              <a:buChar char="q"/>
            </a:pPr>
            <a:r>
              <a:rPr lang="en-US" altLang="en-US" sz="2400" i="1" dirty="0"/>
              <a:t>Yahweh your God will never leave you nor forsake you (Dt. 31:6).  </a:t>
            </a:r>
            <a:r>
              <a:rPr lang="en-US" altLang="en-US" sz="2400" b="1" dirty="0">
                <a:solidFill>
                  <a:srgbClr val="FFFF99"/>
                </a:solidFill>
              </a:rPr>
              <a:t>Promise</a:t>
            </a:r>
            <a:endParaRPr lang="en-US" altLang="en-US" sz="2400" i="1" dirty="0">
              <a:solidFill>
                <a:srgbClr val="FFFF99"/>
              </a:solidFill>
            </a:endParaRPr>
          </a:p>
          <a:p>
            <a:pPr>
              <a:lnSpc>
                <a:spcPct val="90000"/>
              </a:lnSpc>
              <a:buFont typeface="Wingdings" panose="05000000000000000000" pitchFamily="2" charset="2"/>
              <a:buChar char="q"/>
            </a:pPr>
            <a:r>
              <a:rPr lang="en-US" altLang="en-US" sz="2400" i="1" dirty="0"/>
              <a:t>Bad company corrupts good character (1 Co. 15:33). </a:t>
            </a:r>
            <a:r>
              <a:rPr lang="en-US" altLang="en-US" sz="2400" b="1" dirty="0">
                <a:solidFill>
                  <a:srgbClr val="FFFF99"/>
                </a:solidFill>
              </a:rPr>
              <a:t>Proverb</a:t>
            </a:r>
            <a:endParaRPr lang="en-US" altLang="en-US" sz="2400" i="1" dirty="0">
              <a:solidFill>
                <a:srgbClr val="FFFF99"/>
              </a:solidFill>
            </a:endParaRPr>
          </a:p>
        </p:txBody>
      </p:sp>
    </p:spTree>
    <p:extLst>
      <p:ext uri="{BB962C8B-B14F-4D97-AF65-F5344CB8AC3E}">
        <p14:creationId xmlns:p14="http://schemas.microsoft.com/office/powerpoint/2010/main" val="115176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anim calcmode="lin" valueType="num">
                                      <p:cBhvr>
                                        <p:cTn id="7" dur="500" fill="hold"/>
                                        <p:tgtEl>
                                          <p:spTgt spid="47309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7309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7309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73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73091">
                                            <p:txEl>
                                              <p:pRg st="1" end="1"/>
                                            </p:txEl>
                                          </p:spTgt>
                                        </p:tgtEl>
                                        <p:attrNameLst>
                                          <p:attrName>style.visibility</p:attrName>
                                        </p:attrNameLst>
                                      </p:cBhvr>
                                      <p:to>
                                        <p:strVal val="visible"/>
                                      </p:to>
                                    </p:set>
                                    <p:anim calcmode="lin" valueType="num">
                                      <p:cBhvr>
                                        <p:cTn id="15" dur="500" fill="hold"/>
                                        <p:tgtEl>
                                          <p:spTgt spid="47309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7309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7309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73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73091">
                                            <p:txEl>
                                              <p:pRg st="2" end="2"/>
                                            </p:txEl>
                                          </p:spTgt>
                                        </p:tgtEl>
                                        <p:attrNameLst>
                                          <p:attrName>style.visibility</p:attrName>
                                        </p:attrNameLst>
                                      </p:cBhvr>
                                      <p:to>
                                        <p:strVal val="visible"/>
                                      </p:to>
                                    </p:set>
                                    <p:anim calcmode="lin" valueType="num">
                                      <p:cBhvr>
                                        <p:cTn id="23" dur="500" fill="hold"/>
                                        <p:tgtEl>
                                          <p:spTgt spid="47309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7309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7309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73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73091">
                                            <p:txEl>
                                              <p:pRg st="3" end="3"/>
                                            </p:txEl>
                                          </p:spTgt>
                                        </p:tgtEl>
                                        <p:attrNameLst>
                                          <p:attrName>style.visibility</p:attrName>
                                        </p:attrNameLst>
                                      </p:cBhvr>
                                      <p:to>
                                        <p:strVal val="visible"/>
                                      </p:to>
                                    </p:set>
                                    <p:anim calcmode="lin" valueType="num">
                                      <p:cBhvr>
                                        <p:cTn id="31" dur="500" fill="hold"/>
                                        <p:tgtEl>
                                          <p:spTgt spid="47309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7309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7309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73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473091">
                                            <p:txEl>
                                              <p:pRg st="4" end="4"/>
                                            </p:txEl>
                                          </p:spTgt>
                                        </p:tgtEl>
                                        <p:attrNameLst>
                                          <p:attrName>style.visibility</p:attrName>
                                        </p:attrNameLst>
                                      </p:cBhvr>
                                      <p:to>
                                        <p:strVal val="visible"/>
                                      </p:to>
                                    </p:set>
                                    <p:anim calcmode="lin" valueType="num">
                                      <p:cBhvr>
                                        <p:cTn id="39" dur="500" fill="hold"/>
                                        <p:tgtEl>
                                          <p:spTgt spid="47309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7309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7309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73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473091">
                                            <p:txEl>
                                              <p:pRg st="5" end="5"/>
                                            </p:txEl>
                                          </p:spTgt>
                                        </p:tgtEl>
                                        <p:attrNameLst>
                                          <p:attrName>style.visibility</p:attrName>
                                        </p:attrNameLst>
                                      </p:cBhvr>
                                      <p:to>
                                        <p:strVal val="visible"/>
                                      </p:to>
                                    </p:set>
                                    <p:anim calcmode="lin" valueType="num">
                                      <p:cBhvr>
                                        <p:cTn id="47" dur="500" fill="hold"/>
                                        <p:tgtEl>
                                          <p:spTgt spid="47309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47309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47309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4730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473091">
                                            <p:txEl>
                                              <p:pRg st="6" end="6"/>
                                            </p:txEl>
                                          </p:spTgt>
                                        </p:tgtEl>
                                        <p:attrNameLst>
                                          <p:attrName>style.visibility</p:attrName>
                                        </p:attrNameLst>
                                      </p:cBhvr>
                                      <p:to>
                                        <p:strVal val="visible"/>
                                      </p:to>
                                    </p:set>
                                    <p:anim calcmode="lin" valueType="num">
                                      <p:cBhvr>
                                        <p:cTn id="55" dur="500" fill="hold"/>
                                        <p:tgtEl>
                                          <p:spTgt spid="47309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47309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47309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4730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473091">
                                            <p:txEl>
                                              <p:pRg st="7" end="7"/>
                                            </p:txEl>
                                          </p:spTgt>
                                        </p:tgtEl>
                                        <p:attrNameLst>
                                          <p:attrName>style.visibility</p:attrName>
                                        </p:attrNameLst>
                                      </p:cBhvr>
                                      <p:to>
                                        <p:strVal val="visible"/>
                                      </p:to>
                                    </p:set>
                                    <p:anim calcmode="lin" valueType="num">
                                      <p:cBhvr>
                                        <p:cTn id="63" dur="500" fill="hold"/>
                                        <p:tgtEl>
                                          <p:spTgt spid="47309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7309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7309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730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07AAA4-076C-46CC-8EF3-318F567D25DF}"/>
              </a:ext>
            </a:extLst>
          </p:cNvPr>
          <p:cNvSpPr>
            <a:spLocks noGrp="1"/>
          </p:cNvSpPr>
          <p:nvPr>
            <p:ph type="sldNum" sz="quarter" idx="12"/>
          </p:nvPr>
        </p:nvSpPr>
        <p:spPr/>
        <p:txBody>
          <a:bodyPr/>
          <a:lstStyle/>
          <a:p>
            <a:fld id="{65345AD1-C090-4518-BF41-68A06B89F8A1}" type="slidenum">
              <a:rPr lang="en-US" altLang="en-US"/>
              <a:pPr/>
              <a:t>38</a:t>
            </a:fld>
            <a:endParaRPr lang="en-US" altLang="en-US"/>
          </a:p>
        </p:txBody>
      </p:sp>
      <p:sp>
        <p:nvSpPr>
          <p:cNvPr id="484354" name="Rectangle 2">
            <a:extLst>
              <a:ext uri="{FF2B5EF4-FFF2-40B4-BE49-F238E27FC236}">
                <a16:creationId xmlns:a16="http://schemas.microsoft.com/office/drawing/2014/main" id="{2CE5F018-8968-49C5-AC13-C935EF3105C0}"/>
              </a:ext>
            </a:extLst>
          </p:cNvPr>
          <p:cNvSpPr>
            <a:spLocks noGrp="1" noChangeArrowheads="1"/>
          </p:cNvSpPr>
          <p:nvPr>
            <p:ph type="title"/>
          </p:nvPr>
        </p:nvSpPr>
        <p:spPr>
          <a:xfrm>
            <a:off x="914162" y="0"/>
            <a:ext cx="10360501" cy="1219200"/>
          </a:xfrm>
        </p:spPr>
        <p:txBody>
          <a:bodyPr/>
          <a:lstStyle/>
          <a:p>
            <a:r>
              <a:rPr lang="en-US" altLang="en-US" dirty="0">
                <a:solidFill>
                  <a:srgbClr val="00FFFF"/>
                </a:solidFill>
              </a:rPr>
              <a:t>Word Groups</a:t>
            </a:r>
          </a:p>
        </p:txBody>
      </p:sp>
      <p:sp>
        <p:nvSpPr>
          <p:cNvPr id="484355" name="Rectangle 3">
            <a:extLst>
              <a:ext uri="{FF2B5EF4-FFF2-40B4-BE49-F238E27FC236}">
                <a16:creationId xmlns:a16="http://schemas.microsoft.com/office/drawing/2014/main" id="{C917E72A-E409-46CE-87AF-0F800B3E2C3D}"/>
              </a:ext>
            </a:extLst>
          </p:cNvPr>
          <p:cNvSpPr>
            <a:spLocks noGrp="1" noChangeArrowheads="1"/>
          </p:cNvSpPr>
          <p:nvPr>
            <p:ph type="body" idx="1"/>
          </p:nvPr>
        </p:nvSpPr>
        <p:spPr>
          <a:xfrm>
            <a:off x="1370012" y="1548962"/>
            <a:ext cx="10360501" cy="4470400"/>
          </a:xfrm>
        </p:spPr>
        <p:txBody>
          <a:bodyPr>
            <a:normAutofit lnSpcReduction="10000"/>
          </a:bodyPr>
          <a:lstStyle/>
          <a:p>
            <a:pPr>
              <a:buFont typeface="Wingdings" panose="05000000000000000000" pitchFamily="2" charset="2"/>
              <a:buNone/>
            </a:pPr>
            <a:r>
              <a:rPr lang="en-US" altLang="en-US" b="1" dirty="0">
                <a:solidFill>
                  <a:srgbClr val="FFFF99"/>
                </a:solidFill>
              </a:rPr>
              <a:t>Word groups evoke comparisons and contrasts, such as:</a:t>
            </a:r>
          </a:p>
          <a:p>
            <a:r>
              <a:rPr lang="en-US" altLang="en-US" sz="2400" i="1" dirty="0"/>
              <a:t>Wisdom/understanding/training/instruction/learning</a:t>
            </a:r>
          </a:p>
          <a:p>
            <a:r>
              <a:rPr lang="en-US" altLang="en-US" sz="2400" i="1" dirty="0"/>
              <a:t>Fool/folly/the simple</a:t>
            </a:r>
          </a:p>
          <a:p>
            <a:r>
              <a:rPr lang="en-US" altLang="en-US" sz="2400" i="1" dirty="0"/>
              <a:t>Mocker/the proud</a:t>
            </a:r>
          </a:p>
          <a:p>
            <a:r>
              <a:rPr lang="en-US" altLang="en-US" sz="2400" i="1" dirty="0"/>
              <a:t>Friend/neighbor/brother</a:t>
            </a:r>
          </a:p>
          <a:p>
            <a:r>
              <a:rPr lang="en-US" altLang="en-US" sz="2400" i="1" dirty="0"/>
              <a:t>Father/mother/son/child/ parent</a:t>
            </a:r>
          </a:p>
          <a:p>
            <a:r>
              <a:rPr lang="en-US" altLang="en-US" sz="2400" i="1" dirty="0"/>
              <a:t>Words/tongue/slander/truthful/gossip/falsehood/honest</a:t>
            </a:r>
          </a:p>
          <a:p>
            <a:r>
              <a:rPr lang="en-US" altLang="en-US" sz="2400" i="1" dirty="0"/>
              <a:t>Correction/rebuke</a:t>
            </a:r>
          </a:p>
          <a:p>
            <a:r>
              <a:rPr lang="en-US" altLang="en-US" sz="2400" i="1" dirty="0"/>
              <a:t>Life/death</a:t>
            </a:r>
          </a:p>
        </p:txBody>
      </p:sp>
    </p:spTree>
    <p:extLst>
      <p:ext uri="{BB962C8B-B14F-4D97-AF65-F5344CB8AC3E}">
        <p14:creationId xmlns:p14="http://schemas.microsoft.com/office/powerpoint/2010/main" val="3627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 calcmode="lin" valueType="num">
                                      <p:cBhvr>
                                        <p:cTn id="7" dur="500" fill="hold"/>
                                        <p:tgtEl>
                                          <p:spTgt spid="4843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43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4355">
                                            <p:txEl>
                                              <p:pRg st="1" end="1"/>
                                            </p:txEl>
                                          </p:spTgt>
                                        </p:tgtEl>
                                        <p:attrNameLst>
                                          <p:attrName>style.visibility</p:attrName>
                                        </p:attrNameLst>
                                      </p:cBhvr>
                                      <p:to>
                                        <p:strVal val="visible"/>
                                      </p:to>
                                    </p:set>
                                    <p:anim calcmode="lin" valueType="num">
                                      <p:cBhvr additive="base">
                                        <p:cTn id="13" dur="500" fill="hold"/>
                                        <p:tgtEl>
                                          <p:spTgt spid="484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4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4355">
                                            <p:txEl>
                                              <p:pRg st="2" end="2"/>
                                            </p:txEl>
                                          </p:spTgt>
                                        </p:tgtEl>
                                        <p:attrNameLst>
                                          <p:attrName>style.visibility</p:attrName>
                                        </p:attrNameLst>
                                      </p:cBhvr>
                                      <p:to>
                                        <p:strVal val="visible"/>
                                      </p:to>
                                    </p:set>
                                    <p:anim calcmode="lin" valueType="num">
                                      <p:cBhvr additive="base">
                                        <p:cTn id="19" dur="500" fill="hold"/>
                                        <p:tgtEl>
                                          <p:spTgt spid="484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4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4355">
                                            <p:txEl>
                                              <p:pRg st="3" end="3"/>
                                            </p:txEl>
                                          </p:spTgt>
                                        </p:tgtEl>
                                        <p:attrNameLst>
                                          <p:attrName>style.visibility</p:attrName>
                                        </p:attrNameLst>
                                      </p:cBhvr>
                                      <p:to>
                                        <p:strVal val="visible"/>
                                      </p:to>
                                    </p:set>
                                    <p:anim calcmode="lin" valueType="num">
                                      <p:cBhvr additive="base">
                                        <p:cTn id="25" dur="500" fill="hold"/>
                                        <p:tgtEl>
                                          <p:spTgt spid="484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4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84355">
                                            <p:txEl>
                                              <p:pRg st="4" end="4"/>
                                            </p:txEl>
                                          </p:spTgt>
                                        </p:tgtEl>
                                        <p:attrNameLst>
                                          <p:attrName>style.visibility</p:attrName>
                                        </p:attrNameLst>
                                      </p:cBhvr>
                                      <p:to>
                                        <p:strVal val="visible"/>
                                      </p:to>
                                    </p:set>
                                    <p:anim calcmode="lin" valueType="num">
                                      <p:cBhvr additive="base">
                                        <p:cTn id="31" dur="500" fill="hold"/>
                                        <p:tgtEl>
                                          <p:spTgt spid="4843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43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84355">
                                            <p:txEl>
                                              <p:pRg st="5" end="5"/>
                                            </p:txEl>
                                          </p:spTgt>
                                        </p:tgtEl>
                                        <p:attrNameLst>
                                          <p:attrName>style.visibility</p:attrName>
                                        </p:attrNameLst>
                                      </p:cBhvr>
                                      <p:to>
                                        <p:strVal val="visible"/>
                                      </p:to>
                                    </p:set>
                                    <p:anim calcmode="lin" valueType="num">
                                      <p:cBhvr additive="base">
                                        <p:cTn id="37" dur="500" fill="hold"/>
                                        <p:tgtEl>
                                          <p:spTgt spid="4843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43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84355">
                                            <p:txEl>
                                              <p:pRg st="6" end="6"/>
                                            </p:txEl>
                                          </p:spTgt>
                                        </p:tgtEl>
                                        <p:attrNameLst>
                                          <p:attrName>style.visibility</p:attrName>
                                        </p:attrNameLst>
                                      </p:cBhvr>
                                      <p:to>
                                        <p:strVal val="visible"/>
                                      </p:to>
                                    </p:set>
                                    <p:anim calcmode="lin" valueType="num">
                                      <p:cBhvr additive="base">
                                        <p:cTn id="43" dur="500" fill="hold"/>
                                        <p:tgtEl>
                                          <p:spTgt spid="4843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43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nodeType="after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84355">
                                            <p:txEl>
                                              <p:pRg st="7" end="7"/>
                                            </p:txEl>
                                          </p:spTgt>
                                        </p:tgtEl>
                                        <p:attrNameLst>
                                          <p:attrName>style.visibility</p:attrName>
                                        </p:attrNameLst>
                                      </p:cBhvr>
                                      <p:to>
                                        <p:strVal val="visible"/>
                                      </p:to>
                                    </p:set>
                                    <p:anim calcmode="lin" valueType="num">
                                      <p:cBhvr additive="base">
                                        <p:cTn id="49" dur="500" fill="hold"/>
                                        <p:tgtEl>
                                          <p:spTgt spid="4843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43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nodeType="after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84355">
                                            <p:txEl>
                                              <p:pRg st="8" end="8"/>
                                            </p:txEl>
                                          </p:spTgt>
                                        </p:tgtEl>
                                        <p:attrNameLst>
                                          <p:attrName>style.visibility</p:attrName>
                                        </p:attrNameLst>
                                      </p:cBhvr>
                                      <p:to>
                                        <p:strVal val="visible"/>
                                      </p:to>
                                    </p:set>
                                    <p:anim calcmode="lin" valueType="num">
                                      <p:cBhvr additive="base">
                                        <p:cTn id="55" dur="500" fill="hold"/>
                                        <p:tgtEl>
                                          <p:spTgt spid="48435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843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24F8F92-C822-4347-9EC3-2071E2F3C5BE}"/>
              </a:ext>
            </a:extLst>
          </p:cNvPr>
          <p:cNvSpPr>
            <a:spLocks noGrp="1"/>
          </p:cNvSpPr>
          <p:nvPr>
            <p:ph type="sldNum" sz="quarter" idx="12"/>
          </p:nvPr>
        </p:nvSpPr>
        <p:spPr/>
        <p:txBody>
          <a:bodyPr/>
          <a:lstStyle/>
          <a:p>
            <a:fld id="{AEB5969D-0113-4BFC-B5BC-ECEC20A01E02}" type="slidenum">
              <a:rPr lang="en-US" altLang="en-US"/>
              <a:pPr/>
              <a:t>39</a:t>
            </a:fld>
            <a:endParaRPr lang="en-US" altLang="en-US"/>
          </a:p>
        </p:txBody>
      </p:sp>
      <p:sp>
        <p:nvSpPr>
          <p:cNvPr id="475138" name="Rectangle 2">
            <a:extLst>
              <a:ext uri="{FF2B5EF4-FFF2-40B4-BE49-F238E27FC236}">
                <a16:creationId xmlns:a16="http://schemas.microsoft.com/office/drawing/2014/main" id="{CEF1AAC5-AFE2-489A-8024-0AC744D19A79}"/>
              </a:ext>
            </a:extLst>
          </p:cNvPr>
          <p:cNvSpPr>
            <a:spLocks noGrp="1" noChangeArrowheads="1"/>
          </p:cNvSpPr>
          <p:nvPr>
            <p:ph type="title"/>
          </p:nvPr>
        </p:nvSpPr>
        <p:spPr>
          <a:xfrm>
            <a:off x="150812" y="152400"/>
            <a:ext cx="8229600" cy="762000"/>
          </a:xfrm>
        </p:spPr>
        <p:txBody>
          <a:bodyPr/>
          <a:lstStyle/>
          <a:p>
            <a:r>
              <a:rPr lang="en-US" altLang="en-US" dirty="0">
                <a:solidFill>
                  <a:srgbClr val="00FFFF"/>
                </a:solidFill>
              </a:rPr>
              <a:t>Purpose &amp; Perspective</a:t>
            </a:r>
          </a:p>
        </p:txBody>
      </p:sp>
      <p:sp>
        <p:nvSpPr>
          <p:cNvPr id="475140" name="Rectangle 4">
            <a:extLst>
              <a:ext uri="{FF2B5EF4-FFF2-40B4-BE49-F238E27FC236}">
                <a16:creationId xmlns:a16="http://schemas.microsoft.com/office/drawing/2014/main" id="{96EF51A8-B0BF-4878-8C76-9C143480B0AD}"/>
              </a:ext>
            </a:extLst>
          </p:cNvPr>
          <p:cNvSpPr>
            <a:spLocks noGrp="1" noChangeArrowheads="1"/>
          </p:cNvSpPr>
          <p:nvPr>
            <p:ph type="body" sz="half" idx="1"/>
          </p:nvPr>
        </p:nvSpPr>
        <p:spPr>
          <a:xfrm>
            <a:off x="836612" y="1905000"/>
            <a:ext cx="4038600" cy="3886200"/>
          </a:xfrm>
          <a:gradFill rotWithShape="1">
            <a:gsLst>
              <a:gs pos="0">
                <a:srgbClr val="CCFF66"/>
              </a:gs>
              <a:gs pos="50000">
                <a:srgbClr val="CCFF66">
                  <a:gamma/>
                  <a:shade val="46275"/>
                  <a:invGamma/>
                </a:srgbClr>
              </a:gs>
              <a:gs pos="100000">
                <a:srgbClr val="CCFF66"/>
              </a:gs>
            </a:gsLst>
            <a:lin ang="2700000" scaled="1"/>
          </a:gradFill>
          <a:ln w="12700">
            <a:solidFill>
              <a:schemeClr val="tx1"/>
            </a:solidFill>
            <a:miter lim="800000"/>
            <a:headEnd/>
            <a:tailEnd/>
          </a:ln>
        </p:spPr>
        <p:txBody>
          <a:bodyPr>
            <a:normAutofit/>
          </a:bodyPr>
          <a:lstStyle/>
          <a:p>
            <a:pPr>
              <a:buFont typeface="Wingdings" panose="05000000000000000000" pitchFamily="2" charset="2"/>
              <a:buNone/>
            </a:pPr>
            <a:r>
              <a:rPr lang="en-US" altLang="en-US" sz="2800" b="1" dirty="0">
                <a:solidFill>
                  <a:srgbClr val="333300"/>
                </a:solidFill>
              </a:rPr>
              <a:t>PURPOSE</a:t>
            </a:r>
          </a:p>
          <a:p>
            <a:pPr>
              <a:buFont typeface="Wingdings" panose="05000000000000000000" pitchFamily="2" charset="2"/>
              <a:buNone/>
            </a:pPr>
            <a:r>
              <a:rPr lang="en-US" altLang="en-US" b="1" dirty="0">
                <a:solidFill>
                  <a:srgbClr val="FF6600"/>
                </a:solidFill>
                <a:effectLst>
                  <a:outerShdw blurRad="38100" dist="38100" dir="2700000" algn="tl">
                    <a:srgbClr val="000000">
                      <a:alpha val="43137"/>
                    </a:srgbClr>
                  </a:outerShdw>
                </a:effectLst>
              </a:rPr>
              <a:t>Moral:</a:t>
            </a:r>
          </a:p>
          <a:p>
            <a:pPr>
              <a:buFont typeface="Wingdings" panose="05000000000000000000" pitchFamily="2" charset="2"/>
              <a:buNone/>
            </a:pPr>
            <a:r>
              <a:rPr lang="en-US" altLang="en-US" i="1" dirty="0">
                <a:effectLst>
                  <a:outerShdw blurRad="38100" dist="38100" dir="2700000" algn="tl">
                    <a:srgbClr val="000000">
                      <a:alpha val="43137"/>
                    </a:srgbClr>
                  </a:outerShdw>
                </a:effectLst>
              </a:rPr>
              <a:t>…for </a:t>
            </a:r>
            <a:r>
              <a:rPr lang="en-US" altLang="en-US" i="1" u="sng" dirty="0">
                <a:effectLst>
                  <a:outerShdw blurRad="38100" dist="38100" dir="2700000" algn="tl">
                    <a:srgbClr val="000000">
                      <a:alpha val="43137"/>
                    </a:srgbClr>
                  </a:outerShdw>
                </a:effectLst>
              </a:rPr>
              <a:t>attaining</a:t>
            </a:r>
            <a:r>
              <a:rPr lang="en-US" altLang="en-US" i="1" dirty="0">
                <a:effectLst>
                  <a:outerShdw blurRad="38100" dist="38100" dir="2700000" algn="tl">
                    <a:srgbClr val="000000">
                      <a:alpha val="43137"/>
                    </a:srgbClr>
                  </a:outerShdw>
                </a:effectLst>
              </a:rPr>
              <a:t> wisdom and discipline (Pro.1:2a)</a:t>
            </a:r>
          </a:p>
          <a:p>
            <a:pPr>
              <a:buFont typeface="Wingdings" panose="05000000000000000000" pitchFamily="2" charset="2"/>
              <a:buNone/>
            </a:pPr>
            <a:r>
              <a:rPr lang="en-US" altLang="en-US" b="1" dirty="0">
                <a:solidFill>
                  <a:srgbClr val="FF6600"/>
                </a:solidFill>
                <a:effectLst>
                  <a:outerShdw blurRad="38100" dist="38100" dir="2700000" algn="tl">
                    <a:srgbClr val="000000">
                      <a:alpha val="43137"/>
                    </a:srgbClr>
                  </a:outerShdw>
                </a:effectLst>
              </a:rPr>
              <a:t>Mental:</a:t>
            </a:r>
          </a:p>
          <a:p>
            <a:pPr>
              <a:buFont typeface="Wingdings" panose="05000000000000000000" pitchFamily="2" charset="2"/>
              <a:buNone/>
            </a:pPr>
            <a:r>
              <a:rPr lang="en-US" altLang="en-US" i="1" dirty="0">
                <a:effectLst>
                  <a:outerShdw blurRad="38100" dist="38100" dir="2700000" algn="tl">
                    <a:srgbClr val="000000">
                      <a:alpha val="43137"/>
                    </a:srgbClr>
                  </a:outerShdw>
                </a:effectLst>
              </a:rPr>
              <a:t>…for </a:t>
            </a:r>
            <a:r>
              <a:rPr lang="en-US" altLang="en-US" i="1" u="sng" dirty="0">
                <a:effectLst>
                  <a:outerShdw blurRad="38100" dist="38100" dir="2700000" algn="tl">
                    <a:srgbClr val="000000">
                      <a:alpha val="43137"/>
                    </a:srgbClr>
                  </a:outerShdw>
                </a:effectLst>
              </a:rPr>
              <a:t>understanding </a:t>
            </a:r>
            <a:r>
              <a:rPr lang="en-US" altLang="en-US" i="1" dirty="0">
                <a:effectLst>
                  <a:outerShdw blurRad="38100" dist="38100" dir="2700000" algn="tl">
                    <a:srgbClr val="000000">
                      <a:alpha val="43137"/>
                    </a:srgbClr>
                  </a:outerShdw>
                </a:effectLst>
              </a:rPr>
              <a:t>words of insight (Pro. 1:2b)</a:t>
            </a:r>
          </a:p>
        </p:txBody>
      </p:sp>
      <p:sp>
        <p:nvSpPr>
          <p:cNvPr id="475141" name="Rectangle 5">
            <a:extLst>
              <a:ext uri="{FF2B5EF4-FFF2-40B4-BE49-F238E27FC236}">
                <a16:creationId xmlns:a16="http://schemas.microsoft.com/office/drawing/2014/main" id="{B75424C3-0FD5-4554-889B-D7342278BDCD}"/>
              </a:ext>
            </a:extLst>
          </p:cNvPr>
          <p:cNvSpPr>
            <a:spLocks noGrp="1" noChangeArrowheads="1"/>
          </p:cNvSpPr>
          <p:nvPr>
            <p:ph type="body" sz="half" idx="2"/>
          </p:nvPr>
        </p:nvSpPr>
        <p:spPr>
          <a:xfrm>
            <a:off x="5103812" y="1219200"/>
            <a:ext cx="6019800" cy="5257800"/>
          </a:xfrm>
          <a:gradFill rotWithShape="1">
            <a:gsLst>
              <a:gs pos="0">
                <a:srgbClr val="99FF66"/>
              </a:gs>
              <a:gs pos="50000">
                <a:srgbClr val="99FF66">
                  <a:gamma/>
                  <a:shade val="46275"/>
                  <a:invGamma/>
                </a:srgbClr>
              </a:gs>
              <a:gs pos="100000">
                <a:srgbClr val="99FF66"/>
              </a:gs>
            </a:gsLst>
            <a:lin ang="2700000" scaled="1"/>
          </a:gradFill>
          <a:ln w="12700">
            <a:solidFill>
              <a:schemeClr val="tx1"/>
            </a:solidFill>
            <a:miter lim="800000"/>
            <a:headEnd/>
            <a:tailEnd/>
          </a:ln>
        </p:spPr>
        <p:txBody>
          <a:bodyPr>
            <a:normAutofit lnSpcReduction="10000"/>
          </a:bodyPr>
          <a:lstStyle/>
          <a:p>
            <a:pPr>
              <a:buFont typeface="Wingdings" panose="05000000000000000000" pitchFamily="2" charset="2"/>
              <a:buNone/>
            </a:pPr>
            <a:r>
              <a:rPr lang="en-US" altLang="en-US" sz="2800" b="1" dirty="0">
                <a:solidFill>
                  <a:srgbClr val="333300"/>
                </a:solidFill>
                <a:effectLst>
                  <a:outerShdw blurRad="38100" dist="38100" dir="2700000" algn="tl">
                    <a:srgbClr val="000000">
                      <a:alpha val="43137"/>
                    </a:srgbClr>
                  </a:outerShdw>
                </a:effectLst>
              </a:rPr>
              <a:t>PERSPECTIVES</a:t>
            </a:r>
          </a:p>
          <a:p>
            <a:pPr>
              <a:buFont typeface="Wingdings" panose="05000000000000000000" pitchFamily="2" charset="2"/>
              <a:buNone/>
            </a:pPr>
            <a:r>
              <a:rPr lang="en-US" altLang="en-US" b="1" dirty="0">
                <a:solidFill>
                  <a:srgbClr val="FF6600"/>
                </a:solidFill>
                <a:effectLst>
                  <a:outerShdw blurRad="38100" dist="38100" dir="2700000" algn="tl">
                    <a:srgbClr val="000000">
                      <a:alpha val="43137"/>
                    </a:srgbClr>
                  </a:outerShdw>
                </a:effectLst>
              </a:rPr>
              <a:t>Students:</a:t>
            </a:r>
          </a:p>
          <a:p>
            <a:pPr>
              <a:buFont typeface="Wingdings" panose="05000000000000000000" pitchFamily="2" charset="2"/>
              <a:buNone/>
            </a:pPr>
            <a:r>
              <a:rPr lang="en-US" altLang="en-US" i="1" dirty="0">
                <a:effectLst>
                  <a:outerShdw blurRad="38100" dist="38100" dir="2700000" algn="tl">
                    <a:srgbClr val="000000">
                      <a:alpha val="43137"/>
                    </a:srgbClr>
                  </a:outerShdw>
                </a:effectLst>
              </a:rPr>
              <a:t>…for </a:t>
            </a:r>
            <a:r>
              <a:rPr lang="en-US" altLang="en-US" i="1" u="sng" dirty="0">
                <a:effectLst>
                  <a:outerShdw blurRad="38100" dist="38100" dir="2700000" algn="tl">
                    <a:srgbClr val="000000">
                      <a:alpha val="43137"/>
                    </a:srgbClr>
                  </a:outerShdw>
                </a:effectLst>
              </a:rPr>
              <a:t>acquiring</a:t>
            </a:r>
            <a:r>
              <a:rPr lang="en-US" altLang="en-US" i="1" dirty="0">
                <a:effectLst>
                  <a:outerShdw blurRad="38100" dist="38100" dir="2700000" algn="tl">
                    <a:srgbClr val="000000">
                      <a:alpha val="43137"/>
                    </a:srgbClr>
                  </a:outerShdw>
                </a:effectLst>
              </a:rPr>
              <a:t> a disciplined and prudent life, doing what is right and just and fair (Pro. 1:3)</a:t>
            </a:r>
          </a:p>
          <a:p>
            <a:pPr>
              <a:buFont typeface="Wingdings" panose="05000000000000000000" pitchFamily="2" charset="2"/>
              <a:buNone/>
            </a:pPr>
            <a:r>
              <a:rPr lang="en-US" altLang="en-US" b="1" dirty="0">
                <a:solidFill>
                  <a:srgbClr val="FF6600"/>
                </a:solidFill>
                <a:effectLst>
                  <a:outerShdw blurRad="38100" dist="38100" dir="2700000" algn="tl">
                    <a:srgbClr val="000000">
                      <a:alpha val="43137"/>
                    </a:srgbClr>
                  </a:outerShdw>
                </a:effectLst>
              </a:rPr>
              <a:t>Teachers:</a:t>
            </a:r>
          </a:p>
          <a:p>
            <a:pPr>
              <a:buFont typeface="Wingdings" panose="05000000000000000000" pitchFamily="2" charset="2"/>
              <a:buNone/>
            </a:pPr>
            <a:r>
              <a:rPr lang="en-US" altLang="en-US" i="1" dirty="0">
                <a:effectLst>
                  <a:outerShdw blurRad="38100" dist="38100" dir="2700000" algn="tl">
                    <a:srgbClr val="000000">
                      <a:alpha val="43137"/>
                    </a:srgbClr>
                  </a:outerShdw>
                </a:effectLst>
              </a:rPr>
              <a:t>…for </a:t>
            </a:r>
            <a:r>
              <a:rPr lang="en-US" altLang="en-US" i="1" u="sng" dirty="0">
                <a:effectLst>
                  <a:outerShdw blurRad="38100" dist="38100" dir="2700000" algn="tl">
                    <a:srgbClr val="000000">
                      <a:alpha val="43137"/>
                    </a:srgbClr>
                  </a:outerShdw>
                </a:effectLst>
              </a:rPr>
              <a:t>giving</a:t>
            </a:r>
            <a:r>
              <a:rPr lang="en-US" altLang="en-US" i="1" dirty="0">
                <a:effectLst>
                  <a:outerShdw blurRad="38100" dist="38100" dir="2700000" algn="tl">
                    <a:srgbClr val="000000">
                      <a:alpha val="43137"/>
                    </a:srgbClr>
                  </a:outerShdw>
                </a:effectLst>
              </a:rPr>
              <a:t> prudence to the simple, knowledge and discretion to the young (Pro. 1:4)</a:t>
            </a:r>
          </a:p>
          <a:p>
            <a:pPr>
              <a:buFont typeface="Wingdings" panose="05000000000000000000" pitchFamily="2" charset="2"/>
              <a:buNone/>
            </a:pPr>
            <a:r>
              <a:rPr lang="en-US" altLang="en-US" b="1" dirty="0">
                <a:solidFill>
                  <a:srgbClr val="FF6600"/>
                </a:solidFill>
                <a:effectLst>
                  <a:outerShdw blurRad="38100" dist="38100" dir="2700000" algn="tl">
                    <a:srgbClr val="000000">
                      <a:alpha val="43137"/>
                    </a:srgbClr>
                  </a:outerShdw>
                </a:effectLst>
              </a:rPr>
              <a:t>The Wise:</a:t>
            </a:r>
          </a:p>
          <a:p>
            <a:pPr>
              <a:buFont typeface="Wingdings" panose="05000000000000000000" pitchFamily="2" charset="2"/>
              <a:buNone/>
            </a:pPr>
            <a:r>
              <a:rPr lang="en-US" altLang="en-US" i="1" dirty="0">
                <a:effectLst>
                  <a:outerShdw blurRad="38100" dist="38100" dir="2700000" algn="tl">
                    <a:srgbClr val="000000">
                      <a:alpha val="43137"/>
                    </a:srgbClr>
                  </a:outerShdw>
                </a:effectLst>
              </a:rPr>
              <a:t>…</a:t>
            </a:r>
            <a:r>
              <a:rPr lang="en-US" altLang="en-US" i="1" u="sng" dirty="0">
                <a:effectLst>
                  <a:outerShdw blurRad="38100" dist="38100" dir="2700000" algn="tl">
                    <a:srgbClr val="000000">
                      <a:alpha val="43137"/>
                    </a:srgbClr>
                  </a:outerShdw>
                </a:effectLst>
              </a:rPr>
              <a:t>let the wise listen</a:t>
            </a:r>
            <a:r>
              <a:rPr lang="en-US" altLang="en-US" i="1" dirty="0">
                <a:effectLst>
                  <a:outerShdw blurRad="38100" dist="38100" dir="2700000" algn="tl">
                    <a:srgbClr val="000000">
                      <a:alpha val="43137"/>
                    </a:srgbClr>
                  </a:outerShdw>
                </a:effectLst>
              </a:rPr>
              <a:t> and add to their learning (Pro. 1:5)</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4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5140">
                                            <p:bg/>
                                          </p:spTgt>
                                        </p:tgtEl>
                                        <p:attrNameLst>
                                          <p:attrName>style.visibility</p:attrName>
                                        </p:attrNameLst>
                                      </p:cBhvr>
                                      <p:to>
                                        <p:strVal val="visible"/>
                                      </p:to>
                                    </p:set>
                                    <p:animEffect transition="in" filter="dissolve">
                                      <p:cBhvr>
                                        <p:cTn id="7" dur="500"/>
                                        <p:tgtEl>
                                          <p:spTgt spid="47514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5140">
                                            <p:txEl>
                                              <p:pRg st="0" end="0"/>
                                            </p:txEl>
                                          </p:spTgt>
                                        </p:tgtEl>
                                        <p:attrNameLst>
                                          <p:attrName>style.visibility</p:attrName>
                                        </p:attrNameLst>
                                      </p:cBhvr>
                                      <p:to>
                                        <p:strVal val="visible"/>
                                      </p:to>
                                    </p:set>
                                    <p:animEffect transition="in" filter="dissolve">
                                      <p:cBhvr>
                                        <p:cTn id="10" dur="500"/>
                                        <p:tgtEl>
                                          <p:spTgt spid="47514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75140">
                                            <p:txEl>
                                              <p:pRg st="1" end="1"/>
                                            </p:txEl>
                                          </p:spTgt>
                                        </p:tgtEl>
                                        <p:attrNameLst>
                                          <p:attrName>style.visibility</p:attrName>
                                        </p:attrNameLst>
                                      </p:cBhvr>
                                      <p:to>
                                        <p:strVal val="visible"/>
                                      </p:to>
                                    </p:set>
                                    <p:animEffect transition="in" filter="dissolve">
                                      <p:cBhvr>
                                        <p:cTn id="15" dur="500"/>
                                        <p:tgtEl>
                                          <p:spTgt spid="475140">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75140">
                                            <p:txEl>
                                              <p:pRg st="2" end="2"/>
                                            </p:txEl>
                                          </p:spTgt>
                                        </p:tgtEl>
                                        <p:attrNameLst>
                                          <p:attrName>style.visibility</p:attrName>
                                        </p:attrNameLst>
                                      </p:cBhvr>
                                      <p:to>
                                        <p:strVal val="visible"/>
                                      </p:to>
                                    </p:set>
                                    <p:animEffect transition="in" filter="dissolve">
                                      <p:cBhvr>
                                        <p:cTn id="18" dur="500"/>
                                        <p:tgtEl>
                                          <p:spTgt spid="475140">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75140">
                                            <p:txEl>
                                              <p:pRg st="3" end="3"/>
                                            </p:txEl>
                                          </p:spTgt>
                                        </p:tgtEl>
                                        <p:attrNameLst>
                                          <p:attrName>style.visibility</p:attrName>
                                        </p:attrNameLst>
                                      </p:cBhvr>
                                      <p:to>
                                        <p:strVal val="visible"/>
                                      </p:to>
                                    </p:set>
                                    <p:animEffect transition="in" filter="dissolve">
                                      <p:cBhvr>
                                        <p:cTn id="23" dur="500"/>
                                        <p:tgtEl>
                                          <p:spTgt spid="475140">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75140">
                                            <p:txEl>
                                              <p:pRg st="4" end="4"/>
                                            </p:txEl>
                                          </p:spTgt>
                                        </p:tgtEl>
                                        <p:attrNameLst>
                                          <p:attrName>style.visibility</p:attrName>
                                        </p:attrNameLst>
                                      </p:cBhvr>
                                      <p:to>
                                        <p:strVal val="visible"/>
                                      </p:to>
                                    </p:set>
                                    <p:animEffect transition="in" filter="dissolve">
                                      <p:cBhvr>
                                        <p:cTn id="26" dur="500"/>
                                        <p:tgtEl>
                                          <p:spTgt spid="47514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75141">
                                            <p:bg/>
                                          </p:spTgt>
                                        </p:tgtEl>
                                        <p:attrNameLst>
                                          <p:attrName>style.visibility</p:attrName>
                                        </p:attrNameLst>
                                      </p:cBhvr>
                                      <p:to>
                                        <p:strVal val="visible"/>
                                      </p:to>
                                    </p:set>
                                    <p:animEffect transition="in" filter="dissolve">
                                      <p:cBhvr>
                                        <p:cTn id="31" dur="500"/>
                                        <p:tgtEl>
                                          <p:spTgt spid="475141">
                                            <p:bg/>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75141">
                                            <p:txEl>
                                              <p:pRg st="0" end="0"/>
                                            </p:txEl>
                                          </p:spTgt>
                                        </p:tgtEl>
                                        <p:attrNameLst>
                                          <p:attrName>style.visibility</p:attrName>
                                        </p:attrNameLst>
                                      </p:cBhvr>
                                      <p:to>
                                        <p:strVal val="visible"/>
                                      </p:to>
                                    </p:set>
                                    <p:animEffect transition="in" filter="dissolve">
                                      <p:cBhvr>
                                        <p:cTn id="34" dur="500"/>
                                        <p:tgtEl>
                                          <p:spTgt spid="475141">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75141">
                                            <p:txEl>
                                              <p:pRg st="1" end="1"/>
                                            </p:txEl>
                                          </p:spTgt>
                                        </p:tgtEl>
                                        <p:attrNameLst>
                                          <p:attrName>style.visibility</p:attrName>
                                        </p:attrNameLst>
                                      </p:cBhvr>
                                      <p:to>
                                        <p:strVal val="visible"/>
                                      </p:to>
                                    </p:set>
                                    <p:animEffect transition="in" filter="dissolve">
                                      <p:cBhvr>
                                        <p:cTn id="39" dur="500"/>
                                        <p:tgtEl>
                                          <p:spTgt spid="475141">
                                            <p:txEl>
                                              <p:pRg st="1" end="1"/>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75141">
                                            <p:txEl>
                                              <p:pRg st="2" end="2"/>
                                            </p:txEl>
                                          </p:spTgt>
                                        </p:tgtEl>
                                        <p:attrNameLst>
                                          <p:attrName>style.visibility</p:attrName>
                                        </p:attrNameLst>
                                      </p:cBhvr>
                                      <p:to>
                                        <p:strVal val="visible"/>
                                      </p:to>
                                    </p:set>
                                    <p:animEffect transition="in" filter="dissolve">
                                      <p:cBhvr>
                                        <p:cTn id="42" dur="500"/>
                                        <p:tgtEl>
                                          <p:spTgt spid="475141">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75141">
                                            <p:txEl>
                                              <p:pRg st="3" end="3"/>
                                            </p:txEl>
                                          </p:spTgt>
                                        </p:tgtEl>
                                        <p:attrNameLst>
                                          <p:attrName>style.visibility</p:attrName>
                                        </p:attrNameLst>
                                      </p:cBhvr>
                                      <p:to>
                                        <p:strVal val="visible"/>
                                      </p:to>
                                    </p:set>
                                    <p:animEffect transition="in" filter="dissolve">
                                      <p:cBhvr>
                                        <p:cTn id="47" dur="500"/>
                                        <p:tgtEl>
                                          <p:spTgt spid="475141">
                                            <p:txEl>
                                              <p:pRg st="3" end="3"/>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75141">
                                            <p:txEl>
                                              <p:pRg st="4" end="4"/>
                                            </p:txEl>
                                          </p:spTgt>
                                        </p:tgtEl>
                                        <p:attrNameLst>
                                          <p:attrName>style.visibility</p:attrName>
                                        </p:attrNameLst>
                                      </p:cBhvr>
                                      <p:to>
                                        <p:strVal val="visible"/>
                                      </p:to>
                                    </p:set>
                                    <p:animEffect transition="in" filter="dissolve">
                                      <p:cBhvr>
                                        <p:cTn id="50" dur="500"/>
                                        <p:tgtEl>
                                          <p:spTgt spid="475141">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75141">
                                            <p:txEl>
                                              <p:pRg st="5" end="5"/>
                                            </p:txEl>
                                          </p:spTgt>
                                        </p:tgtEl>
                                        <p:attrNameLst>
                                          <p:attrName>style.visibility</p:attrName>
                                        </p:attrNameLst>
                                      </p:cBhvr>
                                      <p:to>
                                        <p:strVal val="visible"/>
                                      </p:to>
                                    </p:set>
                                    <p:animEffect transition="in" filter="dissolve">
                                      <p:cBhvr>
                                        <p:cTn id="55" dur="500"/>
                                        <p:tgtEl>
                                          <p:spTgt spid="475141">
                                            <p:txEl>
                                              <p:pRg st="5" end="5"/>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75141">
                                            <p:txEl>
                                              <p:pRg st="6" end="6"/>
                                            </p:txEl>
                                          </p:spTgt>
                                        </p:tgtEl>
                                        <p:attrNameLst>
                                          <p:attrName>style.visibility</p:attrName>
                                        </p:attrNameLst>
                                      </p:cBhvr>
                                      <p:to>
                                        <p:strVal val="visible"/>
                                      </p:to>
                                    </p:set>
                                    <p:animEffect transition="in" filter="dissolve">
                                      <p:cBhvr>
                                        <p:cTn id="58" dur="500"/>
                                        <p:tgtEl>
                                          <p:spTgt spid="4751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uiExpand="1" build="p" animBg="1"/>
      <p:bldP spid="475141"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CA01A032-E21C-4ADF-BC9E-DA877A4BD06B}"/>
              </a:ext>
            </a:extLst>
          </p:cNvPr>
          <p:cNvSpPr>
            <a:spLocks noGrp="1" noChangeArrowheads="1"/>
          </p:cNvSpPr>
          <p:nvPr>
            <p:ph type="title"/>
          </p:nvPr>
        </p:nvSpPr>
        <p:spPr/>
        <p:txBody>
          <a:bodyPr/>
          <a:lstStyle/>
          <a:p>
            <a:r>
              <a:rPr lang="en-US" altLang="en-US">
                <a:solidFill>
                  <a:srgbClr val="00FFFF"/>
                </a:solidFill>
              </a:rPr>
              <a:t>Biblical Poetic Books</a:t>
            </a:r>
          </a:p>
        </p:txBody>
      </p:sp>
      <p:sp>
        <p:nvSpPr>
          <p:cNvPr id="545795" name="Rectangle 3">
            <a:extLst>
              <a:ext uri="{FF2B5EF4-FFF2-40B4-BE49-F238E27FC236}">
                <a16:creationId xmlns:a16="http://schemas.microsoft.com/office/drawing/2014/main" id="{4363D60E-0470-4C90-BDFE-B94A805DBCA9}"/>
              </a:ext>
            </a:extLst>
          </p:cNvPr>
          <p:cNvSpPr>
            <a:spLocks noGrp="1" noChangeArrowheads="1"/>
          </p:cNvSpPr>
          <p:nvPr>
            <p:ph type="body" idx="1"/>
          </p:nvPr>
        </p:nvSpPr>
        <p:spPr/>
        <p:txBody>
          <a:bodyPr/>
          <a:lstStyle/>
          <a:p>
            <a:pPr>
              <a:buFont typeface="Wingdings" panose="05000000000000000000" pitchFamily="2" charset="2"/>
              <a:buNone/>
            </a:pPr>
            <a:r>
              <a:rPr lang="en-US" altLang="en-US" b="1" dirty="0">
                <a:solidFill>
                  <a:srgbClr val="FFFF99"/>
                </a:solidFill>
              </a:rPr>
              <a:t>While it is customary to categorize several books as “poetical” (Job, Psalms, Proverbs, Ecclesiastes and the Song), it should be noted that poetry is not confined to these books.</a:t>
            </a:r>
          </a:p>
          <a:p>
            <a:r>
              <a:rPr lang="en-US" altLang="en-US" sz="2400" i="1" dirty="0"/>
              <a:t>Much of the literature in the Prophets is poetic, also.</a:t>
            </a:r>
          </a:p>
          <a:p>
            <a:r>
              <a:rPr lang="en-US" altLang="en-US" sz="2400" i="1" dirty="0"/>
              <a:t>Various smaller units in the Law of Moses and even other biblical books contain poetry as well.</a:t>
            </a:r>
          </a:p>
        </p:txBody>
      </p:sp>
    </p:spTree>
    <p:extLst>
      <p:ext uri="{BB962C8B-B14F-4D97-AF65-F5344CB8AC3E}">
        <p14:creationId xmlns:p14="http://schemas.microsoft.com/office/powerpoint/2010/main" val="35082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 calcmode="lin" valueType="num">
                                      <p:cBhvr>
                                        <p:cTn id="7" dur="500" fill="hold"/>
                                        <p:tgtEl>
                                          <p:spTgt spid="545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5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5795">
                                            <p:txEl>
                                              <p:pRg st="1" end="1"/>
                                            </p:txEl>
                                          </p:spTgt>
                                        </p:tgtEl>
                                        <p:attrNameLst>
                                          <p:attrName>style.visibility</p:attrName>
                                        </p:attrNameLst>
                                      </p:cBhvr>
                                      <p:to>
                                        <p:strVal val="visible"/>
                                      </p:to>
                                    </p:set>
                                    <p:anim calcmode="lin" valueType="num">
                                      <p:cBhvr additive="base">
                                        <p:cTn id="13" dur="500" fill="hold"/>
                                        <p:tgtEl>
                                          <p:spTgt spid="545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5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5795">
                                            <p:txEl>
                                              <p:pRg st="2" end="2"/>
                                            </p:txEl>
                                          </p:spTgt>
                                        </p:tgtEl>
                                        <p:attrNameLst>
                                          <p:attrName>style.visibility</p:attrName>
                                        </p:attrNameLst>
                                      </p:cBhvr>
                                      <p:to>
                                        <p:strVal val="visible"/>
                                      </p:to>
                                    </p:set>
                                    <p:anim calcmode="lin" valueType="num">
                                      <p:cBhvr additive="base">
                                        <p:cTn id="19" dur="500" fill="hold"/>
                                        <p:tgtEl>
                                          <p:spTgt spid="545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5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6E70634-B527-4514-8696-DC276E4D50FB}"/>
              </a:ext>
            </a:extLst>
          </p:cNvPr>
          <p:cNvSpPr>
            <a:spLocks noGrp="1"/>
          </p:cNvSpPr>
          <p:nvPr>
            <p:ph type="sldNum" sz="quarter" idx="12"/>
          </p:nvPr>
        </p:nvSpPr>
        <p:spPr/>
        <p:txBody>
          <a:bodyPr/>
          <a:lstStyle/>
          <a:p>
            <a:fld id="{BABFEBF3-FDA4-408B-8717-AD3C7196F38D}" type="slidenum">
              <a:rPr lang="en-US" altLang="en-US"/>
              <a:pPr/>
              <a:t>40</a:t>
            </a:fld>
            <a:endParaRPr lang="en-US" altLang="en-US"/>
          </a:p>
        </p:txBody>
      </p:sp>
      <p:sp>
        <p:nvSpPr>
          <p:cNvPr id="477186" name="Rectangle 2">
            <a:extLst>
              <a:ext uri="{FF2B5EF4-FFF2-40B4-BE49-F238E27FC236}">
                <a16:creationId xmlns:a16="http://schemas.microsoft.com/office/drawing/2014/main" id="{BC73C60D-7F72-491E-8309-5BB11DB57113}"/>
              </a:ext>
            </a:extLst>
          </p:cNvPr>
          <p:cNvSpPr>
            <a:spLocks noGrp="1" noChangeArrowheads="1"/>
          </p:cNvSpPr>
          <p:nvPr>
            <p:ph type="title"/>
          </p:nvPr>
        </p:nvSpPr>
        <p:spPr>
          <a:xfrm>
            <a:off x="531812" y="0"/>
            <a:ext cx="10303790" cy="867103"/>
          </a:xfrm>
        </p:spPr>
        <p:txBody>
          <a:bodyPr/>
          <a:lstStyle/>
          <a:p>
            <a:r>
              <a:rPr lang="en-US" altLang="en-US" dirty="0">
                <a:solidFill>
                  <a:srgbClr val="00FFFF"/>
                </a:solidFill>
              </a:rPr>
              <a:t>Moral and Mental</a:t>
            </a:r>
          </a:p>
        </p:txBody>
      </p:sp>
      <p:sp>
        <p:nvSpPr>
          <p:cNvPr id="477187" name="Rectangle 3">
            <a:extLst>
              <a:ext uri="{FF2B5EF4-FFF2-40B4-BE49-F238E27FC236}">
                <a16:creationId xmlns:a16="http://schemas.microsoft.com/office/drawing/2014/main" id="{C9FC4F6D-D29D-4BA6-965E-90E0932AC52A}"/>
              </a:ext>
            </a:extLst>
          </p:cNvPr>
          <p:cNvSpPr>
            <a:spLocks noGrp="1" noChangeArrowheads="1"/>
          </p:cNvSpPr>
          <p:nvPr>
            <p:ph type="body" idx="1"/>
          </p:nvPr>
        </p:nvSpPr>
        <p:spPr>
          <a:xfrm>
            <a:off x="1126687" y="1068551"/>
            <a:ext cx="10133250" cy="5105400"/>
          </a:xfrm>
        </p:spPr>
        <p:txBody>
          <a:bodyPr>
            <a:normAutofit/>
          </a:bodyPr>
          <a:lstStyle/>
          <a:p>
            <a:pPr>
              <a:lnSpc>
                <a:spcPct val="80000"/>
              </a:lnSpc>
              <a:buFont typeface="Wingdings" panose="05000000000000000000" pitchFamily="2" charset="2"/>
              <a:buNone/>
            </a:pPr>
            <a:r>
              <a:rPr lang="en-US" altLang="en-US" b="1" dirty="0">
                <a:solidFill>
                  <a:srgbClr val="FFFF99"/>
                </a:solidFill>
              </a:rPr>
              <a:t>Which of the following proverbs work toward moral development, and which work toward skills of discernment?</a:t>
            </a:r>
          </a:p>
          <a:p>
            <a:pPr>
              <a:lnSpc>
                <a:spcPct val="80000"/>
              </a:lnSpc>
            </a:pPr>
            <a:r>
              <a:rPr lang="en-US" altLang="en-US" sz="2400" i="1" dirty="0"/>
              <a:t>As iron sharpens iron, so one man sharpens another (Pro. 27:17).  </a:t>
            </a:r>
            <a:r>
              <a:rPr lang="en-US" altLang="en-US" sz="2400" b="1" dirty="0">
                <a:solidFill>
                  <a:srgbClr val="FFFF99"/>
                </a:solidFill>
              </a:rPr>
              <a:t>Discernment</a:t>
            </a:r>
          </a:p>
          <a:p>
            <a:pPr>
              <a:lnSpc>
                <a:spcPct val="80000"/>
              </a:lnSpc>
            </a:pPr>
            <a:r>
              <a:rPr lang="en-US" altLang="en-US" sz="2400" i="1" dirty="0"/>
              <a:t>Do not exploit the poor…for Yahweh will take up their cause (Pro. 22:22-23).  </a:t>
            </a:r>
            <a:r>
              <a:rPr lang="en-US" altLang="en-US" sz="2400" b="1" dirty="0">
                <a:solidFill>
                  <a:srgbClr val="FFFF99"/>
                </a:solidFill>
              </a:rPr>
              <a:t>Moral Development</a:t>
            </a:r>
            <a:endParaRPr lang="en-US" altLang="en-US" sz="2400" i="1" dirty="0">
              <a:solidFill>
                <a:srgbClr val="FFFF99"/>
              </a:solidFill>
            </a:endParaRPr>
          </a:p>
          <a:p>
            <a:pPr>
              <a:lnSpc>
                <a:spcPct val="80000"/>
              </a:lnSpc>
            </a:pPr>
            <a:r>
              <a:rPr lang="en-US" altLang="en-US" sz="2400" i="1" dirty="0"/>
              <a:t>A truthful witness does not deceive, but a false witness pours out lies (Pro. 14:5).  </a:t>
            </a:r>
            <a:r>
              <a:rPr lang="en-US" altLang="en-US" sz="2400" b="1" dirty="0">
                <a:solidFill>
                  <a:srgbClr val="FFFF99"/>
                </a:solidFill>
              </a:rPr>
              <a:t>Discernment</a:t>
            </a:r>
          </a:p>
          <a:p>
            <a:pPr>
              <a:lnSpc>
                <a:spcPct val="80000"/>
              </a:lnSpc>
            </a:pPr>
            <a:r>
              <a:rPr lang="en-US" altLang="en-US" sz="2400" i="1" dirty="0"/>
              <a:t>One man pretends to be rich, yet has nothing; another pretends to be poor, yet has great wealth (Pro. 13:7). </a:t>
            </a:r>
            <a:r>
              <a:rPr lang="en-US" altLang="en-US" sz="2400" b="1" dirty="0">
                <a:solidFill>
                  <a:srgbClr val="FFFF99"/>
                </a:solidFill>
              </a:rPr>
              <a:t>Discernment</a:t>
            </a:r>
          </a:p>
          <a:p>
            <a:pPr>
              <a:lnSpc>
                <a:spcPct val="80000"/>
              </a:lnSpc>
            </a:pPr>
            <a:r>
              <a:rPr lang="en-US" altLang="en-US" sz="2400" i="1" dirty="0"/>
              <a:t>The eyes of Yahweh are everywhere, keeping watch on the wicked and the good (Pro. 15:3).  </a:t>
            </a:r>
            <a:r>
              <a:rPr lang="en-US" altLang="en-US" sz="2400" b="1" dirty="0">
                <a:solidFill>
                  <a:srgbClr val="FFFF99"/>
                </a:solidFill>
              </a:rPr>
              <a:t>Moral Development</a:t>
            </a:r>
            <a:endParaRPr lang="en-US" altLang="en-US" sz="2400" i="1" dirty="0">
              <a:solidFill>
                <a:srgbClr val="FFFF99"/>
              </a:solidFill>
            </a:endParaRPr>
          </a:p>
        </p:txBody>
      </p:sp>
    </p:spTree>
    <p:extLst>
      <p:ext uri="{BB962C8B-B14F-4D97-AF65-F5344CB8AC3E}">
        <p14:creationId xmlns:p14="http://schemas.microsoft.com/office/powerpoint/2010/main" val="97033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 calcmode="lin" valueType="num">
                                      <p:cBhvr>
                                        <p:cTn id="7" dur="500" fill="hold"/>
                                        <p:tgtEl>
                                          <p:spTgt spid="477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71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7187">
                                            <p:txEl>
                                              <p:pRg st="1" end="1"/>
                                            </p:txEl>
                                          </p:spTgt>
                                        </p:tgtEl>
                                        <p:attrNameLst>
                                          <p:attrName>style.visibility</p:attrName>
                                        </p:attrNameLst>
                                      </p:cBhvr>
                                      <p:to>
                                        <p:strVal val="visible"/>
                                      </p:to>
                                    </p:set>
                                    <p:anim calcmode="lin" valueType="num">
                                      <p:cBhvr additive="base">
                                        <p:cTn id="13" dur="500" fill="hold"/>
                                        <p:tgtEl>
                                          <p:spTgt spid="477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7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7187">
                                            <p:txEl>
                                              <p:pRg st="2" end="2"/>
                                            </p:txEl>
                                          </p:spTgt>
                                        </p:tgtEl>
                                        <p:attrNameLst>
                                          <p:attrName>style.visibility</p:attrName>
                                        </p:attrNameLst>
                                      </p:cBhvr>
                                      <p:to>
                                        <p:strVal val="visible"/>
                                      </p:to>
                                    </p:set>
                                    <p:anim calcmode="lin" valueType="num">
                                      <p:cBhvr additive="base">
                                        <p:cTn id="19" dur="500" fill="hold"/>
                                        <p:tgtEl>
                                          <p:spTgt spid="477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7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7187">
                                            <p:txEl>
                                              <p:pRg st="3" end="3"/>
                                            </p:txEl>
                                          </p:spTgt>
                                        </p:tgtEl>
                                        <p:attrNameLst>
                                          <p:attrName>style.visibility</p:attrName>
                                        </p:attrNameLst>
                                      </p:cBhvr>
                                      <p:to>
                                        <p:strVal val="visible"/>
                                      </p:to>
                                    </p:set>
                                    <p:anim calcmode="lin" valueType="num">
                                      <p:cBhvr additive="base">
                                        <p:cTn id="25" dur="500" fill="hold"/>
                                        <p:tgtEl>
                                          <p:spTgt spid="477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7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77187">
                                            <p:txEl>
                                              <p:pRg st="4" end="4"/>
                                            </p:txEl>
                                          </p:spTgt>
                                        </p:tgtEl>
                                        <p:attrNameLst>
                                          <p:attrName>style.visibility</p:attrName>
                                        </p:attrNameLst>
                                      </p:cBhvr>
                                      <p:to>
                                        <p:strVal val="visible"/>
                                      </p:to>
                                    </p:set>
                                    <p:anim calcmode="lin" valueType="num">
                                      <p:cBhvr additive="base">
                                        <p:cTn id="31" dur="500" fill="hold"/>
                                        <p:tgtEl>
                                          <p:spTgt spid="477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7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77187">
                                            <p:txEl>
                                              <p:pRg st="5" end="5"/>
                                            </p:txEl>
                                          </p:spTgt>
                                        </p:tgtEl>
                                        <p:attrNameLst>
                                          <p:attrName>style.visibility</p:attrName>
                                        </p:attrNameLst>
                                      </p:cBhvr>
                                      <p:to>
                                        <p:strVal val="visible"/>
                                      </p:to>
                                    </p:set>
                                    <p:anim calcmode="lin" valueType="num">
                                      <p:cBhvr additive="base">
                                        <p:cTn id="37" dur="500" fill="hold"/>
                                        <p:tgtEl>
                                          <p:spTgt spid="477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71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EE011004-1FC8-4722-B3E5-DC56E238B763}"/>
              </a:ext>
            </a:extLst>
          </p:cNvPr>
          <p:cNvSpPr>
            <a:spLocks noGrp="1" noChangeArrowheads="1"/>
          </p:cNvSpPr>
          <p:nvPr>
            <p:ph type="title"/>
          </p:nvPr>
        </p:nvSpPr>
        <p:spPr>
          <a:xfrm>
            <a:off x="303212" y="0"/>
            <a:ext cx="8229600" cy="1143000"/>
          </a:xfrm>
        </p:spPr>
        <p:txBody>
          <a:bodyPr/>
          <a:lstStyle/>
          <a:p>
            <a:r>
              <a:rPr lang="en-US" altLang="en-US" dirty="0">
                <a:solidFill>
                  <a:srgbClr val="00FFFF"/>
                </a:solidFill>
              </a:rPr>
              <a:t>Above All</a:t>
            </a:r>
          </a:p>
        </p:txBody>
      </p:sp>
      <p:sp>
        <p:nvSpPr>
          <p:cNvPr id="491523" name="Rectangle 3">
            <a:extLst>
              <a:ext uri="{FF2B5EF4-FFF2-40B4-BE49-F238E27FC236}">
                <a16:creationId xmlns:a16="http://schemas.microsoft.com/office/drawing/2014/main" id="{1767DE8E-2BAF-44FD-B537-B1C0EC87D314}"/>
              </a:ext>
            </a:extLst>
          </p:cNvPr>
          <p:cNvSpPr>
            <a:spLocks noGrp="1" noChangeArrowheads="1"/>
          </p:cNvSpPr>
          <p:nvPr>
            <p:ph type="body" idx="1"/>
          </p:nvPr>
        </p:nvSpPr>
        <p:spPr>
          <a:xfrm>
            <a:off x="1979612" y="1600200"/>
            <a:ext cx="7924800" cy="1981200"/>
          </a:xfrm>
        </p:spPr>
        <p:txBody>
          <a:bodyPr>
            <a:normAutofit/>
          </a:bodyPr>
          <a:lstStyle/>
          <a:p>
            <a:pPr>
              <a:buFont typeface="Wingdings" panose="05000000000000000000" pitchFamily="2" charset="2"/>
              <a:buNone/>
            </a:pPr>
            <a:r>
              <a:rPr lang="en-US" altLang="en-US" sz="6000" b="1" dirty="0">
                <a:solidFill>
                  <a:srgbClr val="FFFF99"/>
                </a:solidFill>
                <a:latin typeface="Pristina" panose="03060402040406080204" pitchFamily="66" charset="0"/>
              </a:rPr>
              <a:t>The fear of the LORD…</a:t>
            </a:r>
          </a:p>
          <a:p>
            <a:pPr>
              <a:buFont typeface="Wingdings" panose="05000000000000000000" pitchFamily="2" charset="2"/>
              <a:buNone/>
            </a:pPr>
            <a:r>
              <a:rPr lang="en-US" altLang="en-US" sz="3600" dirty="0">
                <a:latin typeface="Pristina" panose="03060402040406080204" pitchFamily="66" charset="0"/>
              </a:rPr>
              <a:t>	...</a:t>
            </a:r>
            <a:r>
              <a:rPr lang="en-US" altLang="en-US" sz="4400" dirty="0">
                <a:latin typeface="Pristina" panose="03060402040406080204" pitchFamily="66" charset="0"/>
              </a:rPr>
              <a:t>is the beginning of wisdom </a:t>
            </a:r>
            <a:r>
              <a:rPr lang="en-US" altLang="en-US" sz="2400" dirty="0"/>
              <a:t>(Pro. 1:7; 9:10)</a:t>
            </a:r>
            <a:r>
              <a:rPr lang="en-US" altLang="en-US" sz="3600" dirty="0">
                <a:latin typeface="Pristina" panose="03060402040406080204" pitchFamily="66" charset="0"/>
              </a:rPr>
              <a:t>	</a:t>
            </a:r>
            <a:endParaRPr lang="en-US" altLang="en-US" sz="2400" dirty="0"/>
          </a:p>
        </p:txBody>
      </p:sp>
    </p:spTree>
    <p:extLst>
      <p:ext uri="{BB962C8B-B14F-4D97-AF65-F5344CB8AC3E}">
        <p14:creationId xmlns:p14="http://schemas.microsoft.com/office/powerpoint/2010/main" val="237299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anim calcmode="lin" valueType="num">
                                      <p:cBhvr>
                                        <p:cTn id="7" dur="500" fill="hold"/>
                                        <p:tgtEl>
                                          <p:spTgt spid="4915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5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491523">
                                            <p:txEl>
                                              <p:pRg st="1" end="1"/>
                                            </p:txEl>
                                          </p:spTgt>
                                        </p:tgtEl>
                                        <p:attrNameLst>
                                          <p:attrName>style.visibility</p:attrName>
                                        </p:attrNameLst>
                                      </p:cBhvr>
                                      <p:to>
                                        <p:strVal val="visible"/>
                                      </p:to>
                                    </p:set>
                                    <p:anim calcmode="lin" valueType="num">
                                      <p:cBhvr>
                                        <p:cTn id="13" dur="500" fill="hold"/>
                                        <p:tgtEl>
                                          <p:spTgt spid="4915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915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915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915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324160-5EEE-49D3-98CD-E60933AA2761}"/>
              </a:ext>
            </a:extLst>
          </p:cNvPr>
          <p:cNvSpPr>
            <a:spLocks noGrp="1"/>
          </p:cNvSpPr>
          <p:nvPr>
            <p:ph type="sldNum" sz="quarter" idx="12"/>
          </p:nvPr>
        </p:nvSpPr>
        <p:spPr/>
        <p:txBody>
          <a:bodyPr/>
          <a:lstStyle/>
          <a:p>
            <a:fld id="{E23235EE-B3B7-418D-A03D-D2E5E924C718}" type="slidenum">
              <a:rPr lang="en-US" altLang="en-US"/>
              <a:pPr/>
              <a:t>5</a:t>
            </a:fld>
            <a:endParaRPr lang="en-US" altLang="en-US"/>
          </a:p>
        </p:txBody>
      </p:sp>
      <p:sp>
        <p:nvSpPr>
          <p:cNvPr id="14338" name="Rectangle 2">
            <a:extLst>
              <a:ext uri="{FF2B5EF4-FFF2-40B4-BE49-F238E27FC236}">
                <a16:creationId xmlns:a16="http://schemas.microsoft.com/office/drawing/2014/main" id="{FD0158DF-4F84-4392-B26F-0EE7AEFA880C}"/>
              </a:ext>
            </a:extLst>
          </p:cNvPr>
          <p:cNvSpPr>
            <a:spLocks noGrp="1" noChangeArrowheads="1"/>
          </p:cNvSpPr>
          <p:nvPr>
            <p:ph type="title"/>
          </p:nvPr>
        </p:nvSpPr>
        <p:spPr>
          <a:xfrm>
            <a:off x="760411" y="549276"/>
            <a:ext cx="10514251" cy="1812924"/>
          </a:xfrm>
        </p:spPr>
        <p:txBody>
          <a:bodyPr>
            <a:noAutofit/>
          </a:bodyPr>
          <a:lstStyle/>
          <a:p>
            <a:r>
              <a:rPr lang="en-US" altLang="en-US" sz="2800" dirty="0">
                <a:solidFill>
                  <a:srgbClr val="FFFF00"/>
                </a:solidFill>
              </a:rPr>
              <a:t>It usually is assumed that the three collections in the Hebrew Bible reflect successive stages in the growth of the Hebrew Scriptures and the order in which they came to be recognized as sacred and authoritative.</a:t>
            </a:r>
          </a:p>
        </p:txBody>
      </p:sp>
      <p:sp>
        <p:nvSpPr>
          <p:cNvPr id="14339" name="Rectangle 3">
            <a:extLst>
              <a:ext uri="{FF2B5EF4-FFF2-40B4-BE49-F238E27FC236}">
                <a16:creationId xmlns:a16="http://schemas.microsoft.com/office/drawing/2014/main" id="{D900B990-D6F5-4F1A-A293-D9D279D15242}"/>
              </a:ext>
            </a:extLst>
          </p:cNvPr>
          <p:cNvSpPr>
            <a:spLocks noGrp="1" noChangeArrowheads="1"/>
          </p:cNvSpPr>
          <p:nvPr>
            <p:ph type="body" idx="1"/>
          </p:nvPr>
        </p:nvSpPr>
        <p:spPr>
          <a:xfrm>
            <a:off x="1293812" y="2590800"/>
            <a:ext cx="9147948" cy="3882136"/>
          </a:xfrm>
        </p:spPr>
        <p:txBody>
          <a:bodyPr/>
          <a:lstStyle/>
          <a:p>
            <a:pPr>
              <a:lnSpc>
                <a:spcPct val="80000"/>
              </a:lnSpc>
            </a:pPr>
            <a:r>
              <a:rPr lang="en-US" altLang="en-US" i="1" dirty="0">
                <a:latin typeface="Arial Narrow" panose="020B0606020202030204" pitchFamily="34" charset="0"/>
              </a:rPr>
              <a:t>Even if this assumption is correct, it should be noted that the Psalms may contain material that is older even than other sections of the Hebrew Bible that are theoretically earlier.</a:t>
            </a:r>
          </a:p>
          <a:p>
            <a:pPr>
              <a:lnSpc>
                <a:spcPct val="80000"/>
              </a:lnSpc>
              <a:buFont typeface="Wingdings" panose="05000000000000000000" pitchFamily="2" charset="2"/>
              <a:buNone/>
            </a:pPr>
            <a:endParaRPr lang="en-US" altLang="en-US" sz="1000" i="1" dirty="0">
              <a:latin typeface="Arial Narrow" panose="020B0606020202030204" pitchFamily="34" charset="0"/>
            </a:endParaRPr>
          </a:p>
          <a:p>
            <a:pPr>
              <a:lnSpc>
                <a:spcPct val="80000"/>
              </a:lnSpc>
            </a:pPr>
            <a:r>
              <a:rPr lang="en-US" altLang="en-US" i="1" dirty="0">
                <a:latin typeface="Arial Narrow" panose="020B0606020202030204" pitchFamily="34" charset="0"/>
              </a:rPr>
              <a:t>In the Greek and Latin versions of the Hebrew Bible, the division between the Prophets and the Writings has disappeared, while the various books have been rearranged along topical and/or chronological lines.</a:t>
            </a:r>
          </a:p>
        </p:txBody>
      </p:sp>
    </p:spTree>
    <p:extLst>
      <p:ext uri="{BB962C8B-B14F-4D97-AF65-F5344CB8AC3E}">
        <p14:creationId xmlns:p14="http://schemas.microsoft.com/office/powerpoint/2010/main" val="301921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wipe(left)">
                                      <p:cBhvr>
                                        <p:cTn id="14" dur="500"/>
                                        <p:tgtEl>
                                          <p:spTgt spid="1433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wipe(left)">
                                      <p:cBhvr>
                                        <p:cTn id="19"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D4ED30C-9D75-4A8E-90E3-976E5EC17EA5}"/>
              </a:ext>
            </a:extLst>
          </p:cNvPr>
          <p:cNvSpPr>
            <a:spLocks noGrp="1"/>
          </p:cNvSpPr>
          <p:nvPr>
            <p:ph type="sldNum" sz="quarter" idx="12"/>
          </p:nvPr>
        </p:nvSpPr>
        <p:spPr/>
        <p:txBody>
          <a:bodyPr/>
          <a:lstStyle/>
          <a:p>
            <a:fld id="{961A9A06-A865-4DF0-B929-8F34DADD4B41}" type="slidenum">
              <a:rPr lang="en-US" altLang="en-US"/>
              <a:pPr/>
              <a:t>6</a:t>
            </a:fld>
            <a:endParaRPr lang="en-US" altLang="en-US"/>
          </a:p>
        </p:txBody>
      </p:sp>
      <p:sp>
        <p:nvSpPr>
          <p:cNvPr id="78850" name="Rectangle 2">
            <a:extLst>
              <a:ext uri="{FF2B5EF4-FFF2-40B4-BE49-F238E27FC236}">
                <a16:creationId xmlns:a16="http://schemas.microsoft.com/office/drawing/2014/main" id="{A467C1B7-9E2F-4036-94CF-FE2EB619F2AE}"/>
              </a:ext>
            </a:extLst>
          </p:cNvPr>
          <p:cNvSpPr>
            <a:spLocks noGrp="1" noChangeArrowheads="1"/>
          </p:cNvSpPr>
          <p:nvPr>
            <p:ph type="title"/>
          </p:nvPr>
        </p:nvSpPr>
        <p:spPr>
          <a:xfrm>
            <a:off x="760412" y="228600"/>
            <a:ext cx="10360500" cy="762000"/>
          </a:xfrm>
        </p:spPr>
        <p:txBody>
          <a:bodyPr>
            <a:normAutofit/>
          </a:bodyPr>
          <a:lstStyle/>
          <a:p>
            <a:r>
              <a:rPr lang="en-US" altLang="en-US" sz="4000" dirty="0">
                <a:solidFill>
                  <a:srgbClr val="FF6600"/>
                </a:solidFill>
                <a:effectLst>
                  <a:outerShdw blurRad="38100" dist="38100" dir="2700000" algn="tl">
                    <a:srgbClr val="000000">
                      <a:alpha val="43137"/>
                    </a:srgbClr>
                  </a:outerShdw>
                </a:effectLst>
                <a:latin typeface="Impact" panose="020B0806030902050204" pitchFamily="34" charset="0"/>
              </a:rPr>
              <a:t>Written Oracles</a:t>
            </a:r>
            <a:endParaRPr lang="en-US" altLang="en-US" sz="5400" dirty="0">
              <a:solidFill>
                <a:srgbClr val="FF6600"/>
              </a:solidFill>
              <a:effectLst>
                <a:outerShdw blurRad="38100" dist="38100" dir="2700000" algn="tl">
                  <a:srgbClr val="000000">
                    <a:alpha val="43137"/>
                  </a:srgbClr>
                </a:outerShdw>
              </a:effectLst>
              <a:latin typeface="Franklin Gothic Medium" panose="020B0603020102020204" pitchFamily="34" charset="0"/>
            </a:endParaRPr>
          </a:p>
        </p:txBody>
      </p:sp>
      <p:sp>
        <p:nvSpPr>
          <p:cNvPr id="78851" name="Rectangle 3">
            <a:extLst>
              <a:ext uri="{FF2B5EF4-FFF2-40B4-BE49-F238E27FC236}">
                <a16:creationId xmlns:a16="http://schemas.microsoft.com/office/drawing/2014/main" id="{F00B34D3-340A-46D9-A6BC-8639110F5B19}"/>
              </a:ext>
            </a:extLst>
          </p:cNvPr>
          <p:cNvSpPr>
            <a:spLocks noGrp="1" noChangeArrowheads="1"/>
          </p:cNvSpPr>
          <p:nvPr>
            <p:ph type="body" idx="1"/>
          </p:nvPr>
        </p:nvSpPr>
        <p:spPr>
          <a:xfrm>
            <a:off x="1216262" y="1693672"/>
            <a:ext cx="9448800" cy="4876800"/>
          </a:xfrm>
        </p:spPr>
        <p:txBody>
          <a:bodyPr>
            <a:noAutofit/>
          </a:bodyPr>
          <a:lstStyle/>
          <a:p>
            <a:pPr>
              <a:lnSpc>
                <a:spcPct val="80000"/>
              </a:lnSpc>
              <a:buClr>
                <a:srgbClr val="00D2CD"/>
              </a:buClr>
            </a:pPr>
            <a:r>
              <a:rPr lang="en-US" altLang="en-US" sz="2400" dirty="0">
                <a:solidFill>
                  <a:srgbClr val="FFFFCC"/>
                </a:solidFill>
                <a:latin typeface="Franklin Gothic Medium" panose="020B0603020102020204" pitchFamily="34" charset="0"/>
              </a:rPr>
              <a:t>Writing is known from about 3000 BC.</a:t>
            </a:r>
          </a:p>
          <a:p>
            <a:pPr>
              <a:lnSpc>
                <a:spcPct val="80000"/>
              </a:lnSpc>
              <a:buClr>
                <a:srgbClr val="00D2CD"/>
              </a:buClr>
            </a:pPr>
            <a:r>
              <a:rPr lang="en-US" altLang="en-US" sz="2400" dirty="0">
                <a:solidFill>
                  <a:srgbClr val="FFFFCC"/>
                </a:solidFill>
                <a:latin typeface="Franklin Gothic Medium" panose="020B0603020102020204" pitchFamily="34" charset="0"/>
              </a:rPr>
              <a:t>Most early writing was the provenance of specialists  (scribes) supported by the state.</a:t>
            </a:r>
          </a:p>
          <a:p>
            <a:pPr>
              <a:lnSpc>
                <a:spcPct val="80000"/>
              </a:lnSpc>
              <a:buClr>
                <a:srgbClr val="00D2CD"/>
              </a:buClr>
            </a:pPr>
            <a:r>
              <a:rPr lang="en-US" altLang="en-US" sz="2400" dirty="0">
                <a:solidFill>
                  <a:srgbClr val="FFFFCC"/>
                </a:solidFill>
                <a:latin typeface="Franklin Gothic Medium" panose="020B0603020102020204" pitchFamily="34" charset="0"/>
              </a:rPr>
              <a:t>Public written documents were not for general reading but were displays of royal power and authority.</a:t>
            </a:r>
          </a:p>
          <a:p>
            <a:pPr>
              <a:lnSpc>
                <a:spcPct val="80000"/>
              </a:lnSpc>
              <a:buClr>
                <a:srgbClr val="00D2CD"/>
              </a:buClr>
            </a:pPr>
            <a:r>
              <a:rPr lang="en-US" altLang="en-US" sz="2400" dirty="0">
                <a:solidFill>
                  <a:srgbClr val="FFFFCC"/>
                </a:solidFill>
                <a:latin typeface="Franklin Gothic Medium" panose="020B0603020102020204" pitchFamily="34" charset="0"/>
              </a:rPr>
              <a:t>Israelite society, like most others, was essentially an oral society.</a:t>
            </a:r>
          </a:p>
          <a:p>
            <a:pPr>
              <a:lnSpc>
                <a:spcPct val="80000"/>
              </a:lnSpc>
              <a:buClr>
                <a:srgbClr val="00D2CD"/>
              </a:buClr>
            </a:pPr>
            <a:r>
              <a:rPr lang="en-US" altLang="en-US" sz="2400" dirty="0">
                <a:solidFill>
                  <a:srgbClr val="FFFFCC"/>
                </a:solidFill>
                <a:latin typeface="Franklin Gothic Medium" panose="020B0603020102020204" pitchFamily="34" charset="0"/>
              </a:rPr>
              <a:t>In about the 12</a:t>
            </a:r>
            <a:r>
              <a:rPr lang="en-US" altLang="en-US" sz="2400" baseline="30000" dirty="0">
                <a:solidFill>
                  <a:srgbClr val="FFFFCC"/>
                </a:solidFill>
                <a:latin typeface="Franklin Gothic Medium" panose="020B0603020102020204" pitchFamily="34" charset="0"/>
              </a:rPr>
              <a:t>th</a:t>
            </a:r>
            <a:r>
              <a:rPr lang="en-US" altLang="en-US" sz="2400" dirty="0">
                <a:solidFill>
                  <a:srgbClr val="FFFFCC"/>
                </a:solidFill>
                <a:latin typeface="Franklin Gothic Medium" panose="020B0603020102020204" pitchFamily="34" charset="0"/>
              </a:rPr>
              <a:t> century BC, the Semitic alphabet was standardized to 22 letters, written horizontally from right to left.</a:t>
            </a:r>
          </a:p>
          <a:p>
            <a:pPr>
              <a:lnSpc>
                <a:spcPct val="80000"/>
              </a:lnSpc>
              <a:buClr>
                <a:srgbClr val="00D2CD"/>
              </a:buClr>
            </a:pPr>
            <a:r>
              <a:rPr lang="en-US" altLang="en-US" sz="2400" dirty="0">
                <a:solidFill>
                  <a:srgbClr val="FFFFCC"/>
                </a:solidFill>
                <a:latin typeface="Franklin Gothic Medium" panose="020B0603020102020204" pitchFamily="34" charset="0"/>
              </a:rPr>
              <a:t>From about the 10</a:t>
            </a:r>
            <a:r>
              <a:rPr lang="en-US" altLang="en-US" sz="2400" baseline="30000" dirty="0">
                <a:solidFill>
                  <a:srgbClr val="FFFFCC"/>
                </a:solidFill>
                <a:latin typeface="Franklin Gothic Medium" panose="020B0603020102020204" pitchFamily="34" charset="0"/>
              </a:rPr>
              <a:t>th</a:t>
            </a:r>
            <a:r>
              <a:rPr lang="en-US" altLang="en-US" sz="2400" dirty="0">
                <a:solidFill>
                  <a:srgbClr val="FFFFCC"/>
                </a:solidFill>
                <a:latin typeface="Franklin Gothic Medium" panose="020B0603020102020204" pitchFamily="34" charset="0"/>
              </a:rPr>
              <a:t> century BC, Hebrew was written in paleo-Hebrew script.</a:t>
            </a:r>
          </a:p>
          <a:p>
            <a:pPr>
              <a:lnSpc>
                <a:spcPct val="80000"/>
              </a:lnSpc>
              <a:buClr>
                <a:srgbClr val="00D2CD"/>
              </a:buClr>
            </a:pPr>
            <a:r>
              <a:rPr lang="en-US" altLang="en-US" sz="2400" dirty="0">
                <a:solidFill>
                  <a:srgbClr val="FFFFCC"/>
                </a:solidFill>
                <a:latin typeface="Franklin Gothic Medium" panose="020B0603020102020204" pitchFamily="34" charset="0"/>
              </a:rPr>
              <a:t>Widespread literacy occurred in about the 8</a:t>
            </a:r>
            <a:r>
              <a:rPr lang="en-US" altLang="en-US" sz="2400" baseline="30000" dirty="0">
                <a:solidFill>
                  <a:srgbClr val="FFFFCC"/>
                </a:solidFill>
                <a:latin typeface="Franklin Gothic Medium" panose="020B0603020102020204" pitchFamily="34" charset="0"/>
              </a:rPr>
              <a:t>th</a:t>
            </a:r>
            <a:r>
              <a:rPr lang="en-US" altLang="en-US" sz="2400" dirty="0">
                <a:solidFill>
                  <a:srgbClr val="FFFFCC"/>
                </a:solidFill>
                <a:latin typeface="Franklin Gothic Medium" panose="020B0603020102020204" pitchFamily="34" charset="0"/>
              </a:rPr>
              <a:t> century BC, largely due to urbanization and Assyrian bureaucracy.</a:t>
            </a:r>
          </a:p>
        </p:txBody>
      </p:sp>
      <p:sp>
        <p:nvSpPr>
          <p:cNvPr id="2" name="TextBox 1">
            <a:extLst>
              <a:ext uri="{FF2B5EF4-FFF2-40B4-BE49-F238E27FC236}">
                <a16:creationId xmlns:a16="http://schemas.microsoft.com/office/drawing/2014/main" id="{E53B6742-0C79-4DF1-9531-3D3191D56D16}"/>
              </a:ext>
            </a:extLst>
          </p:cNvPr>
          <p:cNvSpPr txBox="1"/>
          <p:nvPr/>
        </p:nvSpPr>
        <p:spPr>
          <a:xfrm>
            <a:off x="912812" y="990600"/>
            <a:ext cx="10361851" cy="480131"/>
          </a:xfrm>
          <a:prstGeom prst="rect">
            <a:avLst/>
          </a:prstGeom>
          <a:noFill/>
        </p:spPr>
        <p:txBody>
          <a:bodyPr wrap="square" rtlCol="0">
            <a:spAutoFit/>
          </a:bodyPr>
          <a:lstStyle/>
          <a:p>
            <a:pPr>
              <a:lnSpc>
                <a:spcPct val="90000"/>
              </a:lnSpc>
            </a:pPr>
            <a:r>
              <a:rPr lang="en-US" sz="2800" dirty="0">
                <a:solidFill>
                  <a:srgbClr val="FFC000"/>
                </a:solidFill>
                <a:effectLst>
                  <a:outerShdw blurRad="38100" dist="38100" dir="2700000" algn="tl">
                    <a:srgbClr val="000000">
                      <a:alpha val="43137"/>
                    </a:srgbClr>
                  </a:outerShdw>
                </a:effectLst>
                <a:latin typeface="Calibri" panose="020F0502020204030204" pitchFamily="34" charset="0"/>
              </a:rPr>
              <a:t>Development of Literacy in the Ancient Near East</a:t>
            </a:r>
          </a:p>
        </p:txBody>
      </p:sp>
    </p:spTree>
    <p:extLst>
      <p:ext uri="{BB962C8B-B14F-4D97-AF65-F5344CB8AC3E}">
        <p14:creationId xmlns:p14="http://schemas.microsoft.com/office/powerpoint/2010/main" val="1801032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Effect transition="in" filter="wipe(down)">
                                      <p:cBhvr>
                                        <p:cTn id="13" dur="500"/>
                                        <p:tgtEl>
                                          <p:spTgt spid="788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Effect transition="in" filter="wipe(down)">
                                      <p:cBhvr>
                                        <p:cTn id="18" dur="500"/>
                                        <p:tgtEl>
                                          <p:spTgt spid="7885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8851">
                                            <p:txEl>
                                              <p:pRg st="2" end="2"/>
                                            </p:txEl>
                                          </p:spTgt>
                                        </p:tgtEl>
                                        <p:attrNameLst>
                                          <p:attrName>style.visibility</p:attrName>
                                        </p:attrNameLst>
                                      </p:cBhvr>
                                      <p:to>
                                        <p:strVal val="visible"/>
                                      </p:to>
                                    </p:set>
                                    <p:animEffect transition="in" filter="wipe(down)">
                                      <p:cBhvr>
                                        <p:cTn id="23" dur="500"/>
                                        <p:tgtEl>
                                          <p:spTgt spid="7885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Effect transition="in" filter="wipe(down)">
                                      <p:cBhvr>
                                        <p:cTn id="28" dur="500"/>
                                        <p:tgtEl>
                                          <p:spTgt spid="7885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8851">
                                            <p:txEl>
                                              <p:pRg st="4" end="4"/>
                                            </p:txEl>
                                          </p:spTgt>
                                        </p:tgtEl>
                                        <p:attrNameLst>
                                          <p:attrName>style.visibility</p:attrName>
                                        </p:attrNameLst>
                                      </p:cBhvr>
                                      <p:to>
                                        <p:strVal val="visible"/>
                                      </p:to>
                                    </p:set>
                                    <p:animEffect transition="in" filter="wipe(down)">
                                      <p:cBhvr>
                                        <p:cTn id="33" dur="500"/>
                                        <p:tgtEl>
                                          <p:spTgt spid="7885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8851">
                                            <p:txEl>
                                              <p:pRg st="5" end="5"/>
                                            </p:txEl>
                                          </p:spTgt>
                                        </p:tgtEl>
                                        <p:attrNameLst>
                                          <p:attrName>style.visibility</p:attrName>
                                        </p:attrNameLst>
                                      </p:cBhvr>
                                      <p:to>
                                        <p:strVal val="visible"/>
                                      </p:to>
                                    </p:set>
                                    <p:animEffect transition="in" filter="wipe(down)">
                                      <p:cBhvr>
                                        <p:cTn id="38" dur="500"/>
                                        <p:tgtEl>
                                          <p:spTgt spid="7885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8851">
                                            <p:txEl>
                                              <p:pRg st="6" end="6"/>
                                            </p:txEl>
                                          </p:spTgt>
                                        </p:tgtEl>
                                        <p:attrNameLst>
                                          <p:attrName>style.visibility</p:attrName>
                                        </p:attrNameLst>
                                      </p:cBhvr>
                                      <p:to>
                                        <p:strVal val="visible"/>
                                      </p:to>
                                    </p:set>
                                    <p:animEffect transition="in" filter="wipe(down)">
                                      <p:cBhvr>
                                        <p:cTn id="43" dur="500"/>
                                        <p:tgtEl>
                                          <p:spTgt spid="78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4814DD3-E5A9-4135-A383-9C0E6C81102B}"/>
              </a:ext>
            </a:extLst>
          </p:cNvPr>
          <p:cNvSpPr>
            <a:spLocks noGrp="1"/>
          </p:cNvSpPr>
          <p:nvPr>
            <p:ph type="sldNum" sz="quarter" idx="12"/>
          </p:nvPr>
        </p:nvSpPr>
        <p:spPr/>
        <p:txBody>
          <a:bodyPr/>
          <a:lstStyle/>
          <a:p>
            <a:fld id="{4B3E24B2-671E-4832-93DD-7203A431CC37}" type="slidenum">
              <a:rPr lang="en-US" altLang="en-US"/>
              <a:pPr/>
              <a:t>7</a:t>
            </a:fld>
            <a:endParaRPr lang="en-US" altLang="en-US"/>
          </a:p>
        </p:txBody>
      </p:sp>
      <p:sp>
        <p:nvSpPr>
          <p:cNvPr id="73730" name="Rectangle 2">
            <a:extLst>
              <a:ext uri="{FF2B5EF4-FFF2-40B4-BE49-F238E27FC236}">
                <a16:creationId xmlns:a16="http://schemas.microsoft.com/office/drawing/2014/main" id="{278390E1-B2DE-40B6-9FDF-459CF1D2CF03}"/>
              </a:ext>
            </a:extLst>
          </p:cNvPr>
          <p:cNvSpPr>
            <a:spLocks noGrp="1" noChangeArrowheads="1"/>
          </p:cNvSpPr>
          <p:nvPr>
            <p:ph type="title"/>
          </p:nvPr>
        </p:nvSpPr>
        <p:spPr>
          <a:xfrm>
            <a:off x="912812" y="381000"/>
            <a:ext cx="9220200" cy="954088"/>
          </a:xfrm>
        </p:spPr>
        <p:txBody>
          <a:bodyPr>
            <a:noAutofit/>
          </a:bodyPr>
          <a:lstStyle/>
          <a:p>
            <a:r>
              <a:rPr lang="en-US" altLang="en-US" dirty="0">
                <a:solidFill>
                  <a:srgbClr val="FF6600"/>
                </a:solidFill>
                <a:effectLst>
                  <a:outerShdw blurRad="38100" dist="38100" dir="2700000" algn="tl">
                    <a:srgbClr val="000000">
                      <a:alpha val="43137"/>
                    </a:srgbClr>
                  </a:outerShdw>
                </a:effectLst>
                <a:latin typeface="Impact" panose="020B0806030902050204" pitchFamily="34" charset="0"/>
              </a:rPr>
              <a:t>Period of Hezekiah </a:t>
            </a:r>
            <a:br>
              <a:rPr lang="en-US" altLang="en-US" dirty="0">
                <a:solidFill>
                  <a:srgbClr val="FF6600"/>
                </a:solidFill>
                <a:effectLst>
                  <a:outerShdw blurRad="38100" dist="38100" dir="2700000" algn="tl">
                    <a:srgbClr val="000000">
                      <a:alpha val="43137"/>
                    </a:srgbClr>
                  </a:outerShdw>
                </a:effectLst>
                <a:latin typeface="Impact" panose="020B0806030902050204" pitchFamily="34" charset="0"/>
              </a:rPr>
            </a:br>
            <a:r>
              <a:rPr lang="en-US" altLang="en-US" dirty="0">
                <a:solidFill>
                  <a:srgbClr val="FF6600"/>
                </a:solidFill>
                <a:effectLst>
                  <a:outerShdw blurRad="38100" dist="38100" dir="2700000" algn="tl">
                    <a:srgbClr val="000000">
                      <a:alpha val="43137"/>
                    </a:srgbClr>
                  </a:outerShdw>
                </a:effectLst>
                <a:latin typeface="Impact" panose="020B0806030902050204" pitchFamily="34" charset="0"/>
              </a:rPr>
              <a:t>(8</a:t>
            </a:r>
            <a:r>
              <a:rPr lang="en-US" altLang="en-US" baseline="30000" dirty="0">
                <a:solidFill>
                  <a:srgbClr val="FF6600"/>
                </a:solidFill>
                <a:effectLst>
                  <a:outerShdw blurRad="38100" dist="38100" dir="2700000" algn="tl">
                    <a:srgbClr val="000000">
                      <a:alpha val="43137"/>
                    </a:srgbClr>
                  </a:outerShdw>
                </a:effectLst>
                <a:latin typeface="Impact" panose="020B0806030902050204" pitchFamily="34" charset="0"/>
              </a:rPr>
              <a:t>th</a:t>
            </a:r>
            <a:r>
              <a:rPr lang="en-US" altLang="en-US" dirty="0">
                <a:solidFill>
                  <a:srgbClr val="FF6600"/>
                </a:solidFill>
                <a:effectLst>
                  <a:outerShdw blurRad="38100" dist="38100" dir="2700000" algn="tl">
                    <a:srgbClr val="000000">
                      <a:alpha val="43137"/>
                    </a:srgbClr>
                  </a:outerShdw>
                </a:effectLst>
                <a:latin typeface="Impact" panose="020B0806030902050204" pitchFamily="34" charset="0"/>
              </a:rPr>
              <a:t> century BC)</a:t>
            </a:r>
          </a:p>
        </p:txBody>
      </p:sp>
      <p:sp>
        <p:nvSpPr>
          <p:cNvPr id="73731" name="Rectangle 3">
            <a:extLst>
              <a:ext uri="{FF2B5EF4-FFF2-40B4-BE49-F238E27FC236}">
                <a16:creationId xmlns:a16="http://schemas.microsoft.com/office/drawing/2014/main" id="{3CD9B357-4448-414E-B9C8-78958AC12C4C}"/>
              </a:ext>
            </a:extLst>
          </p:cNvPr>
          <p:cNvSpPr>
            <a:spLocks noGrp="1" noChangeArrowheads="1"/>
          </p:cNvSpPr>
          <p:nvPr>
            <p:ph type="body" idx="1"/>
          </p:nvPr>
        </p:nvSpPr>
        <p:spPr>
          <a:xfrm>
            <a:off x="1751012" y="931672"/>
            <a:ext cx="9753600" cy="5638800"/>
          </a:xfrm>
        </p:spPr>
        <p:txBody>
          <a:bodyPr>
            <a:normAutofit fontScale="92500" lnSpcReduction="10000"/>
          </a:bodyPr>
          <a:lstStyle/>
          <a:p>
            <a:pPr>
              <a:lnSpc>
                <a:spcPct val="80000"/>
              </a:lnSpc>
              <a:buFont typeface="Wingdings" panose="05000000000000000000" pitchFamily="2" charset="2"/>
              <a:buNone/>
            </a:pPr>
            <a:endParaRPr lang="en-US" altLang="en-US" sz="2000" dirty="0">
              <a:latin typeface="Narkisim" panose="020E0502050101010101" pitchFamily="34" charset="-79"/>
            </a:endParaRPr>
          </a:p>
          <a:p>
            <a:pPr>
              <a:lnSpc>
                <a:spcPct val="120000"/>
              </a:lnSpc>
              <a:buFont typeface="Wingdings" panose="05000000000000000000" pitchFamily="2" charset="2"/>
              <a:buNone/>
            </a:pPr>
            <a:r>
              <a:rPr lang="en-US" altLang="en-US" sz="4000" dirty="0">
                <a:solidFill>
                  <a:srgbClr val="FFCC66"/>
                </a:solidFill>
                <a:latin typeface="Narkisim" panose="020E0502050101010101" pitchFamily="34" charset="-79"/>
              </a:rPr>
              <a:t>Explosion of written texts in the historical and archaeological record</a:t>
            </a:r>
          </a:p>
          <a:p>
            <a:pPr>
              <a:lnSpc>
                <a:spcPct val="120000"/>
              </a:lnSpc>
              <a:spcBef>
                <a:spcPts val="0"/>
              </a:spcBef>
            </a:pPr>
            <a:r>
              <a:rPr lang="en-US" altLang="en-US" sz="3000" i="1" dirty="0">
                <a:latin typeface="Arial Narrow" panose="020B0606020202030204" pitchFamily="34" charset="0"/>
              </a:rPr>
              <a:t>Collections of proverbs (Pro. 25:1), a pattern that probably was repeated for the Psalms (cf. 2 Chr. 29:30).</a:t>
            </a:r>
          </a:p>
          <a:p>
            <a:pPr>
              <a:lnSpc>
                <a:spcPct val="120000"/>
              </a:lnSpc>
              <a:spcBef>
                <a:spcPts val="0"/>
              </a:spcBef>
            </a:pPr>
            <a:r>
              <a:rPr lang="en-US" altLang="en-US" sz="3000" i="1" dirty="0">
                <a:latin typeface="Arial Narrow" panose="020B0606020202030204" pitchFamily="34" charset="0"/>
              </a:rPr>
              <a:t>Refugees swelled Jerusalem after the exile of the north.</a:t>
            </a:r>
          </a:p>
          <a:p>
            <a:pPr>
              <a:lnSpc>
                <a:spcPct val="120000"/>
              </a:lnSpc>
              <a:spcBef>
                <a:spcPts val="0"/>
              </a:spcBef>
            </a:pPr>
            <a:r>
              <a:rPr lang="en-US" altLang="en-US" sz="3000" i="1" dirty="0">
                <a:latin typeface="Arial Narrow" panose="020B0606020202030204" pitchFamily="34" charset="0"/>
              </a:rPr>
              <a:t>Writing appears on ostraca, tombs and pots; graffiti appears.</a:t>
            </a:r>
          </a:p>
          <a:p>
            <a:pPr>
              <a:lnSpc>
                <a:spcPct val="120000"/>
              </a:lnSpc>
              <a:spcBef>
                <a:spcPts val="0"/>
              </a:spcBef>
            </a:pPr>
            <a:r>
              <a:rPr lang="en-US" altLang="en-US" sz="3000" i="1" dirty="0">
                <a:latin typeface="Arial Narrow" panose="020B0606020202030204" pitchFamily="34" charset="0"/>
              </a:rPr>
              <a:t>Official communications were issued by royal letter to outlying towns (2 Chr. 30:1).</a:t>
            </a:r>
          </a:p>
          <a:p>
            <a:pPr>
              <a:lnSpc>
                <a:spcPct val="120000"/>
              </a:lnSpc>
              <a:spcBef>
                <a:spcPts val="0"/>
              </a:spcBef>
            </a:pPr>
            <a:r>
              <a:rPr lang="en-US" altLang="en-US" sz="3000" i="1" dirty="0">
                <a:latin typeface="Arial Narrow" panose="020B0606020202030204" pitchFamily="34" charset="0"/>
              </a:rPr>
              <a:t>Libraries were built in all Assyrian provinces</a:t>
            </a:r>
          </a:p>
          <a:p>
            <a:pPr>
              <a:lnSpc>
                <a:spcPct val="120000"/>
              </a:lnSpc>
              <a:spcBef>
                <a:spcPts val="0"/>
              </a:spcBef>
            </a:pPr>
            <a:r>
              <a:rPr lang="en-US" altLang="en-US" sz="3000" i="1" dirty="0">
                <a:latin typeface="Arial Narrow" panose="020B0606020202030204" pitchFamily="34" charset="0"/>
              </a:rPr>
              <a:t>Rediscovery of an important Torah text (2 Kg. 22; 2 Chr. 34)</a:t>
            </a:r>
          </a:p>
          <a:p>
            <a:pPr>
              <a:lnSpc>
                <a:spcPct val="120000"/>
              </a:lnSpc>
              <a:buFont typeface="Wingdings" panose="05000000000000000000" pitchFamily="2" charset="2"/>
              <a:buNone/>
            </a:pPr>
            <a:endParaRPr lang="en-US" altLang="en-US" sz="1000" i="1" dirty="0">
              <a:latin typeface="Arial Narrow" panose="020B0606020202030204" pitchFamily="34" charset="0"/>
            </a:endParaRPr>
          </a:p>
        </p:txBody>
      </p:sp>
    </p:spTree>
    <p:extLst>
      <p:ext uri="{BB962C8B-B14F-4D97-AF65-F5344CB8AC3E}">
        <p14:creationId xmlns:p14="http://schemas.microsoft.com/office/powerpoint/2010/main" val="2837800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dissolve">
                                      <p:cBhvr>
                                        <p:cTn id="7" dur="5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wipe(up)">
                                      <p:cBhvr>
                                        <p:cTn id="12" dur="5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wipe(up)">
                                      <p:cBhvr>
                                        <p:cTn id="17" dur="500"/>
                                        <p:tgtEl>
                                          <p:spTgt spid="737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wipe(up)">
                                      <p:cBhvr>
                                        <p:cTn id="22" dur="500"/>
                                        <p:tgtEl>
                                          <p:spTgt spid="737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3731">
                                            <p:txEl>
                                              <p:pRg st="5" end="5"/>
                                            </p:txEl>
                                          </p:spTgt>
                                        </p:tgtEl>
                                        <p:attrNameLst>
                                          <p:attrName>style.visibility</p:attrName>
                                        </p:attrNameLst>
                                      </p:cBhvr>
                                      <p:to>
                                        <p:strVal val="visible"/>
                                      </p:to>
                                    </p:set>
                                    <p:animEffect transition="in" filter="wipe(up)">
                                      <p:cBhvr>
                                        <p:cTn id="27" dur="500"/>
                                        <p:tgtEl>
                                          <p:spTgt spid="7373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73731">
                                            <p:txEl>
                                              <p:pRg st="6" end="6"/>
                                            </p:txEl>
                                          </p:spTgt>
                                        </p:tgtEl>
                                        <p:attrNameLst>
                                          <p:attrName>style.visibility</p:attrName>
                                        </p:attrNameLst>
                                      </p:cBhvr>
                                      <p:to>
                                        <p:strVal val="visible"/>
                                      </p:to>
                                    </p:set>
                                    <p:animEffect transition="in" filter="wipe(up)">
                                      <p:cBhvr>
                                        <p:cTn id="32" dur="500"/>
                                        <p:tgtEl>
                                          <p:spTgt spid="7373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73731">
                                            <p:txEl>
                                              <p:pRg st="7" end="7"/>
                                            </p:txEl>
                                          </p:spTgt>
                                        </p:tgtEl>
                                        <p:attrNameLst>
                                          <p:attrName>style.visibility</p:attrName>
                                        </p:attrNameLst>
                                      </p:cBhvr>
                                      <p:to>
                                        <p:strVal val="visible"/>
                                      </p:to>
                                    </p:set>
                                    <p:animEffect transition="in" filter="wipe(up)">
                                      <p:cBhvr>
                                        <p:cTn id="37" dur="500"/>
                                        <p:tgtEl>
                                          <p:spTgt spid="737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8ED942-E52E-4203-B7A3-6DAA2AD117DB}"/>
              </a:ext>
            </a:extLst>
          </p:cNvPr>
          <p:cNvSpPr>
            <a:spLocks noGrp="1"/>
          </p:cNvSpPr>
          <p:nvPr>
            <p:ph type="sldNum" sz="quarter" idx="12"/>
          </p:nvPr>
        </p:nvSpPr>
        <p:spPr/>
        <p:txBody>
          <a:bodyPr/>
          <a:lstStyle/>
          <a:p>
            <a:fld id="{E1A14AE1-077B-4008-8422-9FD7878FA4E1}" type="slidenum">
              <a:rPr lang="en-US" altLang="en-US"/>
              <a:pPr/>
              <a:t>8</a:t>
            </a:fld>
            <a:endParaRPr lang="en-US" altLang="en-US"/>
          </a:p>
        </p:txBody>
      </p:sp>
      <p:sp>
        <p:nvSpPr>
          <p:cNvPr id="161794" name="Rectangle 2">
            <a:extLst>
              <a:ext uri="{FF2B5EF4-FFF2-40B4-BE49-F238E27FC236}">
                <a16:creationId xmlns:a16="http://schemas.microsoft.com/office/drawing/2014/main" id="{D9600A9F-EF9B-4448-8A5B-8A3418336B11}"/>
              </a:ext>
            </a:extLst>
          </p:cNvPr>
          <p:cNvSpPr>
            <a:spLocks noGrp="1" noChangeArrowheads="1"/>
          </p:cNvSpPr>
          <p:nvPr>
            <p:ph type="title"/>
          </p:nvPr>
        </p:nvSpPr>
        <p:spPr>
          <a:xfrm>
            <a:off x="630072" y="125968"/>
            <a:ext cx="9296400" cy="1600200"/>
          </a:xfrm>
        </p:spPr>
        <p:txBody>
          <a:bodyPr/>
          <a:lstStyle/>
          <a:p>
            <a:r>
              <a:rPr lang="en-US" altLang="en-US" dirty="0">
                <a:solidFill>
                  <a:srgbClr val="00FFFF"/>
                </a:solidFill>
              </a:rPr>
              <a:t>Siloam Inscription</a:t>
            </a:r>
            <a:br>
              <a:rPr lang="en-US" altLang="en-US" sz="2400" dirty="0">
                <a:latin typeface="Franklin Gothic Medium" panose="020B0603020102020204" pitchFamily="34" charset="0"/>
              </a:rPr>
            </a:br>
            <a:r>
              <a:rPr lang="en-US" altLang="en-US" sz="2400" i="1" dirty="0">
                <a:solidFill>
                  <a:srgbClr val="FFFF99"/>
                </a:solidFill>
                <a:latin typeface="Franklin Gothic Medium" panose="020B0603020102020204" pitchFamily="34" charset="0"/>
              </a:rPr>
              <a:t>describes the building of a water tunnel under Jerusalem between the Gihon Spring on the east and the Pool of Siloam on the west (ca. 701 BC)</a:t>
            </a:r>
            <a:endParaRPr lang="en-US" altLang="en-US" dirty="0">
              <a:solidFill>
                <a:srgbClr val="FFFF99"/>
              </a:solidFill>
            </a:endParaRPr>
          </a:p>
        </p:txBody>
      </p:sp>
      <p:pic>
        <p:nvPicPr>
          <p:cNvPr id="161795" name="Picture 3" descr="bar094d01">
            <a:extLst>
              <a:ext uri="{FF2B5EF4-FFF2-40B4-BE49-F238E27FC236}">
                <a16:creationId xmlns:a16="http://schemas.microsoft.com/office/drawing/2014/main" id="{F336EB7B-87C1-4384-A0E7-2A7B935CBD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4813" y="2133599"/>
            <a:ext cx="9623312" cy="45082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6" name="Text Box 4">
            <a:extLst>
              <a:ext uri="{FF2B5EF4-FFF2-40B4-BE49-F238E27FC236}">
                <a16:creationId xmlns:a16="http://schemas.microsoft.com/office/drawing/2014/main" id="{0D25F3A6-74A8-4E10-A0B3-EB683E39B439}"/>
              </a:ext>
            </a:extLst>
          </p:cNvPr>
          <p:cNvSpPr txBox="1">
            <a:spLocks noChangeArrowheads="1"/>
          </p:cNvSpPr>
          <p:nvPr/>
        </p:nvSpPr>
        <p:spPr bwMode="auto">
          <a:xfrm>
            <a:off x="8173872" y="1773670"/>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latin typeface="Arial Narrow" panose="020B0606020202030204" pitchFamily="34" charset="0"/>
              </a:rPr>
              <a:t>Imperial Museum, Istanbul</a:t>
            </a:r>
          </a:p>
        </p:txBody>
      </p:sp>
    </p:spTree>
    <p:extLst>
      <p:ext uri="{BB962C8B-B14F-4D97-AF65-F5344CB8AC3E}">
        <p14:creationId xmlns:p14="http://schemas.microsoft.com/office/powerpoint/2010/main" val="35376540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2687D15-F4AA-4DEE-88E0-2E3E9B11F9FE}"/>
              </a:ext>
            </a:extLst>
          </p:cNvPr>
          <p:cNvSpPr>
            <a:spLocks noGrp="1"/>
          </p:cNvSpPr>
          <p:nvPr>
            <p:ph type="sldNum" sz="quarter" idx="12"/>
          </p:nvPr>
        </p:nvSpPr>
        <p:spPr/>
        <p:txBody>
          <a:bodyPr/>
          <a:lstStyle/>
          <a:p>
            <a:fld id="{A7CD76DC-60D3-4373-A18E-1D8FEA9AC1CA}" type="slidenum">
              <a:rPr lang="en-US" altLang="en-US"/>
              <a:pPr/>
              <a:t>9</a:t>
            </a:fld>
            <a:endParaRPr lang="en-US" altLang="en-US"/>
          </a:p>
        </p:txBody>
      </p:sp>
      <p:sp>
        <p:nvSpPr>
          <p:cNvPr id="162818" name="Rectangle 2">
            <a:extLst>
              <a:ext uri="{FF2B5EF4-FFF2-40B4-BE49-F238E27FC236}">
                <a16:creationId xmlns:a16="http://schemas.microsoft.com/office/drawing/2014/main" id="{32DE5FED-D143-4FE2-9AB8-BB3A206F2431}"/>
              </a:ext>
            </a:extLst>
          </p:cNvPr>
          <p:cNvSpPr>
            <a:spLocks noGrp="1" noChangeArrowheads="1"/>
          </p:cNvSpPr>
          <p:nvPr>
            <p:ph type="title"/>
          </p:nvPr>
        </p:nvSpPr>
        <p:spPr>
          <a:xfrm>
            <a:off x="150812" y="838200"/>
            <a:ext cx="3962400" cy="788988"/>
          </a:xfrm>
        </p:spPr>
        <p:txBody>
          <a:bodyPr/>
          <a:lstStyle/>
          <a:p>
            <a:r>
              <a:rPr lang="en-US" altLang="en-US" dirty="0" err="1">
                <a:solidFill>
                  <a:srgbClr val="33CCCC"/>
                </a:solidFill>
              </a:rPr>
              <a:t>Lamelek</a:t>
            </a:r>
            <a:r>
              <a:rPr lang="en-US" altLang="en-US" dirty="0">
                <a:solidFill>
                  <a:srgbClr val="33CCCC"/>
                </a:solidFill>
              </a:rPr>
              <a:t> Jars</a:t>
            </a:r>
          </a:p>
        </p:txBody>
      </p:sp>
      <p:pic>
        <p:nvPicPr>
          <p:cNvPr id="162819" name="Picture 3" descr="bar002d011">
            <a:extLst>
              <a:ext uri="{FF2B5EF4-FFF2-40B4-BE49-F238E27FC236}">
                <a16:creationId xmlns:a16="http://schemas.microsoft.com/office/drawing/2014/main" id="{D7FCF829-2C72-441E-AD7D-3CD5265E628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94612" y="2771994"/>
            <a:ext cx="4038600" cy="390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2820" name="Rectangle 4">
            <a:extLst>
              <a:ext uri="{FF2B5EF4-FFF2-40B4-BE49-F238E27FC236}">
                <a16:creationId xmlns:a16="http://schemas.microsoft.com/office/drawing/2014/main" id="{586D099F-A526-4CC1-BCF1-8B0468B7BA64}"/>
              </a:ext>
            </a:extLst>
          </p:cNvPr>
          <p:cNvSpPr>
            <a:spLocks noGrp="1" noChangeArrowheads="1"/>
          </p:cNvSpPr>
          <p:nvPr>
            <p:ph type="body" sz="half" idx="4294967295"/>
          </p:nvPr>
        </p:nvSpPr>
        <p:spPr>
          <a:xfrm>
            <a:off x="7542212" y="257394"/>
            <a:ext cx="4267200" cy="2514600"/>
          </a:xfrm>
        </p:spPr>
        <p:txBody>
          <a:bodyPr>
            <a:normAutofit lnSpcReduction="10000"/>
          </a:bodyPr>
          <a:lstStyle/>
          <a:p>
            <a:pPr>
              <a:buFont typeface="Wingdings" panose="05000000000000000000" pitchFamily="2" charset="2"/>
              <a:buNone/>
            </a:pPr>
            <a:r>
              <a:rPr lang="en-US" altLang="en-US" sz="2000" i="1" dirty="0">
                <a:latin typeface="Franklin Gothic Medium" panose="020B0603020102020204" pitchFamily="34" charset="0"/>
              </a:rPr>
              <a:t>Jar handles (8</a:t>
            </a:r>
            <a:r>
              <a:rPr lang="en-US" altLang="en-US" sz="2000" i="1" baseline="30000" dirty="0">
                <a:latin typeface="Franklin Gothic Medium" panose="020B0603020102020204" pitchFamily="34" charset="0"/>
              </a:rPr>
              <a:t>th</a:t>
            </a:r>
            <a:r>
              <a:rPr lang="en-US" altLang="en-US" sz="2000" i="1" dirty="0">
                <a:latin typeface="Franklin Gothic Medium" panose="020B0603020102020204" pitchFamily="34" charset="0"/>
              </a:rPr>
              <a:t> century BC, probably during the reign of Hezekiah) stamped with royal insignia (winged sun disk) and the words “belonging to the king”</a:t>
            </a:r>
          </a:p>
          <a:p>
            <a:pPr>
              <a:buFont typeface="Wingdings" panose="05000000000000000000" pitchFamily="2" charset="2"/>
              <a:buNone/>
            </a:pPr>
            <a:r>
              <a:rPr lang="en-US" altLang="en-US" sz="2000" i="1" dirty="0">
                <a:latin typeface="Franklin Gothic Medium" panose="020B0603020102020204" pitchFamily="34" charset="0"/>
              </a:rPr>
              <a:t>Nearly 1000 have been excavated to date</a:t>
            </a:r>
          </a:p>
          <a:p>
            <a:pPr>
              <a:buFont typeface="Wingdings" panose="05000000000000000000" pitchFamily="2" charset="2"/>
              <a:buNone/>
            </a:pPr>
            <a:r>
              <a:rPr lang="en-US" altLang="en-US" sz="2000" i="1" dirty="0">
                <a:latin typeface="Franklin Gothic Medium" panose="020B0603020102020204" pitchFamily="34" charset="0"/>
              </a:rPr>
              <a:t>Presumes a growing literacy</a:t>
            </a:r>
          </a:p>
        </p:txBody>
      </p:sp>
      <p:pic>
        <p:nvPicPr>
          <p:cNvPr id="162821" name="Picture 5" descr="bar089a01">
            <a:extLst>
              <a:ext uri="{FF2B5EF4-FFF2-40B4-BE49-F238E27FC236}">
                <a16:creationId xmlns:a16="http://schemas.microsoft.com/office/drawing/2014/main" id="{2723AD2C-F768-4CDC-B983-70F4B008690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44744" y="257394"/>
            <a:ext cx="3945068" cy="63956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1798039"/>
      </p:ext>
    </p:extLst>
  </p:cSld>
  <p:clrMapOvr>
    <a:masterClrMapping/>
  </p:clrMapOvr>
  <p:transition/>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76977-ECB7-44C2-A70D-853BB6B41242}">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298</TotalTime>
  <Words>4060</Words>
  <Application>Microsoft Office PowerPoint</Application>
  <PresentationFormat>Custom</PresentationFormat>
  <Paragraphs>378</Paragraphs>
  <Slides>41</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41</vt:i4>
      </vt:variant>
    </vt:vector>
  </HeadingPairs>
  <TitlesOfParts>
    <vt:vector size="59" baseType="lpstr">
      <vt:lpstr>Wingdings</vt:lpstr>
      <vt:lpstr>Agency FB</vt:lpstr>
      <vt:lpstr>Arial Black</vt:lpstr>
      <vt:lpstr>Book Antiqua</vt:lpstr>
      <vt:lpstr>Franklin Gothic Medium</vt:lpstr>
      <vt:lpstr>Narkisim</vt:lpstr>
      <vt:lpstr>Tahoma</vt:lpstr>
      <vt:lpstr>Cambria</vt:lpstr>
      <vt:lpstr>Times New Roman</vt:lpstr>
      <vt:lpstr>Calibri</vt:lpstr>
      <vt:lpstr>Lucida Bright</vt:lpstr>
      <vt:lpstr>HebrewTh</vt:lpstr>
      <vt:lpstr>Impact</vt:lpstr>
      <vt:lpstr>Pristina</vt:lpstr>
      <vt:lpstr>Monotype Corsiva</vt:lpstr>
      <vt:lpstr>Arial</vt:lpstr>
      <vt:lpstr>Arial Narrow</vt:lpstr>
      <vt:lpstr>Red Radial 16x9</vt:lpstr>
      <vt:lpstr>POETRY AND WISDOM</vt:lpstr>
      <vt:lpstr>The English Old Testament</vt:lpstr>
      <vt:lpstr>THE HEBREW BIBLE (Old Testament) Three Collections</vt:lpstr>
      <vt:lpstr>Biblical Poetic Books</vt:lpstr>
      <vt:lpstr>It usually is assumed that the three collections in the Hebrew Bible reflect successive stages in the growth of the Hebrew Scriptures and the order in which they came to be recognized as sacred and authoritative.</vt:lpstr>
      <vt:lpstr>Written Oracles</vt:lpstr>
      <vt:lpstr>Period of Hezekiah  (8th century BC)</vt:lpstr>
      <vt:lpstr>Siloam Inscription describes the building of a water tunnel under Jerusalem between the Gihon Spring on the east and the Pool of Siloam on the west (ca. 701 BC)</vt:lpstr>
      <vt:lpstr>Lamelek Jars</vt:lpstr>
      <vt:lpstr>Lachish Letter</vt:lpstr>
      <vt:lpstr>A little exercise in consonantal text…</vt:lpstr>
      <vt:lpstr> </vt:lpstr>
      <vt:lpstr>PowerPoint Presentation</vt:lpstr>
      <vt:lpstr>Hebrew Poetry</vt:lpstr>
      <vt:lpstr>Why poetry?</vt:lpstr>
      <vt:lpstr>Some features of Hebrew poetry are nearly impossible to reproduce in a second language.</vt:lpstr>
      <vt:lpstr>Synonymous or Congruent Parallelism (symmetrical) (A1, A2 // A1, A2, etc.)</vt:lpstr>
      <vt:lpstr>Antithetic Parallelism (Assymetrical) (A1, A2// -A1, -A2, etc.)</vt:lpstr>
      <vt:lpstr>Staircase Parallelism (the sentence is started, then interrupted, then started again) (AbA)</vt:lpstr>
      <vt:lpstr>Chiasm (inverted) (ABA, ABBA, ABCBA, ABCDEDCBA, etc.)</vt:lpstr>
      <vt:lpstr>Acrostics (cola begin with the letters of the alphabet in order)</vt:lpstr>
      <vt:lpstr>Metaphorical Language Metaphors must be understood in the context of the original language. Such language invites refection in order to perceive why an analogy is being made. The analogy may not be obvious.</vt:lpstr>
      <vt:lpstr>Hebrew Metaphors</vt:lpstr>
      <vt:lpstr>Other Figures of Speech</vt:lpstr>
      <vt:lpstr>PowerPoint Presentation</vt:lpstr>
      <vt:lpstr>PowerPoint Presentation</vt:lpstr>
      <vt:lpstr>PowerPoint Presentation</vt:lpstr>
      <vt:lpstr>Other Poetic Devices</vt:lpstr>
      <vt:lpstr>WISDOM LITERATURE</vt:lpstr>
      <vt:lpstr>Sapiential works</vt:lpstr>
      <vt:lpstr>Ancient Wisdom</vt:lpstr>
      <vt:lpstr>Similar lines</vt:lpstr>
      <vt:lpstr>PowerPoint Presentation</vt:lpstr>
      <vt:lpstr>Babylonian Job Tablet</vt:lpstr>
      <vt:lpstr>Structure</vt:lpstr>
      <vt:lpstr>Character of Hebrew wisdom</vt:lpstr>
      <vt:lpstr>Distinguishing Between Law, Promise &amp; Proverb</vt:lpstr>
      <vt:lpstr>Word Groups</vt:lpstr>
      <vt:lpstr>Purpose &amp; Perspective</vt:lpstr>
      <vt:lpstr>Moral and Mental</vt:lpstr>
      <vt:lpstr>Above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AND WISDOM</dc:title>
  <dc:creator>Daniel Lewis</dc:creator>
  <cp:lastModifiedBy>DLewis</cp:lastModifiedBy>
  <cp:revision>46</cp:revision>
  <dcterms:created xsi:type="dcterms:W3CDTF">2017-07-08T10:52:07Z</dcterms:created>
  <dcterms:modified xsi:type="dcterms:W3CDTF">2021-02-18T12:06:42Z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