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70" r:id="rId9"/>
    <p:sldId id="263" r:id="rId10"/>
    <p:sldId id="264" r:id="rId11"/>
    <p:sldId id="271" r:id="rId12"/>
    <p:sldId id="265" r:id="rId13"/>
    <p:sldId id="266" r:id="rId14"/>
    <p:sldId id="267" r:id="rId15"/>
    <p:sldId id="272" r:id="rId16"/>
    <p:sldId id="268" r:id="rId17"/>
    <p:sldId id="269" r:id="rId18"/>
    <p:sldId id="273" r:id="rId19"/>
    <p:sldId id="274" r:id="rId20"/>
    <p:sldId id="275" r:id="rId21"/>
    <p:sldId id="579" r:id="rId22"/>
    <p:sldId id="578" r:id="rId23"/>
    <p:sldId id="276" r:id="rId24"/>
    <p:sldId id="277" r:id="rId25"/>
    <p:sldId id="278" r:id="rId26"/>
    <p:sldId id="280" r:id="rId27"/>
    <p:sldId id="279" r:id="rId28"/>
    <p:sldId id="281" r:id="rId29"/>
    <p:sldId id="286" r:id="rId30"/>
    <p:sldId id="282" r:id="rId31"/>
    <p:sldId id="283" r:id="rId32"/>
    <p:sldId id="284" r:id="rId33"/>
    <p:sldId id="285" r:id="rId34"/>
    <p:sldId id="288" r:id="rId35"/>
    <p:sldId id="289" r:id="rId36"/>
    <p:sldId id="367" r:id="rId37"/>
    <p:sldId id="368" r:id="rId38"/>
    <p:sldId id="290" r:id="rId39"/>
    <p:sldId id="291" r:id="rId40"/>
    <p:sldId id="292" r:id="rId41"/>
    <p:sldId id="293" r:id="rId42"/>
    <p:sldId id="302" r:id="rId43"/>
    <p:sldId id="294" r:id="rId44"/>
    <p:sldId id="295" r:id="rId45"/>
    <p:sldId id="297" r:id="rId46"/>
    <p:sldId id="300" r:id="rId47"/>
    <p:sldId id="306" r:id="rId48"/>
    <p:sldId id="301" r:id="rId49"/>
    <p:sldId id="307" r:id="rId50"/>
    <p:sldId id="308" r:id="rId51"/>
    <p:sldId id="309" r:id="rId52"/>
    <p:sldId id="317" r:id="rId53"/>
    <p:sldId id="312" r:id="rId54"/>
    <p:sldId id="311" r:id="rId55"/>
    <p:sldId id="310" r:id="rId56"/>
    <p:sldId id="313" r:id="rId57"/>
    <p:sldId id="318" r:id="rId58"/>
    <p:sldId id="320" r:id="rId59"/>
    <p:sldId id="322" r:id="rId60"/>
    <p:sldId id="314" r:id="rId61"/>
    <p:sldId id="315" r:id="rId62"/>
    <p:sldId id="325" r:id="rId63"/>
    <p:sldId id="316" r:id="rId64"/>
    <p:sldId id="326" r:id="rId65"/>
    <p:sldId id="327" r:id="rId66"/>
    <p:sldId id="328" r:id="rId67"/>
    <p:sldId id="331" r:id="rId68"/>
    <p:sldId id="332" r:id="rId69"/>
    <p:sldId id="333" r:id="rId70"/>
    <p:sldId id="334" r:id="rId71"/>
    <p:sldId id="335" r:id="rId72"/>
    <p:sldId id="337" r:id="rId73"/>
    <p:sldId id="336" r:id="rId74"/>
    <p:sldId id="339" r:id="rId75"/>
    <p:sldId id="347" r:id="rId76"/>
    <p:sldId id="340" r:id="rId77"/>
    <p:sldId id="341" r:id="rId78"/>
    <p:sldId id="342" r:id="rId79"/>
    <p:sldId id="343" r:id="rId80"/>
    <p:sldId id="345" r:id="rId81"/>
    <p:sldId id="348" r:id="rId82"/>
    <p:sldId id="349" r:id="rId83"/>
    <p:sldId id="351" r:id="rId84"/>
    <p:sldId id="352" r:id="rId85"/>
    <p:sldId id="353" r:id="rId86"/>
    <p:sldId id="354" r:id="rId87"/>
    <p:sldId id="356" r:id="rId88"/>
    <p:sldId id="357" r:id="rId89"/>
    <p:sldId id="358" r:id="rId90"/>
    <p:sldId id="360" r:id="rId91"/>
    <p:sldId id="363" r:id="rId92"/>
    <p:sldId id="361" r:id="rId93"/>
    <p:sldId id="362" r:id="rId94"/>
    <p:sldId id="758" r:id="rId95"/>
    <p:sldId id="364" r:id="rId96"/>
    <p:sldId id="365" r:id="rId97"/>
    <p:sldId id="369" r:id="rId98"/>
    <p:sldId id="510" r:id="rId99"/>
    <p:sldId id="372" r:id="rId100"/>
    <p:sldId id="373" r:id="rId101"/>
    <p:sldId id="375" r:id="rId102"/>
    <p:sldId id="376" r:id="rId103"/>
    <p:sldId id="377" r:id="rId104"/>
    <p:sldId id="378" r:id="rId105"/>
    <p:sldId id="379" r:id="rId106"/>
    <p:sldId id="381" r:id="rId107"/>
    <p:sldId id="382" r:id="rId108"/>
    <p:sldId id="390" r:id="rId109"/>
    <p:sldId id="393" r:id="rId110"/>
    <p:sldId id="386" r:id="rId111"/>
    <p:sldId id="388" r:id="rId112"/>
    <p:sldId id="389" r:id="rId113"/>
    <p:sldId id="392" r:id="rId114"/>
    <p:sldId id="383" r:id="rId115"/>
    <p:sldId id="384" r:id="rId116"/>
    <p:sldId id="394" r:id="rId117"/>
    <p:sldId id="396" r:id="rId118"/>
    <p:sldId id="398" r:id="rId119"/>
    <p:sldId id="400" r:id="rId120"/>
    <p:sldId id="401" r:id="rId121"/>
    <p:sldId id="402" r:id="rId122"/>
    <p:sldId id="403" r:id="rId123"/>
    <p:sldId id="405" r:id="rId124"/>
    <p:sldId id="408" r:id="rId125"/>
    <p:sldId id="410" r:id="rId126"/>
    <p:sldId id="443" r:id="rId127"/>
    <p:sldId id="416" r:id="rId128"/>
    <p:sldId id="409" r:id="rId129"/>
    <p:sldId id="411" r:id="rId130"/>
    <p:sldId id="413" r:id="rId131"/>
    <p:sldId id="414" r:id="rId132"/>
    <p:sldId id="419" r:id="rId133"/>
    <p:sldId id="420" r:id="rId134"/>
    <p:sldId id="422" r:id="rId135"/>
    <p:sldId id="423" r:id="rId136"/>
    <p:sldId id="425" r:id="rId137"/>
    <p:sldId id="426" r:id="rId138"/>
    <p:sldId id="428" r:id="rId139"/>
    <p:sldId id="454" r:id="rId140"/>
    <p:sldId id="429" r:id="rId141"/>
    <p:sldId id="431" r:id="rId142"/>
    <p:sldId id="434" r:id="rId143"/>
    <p:sldId id="432" r:id="rId144"/>
    <p:sldId id="433" r:id="rId145"/>
    <p:sldId id="435" r:id="rId146"/>
    <p:sldId id="436" r:id="rId147"/>
    <p:sldId id="437" r:id="rId148"/>
    <p:sldId id="438" r:id="rId149"/>
    <p:sldId id="440" r:id="rId150"/>
    <p:sldId id="441" r:id="rId151"/>
    <p:sldId id="445" r:id="rId152"/>
    <p:sldId id="446" r:id="rId153"/>
    <p:sldId id="455" r:id="rId154"/>
    <p:sldId id="449" r:id="rId155"/>
    <p:sldId id="448" r:id="rId156"/>
    <p:sldId id="447" r:id="rId157"/>
    <p:sldId id="450" r:id="rId158"/>
    <p:sldId id="461" r:id="rId159"/>
    <p:sldId id="456" r:id="rId160"/>
    <p:sldId id="509" r:id="rId161"/>
    <p:sldId id="457" r:id="rId162"/>
    <p:sldId id="458" r:id="rId163"/>
    <p:sldId id="459" r:id="rId164"/>
    <p:sldId id="462" r:id="rId165"/>
    <p:sldId id="463" r:id="rId166"/>
    <p:sldId id="464" r:id="rId167"/>
    <p:sldId id="466" r:id="rId168"/>
    <p:sldId id="467" r:id="rId169"/>
    <p:sldId id="478" r:id="rId170"/>
    <p:sldId id="465" r:id="rId171"/>
    <p:sldId id="469" r:id="rId172"/>
    <p:sldId id="470" r:id="rId173"/>
    <p:sldId id="479" r:id="rId174"/>
    <p:sldId id="475" r:id="rId175"/>
    <p:sldId id="476" r:id="rId176"/>
    <p:sldId id="477" r:id="rId177"/>
    <p:sldId id="508" r:id="rId178"/>
    <p:sldId id="481" r:id="rId179"/>
    <p:sldId id="482" r:id="rId180"/>
    <p:sldId id="484" r:id="rId181"/>
    <p:sldId id="485" r:id="rId182"/>
    <p:sldId id="487" r:id="rId183"/>
    <p:sldId id="486" r:id="rId184"/>
    <p:sldId id="496" r:id="rId185"/>
    <p:sldId id="488" r:id="rId186"/>
    <p:sldId id="489" r:id="rId187"/>
    <p:sldId id="490" r:id="rId188"/>
    <p:sldId id="491" r:id="rId189"/>
    <p:sldId id="492" r:id="rId190"/>
    <p:sldId id="493" r:id="rId191"/>
    <p:sldId id="494" r:id="rId192"/>
    <p:sldId id="495" r:id="rId193"/>
    <p:sldId id="497" r:id="rId194"/>
    <p:sldId id="498" r:id="rId195"/>
    <p:sldId id="499" r:id="rId196"/>
    <p:sldId id="500" r:id="rId197"/>
    <p:sldId id="501" r:id="rId198"/>
    <p:sldId id="502" r:id="rId199"/>
    <p:sldId id="503" r:id="rId200"/>
    <p:sldId id="506" r:id="rId201"/>
  </p:sldIdLst>
  <p:sldSz cx="12192000" cy="6858000"/>
  <p:notesSz cx="6858000" cy="9144000"/>
  <p:embeddedFontLst>
    <p:embeddedFont>
      <p:font typeface="Agency FB" panose="020B0503020202020204" pitchFamily="34" charset="0"/>
      <p:regular r:id="rId202"/>
      <p:bold r:id="rId203"/>
    </p:embeddedFont>
    <p:embeddedFont>
      <p:font typeface="Arial Black" panose="020B0A04020102020204" pitchFamily="34" charset="0"/>
      <p:bold r:id="rId204"/>
    </p:embeddedFont>
    <p:embeddedFont>
      <p:font typeface="Arial Narrow" panose="020B0606020202030204" pitchFamily="34" charset="0"/>
      <p:regular r:id="rId205"/>
      <p:bold r:id="rId206"/>
      <p:italic r:id="rId207"/>
      <p:boldItalic r:id="rId208"/>
    </p:embeddedFont>
    <p:embeddedFont>
      <p:font typeface="Bernard MT Condensed" panose="02050806060905020404" pitchFamily="18" charset="0"/>
      <p:regular r:id="rId209"/>
    </p:embeddedFont>
    <p:embeddedFont>
      <p:font typeface="Brush Script MT" panose="03060802040406070304" pitchFamily="66" charset="0"/>
      <p:italic r:id="rId210"/>
    </p:embeddedFont>
    <p:embeddedFont>
      <p:font typeface="Comic Sans MS" panose="030F0702030302020204" pitchFamily="66" charset="0"/>
      <p:regular r:id="rId211"/>
      <p:bold r:id="rId212"/>
      <p:italic r:id="rId213"/>
      <p:boldItalic r:id="rId214"/>
    </p:embeddedFont>
    <p:embeddedFont>
      <p:font typeface="Eras Bold ITC" panose="020B0907030504020204" pitchFamily="34" charset="0"/>
      <p:regular r:id="rId215"/>
    </p:embeddedFont>
    <p:embeddedFont>
      <p:font typeface="Eras Demi ITC" panose="020B0805030504020804" pitchFamily="34" charset="0"/>
      <p:regular r:id="rId216"/>
    </p:embeddedFont>
    <p:embeddedFont>
      <p:font typeface="Freestyle Script" panose="030804020302050B0404" pitchFamily="66" charset="0"/>
      <p:regular r:id="rId217"/>
    </p:embeddedFont>
    <p:embeddedFont>
      <p:font typeface="Garamond" panose="02020404030301010803" pitchFamily="18" charset="0"/>
      <p:regular r:id="rId218"/>
      <p:bold r:id="rId219"/>
      <p:italic r:id="rId220"/>
    </p:embeddedFont>
    <p:embeddedFont>
      <p:font typeface="Gill Sans MT Ext Condensed Bold" panose="020B0902020104020203" pitchFamily="34" charset="0"/>
      <p:regular r:id="rId221"/>
    </p:embeddedFont>
    <p:embeddedFont>
      <p:font typeface="Gloucester MT Extra Condensed" panose="02030808020601010101" pitchFamily="18" charset="0"/>
      <p:regular r:id="rId222"/>
    </p:embeddedFont>
    <p:embeddedFont>
      <p:font typeface="Greekth" panose="02020803070505020304" pitchFamily="18" charset="0"/>
      <p:bold r:id="rId223"/>
    </p:embeddedFont>
    <p:embeddedFont>
      <p:font typeface="HebrewTh" pitchFamily="2" charset="0"/>
      <p:regular r:id="rId224"/>
    </p:embeddedFont>
    <p:embeddedFont>
      <p:font typeface="Impact" panose="020B0806030902050204" pitchFamily="34" charset="0"/>
      <p:regular r:id="rId225"/>
    </p:embeddedFont>
    <p:embeddedFont>
      <p:font typeface="Lucida Fax" panose="02060602050505020204" pitchFamily="18" charset="0"/>
      <p:regular r:id="rId226"/>
      <p:bold r:id="rId227"/>
      <p:italic r:id="rId228"/>
      <p:boldItalic r:id="rId229"/>
    </p:embeddedFont>
    <p:embeddedFont>
      <p:font typeface="Lucida Sans Unicode" panose="020B0602030504020204" pitchFamily="34" charset="0"/>
      <p:regular r:id="rId230"/>
    </p:embeddedFont>
    <p:embeddedFont>
      <p:font typeface="Mistral" panose="03090702030407020403" pitchFamily="66" charset="0"/>
      <p:regular r:id="rId231"/>
    </p:embeddedFont>
    <p:embeddedFont>
      <p:font typeface="Monotype Corsiva" panose="03010101010201010101" pitchFamily="66" charset="0"/>
      <p:italic r:id="rId232"/>
    </p:embeddedFont>
    <p:embeddedFont>
      <p:font typeface="Pristina" panose="03060402040406080204" pitchFamily="66" charset="0"/>
      <p:regular r:id="rId233"/>
    </p:embeddedFont>
    <p:embeddedFont>
      <p:font typeface="Rockwell Condensed" panose="02060603050405020104" pitchFamily="18" charset="0"/>
      <p:regular r:id="rId234"/>
      <p:bold r:id="rId235"/>
    </p:embeddedFont>
    <p:embeddedFont>
      <p:font typeface="Showcard Gothic" panose="04020904020102020604" pitchFamily="82" charset="0"/>
      <p:regular r:id="rId236"/>
    </p:embeddedFont>
    <p:embeddedFont>
      <p:font typeface="Tahoma" panose="020B0604030504040204" pitchFamily="34" charset="0"/>
      <p:regular r:id="rId237"/>
      <p:bold r:id="rId238"/>
    </p:embeddedFont>
    <p:embeddedFont>
      <p:font typeface="Trebuchet MS" panose="020B0603020202020204" pitchFamily="34" charset="0"/>
      <p:regular r:id="rId239"/>
      <p:bold r:id="rId240"/>
      <p:italic r:id="rId241"/>
      <p:boldItalic r:id="rId242"/>
    </p:embeddedFont>
    <p:embeddedFont>
      <p:font typeface="Verdana" panose="020B0604030504040204" pitchFamily="34" charset="0"/>
      <p:regular r:id="rId243"/>
      <p:bold r:id="rId244"/>
      <p:italic r:id="rId245"/>
      <p:boldItalic r:id="rId246"/>
    </p:embeddedFont>
    <p:embeddedFont>
      <p:font typeface="Wingdings 2" panose="05020102010507070707" pitchFamily="18" charset="2"/>
      <p:regular r:id="rId247"/>
    </p:embeddedFont>
  </p:embeddedFontLst>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0" d="100"/>
          <a:sy n="100" d="100"/>
        </p:scale>
        <p:origin x="984"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font" Target="fonts/font4.fntdata"/><Relationship Id="rId226" Type="http://schemas.openxmlformats.org/officeDocument/2006/relationships/font" Target="fonts/font25.fntdata"/><Relationship Id="rId247" Type="http://schemas.openxmlformats.org/officeDocument/2006/relationships/font" Target="fonts/font46.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font" Target="fonts/font15.fntdata"/><Relationship Id="rId237" Type="http://schemas.openxmlformats.org/officeDocument/2006/relationships/font" Target="fonts/font36.fntdata"/><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font" Target="fonts/font5.fntdata"/><Relationship Id="rId227" Type="http://schemas.openxmlformats.org/officeDocument/2006/relationships/font" Target="fonts/font26.fntdata"/><Relationship Id="rId248"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font" Target="fonts/font16.fntdata"/><Relationship Id="rId6" Type="http://schemas.openxmlformats.org/officeDocument/2006/relationships/slide" Target="slides/slide5.xml"/><Relationship Id="rId238" Type="http://schemas.openxmlformats.org/officeDocument/2006/relationships/font" Target="fonts/font37.fntdata"/><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font" Target="fonts/font6.fntdata"/><Relationship Id="rId228" Type="http://schemas.openxmlformats.org/officeDocument/2006/relationships/font" Target="fonts/font27.fntdata"/><Relationship Id="rId249"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font" Target="fonts/font17.fntdata"/><Relationship Id="rId239" Type="http://schemas.openxmlformats.org/officeDocument/2006/relationships/font" Target="fonts/font38.fntdata"/><Relationship Id="rId250"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font" Target="fonts/font7.fntdata"/><Relationship Id="rId229" Type="http://schemas.openxmlformats.org/officeDocument/2006/relationships/font" Target="fonts/font28.fntdata"/><Relationship Id="rId240" Type="http://schemas.openxmlformats.org/officeDocument/2006/relationships/font" Target="fonts/font39.fntdata"/><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font" Target="fonts/font18.fntdata"/><Relationship Id="rId230" Type="http://schemas.openxmlformats.org/officeDocument/2006/relationships/font" Target="fonts/font29.fntdata"/><Relationship Id="rId251"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font" Target="fonts/font8.fntdata"/><Relationship Id="rId220" Type="http://schemas.openxmlformats.org/officeDocument/2006/relationships/font" Target="fonts/font19.fntdata"/><Relationship Id="rId241" Type="http://schemas.openxmlformats.org/officeDocument/2006/relationships/font" Target="fonts/font40.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font" Target="fonts/font9.fntdata"/><Relationship Id="rId215" Type="http://schemas.openxmlformats.org/officeDocument/2006/relationships/font" Target="fonts/font14.fntdata"/><Relationship Id="rId236" Type="http://schemas.openxmlformats.org/officeDocument/2006/relationships/font" Target="fonts/font35.fntdata"/><Relationship Id="rId26" Type="http://schemas.openxmlformats.org/officeDocument/2006/relationships/slide" Target="slides/slide25.xml"/><Relationship Id="rId231" Type="http://schemas.openxmlformats.org/officeDocument/2006/relationships/font" Target="fonts/font30.fntdata"/><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font" Target="fonts/font20.fntdata"/><Relationship Id="rId242" Type="http://schemas.openxmlformats.org/officeDocument/2006/relationships/font" Target="fonts/font41.fntdata"/><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font" Target="fonts/font10.fntdata"/><Relationship Id="rId232" Type="http://schemas.openxmlformats.org/officeDocument/2006/relationships/font" Target="fonts/font31.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font" Target="fonts/font21.fntdata"/><Relationship Id="rId243" Type="http://schemas.openxmlformats.org/officeDocument/2006/relationships/font" Target="fonts/font42.fntdata"/><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font" Target="fonts/font11.fntdata"/><Relationship Id="rId233" Type="http://schemas.openxmlformats.org/officeDocument/2006/relationships/font" Target="fonts/font32.fntdata"/><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font" Target="fonts/font1.fntdata"/><Relationship Id="rId223" Type="http://schemas.openxmlformats.org/officeDocument/2006/relationships/font" Target="fonts/font22.fntdata"/><Relationship Id="rId244" Type="http://schemas.openxmlformats.org/officeDocument/2006/relationships/font" Target="fonts/font43.fntdata"/><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font" Target="fonts/font12.fntdata"/><Relationship Id="rId234" Type="http://schemas.openxmlformats.org/officeDocument/2006/relationships/font" Target="fonts/font33.fntdata"/><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font" Target="fonts/font2.fntdata"/><Relationship Id="rId19" Type="http://schemas.openxmlformats.org/officeDocument/2006/relationships/slide" Target="slides/slide18.xml"/><Relationship Id="rId224" Type="http://schemas.openxmlformats.org/officeDocument/2006/relationships/font" Target="fonts/font23.fntdata"/><Relationship Id="rId245" Type="http://schemas.openxmlformats.org/officeDocument/2006/relationships/font" Target="fonts/font44.fntdata"/><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font" Target="fonts/font13.fntdata"/><Relationship Id="rId235" Type="http://schemas.openxmlformats.org/officeDocument/2006/relationships/font" Target="fonts/font34.fntdata"/><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font" Target="fonts/font3.fntdata"/><Relationship Id="rId225" Type="http://schemas.openxmlformats.org/officeDocument/2006/relationships/font" Target="fonts/font24.fntdata"/><Relationship Id="rId246" Type="http://schemas.openxmlformats.org/officeDocument/2006/relationships/font" Target="fonts/font45.fntdata"/><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00CC7D-D178-1ED0-1D65-45CBED490A3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id="{57F12994-D78D-1E3E-9640-3B301B94A4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419"/>
          </a:p>
        </p:txBody>
      </p:sp>
      <p:sp>
        <p:nvSpPr>
          <p:cNvPr id="4" name="Marcador de fecha 3">
            <a:extLst>
              <a:ext uri="{FF2B5EF4-FFF2-40B4-BE49-F238E27FC236}">
                <a16:creationId xmlns:a16="http://schemas.microsoft.com/office/drawing/2014/main" id="{BB4D10EE-F646-A9A6-92E3-3724A1F50291}"/>
              </a:ext>
            </a:extLst>
          </p:cNvPr>
          <p:cNvSpPr>
            <a:spLocks noGrp="1"/>
          </p:cNvSpPr>
          <p:nvPr>
            <p:ph type="dt" sz="half" idx="10"/>
          </p:nvPr>
        </p:nvSpPr>
        <p:spPr/>
        <p:txBody>
          <a:bodyPr/>
          <a:lstStyle/>
          <a:p>
            <a:fld id="{9E0793D6-F719-4FC2-B402-F6A1123C2716}" type="datetimeFigureOut">
              <a:rPr lang="es-419" smtClean="0"/>
              <a:t>28/2/2024</a:t>
            </a:fld>
            <a:endParaRPr lang="es-419"/>
          </a:p>
        </p:txBody>
      </p:sp>
      <p:sp>
        <p:nvSpPr>
          <p:cNvPr id="5" name="Marcador de pie de página 4">
            <a:extLst>
              <a:ext uri="{FF2B5EF4-FFF2-40B4-BE49-F238E27FC236}">
                <a16:creationId xmlns:a16="http://schemas.microsoft.com/office/drawing/2014/main" id="{CEAEC28C-C590-02B9-921A-81F61C4F806C}"/>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9065C726-0D0F-9B69-3094-B57AE65B844D}"/>
              </a:ext>
            </a:extLst>
          </p:cNvPr>
          <p:cNvSpPr>
            <a:spLocks noGrp="1"/>
          </p:cNvSpPr>
          <p:nvPr>
            <p:ph type="sldNum" sz="quarter" idx="12"/>
          </p:nvPr>
        </p:nvSpPr>
        <p:spPr/>
        <p:txBody>
          <a:bodyPr/>
          <a:lstStyle/>
          <a:p>
            <a:fld id="{3D28EEF9-C803-4107-9753-52893F4A5145}" type="slidenum">
              <a:rPr lang="es-419" smtClean="0"/>
              <a:t>‹#›</a:t>
            </a:fld>
            <a:endParaRPr lang="es-419"/>
          </a:p>
        </p:txBody>
      </p:sp>
    </p:spTree>
    <p:extLst>
      <p:ext uri="{BB962C8B-B14F-4D97-AF65-F5344CB8AC3E}">
        <p14:creationId xmlns:p14="http://schemas.microsoft.com/office/powerpoint/2010/main" val="2445189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2D43D6-4B36-2189-1D9A-EAEFAB11C3EB}"/>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FC69C762-09BE-6A5E-FBE8-4C6BC24855D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950E6324-142A-B0CA-EE96-C89FD75350F4}"/>
              </a:ext>
            </a:extLst>
          </p:cNvPr>
          <p:cNvSpPr>
            <a:spLocks noGrp="1"/>
          </p:cNvSpPr>
          <p:nvPr>
            <p:ph type="dt" sz="half" idx="10"/>
          </p:nvPr>
        </p:nvSpPr>
        <p:spPr/>
        <p:txBody>
          <a:bodyPr/>
          <a:lstStyle/>
          <a:p>
            <a:fld id="{9E0793D6-F719-4FC2-B402-F6A1123C2716}" type="datetimeFigureOut">
              <a:rPr lang="es-419" smtClean="0"/>
              <a:t>28/2/2024</a:t>
            </a:fld>
            <a:endParaRPr lang="es-419"/>
          </a:p>
        </p:txBody>
      </p:sp>
      <p:sp>
        <p:nvSpPr>
          <p:cNvPr id="5" name="Marcador de pie de página 4">
            <a:extLst>
              <a:ext uri="{FF2B5EF4-FFF2-40B4-BE49-F238E27FC236}">
                <a16:creationId xmlns:a16="http://schemas.microsoft.com/office/drawing/2014/main" id="{556B773F-F958-7499-D137-D08D0406FDD2}"/>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A73BC8F5-1D68-21E6-A381-379596D43579}"/>
              </a:ext>
            </a:extLst>
          </p:cNvPr>
          <p:cNvSpPr>
            <a:spLocks noGrp="1"/>
          </p:cNvSpPr>
          <p:nvPr>
            <p:ph type="sldNum" sz="quarter" idx="12"/>
          </p:nvPr>
        </p:nvSpPr>
        <p:spPr/>
        <p:txBody>
          <a:bodyPr/>
          <a:lstStyle/>
          <a:p>
            <a:fld id="{3D28EEF9-C803-4107-9753-52893F4A5145}" type="slidenum">
              <a:rPr lang="es-419" smtClean="0"/>
              <a:t>‹#›</a:t>
            </a:fld>
            <a:endParaRPr lang="es-419"/>
          </a:p>
        </p:txBody>
      </p:sp>
    </p:spTree>
    <p:extLst>
      <p:ext uri="{BB962C8B-B14F-4D97-AF65-F5344CB8AC3E}">
        <p14:creationId xmlns:p14="http://schemas.microsoft.com/office/powerpoint/2010/main" val="3978542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4717AFB-846B-8747-EAEF-5B583FEEACD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id="{1A03D8EA-134E-6F6B-2033-19DDC4641B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2F4E72DD-59A0-EC14-C4BC-D6BE39643B0A}"/>
              </a:ext>
            </a:extLst>
          </p:cNvPr>
          <p:cNvSpPr>
            <a:spLocks noGrp="1"/>
          </p:cNvSpPr>
          <p:nvPr>
            <p:ph type="dt" sz="half" idx="10"/>
          </p:nvPr>
        </p:nvSpPr>
        <p:spPr/>
        <p:txBody>
          <a:bodyPr/>
          <a:lstStyle/>
          <a:p>
            <a:fld id="{9E0793D6-F719-4FC2-B402-F6A1123C2716}" type="datetimeFigureOut">
              <a:rPr lang="es-419" smtClean="0"/>
              <a:t>28/2/2024</a:t>
            </a:fld>
            <a:endParaRPr lang="es-419"/>
          </a:p>
        </p:txBody>
      </p:sp>
      <p:sp>
        <p:nvSpPr>
          <p:cNvPr id="5" name="Marcador de pie de página 4">
            <a:extLst>
              <a:ext uri="{FF2B5EF4-FFF2-40B4-BE49-F238E27FC236}">
                <a16:creationId xmlns:a16="http://schemas.microsoft.com/office/drawing/2014/main" id="{EB2A2C7A-BB07-A3ED-82CA-F698878C48E4}"/>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7CB816D5-974A-0B69-FF0F-4F0FC9CB777B}"/>
              </a:ext>
            </a:extLst>
          </p:cNvPr>
          <p:cNvSpPr>
            <a:spLocks noGrp="1"/>
          </p:cNvSpPr>
          <p:nvPr>
            <p:ph type="sldNum" sz="quarter" idx="12"/>
          </p:nvPr>
        </p:nvSpPr>
        <p:spPr/>
        <p:txBody>
          <a:bodyPr/>
          <a:lstStyle/>
          <a:p>
            <a:fld id="{3D28EEF9-C803-4107-9753-52893F4A5145}" type="slidenum">
              <a:rPr lang="es-419" smtClean="0"/>
              <a:t>‹#›</a:t>
            </a:fld>
            <a:endParaRPr lang="es-419"/>
          </a:p>
        </p:txBody>
      </p:sp>
    </p:spTree>
    <p:extLst>
      <p:ext uri="{BB962C8B-B14F-4D97-AF65-F5344CB8AC3E}">
        <p14:creationId xmlns:p14="http://schemas.microsoft.com/office/powerpoint/2010/main" val="2253683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AC140-5D85-02B2-CAC0-0BF6F19600AF}"/>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A8780C97-B35F-C524-72E2-8884A95FAA0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id="{5ADA7D6F-0AB7-9696-F8D3-D00593AFEB6D}"/>
              </a:ext>
            </a:extLst>
          </p:cNvPr>
          <p:cNvSpPr>
            <a:spLocks noGrp="1"/>
          </p:cNvSpPr>
          <p:nvPr>
            <p:ph type="dt" sz="half" idx="10"/>
          </p:nvPr>
        </p:nvSpPr>
        <p:spPr/>
        <p:txBody>
          <a:bodyPr/>
          <a:lstStyle/>
          <a:p>
            <a:fld id="{9E0793D6-F719-4FC2-B402-F6A1123C2716}" type="datetimeFigureOut">
              <a:rPr lang="es-419" smtClean="0"/>
              <a:t>28/2/2024</a:t>
            </a:fld>
            <a:endParaRPr lang="es-419"/>
          </a:p>
        </p:txBody>
      </p:sp>
      <p:sp>
        <p:nvSpPr>
          <p:cNvPr id="5" name="Marcador de pie de página 4">
            <a:extLst>
              <a:ext uri="{FF2B5EF4-FFF2-40B4-BE49-F238E27FC236}">
                <a16:creationId xmlns:a16="http://schemas.microsoft.com/office/drawing/2014/main" id="{9FA665A1-ADA1-AEF5-FA24-7C95B5864C97}"/>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9E47AA25-9149-D188-916F-61BA5FEC9F6E}"/>
              </a:ext>
            </a:extLst>
          </p:cNvPr>
          <p:cNvSpPr>
            <a:spLocks noGrp="1"/>
          </p:cNvSpPr>
          <p:nvPr>
            <p:ph type="sldNum" sz="quarter" idx="12"/>
          </p:nvPr>
        </p:nvSpPr>
        <p:spPr/>
        <p:txBody>
          <a:bodyPr/>
          <a:lstStyle/>
          <a:p>
            <a:fld id="{3D28EEF9-C803-4107-9753-52893F4A5145}" type="slidenum">
              <a:rPr lang="es-419" smtClean="0"/>
              <a:t>‹#›</a:t>
            </a:fld>
            <a:endParaRPr lang="es-419"/>
          </a:p>
        </p:txBody>
      </p:sp>
    </p:spTree>
    <p:extLst>
      <p:ext uri="{BB962C8B-B14F-4D97-AF65-F5344CB8AC3E}">
        <p14:creationId xmlns:p14="http://schemas.microsoft.com/office/powerpoint/2010/main" val="80327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EF9E66-C686-39BF-1AC6-EFB504BAEBF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F56280A9-3EEA-ED7B-0624-99BE30EEF5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B84DC2-CF6D-63C8-0D4A-1E4B498F8D87}"/>
              </a:ext>
            </a:extLst>
          </p:cNvPr>
          <p:cNvSpPr>
            <a:spLocks noGrp="1"/>
          </p:cNvSpPr>
          <p:nvPr>
            <p:ph type="dt" sz="half" idx="10"/>
          </p:nvPr>
        </p:nvSpPr>
        <p:spPr/>
        <p:txBody>
          <a:bodyPr/>
          <a:lstStyle/>
          <a:p>
            <a:fld id="{9E0793D6-F719-4FC2-B402-F6A1123C2716}" type="datetimeFigureOut">
              <a:rPr lang="es-419" smtClean="0"/>
              <a:t>28/2/2024</a:t>
            </a:fld>
            <a:endParaRPr lang="es-419"/>
          </a:p>
        </p:txBody>
      </p:sp>
      <p:sp>
        <p:nvSpPr>
          <p:cNvPr id="5" name="Marcador de pie de página 4">
            <a:extLst>
              <a:ext uri="{FF2B5EF4-FFF2-40B4-BE49-F238E27FC236}">
                <a16:creationId xmlns:a16="http://schemas.microsoft.com/office/drawing/2014/main" id="{81B44C8C-26B0-E9C7-26E8-4B3F4CE348E4}"/>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F2D29A60-5ABC-24FF-C876-A5FAADB3D1D7}"/>
              </a:ext>
            </a:extLst>
          </p:cNvPr>
          <p:cNvSpPr>
            <a:spLocks noGrp="1"/>
          </p:cNvSpPr>
          <p:nvPr>
            <p:ph type="sldNum" sz="quarter" idx="12"/>
          </p:nvPr>
        </p:nvSpPr>
        <p:spPr/>
        <p:txBody>
          <a:bodyPr/>
          <a:lstStyle/>
          <a:p>
            <a:fld id="{3D28EEF9-C803-4107-9753-52893F4A5145}" type="slidenum">
              <a:rPr lang="es-419" smtClean="0"/>
              <a:t>‹#›</a:t>
            </a:fld>
            <a:endParaRPr lang="es-419"/>
          </a:p>
        </p:txBody>
      </p:sp>
    </p:spTree>
    <p:extLst>
      <p:ext uri="{BB962C8B-B14F-4D97-AF65-F5344CB8AC3E}">
        <p14:creationId xmlns:p14="http://schemas.microsoft.com/office/powerpoint/2010/main" val="421865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953806-23BB-8A77-3E9A-C1D703FB7B0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7F25DDBB-BB6D-E698-AF0F-E12B9EF0F9B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id="{2DCDDA95-F296-1437-141C-365CA099559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id="{90F6C307-0120-3EA5-893F-6C14BC83246E}"/>
              </a:ext>
            </a:extLst>
          </p:cNvPr>
          <p:cNvSpPr>
            <a:spLocks noGrp="1"/>
          </p:cNvSpPr>
          <p:nvPr>
            <p:ph type="dt" sz="half" idx="10"/>
          </p:nvPr>
        </p:nvSpPr>
        <p:spPr/>
        <p:txBody>
          <a:bodyPr/>
          <a:lstStyle/>
          <a:p>
            <a:fld id="{9E0793D6-F719-4FC2-B402-F6A1123C2716}" type="datetimeFigureOut">
              <a:rPr lang="es-419" smtClean="0"/>
              <a:t>28/2/2024</a:t>
            </a:fld>
            <a:endParaRPr lang="es-419"/>
          </a:p>
        </p:txBody>
      </p:sp>
      <p:sp>
        <p:nvSpPr>
          <p:cNvPr id="6" name="Marcador de pie de página 5">
            <a:extLst>
              <a:ext uri="{FF2B5EF4-FFF2-40B4-BE49-F238E27FC236}">
                <a16:creationId xmlns:a16="http://schemas.microsoft.com/office/drawing/2014/main" id="{D34C3310-B3EA-514D-B6C7-E0C0802CC90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64D20828-A547-32D3-DE59-A92FAE34C14F}"/>
              </a:ext>
            </a:extLst>
          </p:cNvPr>
          <p:cNvSpPr>
            <a:spLocks noGrp="1"/>
          </p:cNvSpPr>
          <p:nvPr>
            <p:ph type="sldNum" sz="quarter" idx="12"/>
          </p:nvPr>
        </p:nvSpPr>
        <p:spPr/>
        <p:txBody>
          <a:bodyPr/>
          <a:lstStyle/>
          <a:p>
            <a:fld id="{3D28EEF9-C803-4107-9753-52893F4A5145}" type="slidenum">
              <a:rPr lang="es-419" smtClean="0"/>
              <a:t>‹#›</a:t>
            </a:fld>
            <a:endParaRPr lang="es-419"/>
          </a:p>
        </p:txBody>
      </p:sp>
    </p:spTree>
    <p:extLst>
      <p:ext uri="{BB962C8B-B14F-4D97-AF65-F5344CB8AC3E}">
        <p14:creationId xmlns:p14="http://schemas.microsoft.com/office/powerpoint/2010/main" val="176467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753E78-BEC8-C040-17DE-15E0B905720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id="{4B997330-318A-FD4A-1732-6247EC005B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C16C1C-F422-1E46-CAA5-B8CB3A64ED0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id="{41F41F52-CA5E-8EB2-4CF5-CE4350E2C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EFD6E24-6EB9-E74C-FD89-A74A2FDDCAF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id="{B887473E-827E-E73D-C179-24B5DCECB98F}"/>
              </a:ext>
            </a:extLst>
          </p:cNvPr>
          <p:cNvSpPr>
            <a:spLocks noGrp="1"/>
          </p:cNvSpPr>
          <p:nvPr>
            <p:ph type="dt" sz="half" idx="10"/>
          </p:nvPr>
        </p:nvSpPr>
        <p:spPr/>
        <p:txBody>
          <a:bodyPr/>
          <a:lstStyle/>
          <a:p>
            <a:fld id="{9E0793D6-F719-4FC2-B402-F6A1123C2716}" type="datetimeFigureOut">
              <a:rPr lang="es-419" smtClean="0"/>
              <a:t>28/2/2024</a:t>
            </a:fld>
            <a:endParaRPr lang="es-419"/>
          </a:p>
        </p:txBody>
      </p:sp>
      <p:sp>
        <p:nvSpPr>
          <p:cNvPr id="8" name="Marcador de pie de página 7">
            <a:extLst>
              <a:ext uri="{FF2B5EF4-FFF2-40B4-BE49-F238E27FC236}">
                <a16:creationId xmlns:a16="http://schemas.microsoft.com/office/drawing/2014/main" id="{8F015C06-7C25-15CD-DE8E-BC2C3114149D}"/>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F8B0F8F1-F43C-0145-AFDF-360F8CEE9363}"/>
              </a:ext>
            </a:extLst>
          </p:cNvPr>
          <p:cNvSpPr>
            <a:spLocks noGrp="1"/>
          </p:cNvSpPr>
          <p:nvPr>
            <p:ph type="sldNum" sz="quarter" idx="12"/>
          </p:nvPr>
        </p:nvSpPr>
        <p:spPr/>
        <p:txBody>
          <a:bodyPr/>
          <a:lstStyle/>
          <a:p>
            <a:fld id="{3D28EEF9-C803-4107-9753-52893F4A5145}" type="slidenum">
              <a:rPr lang="es-419" smtClean="0"/>
              <a:t>‹#›</a:t>
            </a:fld>
            <a:endParaRPr lang="es-419"/>
          </a:p>
        </p:txBody>
      </p:sp>
    </p:spTree>
    <p:extLst>
      <p:ext uri="{BB962C8B-B14F-4D97-AF65-F5344CB8AC3E}">
        <p14:creationId xmlns:p14="http://schemas.microsoft.com/office/powerpoint/2010/main" val="3290538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6256FF-5D30-A41F-AAFB-F6840DAFC8FB}"/>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id="{47038B35-6DA5-8871-D875-55902D1241F9}"/>
              </a:ext>
            </a:extLst>
          </p:cNvPr>
          <p:cNvSpPr>
            <a:spLocks noGrp="1"/>
          </p:cNvSpPr>
          <p:nvPr>
            <p:ph type="dt" sz="half" idx="10"/>
          </p:nvPr>
        </p:nvSpPr>
        <p:spPr/>
        <p:txBody>
          <a:bodyPr/>
          <a:lstStyle/>
          <a:p>
            <a:fld id="{9E0793D6-F719-4FC2-B402-F6A1123C2716}" type="datetimeFigureOut">
              <a:rPr lang="es-419" smtClean="0"/>
              <a:t>28/2/2024</a:t>
            </a:fld>
            <a:endParaRPr lang="es-419"/>
          </a:p>
        </p:txBody>
      </p:sp>
      <p:sp>
        <p:nvSpPr>
          <p:cNvPr id="4" name="Marcador de pie de página 3">
            <a:extLst>
              <a:ext uri="{FF2B5EF4-FFF2-40B4-BE49-F238E27FC236}">
                <a16:creationId xmlns:a16="http://schemas.microsoft.com/office/drawing/2014/main" id="{F0CF10EE-72FF-AC76-EBC6-477D11D80A0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BD092C1D-5E12-5A90-EE7B-83928B15C61B}"/>
              </a:ext>
            </a:extLst>
          </p:cNvPr>
          <p:cNvSpPr>
            <a:spLocks noGrp="1"/>
          </p:cNvSpPr>
          <p:nvPr>
            <p:ph type="sldNum" sz="quarter" idx="12"/>
          </p:nvPr>
        </p:nvSpPr>
        <p:spPr/>
        <p:txBody>
          <a:bodyPr/>
          <a:lstStyle/>
          <a:p>
            <a:fld id="{3D28EEF9-C803-4107-9753-52893F4A5145}" type="slidenum">
              <a:rPr lang="es-419" smtClean="0"/>
              <a:t>‹#›</a:t>
            </a:fld>
            <a:endParaRPr lang="es-419"/>
          </a:p>
        </p:txBody>
      </p:sp>
    </p:spTree>
    <p:extLst>
      <p:ext uri="{BB962C8B-B14F-4D97-AF65-F5344CB8AC3E}">
        <p14:creationId xmlns:p14="http://schemas.microsoft.com/office/powerpoint/2010/main" val="3869580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696BCE6-04FD-773C-8C8B-EC327EE0B246}"/>
              </a:ext>
            </a:extLst>
          </p:cNvPr>
          <p:cNvSpPr>
            <a:spLocks noGrp="1"/>
          </p:cNvSpPr>
          <p:nvPr>
            <p:ph type="dt" sz="half" idx="10"/>
          </p:nvPr>
        </p:nvSpPr>
        <p:spPr/>
        <p:txBody>
          <a:bodyPr/>
          <a:lstStyle/>
          <a:p>
            <a:fld id="{9E0793D6-F719-4FC2-B402-F6A1123C2716}" type="datetimeFigureOut">
              <a:rPr lang="es-419" smtClean="0"/>
              <a:t>28/2/2024</a:t>
            </a:fld>
            <a:endParaRPr lang="es-419"/>
          </a:p>
        </p:txBody>
      </p:sp>
      <p:sp>
        <p:nvSpPr>
          <p:cNvPr id="3" name="Marcador de pie de página 2">
            <a:extLst>
              <a:ext uri="{FF2B5EF4-FFF2-40B4-BE49-F238E27FC236}">
                <a16:creationId xmlns:a16="http://schemas.microsoft.com/office/drawing/2014/main" id="{5D544329-AF5E-01EF-6120-E0E125EABDC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4B93A679-0C55-60BB-D92B-F5B6D9279C8A}"/>
              </a:ext>
            </a:extLst>
          </p:cNvPr>
          <p:cNvSpPr>
            <a:spLocks noGrp="1"/>
          </p:cNvSpPr>
          <p:nvPr>
            <p:ph type="sldNum" sz="quarter" idx="12"/>
          </p:nvPr>
        </p:nvSpPr>
        <p:spPr/>
        <p:txBody>
          <a:bodyPr/>
          <a:lstStyle/>
          <a:p>
            <a:fld id="{3D28EEF9-C803-4107-9753-52893F4A5145}" type="slidenum">
              <a:rPr lang="es-419" smtClean="0"/>
              <a:t>‹#›</a:t>
            </a:fld>
            <a:endParaRPr lang="es-419"/>
          </a:p>
        </p:txBody>
      </p:sp>
    </p:spTree>
    <p:extLst>
      <p:ext uri="{BB962C8B-B14F-4D97-AF65-F5344CB8AC3E}">
        <p14:creationId xmlns:p14="http://schemas.microsoft.com/office/powerpoint/2010/main" val="188825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5161F0-EEB8-E472-623A-19FC7538296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id="{C3765393-E520-0FE6-441D-EE73EC5B32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id="{82814C33-5DC9-554F-2D86-766ABE6C9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F22F643-D045-12F9-37C9-27B6090A4D0F}"/>
              </a:ext>
            </a:extLst>
          </p:cNvPr>
          <p:cNvSpPr>
            <a:spLocks noGrp="1"/>
          </p:cNvSpPr>
          <p:nvPr>
            <p:ph type="dt" sz="half" idx="10"/>
          </p:nvPr>
        </p:nvSpPr>
        <p:spPr/>
        <p:txBody>
          <a:bodyPr/>
          <a:lstStyle/>
          <a:p>
            <a:fld id="{9E0793D6-F719-4FC2-B402-F6A1123C2716}" type="datetimeFigureOut">
              <a:rPr lang="es-419" smtClean="0"/>
              <a:t>28/2/2024</a:t>
            </a:fld>
            <a:endParaRPr lang="es-419"/>
          </a:p>
        </p:txBody>
      </p:sp>
      <p:sp>
        <p:nvSpPr>
          <p:cNvPr id="6" name="Marcador de pie de página 5">
            <a:extLst>
              <a:ext uri="{FF2B5EF4-FFF2-40B4-BE49-F238E27FC236}">
                <a16:creationId xmlns:a16="http://schemas.microsoft.com/office/drawing/2014/main" id="{9D47CF2A-9774-7D46-13C0-5F845E2C8B9A}"/>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BFCC5A63-989C-D62C-C916-A00E00D09C1D}"/>
              </a:ext>
            </a:extLst>
          </p:cNvPr>
          <p:cNvSpPr>
            <a:spLocks noGrp="1"/>
          </p:cNvSpPr>
          <p:nvPr>
            <p:ph type="sldNum" sz="quarter" idx="12"/>
          </p:nvPr>
        </p:nvSpPr>
        <p:spPr/>
        <p:txBody>
          <a:bodyPr/>
          <a:lstStyle/>
          <a:p>
            <a:fld id="{3D28EEF9-C803-4107-9753-52893F4A5145}" type="slidenum">
              <a:rPr lang="es-419" smtClean="0"/>
              <a:t>‹#›</a:t>
            </a:fld>
            <a:endParaRPr lang="es-419"/>
          </a:p>
        </p:txBody>
      </p:sp>
    </p:spTree>
    <p:extLst>
      <p:ext uri="{BB962C8B-B14F-4D97-AF65-F5344CB8AC3E}">
        <p14:creationId xmlns:p14="http://schemas.microsoft.com/office/powerpoint/2010/main" val="3647515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3F56FD-4728-5E27-C012-C7BAB34797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id="{DF3EC006-A4B6-462B-FD59-7B9B81EAA8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419"/>
          </a:p>
        </p:txBody>
      </p:sp>
      <p:sp>
        <p:nvSpPr>
          <p:cNvPr id="4" name="Marcador de texto 3">
            <a:extLst>
              <a:ext uri="{FF2B5EF4-FFF2-40B4-BE49-F238E27FC236}">
                <a16:creationId xmlns:a16="http://schemas.microsoft.com/office/drawing/2014/main" id="{E17DF799-7132-B513-209A-47A6019CD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6694220-4F61-0918-7D14-296B1C1C9D23}"/>
              </a:ext>
            </a:extLst>
          </p:cNvPr>
          <p:cNvSpPr>
            <a:spLocks noGrp="1"/>
          </p:cNvSpPr>
          <p:nvPr>
            <p:ph type="dt" sz="half" idx="10"/>
          </p:nvPr>
        </p:nvSpPr>
        <p:spPr/>
        <p:txBody>
          <a:bodyPr/>
          <a:lstStyle/>
          <a:p>
            <a:fld id="{9E0793D6-F719-4FC2-B402-F6A1123C2716}" type="datetimeFigureOut">
              <a:rPr lang="es-419" smtClean="0"/>
              <a:t>28/2/2024</a:t>
            </a:fld>
            <a:endParaRPr lang="es-419"/>
          </a:p>
        </p:txBody>
      </p:sp>
      <p:sp>
        <p:nvSpPr>
          <p:cNvPr id="6" name="Marcador de pie de página 5">
            <a:extLst>
              <a:ext uri="{FF2B5EF4-FFF2-40B4-BE49-F238E27FC236}">
                <a16:creationId xmlns:a16="http://schemas.microsoft.com/office/drawing/2014/main" id="{14BE9953-8AF3-15E3-9571-25A454772D21}"/>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E3B90E7F-E4DC-29E6-C290-BF51A63D30BD}"/>
              </a:ext>
            </a:extLst>
          </p:cNvPr>
          <p:cNvSpPr>
            <a:spLocks noGrp="1"/>
          </p:cNvSpPr>
          <p:nvPr>
            <p:ph type="sldNum" sz="quarter" idx="12"/>
          </p:nvPr>
        </p:nvSpPr>
        <p:spPr/>
        <p:txBody>
          <a:bodyPr/>
          <a:lstStyle/>
          <a:p>
            <a:fld id="{3D28EEF9-C803-4107-9753-52893F4A5145}" type="slidenum">
              <a:rPr lang="es-419" smtClean="0"/>
              <a:t>‹#›</a:t>
            </a:fld>
            <a:endParaRPr lang="es-419"/>
          </a:p>
        </p:txBody>
      </p:sp>
    </p:spTree>
    <p:extLst>
      <p:ext uri="{BB962C8B-B14F-4D97-AF65-F5344CB8AC3E}">
        <p14:creationId xmlns:p14="http://schemas.microsoft.com/office/powerpoint/2010/main" val="2042477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9D2C9C8-DFFC-4257-4BF0-8A08D84F77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
              <a:t>Haga clic para modificar el estilo de título del patrón</a:t>
            </a:r>
            <a:endParaRPr lang="es-419"/>
          </a:p>
        </p:txBody>
      </p:sp>
      <p:sp>
        <p:nvSpPr>
          <p:cNvPr id="3" name="Marcador de texto 2">
            <a:extLst>
              <a:ext uri="{FF2B5EF4-FFF2-40B4-BE49-F238E27FC236}">
                <a16:creationId xmlns:a16="http://schemas.microsoft.com/office/drawing/2014/main" id="{E83C152E-F1C4-03AB-8FFF-C7BBBF14ED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
              <a:t>Haga clic para modificar los estilos de texto del patrón</a:t>
            </a:r>
          </a:p>
          <a:p>
            <a:pPr lvl="1"/>
            <a:r>
              <a:rPr lang="es"/>
              <a:t>segundo nivel</a:t>
            </a:r>
          </a:p>
          <a:p>
            <a:pPr lvl="2"/>
            <a:r>
              <a:rPr lang="es"/>
              <a:t>tercer nivel</a:t>
            </a:r>
          </a:p>
          <a:p>
            <a:pPr lvl="3"/>
            <a:r>
              <a:rPr lang="es"/>
              <a:t>cuarto nivel</a:t>
            </a:r>
          </a:p>
          <a:p>
            <a:pPr lvl="4"/>
            <a:r>
              <a:rPr lang="es"/>
              <a:t>Quinto nivel</a:t>
            </a:r>
            <a:endParaRPr lang="es-419"/>
          </a:p>
        </p:txBody>
      </p:sp>
      <p:sp>
        <p:nvSpPr>
          <p:cNvPr id="4" name="Marcador de fecha 3">
            <a:extLst>
              <a:ext uri="{FF2B5EF4-FFF2-40B4-BE49-F238E27FC236}">
                <a16:creationId xmlns:a16="http://schemas.microsoft.com/office/drawing/2014/main" id="{F2FD9E23-0F84-7357-30E4-10A90DDBCB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793D6-F719-4FC2-B402-F6A1123C2716}" type="datetimeFigureOut">
              <a:rPr lang="es-419" smtClean="0"/>
              <a:t>28/2/2024</a:t>
            </a:fld>
            <a:endParaRPr lang="es-419"/>
          </a:p>
        </p:txBody>
      </p:sp>
      <p:sp>
        <p:nvSpPr>
          <p:cNvPr id="5" name="Marcador de pie de página 4">
            <a:extLst>
              <a:ext uri="{FF2B5EF4-FFF2-40B4-BE49-F238E27FC236}">
                <a16:creationId xmlns:a16="http://schemas.microsoft.com/office/drawing/2014/main" id="{886AEF43-A557-D2A4-6431-FB4BF43EFC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id="{FF6D11EC-ACA3-9AF6-D954-944FCD9ADF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28EEF9-C803-4107-9753-52893F4A5145}" type="slidenum">
              <a:rPr lang="es-419" smtClean="0"/>
              <a:t>‹#›</a:t>
            </a:fld>
            <a:endParaRPr lang="es-419"/>
          </a:p>
        </p:txBody>
      </p:sp>
    </p:spTree>
    <p:extLst>
      <p:ext uri="{BB962C8B-B14F-4D97-AF65-F5344CB8AC3E}">
        <p14:creationId xmlns:p14="http://schemas.microsoft.com/office/powerpoint/2010/main" val="931983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19.jpeg"/><Relationship Id="rId3" Type="http://schemas.openxmlformats.org/officeDocument/2006/relationships/image" Target="../media/image12.jpeg"/><Relationship Id="rId7" Type="http://schemas.openxmlformats.org/officeDocument/2006/relationships/image" Target="../media/image15.jpeg"/><Relationship Id="rId12" Type="http://schemas.openxmlformats.org/officeDocument/2006/relationships/hyperlink" Target="http://www.google.com/url?sa=i&amp;rct=j&amp;q=&amp;esrc=s&amp;frm=1&amp;source=images&amp;cd=&amp;cad=rja&amp;docid=y5PQ55hdTRLPOM&amp;tbnid=rqbgbab2PkHXfM:&amp;ved=0CAUQjRw&amp;url=http%3A%2F%2Fwallfive.com%2Fnature-rainbow-hd-wallpaper.html&amp;ei=9isuUpCSO4WZqgGK3oGoCA&amp;bvm=bv.51773540,d.aWc&amp;psig=AFQjCNFq6f7SaNxs2dhEHtYzSiDF1uIQEA&amp;ust=1378843921593471" TargetMode="External"/><Relationship Id="rId2" Type="http://schemas.openxmlformats.org/officeDocument/2006/relationships/hyperlink" Target="http://www.google.com/url?sa=i&amp;rct=j&amp;q=&amp;esrc=s&amp;frm=1&amp;source=images&amp;cd=&amp;cad=rja&amp;docid=Z9LTis0AcLQI7M&amp;tbnid=5kJLtidyZ9DsVM:&amp;ved=0CAUQjRw&amp;url=http%3A%2F%2Fwww.sodahead.com%2Fuser%2Fprofile%2F1878857%2Fsulagna14111996%2F&amp;ei=kSUuUtWMJceerAGkt4DwBw&amp;bvm=bv.51773540,d.aWc&amp;psig=AFQjCNEgMpNiigzryKXjuvdi7qyIx1QCmw&amp;ust=1378842317801849" TargetMode="Externa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8.jpeg"/><Relationship Id="rId5" Type="http://schemas.openxmlformats.org/officeDocument/2006/relationships/image" Target="../media/image13.jpeg"/><Relationship Id="rId10" Type="http://schemas.openxmlformats.org/officeDocument/2006/relationships/hyperlink" Target="http://www.google.com/url?sa=i&amp;rct=j&amp;q=&amp;esrc=s&amp;frm=1&amp;source=images&amp;cd=&amp;cad=rja&amp;docid=CTjH1rK3u2nGMM&amp;tbnid=BtHittYL4hzRcM:&amp;ved=0CAUQjRw&amp;url=http%3A%2F%2Fwww.israel-a-history-of.com%2Ftabernacle-of-moses.html&amp;ei=uCkuUofjB5KBqQG1wYGYBA&amp;bvm=bv.51773540,d.aWc&amp;psig=AFQjCNFXboajb-3i6_ZCY98HwGh0f2-7AA&amp;ust=1378843373628263" TargetMode="External"/><Relationship Id="rId4" Type="http://schemas.openxmlformats.org/officeDocument/2006/relationships/hyperlink" Target="http://www.google.com/url?sa=i&amp;rct=j&amp;q=&amp;esrc=s&amp;frm=1&amp;source=images&amp;cd=&amp;cad=rja&amp;docid=FXWNEvdoogfMCM&amp;tbnid=I-Npb9xZwVJWhM:&amp;ved=0CAUQjRw&amp;url=http%3A%2F%2Fwww.datingthatclicks.com%2Fjewishcafe.html&amp;ei=kCYuUrjdCMf3qQGxlYHIBg&amp;bvm=bv.51773540,d.aWc&amp;psig=AFQjCNHF2_NMzKwT8TwBVhwT4kjMt9DkLA&amp;ust=1378842518491324" TargetMode="External"/><Relationship Id="rId9" Type="http://schemas.openxmlformats.org/officeDocument/2006/relationships/image" Target="../media/image17.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E23A41A2-9AA9-8600-9B67-0D0DE82918E9}"/>
              </a:ext>
            </a:extLst>
          </p:cNvPr>
          <p:cNvSpPr>
            <a:spLocks noGrp="1"/>
          </p:cNvSpPr>
          <p:nvPr>
            <p:ph type="ctrTitle"/>
          </p:nvPr>
        </p:nvSpPr>
        <p:spPr>
          <a:xfrm>
            <a:off x="1524000" y="2705101"/>
            <a:ext cx="6580188" cy="1401763"/>
          </a:xfrm>
        </p:spPr>
        <p:txBody>
          <a:bodyPr/>
          <a:lstStyle/>
          <a:p>
            <a:pPr eaLnBrk="1" hangingPunct="1"/>
            <a:r>
              <a:rPr lang="es" altLang="en-US" sz="4000" b="1"/>
              <a:t>EL LIBRO DE LA REVELACIÓN</a:t>
            </a:r>
          </a:p>
        </p:txBody>
      </p:sp>
      <p:sp>
        <p:nvSpPr>
          <p:cNvPr id="43011" name="Subtitle 2">
            <a:extLst>
              <a:ext uri="{FF2B5EF4-FFF2-40B4-BE49-F238E27FC236}">
                <a16:creationId xmlns:a16="http://schemas.microsoft.com/office/drawing/2014/main" id="{5A318746-AC75-0D4A-BEE9-5ED962C8A9F1}"/>
              </a:ext>
            </a:extLst>
          </p:cNvPr>
          <p:cNvSpPr>
            <a:spLocks noGrp="1"/>
          </p:cNvSpPr>
          <p:nvPr>
            <p:ph type="subTitle" idx="1"/>
          </p:nvPr>
        </p:nvSpPr>
        <p:spPr>
          <a:xfrm>
            <a:off x="2033588" y="4394200"/>
            <a:ext cx="6108700" cy="1117600"/>
          </a:xfrm>
        </p:spPr>
        <p:txBody>
          <a:bodyPr/>
          <a:lstStyle/>
          <a:p>
            <a:pPr eaLnBrk="1" hangingPunct="1"/>
            <a:r>
              <a:rPr lang="es" altLang="en-US" sz="2800"/>
              <a:t>El Apocalipsis de Juan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F8D6128-8522-62C5-1574-BA538831087C}"/>
              </a:ext>
            </a:extLst>
          </p:cNvPr>
          <p:cNvSpPr>
            <a:spLocks noGrp="1"/>
          </p:cNvSpPr>
          <p:nvPr>
            <p:ph type="title" idx="4294967295"/>
          </p:nvPr>
        </p:nvSpPr>
        <p:spPr/>
        <p:txBody>
          <a:bodyPr/>
          <a:lstStyle/>
          <a:p>
            <a:pPr eaLnBrk="1" hangingPunct="1"/>
            <a:r>
              <a:rPr lang="es" altLang="en-US"/>
              <a:t>Juan, tu hermano</a:t>
            </a:r>
          </a:p>
        </p:txBody>
      </p:sp>
      <p:sp>
        <p:nvSpPr>
          <p:cNvPr id="32771" name="Rectangle 3">
            <a:extLst>
              <a:ext uri="{FF2B5EF4-FFF2-40B4-BE49-F238E27FC236}">
                <a16:creationId xmlns:a16="http://schemas.microsoft.com/office/drawing/2014/main" id="{1FD2C3E0-13E1-AC8E-4595-524FA6C1F17C}"/>
              </a:ext>
            </a:extLst>
          </p:cNvPr>
          <p:cNvSpPr>
            <a:spLocks noGrp="1"/>
          </p:cNvSpPr>
          <p:nvPr>
            <p:ph type="body" idx="4294967295"/>
          </p:nvPr>
        </p:nvSpPr>
        <p:spPr>
          <a:xfrm>
            <a:off x="2057400" y="2336800"/>
            <a:ext cx="8097838" cy="4070350"/>
          </a:xfrm>
        </p:spPr>
        <p:txBody>
          <a:bodyPr>
            <a:normAutofit fontScale="92500"/>
          </a:bodyPr>
          <a:lstStyle/>
          <a:p>
            <a:pPr eaLnBrk="1" hangingPunct="1">
              <a:buFont typeface="Arial" panose="020B0604020202020204" pitchFamily="34" charset="0"/>
              <a:buNone/>
            </a:pPr>
            <a:r>
              <a:rPr lang="es" altLang="en-US" b="1">
                <a:solidFill>
                  <a:srgbClr val="FFFF99"/>
                </a:solidFill>
              </a:rPr>
              <a:t>El autor simplemente se identifica a sí mismo como “Juan, tu hermano y compañero en el sufrimiento y el reino y la paciencia que tenemos en Jesús” (1:9).</a:t>
            </a:r>
          </a:p>
          <a:p>
            <a:pPr eaLnBrk="1" hangingPunct="1"/>
            <a:r>
              <a:rPr lang="es" altLang="en-US" i="1"/>
              <a:t>Desde mediados de los años 100 d. C., muchos asumieron que era Juan bar Zebedeo, el último sobreviviente de los Doce.</a:t>
            </a:r>
          </a:p>
          <a:p>
            <a:pPr eaLnBrk="1" hangingPunct="1"/>
            <a:r>
              <a:rPr lang="es" altLang="en-US" i="1"/>
              <a:t>Sin embargo, su identidad también fue debatida en este período temprano, y más de un “Juan” era conocido de la era apostólica. La identificación precisa es innecesaria para leer correctamente el libro.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p:cTn id="7" dur="5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78ACC07D-A330-83BC-5410-3AE7E70FA35B}"/>
              </a:ext>
            </a:extLst>
          </p:cNvPr>
          <p:cNvSpPr>
            <a:spLocks noGrp="1"/>
          </p:cNvSpPr>
          <p:nvPr>
            <p:ph type="title" idx="4294967295"/>
          </p:nvPr>
        </p:nvSpPr>
        <p:spPr/>
        <p:txBody>
          <a:bodyPr/>
          <a:lstStyle/>
          <a:p>
            <a:pPr eaLnBrk="1" hangingPunct="1"/>
            <a:r>
              <a:rPr lang="es" altLang="en-US"/>
              <a:t>Fracciones apocalípticas</a:t>
            </a:r>
          </a:p>
        </p:txBody>
      </p:sp>
      <p:sp>
        <p:nvSpPr>
          <p:cNvPr id="199683" name="Rectangle 3">
            <a:extLst>
              <a:ext uri="{FF2B5EF4-FFF2-40B4-BE49-F238E27FC236}">
                <a16:creationId xmlns:a16="http://schemas.microsoft.com/office/drawing/2014/main" id="{3FD6A91C-A54D-7102-C942-151B2DEB9051}"/>
              </a:ext>
            </a:extLst>
          </p:cNvPr>
          <p:cNvSpPr>
            <a:spLocks noGrp="1"/>
          </p:cNvSpPr>
          <p:nvPr>
            <p:ph type="body" idx="4294967295"/>
          </p:nvPr>
        </p:nvSpPr>
        <p:spPr>
          <a:xfrm>
            <a:off x="2057400" y="2336800"/>
            <a:ext cx="8288338" cy="4521200"/>
          </a:xfrm>
        </p:spPr>
        <p:txBody>
          <a:bodyPr>
            <a:normAutofit lnSpcReduction="10000"/>
          </a:bodyPr>
          <a:lstStyle/>
          <a:p>
            <a:pPr eaLnBrk="1" hangingPunct="1">
              <a:buFont typeface="Arial" panose="020B0604020202020204" pitchFamily="34" charset="0"/>
              <a:buNone/>
            </a:pPr>
            <a:r>
              <a:rPr lang="es" altLang="en-US">
                <a:solidFill>
                  <a:srgbClr val="FFFF99"/>
                </a:solidFill>
              </a:rPr>
              <a:t>El género apocalíptico usa fracciones numéricas para denotar parcialidad ( </a:t>
            </a:r>
            <a:r>
              <a:rPr lang="es" altLang="en-US" i="1">
                <a:solidFill>
                  <a:srgbClr val="FFFF99"/>
                </a:solidFill>
              </a:rPr>
              <a:t>Oráculos sibilinos </a:t>
            </a:r>
            <a:r>
              <a:rPr lang="es" altLang="en-US">
                <a:solidFill>
                  <a:srgbClr val="FFFF99"/>
                </a:solidFill>
              </a:rPr>
              <a:t>3:40).</a:t>
            </a:r>
          </a:p>
          <a:p>
            <a:pPr eaLnBrk="1" hangingPunct="1"/>
            <a:r>
              <a:rPr lang="es" altLang="en-US" i="1"/>
              <a:t>Por lo tanto, un tercio de los árboles, los animales, los barcos, etc., es una técnica literaria para indicar que estos juicios no son totales.</a:t>
            </a:r>
          </a:p>
          <a:p>
            <a:pPr eaLnBrk="1" hangingPunct="1"/>
            <a:r>
              <a:rPr lang="es" altLang="en-US" i="1"/>
              <a:t>Literalmente, es difícil aplicar fracciones al sol, la luna y las horas del día (8:12).</a:t>
            </a:r>
          </a:p>
          <a:p>
            <a:pPr eaLnBrk="1" hangingPunct="1"/>
            <a:r>
              <a:rPr lang="es" altLang="en-US" i="1"/>
              <a:t>Los intentos de identificar estos juicios con paralelos modernos (residuos tóxicos, el efecto invernadero, la lluvia radiactiva, etc.) son altamente especulativos, por lo que la moderación interpretativa está en orden.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99683">
                                            <p:txEl>
                                              <p:pRg st="0" end="0"/>
                                            </p:txEl>
                                          </p:spTgt>
                                        </p:tgtEl>
                                        <p:attrNameLst>
                                          <p:attrName>style.visibility</p:attrName>
                                        </p:attrNameLst>
                                      </p:cBhvr>
                                      <p:to>
                                        <p:strVal val="visible"/>
                                      </p:to>
                                    </p:set>
                                    <p:anim calcmode="lin" valueType="num">
                                      <p:cBhvr>
                                        <p:cTn id="7" dur="500" fill="hold"/>
                                        <p:tgtEl>
                                          <p:spTgt spid="1996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96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9683">
                                            <p:txEl>
                                              <p:pRg st="1" end="1"/>
                                            </p:txEl>
                                          </p:spTgt>
                                        </p:tgtEl>
                                        <p:attrNameLst>
                                          <p:attrName>style.visibility</p:attrName>
                                        </p:attrNameLst>
                                      </p:cBhvr>
                                      <p:to>
                                        <p:strVal val="visible"/>
                                      </p:to>
                                    </p:set>
                                    <p:anim calcmode="lin" valueType="num">
                                      <p:cBhvr additive="base">
                                        <p:cTn id="13" dur="500" fill="hold"/>
                                        <p:tgtEl>
                                          <p:spTgt spid="1996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9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9683">
                                            <p:txEl>
                                              <p:pRg st="2" end="2"/>
                                            </p:txEl>
                                          </p:spTgt>
                                        </p:tgtEl>
                                        <p:attrNameLst>
                                          <p:attrName>style.visibility</p:attrName>
                                        </p:attrNameLst>
                                      </p:cBhvr>
                                      <p:to>
                                        <p:strVal val="visible"/>
                                      </p:to>
                                    </p:set>
                                    <p:anim calcmode="lin" valueType="num">
                                      <p:cBhvr additive="base">
                                        <p:cTn id="19" dur="500" fill="hold"/>
                                        <p:tgtEl>
                                          <p:spTgt spid="1996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96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9683">
                                            <p:txEl>
                                              <p:pRg st="3" end="3"/>
                                            </p:txEl>
                                          </p:spTgt>
                                        </p:tgtEl>
                                        <p:attrNameLst>
                                          <p:attrName>style.visibility</p:attrName>
                                        </p:attrNameLst>
                                      </p:cBhvr>
                                      <p:to>
                                        <p:strVal val="visible"/>
                                      </p:to>
                                    </p:set>
                                    <p:anim calcmode="lin" valueType="num">
                                      <p:cBhvr additive="base">
                                        <p:cTn id="25" dur="500" fill="hold"/>
                                        <p:tgtEl>
                                          <p:spTgt spid="1996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96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56414DB6-C1FF-9A3E-0CDB-FEB05D411D61}"/>
              </a:ext>
            </a:extLst>
          </p:cNvPr>
          <p:cNvSpPr>
            <a:spLocks noGrp="1"/>
          </p:cNvSpPr>
          <p:nvPr>
            <p:ph type="title" idx="4294967295"/>
          </p:nvPr>
        </p:nvSpPr>
        <p:spPr/>
        <p:txBody>
          <a:bodyPr/>
          <a:lstStyle/>
          <a:p>
            <a:pPr eaLnBrk="1" hangingPunct="1"/>
            <a:r>
              <a:rPr lang="es" altLang="en-US"/>
              <a:t>La estrella demoníaca</a:t>
            </a:r>
          </a:p>
        </p:txBody>
      </p:sp>
      <p:sp>
        <p:nvSpPr>
          <p:cNvPr id="201731" name="Rectangle 3">
            <a:extLst>
              <a:ext uri="{FF2B5EF4-FFF2-40B4-BE49-F238E27FC236}">
                <a16:creationId xmlns:a16="http://schemas.microsoft.com/office/drawing/2014/main" id="{71709D7B-6425-B901-5C37-A0C7251E5A3B}"/>
              </a:ext>
            </a:extLst>
          </p:cNvPr>
          <p:cNvSpPr>
            <a:spLocks noGrp="1"/>
          </p:cNvSpPr>
          <p:nvPr>
            <p:ph type="body" idx="4294967295"/>
          </p:nvPr>
        </p:nvSpPr>
        <p:spPr>
          <a:xfrm>
            <a:off x="2057401" y="2336801"/>
            <a:ext cx="8304213" cy="4232275"/>
          </a:xfrm>
        </p:spPr>
        <p:txBody>
          <a:bodyPr/>
          <a:lstStyle/>
          <a:p>
            <a:pPr eaLnBrk="1" hangingPunct="1">
              <a:buFont typeface="Arial" panose="020B0604020202020204" pitchFamily="34" charset="0"/>
              <a:buNone/>
            </a:pPr>
            <a:r>
              <a:rPr lang="es" altLang="en-US">
                <a:solidFill>
                  <a:srgbClr val="FFFF99"/>
                </a:solidFill>
              </a:rPr>
              <a:t>Mientras que las primeras cuatro trompetas están dirigidas a los elementos naturales, las últimas tres son “ayes” dirigidas a los humanos rebeldes.</a:t>
            </a:r>
          </a:p>
          <a:p>
            <a:pPr eaLnBrk="1" hangingPunct="1">
              <a:lnSpc>
                <a:spcPct val="85000"/>
              </a:lnSpc>
            </a:pPr>
            <a:r>
              <a:rPr lang="es" altLang="en-US" i="1"/>
              <a:t>La estrella caída, posteriormente descrita como el Ángel del Abismo y el Destructor (9,11), bien puede referirse a Lucifer y su caída (cf. Is 14,12ss).</a:t>
            </a:r>
          </a:p>
          <a:p>
            <a:pPr eaLnBrk="1" hangingPunct="1">
              <a:lnSpc>
                <a:spcPct val="85000"/>
              </a:lnSpc>
            </a:pPr>
            <a:r>
              <a:rPr lang="es" altLang="en-US" i="1"/>
              <a:t>En la literatura apocalíptica, las estrellas a veces se refieren a los ángeles, y la imagen de los ángeles malos cayendo al abismo es paralela al uso aquí (cf. 1 Enoc 88:1; 90:24).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 calcmode="lin" valueType="num">
                                      <p:cBhvr>
                                        <p:cTn id="7" dur="500" fill="hold"/>
                                        <p:tgtEl>
                                          <p:spTgt spid="2017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17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1731">
                                            <p:txEl>
                                              <p:pRg st="1" end="1"/>
                                            </p:txEl>
                                          </p:spTgt>
                                        </p:tgtEl>
                                        <p:attrNameLst>
                                          <p:attrName>style.visibility</p:attrName>
                                        </p:attrNameLst>
                                      </p:cBhvr>
                                      <p:to>
                                        <p:strVal val="visible"/>
                                      </p:to>
                                    </p:set>
                                    <p:anim calcmode="lin" valueType="num">
                                      <p:cBhvr additive="base">
                                        <p:cTn id="13" dur="500" fill="hold"/>
                                        <p:tgtEl>
                                          <p:spTgt spid="2017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17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1731">
                                            <p:txEl>
                                              <p:pRg st="2" end="2"/>
                                            </p:txEl>
                                          </p:spTgt>
                                        </p:tgtEl>
                                        <p:attrNameLst>
                                          <p:attrName>style.visibility</p:attrName>
                                        </p:attrNameLst>
                                      </p:cBhvr>
                                      <p:to>
                                        <p:strVal val="visible"/>
                                      </p:to>
                                    </p:set>
                                    <p:anim calcmode="lin" valueType="num">
                                      <p:cBhvr additive="base">
                                        <p:cTn id="19" dur="500" fill="hold"/>
                                        <p:tgtEl>
                                          <p:spTgt spid="2017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17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49A0EDD1-5E56-31C8-688D-615D4BE04ECD}"/>
              </a:ext>
            </a:extLst>
          </p:cNvPr>
          <p:cNvSpPr>
            <a:spLocks noGrp="1"/>
          </p:cNvSpPr>
          <p:nvPr>
            <p:ph type="title" idx="4294967295"/>
          </p:nvPr>
        </p:nvSpPr>
        <p:spPr/>
        <p:txBody>
          <a:bodyPr/>
          <a:lstStyle/>
          <a:p>
            <a:pPr eaLnBrk="1" hangingPunct="1"/>
            <a:r>
              <a:rPr lang="es" altLang="en-US"/>
              <a:t>La plaga de langostas demoníacas</a:t>
            </a:r>
          </a:p>
        </p:txBody>
      </p:sp>
      <p:sp>
        <p:nvSpPr>
          <p:cNvPr id="202755" name="Rectangle 3">
            <a:extLst>
              <a:ext uri="{FF2B5EF4-FFF2-40B4-BE49-F238E27FC236}">
                <a16:creationId xmlns:a16="http://schemas.microsoft.com/office/drawing/2014/main" id="{0EE4B7B6-FA10-CBCF-CFBD-7D668868E0A6}"/>
              </a:ext>
            </a:extLst>
          </p:cNvPr>
          <p:cNvSpPr>
            <a:spLocks noGrp="1"/>
          </p:cNvSpPr>
          <p:nvPr>
            <p:ph type="body" idx="4294967295"/>
          </p:nvPr>
        </p:nvSpPr>
        <p:spPr>
          <a:xfrm>
            <a:off x="2057401" y="2336800"/>
            <a:ext cx="8348663" cy="4521200"/>
          </a:xfrm>
        </p:spPr>
        <p:txBody>
          <a:bodyPr>
            <a:normAutofit fontScale="92500" lnSpcReduction="10000"/>
          </a:bodyPr>
          <a:lstStyle/>
          <a:p>
            <a:pPr eaLnBrk="1" hangingPunct="1">
              <a:lnSpc>
                <a:spcPct val="85000"/>
              </a:lnSpc>
              <a:buFont typeface="Arial" panose="020B0604020202020204" pitchFamily="34" charset="0"/>
              <a:buNone/>
            </a:pPr>
            <a:r>
              <a:rPr lang="es" altLang="en-US">
                <a:solidFill>
                  <a:srgbClr val="FFFF99"/>
                </a:solidFill>
              </a:rPr>
              <a:t>Los demonios del Abismo parecen seguir el patrón de la plaga de langostas descrita por Joel.</a:t>
            </a:r>
          </a:p>
          <a:p>
            <a:pPr eaLnBrk="1" hangingPunct="1">
              <a:lnSpc>
                <a:spcPct val="85000"/>
              </a:lnSpc>
            </a:pPr>
            <a:r>
              <a:rPr lang="es" altLang="en-US" i="1"/>
              <a:t>Sin embargo, su ataque no es sobre la vegetación de la tierra, sino sobre el mundo de los humanos rebeldes.</a:t>
            </a:r>
          </a:p>
          <a:p>
            <a:pPr eaLnBrk="1" hangingPunct="1">
              <a:lnSpc>
                <a:spcPct val="85000"/>
              </a:lnSpc>
            </a:pPr>
            <a:r>
              <a:rPr lang="es" altLang="en-US" i="1"/>
              <a:t>Si bien las interpretaciones imaginativas de estas hordas como armamento moderno son bastante sensacionales (por ejemplo, bombarderos furtivos, etc.), es mejor tomarlos por lo que claramente son: demonios bajo el dominio de Satanás, el rey del Abismo.</a:t>
            </a:r>
          </a:p>
          <a:p>
            <a:pPr eaLnBrk="1" hangingPunct="1">
              <a:lnSpc>
                <a:spcPct val="85000"/>
              </a:lnSpc>
            </a:pPr>
            <a:r>
              <a:rPr lang="es" altLang="en-US" i="1"/>
              <a:t>El término griego </a:t>
            </a:r>
            <a:r>
              <a:rPr lang="es" altLang="en-US">
                <a:latin typeface="Greekth" panose="02020803070505020304" pitchFamily="18" charset="0"/>
              </a:rPr>
              <a:t>abussoj </a:t>
            </a:r>
            <a:r>
              <a:rPr lang="es" altLang="en-US" i="1"/>
              <a:t>es una palabra estándar para el inframundo (cf. 11:7; Lc. 8:31), mientras que </a:t>
            </a:r>
            <a:r>
              <a:rPr lang="es" altLang="en-US">
                <a:latin typeface="Greekth" panose="02020803070505020304" pitchFamily="18" charset="0"/>
              </a:rPr>
              <a:t>a]baddw&lt;n </a:t>
            </a:r>
            <a:r>
              <a:rPr lang="es" altLang="en-US" i="1"/>
              <a:t>es simplemente una transliteración de </a:t>
            </a:r>
            <a:r>
              <a:rPr lang="es" altLang="en-US">
                <a:latin typeface="HebrewTh" pitchFamily="2" charset="0"/>
              </a:rPr>
              <a:t>NvDbx </a:t>
            </a:r>
            <a:r>
              <a:rPr lang="es" altLang="en-US" i="1"/>
              <a:t>(= el reino de los muertos).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anim calcmode="lin" valueType="num">
                                      <p:cBhvr>
                                        <p:cTn id="7" dur="500" fill="hold"/>
                                        <p:tgtEl>
                                          <p:spTgt spid="2027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27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2755">
                                            <p:txEl>
                                              <p:pRg st="1" end="1"/>
                                            </p:txEl>
                                          </p:spTgt>
                                        </p:tgtEl>
                                        <p:attrNameLst>
                                          <p:attrName>style.visibility</p:attrName>
                                        </p:attrNameLst>
                                      </p:cBhvr>
                                      <p:to>
                                        <p:strVal val="visible"/>
                                      </p:to>
                                    </p:set>
                                    <p:anim calcmode="lin" valueType="num">
                                      <p:cBhvr additive="base">
                                        <p:cTn id="13" dur="500" fill="hold"/>
                                        <p:tgtEl>
                                          <p:spTgt spid="2027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27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2755">
                                            <p:txEl>
                                              <p:pRg st="2" end="2"/>
                                            </p:txEl>
                                          </p:spTgt>
                                        </p:tgtEl>
                                        <p:attrNameLst>
                                          <p:attrName>style.visibility</p:attrName>
                                        </p:attrNameLst>
                                      </p:cBhvr>
                                      <p:to>
                                        <p:strVal val="visible"/>
                                      </p:to>
                                    </p:set>
                                    <p:anim calcmode="lin" valueType="num">
                                      <p:cBhvr additive="base">
                                        <p:cTn id="19" dur="500" fill="hold"/>
                                        <p:tgtEl>
                                          <p:spTgt spid="2027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27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2755">
                                            <p:txEl>
                                              <p:pRg st="3" end="3"/>
                                            </p:txEl>
                                          </p:spTgt>
                                        </p:tgtEl>
                                        <p:attrNameLst>
                                          <p:attrName>style.visibility</p:attrName>
                                        </p:attrNameLst>
                                      </p:cBhvr>
                                      <p:to>
                                        <p:strVal val="visible"/>
                                      </p:to>
                                    </p:set>
                                    <p:anim calcmode="lin" valueType="num">
                                      <p:cBhvr additive="base">
                                        <p:cTn id="25" dur="500" fill="hold"/>
                                        <p:tgtEl>
                                          <p:spTgt spid="2027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27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2447AEA2-2CE6-ECF8-5996-FD10FC4AC81C}"/>
              </a:ext>
            </a:extLst>
          </p:cNvPr>
          <p:cNvSpPr>
            <a:spLocks noGrp="1"/>
          </p:cNvSpPr>
          <p:nvPr>
            <p:ph type="title" idx="4294967295"/>
          </p:nvPr>
        </p:nvSpPr>
        <p:spPr>
          <a:xfrm>
            <a:off x="2055814" y="752476"/>
            <a:ext cx="7146925" cy="1096963"/>
          </a:xfrm>
        </p:spPr>
        <p:txBody>
          <a:bodyPr>
            <a:normAutofit fontScale="90000"/>
          </a:bodyPr>
          <a:lstStyle/>
          <a:p>
            <a:pPr eaLnBrk="1" hangingPunct="1"/>
            <a:r>
              <a:rPr lang="es" altLang="en-US"/>
              <a:t>Cuatro ángeles malvados y una miríada de invasores</a:t>
            </a:r>
          </a:p>
        </p:txBody>
      </p:sp>
      <p:sp>
        <p:nvSpPr>
          <p:cNvPr id="203779" name="Rectangle 3">
            <a:extLst>
              <a:ext uri="{FF2B5EF4-FFF2-40B4-BE49-F238E27FC236}">
                <a16:creationId xmlns:a16="http://schemas.microsoft.com/office/drawing/2014/main" id="{0B05F949-E07C-26C9-0DC7-4C38C2A44B4E}"/>
              </a:ext>
            </a:extLst>
          </p:cNvPr>
          <p:cNvSpPr>
            <a:spLocks noGrp="1"/>
          </p:cNvSpPr>
          <p:nvPr>
            <p:ph type="body" idx="4294967295"/>
          </p:nvPr>
        </p:nvSpPr>
        <p:spPr>
          <a:xfrm>
            <a:off x="2057401" y="2087563"/>
            <a:ext cx="8393113" cy="4684712"/>
          </a:xfrm>
        </p:spPr>
        <p:txBody>
          <a:bodyPr/>
          <a:lstStyle/>
          <a:p>
            <a:pPr eaLnBrk="1" hangingPunct="1">
              <a:lnSpc>
                <a:spcPct val="85000"/>
              </a:lnSpc>
              <a:buFont typeface="Arial" panose="020B0604020202020204" pitchFamily="34" charset="0"/>
              <a:buNone/>
            </a:pPr>
            <a:r>
              <a:rPr lang="es" altLang="en-US">
                <a:solidFill>
                  <a:srgbClr val="FFFF99"/>
                </a:solidFill>
              </a:rPr>
              <a:t>El juicio de la sexta </a:t>
            </a:r>
            <a:r>
              <a:rPr lang="es" altLang="en-US" baseline="30000">
                <a:solidFill>
                  <a:srgbClr val="FFFF99"/>
                </a:solidFill>
              </a:rPr>
              <a:t>trompeta </a:t>
            </a:r>
            <a:r>
              <a:rPr lang="es" altLang="en-US">
                <a:solidFill>
                  <a:srgbClr val="FFFF99"/>
                </a:solidFill>
              </a:rPr>
              <a:t>prevé cuatro ángeles destructores y un innumerable ejército invasor en el río Éufrates, la frontera oriental del Imperio Romano.</a:t>
            </a:r>
          </a:p>
          <a:p>
            <a:pPr eaLnBrk="1" hangingPunct="1">
              <a:lnSpc>
                <a:spcPct val="85000"/>
              </a:lnSpc>
            </a:pPr>
            <a:r>
              <a:rPr lang="es" altLang="en-US" i="1"/>
              <a:t>El número cuatro significa integridad.</a:t>
            </a:r>
          </a:p>
          <a:p>
            <a:pPr eaLnBrk="1" hangingPunct="1">
              <a:lnSpc>
                <a:spcPct val="85000"/>
              </a:lnSpc>
            </a:pPr>
            <a:r>
              <a:rPr lang="es" altLang="en-US" i="1"/>
              <a:t>Los ángeles malos iban a matar a un tercio de la raza humana.</a:t>
            </a:r>
          </a:p>
          <a:p>
            <a:pPr eaLnBrk="1" hangingPunct="1">
              <a:lnSpc>
                <a:spcPct val="85000"/>
              </a:lnSpc>
            </a:pPr>
            <a:r>
              <a:rPr lang="es" altLang="en-US" i="1"/>
              <a:t>Las tropas de asalto que lo acompañan se describen como </a:t>
            </a:r>
            <a:r>
              <a:rPr lang="es" altLang="en-US">
                <a:latin typeface="Greekth" panose="02020803070505020304" pitchFamily="18" charset="0"/>
              </a:rPr>
              <a:t>dismuria&lt;dej muria&lt;dwn </a:t>
            </a:r>
            <a:r>
              <a:rPr lang="es" altLang="en-US" i="1"/>
              <a:t>(dos miríadas de miríadas), un modismo plural para un número incalculable, cf. BDAG (2000), pág. 252).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03779">
                                            <p:txEl>
                                              <p:pRg st="0" end="0"/>
                                            </p:txEl>
                                          </p:spTgt>
                                        </p:tgtEl>
                                        <p:attrNameLst>
                                          <p:attrName>style.visibility</p:attrName>
                                        </p:attrNameLst>
                                      </p:cBhvr>
                                      <p:to>
                                        <p:strVal val="visible"/>
                                      </p:to>
                                    </p:set>
                                    <p:anim calcmode="lin" valueType="num">
                                      <p:cBhvr>
                                        <p:cTn id="7" dur="500" fill="hold"/>
                                        <p:tgtEl>
                                          <p:spTgt spid="2037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37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3779">
                                            <p:txEl>
                                              <p:pRg st="1" end="1"/>
                                            </p:txEl>
                                          </p:spTgt>
                                        </p:tgtEl>
                                        <p:attrNameLst>
                                          <p:attrName>style.visibility</p:attrName>
                                        </p:attrNameLst>
                                      </p:cBhvr>
                                      <p:to>
                                        <p:strVal val="visible"/>
                                      </p:to>
                                    </p:set>
                                    <p:anim calcmode="lin" valueType="num">
                                      <p:cBhvr additive="base">
                                        <p:cTn id="13" dur="500" fill="hold"/>
                                        <p:tgtEl>
                                          <p:spTgt spid="2037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3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3779">
                                            <p:txEl>
                                              <p:pRg st="2" end="2"/>
                                            </p:txEl>
                                          </p:spTgt>
                                        </p:tgtEl>
                                        <p:attrNameLst>
                                          <p:attrName>style.visibility</p:attrName>
                                        </p:attrNameLst>
                                      </p:cBhvr>
                                      <p:to>
                                        <p:strVal val="visible"/>
                                      </p:to>
                                    </p:set>
                                    <p:anim calcmode="lin" valueType="num">
                                      <p:cBhvr additive="base">
                                        <p:cTn id="19" dur="500" fill="hold"/>
                                        <p:tgtEl>
                                          <p:spTgt spid="2037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3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3779">
                                            <p:txEl>
                                              <p:pRg st="3" end="3"/>
                                            </p:txEl>
                                          </p:spTgt>
                                        </p:tgtEl>
                                        <p:attrNameLst>
                                          <p:attrName>style.visibility</p:attrName>
                                        </p:attrNameLst>
                                      </p:cBhvr>
                                      <p:to>
                                        <p:strVal val="visible"/>
                                      </p:to>
                                    </p:set>
                                    <p:anim calcmode="lin" valueType="num">
                                      <p:cBhvr additive="base">
                                        <p:cTn id="25" dur="500" fill="hold"/>
                                        <p:tgtEl>
                                          <p:spTgt spid="2037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37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D64C9C9C-C043-A45F-75E7-FDF661BB751C}"/>
              </a:ext>
            </a:extLst>
          </p:cNvPr>
          <p:cNvSpPr>
            <a:spLocks noGrp="1"/>
          </p:cNvSpPr>
          <p:nvPr>
            <p:ph type="title" idx="4294967295"/>
          </p:nvPr>
        </p:nvSpPr>
        <p:spPr>
          <a:xfrm>
            <a:off x="2055813" y="381000"/>
            <a:ext cx="6896100" cy="1081088"/>
          </a:xfrm>
        </p:spPr>
        <p:txBody>
          <a:bodyPr/>
          <a:lstStyle/>
          <a:p>
            <a:pPr eaLnBrk="1" hangingPunct="1">
              <a:defRPr/>
            </a:pPr>
            <a:r>
              <a:rPr lang="es" altLang="en-US">
                <a:solidFill>
                  <a:schemeClr val="hlink"/>
                </a:solidFill>
                <a:effectLst>
                  <a:outerShdw blurRad="38100" dist="38100" dir="2700000" algn="tl">
                    <a:srgbClr val="000000"/>
                  </a:outerShdw>
                </a:effectLst>
                <a:latin typeface="Impact" panose="020B0806030902050204" pitchFamily="34" charset="0"/>
              </a:rPr>
              <a:t>comunismo chino?</a:t>
            </a:r>
          </a:p>
        </p:txBody>
      </p:sp>
      <p:sp>
        <p:nvSpPr>
          <p:cNvPr id="204803" name="Rectangle 3">
            <a:extLst>
              <a:ext uri="{FF2B5EF4-FFF2-40B4-BE49-F238E27FC236}">
                <a16:creationId xmlns:a16="http://schemas.microsoft.com/office/drawing/2014/main" id="{219898CF-E991-5392-5FAA-B68798164F75}"/>
              </a:ext>
            </a:extLst>
          </p:cNvPr>
          <p:cNvSpPr>
            <a:spLocks noGrp="1"/>
          </p:cNvSpPr>
          <p:nvPr>
            <p:ph type="body" idx="4294967295"/>
          </p:nvPr>
        </p:nvSpPr>
        <p:spPr>
          <a:xfrm>
            <a:off x="2027238" y="1511301"/>
            <a:ext cx="8380412" cy="5064125"/>
          </a:xfrm>
        </p:spPr>
        <p:txBody>
          <a:bodyPr>
            <a:normAutofit lnSpcReduction="10000"/>
          </a:bodyPr>
          <a:lstStyle/>
          <a:p>
            <a:pPr eaLnBrk="1" hangingPunct="1">
              <a:buFont typeface="Arial" panose="020B0604020202020204" pitchFamily="34" charset="0"/>
              <a:buNone/>
              <a:defRPr/>
            </a:pPr>
            <a:r>
              <a:rPr lang="es" altLang="en-US" b="1">
                <a:solidFill>
                  <a:srgbClr val="FFFF99"/>
                </a:solidFill>
                <a:effectLst>
                  <a:outerShdw blurRad="38100" dist="38100" dir="2700000" algn="tl">
                    <a:srgbClr val="000000"/>
                  </a:outerShdw>
                </a:effectLst>
              </a:rPr>
              <a:t>Hace más de cuatro décadas, Hal Lindsey instó a que esta visión se orientara específicamente hacia el Ejército Rojo chino.</a:t>
            </a:r>
          </a:p>
          <a:p>
            <a:pPr eaLnBrk="1" hangingPunct="1">
              <a:defRPr/>
            </a:pPr>
            <a:r>
              <a:rPr lang="es" altLang="en-US" i="1"/>
              <a:t>Sin embargo, no hay nada en la visión en sí que sugiera China. (El término “reyes del oriente” en 16:12 es un modismo griego para lo que generalmente está al este, y generalmente no lo que conocemos como el lejano oriente).</a:t>
            </a:r>
          </a:p>
          <a:p>
            <a:pPr eaLnBrk="1" hangingPunct="1">
              <a:defRPr/>
            </a:pPr>
            <a:r>
              <a:rPr lang="es" altLang="en-US" i="1"/>
              <a:t>De hecho, existen barreras naturales más formidables entre China y Oriente Medio que el río Éufrates, entre las que se encuentran las montañas del Tíbet y Nepal.</a:t>
            </a:r>
          </a:p>
          <a:p>
            <a:pPr eaLnBrk="1" hangingPunct="1">
              <a:defRPr/>
            </a:pPr>
            <a:r>
              <a:rPr lang="es" altLang="en-US" i="1"/>
              <a:t>Las imágenes de los invasores pueden hablar más naturalmente del poder de los demonios.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 calcmode="lin" valueType="num">
                                      <p:cBhvr>
                                        <p:cTn id="7" dur="500" fill="hold"/>
                                        <p:tgtEl>
                                          <p:spTgt spid="2048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480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03">
                                            <p:txEl>
                                              <p:pRg st="1" end="1"/>
                                            </p:txEl>
                                          </p:spTgt>
                                        </p:tgtEl>
                                        <p:attrNameLst>
                                          <p:attrName>style.visibility</p:attrName>
                                        </p:attrNameLst>
                                      </p:cBhvr>
                                      <p:to>
                                        <p:strVal val="visible"/>
                                      </p:to>
                                    </p:set>
                                    <p:anim calcmode="lin" valueType="num">
                                      <p:cBhvr additive="base">
                                        <p:cTn id="13" dur="500" fill="hold"/>
                                        <p:tgtEl>
                                          <p:spTgt spid="2048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4803">
                                            <p:txEl>
                                              <p:pRg st="2" end="2"/>
                                            </p:txEl>
                                          </p:spTgt>
                                        </p:tgtEl>
                                        <p:attrNameLst>
                                          <p:attrName>style.visibility</p:attrName>
                                        </p:attrNameLst>
                                      </p:cBhvr>
                                      <p:to>
                                        <p:strVal val="visible"/>
                                      </p:to>
                                    </p:set>
                                    <p:anim calcmode="lin" valueType="num">
                                      <p:cBhvr additive="base">
                                        <p:cTn id="19" dur="500" fill="hold"/>
                                        <p:tgtEl>
                                          <p:spTgt spid="2048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4803">
                                            <p:txEl>
                                              <p:pRg st="3" end="3"/>
                                            </p:txEl>
                                          </p:spTgt>
                                        </p:tgtEl>
                                        <p:attrNameLst>
                                          <p:attrName>style.visibility</p:attrName>
                                        </p:attrNameLst>
                                      </p:cBhvr>
                                      <p:to>
                                        <p:strVal val="visible"/>
                                      </p:to>
                                    </p:set>
                                    <p:anim calcmode="lin" valueType="num">
                                      <p:cBhvr additive="base">
                                        <p:cTn id="25" dur="500" fill="hold"/>
                                        <p:tgtEl>
                                          <p:spTgt spid="2048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51CEE2EF-4C23-5480-7AB2-668AC4260004}"/>
              </a:ext>
            </a:extLst>
          </p:cNvPr>
          <p:cNvSpPr>
            <a:spLocks noGrp="1"/>
          </p:cNvSpPr>
          <p:nvPr>
            <p:ph type="title" idx="4294967295"/>
          </p:nvPr>
        </p:nvSpPr>
        <p:spPr/>
        <p:txBody>
          <a:bodyPr/>
          <a:lstStyle/>
          <a:p>
            <a:pPr eaLnBrk="1" hangingPunct="1"/>
            <a:r>
              <a:rPr lang="es" altLang="en-US"/>
              <a:t>El anuncio y el pequeño rollo</a:t>
            </a:r>
          </a:p>
        </p:txBody>
      </p:sp>
      <p:sp>
        <p:nvSpPr>
          <p:cNvPr id="205827" name="Rectangle 3">
            <a:extLst>
              <a:ext uri="{FF2B5EF4-FFF2-40B4-BE49-F238E27FC236}">
                <a16:creationId xmlns:a16="http://schemas.microsoft.com/office/drawing/2014/main" id="{651BAFF9-93DA-D4C5-6AD7-8C90954A58ED}"/>
              </a:ext>
            </a:extLst>
          </p:cNvPr>
          <p:cNvSpPr>
            <a:spLocks noGrp="1"/>
          </p:cNvSpPr>
          <p:nvPr>
            <p:ph type="body" idx="4294967295"/>
          </p:nvPr>
        </p:nvSpPr>
        <p:spPr>
          <a:xfrm>
            <a:off x="1998663" y="2222500"/>
            <a:ext cx="8304212" cy="4635500"/>
          </a:xfrm>
        </p:spPr>
        <p:txBody>
          <a:bodyPr/>
          <a:lstStyle/>
          <a:p>
            <a:pPr eaLnBrk="1" hangingPunct="1">
              <a:buFont typeface="Arial" panose="020B0604020202020204" pitchFamily="34" charset="0"/>
              <a:buNone/>
            </a:pPr>
            <a:r>
              <a:rPr lang="es" altLang="en-US">
                <a:solidFill>
                  <a:srgbClr val="FFFF99"/>
                </a:solidFill>
              </a:rPr>
              <a:t>La escena del heraldo celestial que proclama “no más demora” y sostiene el pequeño rollo forma un interludio entre la </a:t>
            </a:r>
            <a:r>
              <a:rPr lang="es" altLang="en-US" baseline="30000">
                <a:solidFill>
                  <a:srgbClr val="FFFF99"/>
                </a:solidFill>
              </a:rPr>
              <a:t>6ª </a:t>
            </a:r>
            <a:r>
              <a:rPr lang="es" altLang="en-US">
                <a:solidFill>
                  <a:srgbClr val="FFFF99"/>
                </a:solidFill>
              </a:rPr>
              <a:t>y la 7ª </a:t>
            </a:r>
            <a:r>
              <a:rPr lang="es" altLang="en-US" baseline="30000">
                <a:solidFill>
                  <a:srgbClr val="FFFF99"/>
                </a:solidFill>
              </a:rPr>
              <a:t>trompetas </a:t>
            </a:r>
            <a:r>
              <a:rPr lang="es" altLang="en-US">
                <a:solidFill>
                  <a:srgbClr val="FFFF99"/>
                </a:solidFill>
              </a:rPr>
              <a:t>.</a:t>
            </a:r>
          </a:p>
          <a:p>
            <a:pPr eaLnBrk="1" hangingPunct="1"/>
            <a:r>
              <a:rPr lang="es" altLang="en-US" i="1"/>
              <a:t>El juramento solemne de no más demora no es el final de la historia, sino más bien, un heraldo de que los eventos finales ahora se completarán (contra la KJV).</a:t>
            </a:r>
          </a:p>
          <a:p>
            <a:pPr eaLnBrk="1" hangingPunct="1"/>
            <a:r>
              <a:rPr lang="es" altLang="en-US" i="1"/>
              <a:t>Como el rollo de Ezequiel, Juan debía “comerlo” (cf. Ezequiel 3:1-4). Como el rollo de Jeremías, sería tanto gozoso como doloroso (Jeremías 15:16, 18).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anim calcmode="lin" valueType="num">
                                      <p:cBhvr>
                                        <p:cTn id="7" dur="500" fill="hold"/>
                                        <p:tgtEl>
                                          <p:spTgt spid="2058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58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5827">
                                            <p:txEl>
                                              <p:pRg st="1" end="1"/>
                                            </p:txEl>
                                          </p:spTgt>
                                        </p:tgtEl>
                                        <p:attrNameLst>
                                          <p:attrName>style.visibility</p:attrName>
                                        </p:attrNameLst>
                                      </p:cBhvr>
                                      <p:to>
                                        <p:strVal val="visible"/>
                                      </p:to>
                                    </p:set>
                                    <p:anim calcmode="lin" valueType="num">
                                      <p:cBhvr additive="base">
                                        <p:cTn id="13" dur="500" fill="hold"/>
                                        <p:tgtEl>
                                          <p:spTgt spid="2058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5827">
                                            <p:txEl>
                                              <p:pRg st="2" end="2"/>
                                            </p:txEl>
                                          </p:spTgt>
                                        </p:tgtEl>
                                        <p:attrNameLst>
                                          <p:attrName>style.visibility</p:attrName>
                                        </p:attrNameLst>
                                      </p:cBhvr>
                                      <p:to>
                                        <p:strVal val="visible"/>
                                      </p:to>
                                    </p:set>
                                    <p:anim calcmode="lin" valueType="num">
                                      <p:cBhvr additive="base">
                                        <p:cTn id="19" dur="500" fill="hold"/>
                                        <p:tgtEl>
                                          <p:spTgt spid="2058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8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0053E885-5B57-5A48-E419-91EE672D2309}"/>
              </a:ext>
            </a:extLst>
          </p:cNvPr>
          <p:cNvSpPr>
            <a:spLocks noGrp="1"/>
          </p:cNvSpPr>
          <p:nvPr>
            <p:ph type="title" idx="4294967295"/>
          </p:nvPr>
        </p:nvSpPr>
        <p:spPr/>
        <p:txBody>
          <a:bodyPr/>
          <a:lstStyle/>
          <a:p>
            <a:pPr eaLnBrk="1" hangingPunct="1"/>
            <a:r>
              <a:rPr lang="es" altLang="en-US"/>
              <a:t>El misterio de Dios</a:t>
            </a:r>
          </a:p>
        </p:txBody>
      </p:sp>
      <p:sp>
        <p:nvSpPr>
          <p:cNvPr id="207875" name="Rectangle 3">
            <a:extLst>
              <a:ext uri="{FF2B5EF4-FFF2-40B4-BE49-F238E27FC236}">
                <a16:creationId xmlns:a16="http://schemas.microsoft.com/office/drawing/2014/main" id="{8DCB3853-47EE-0CE1-5518-88D4E65D2F0E}"/>
              </a:ext>
            </a:extLst>
          </p:cNvPr>
          <p:cNvSpPr>
            <a:spLocks noGrp="1"/>
          </p:cNvSpPr>
          <p:nvPr>
            <p:ph type="body" idx="4294967295"/>
          </p:nvPr>
        </p:nvSpPr>
        <p:spPr>
          <a:xfrm>
            <a:off x="2057401" y="2193925"/>
            <a:ext cx="8170863" cy="4521200"/>
          </a:xfrm>
        </p:spPr>
        <p:txBody>
          <a:bodyPr>
            <a:normAutofit lnSpcReduction="10000"/>
          </a:bodyPr>
          <a:lstStyle/>
          <a:p>
            <a:pPr eaLnBrk="1" hangingPunct="1">
              <a:buFont typeface="Arial" panose="020B0604020202020204" pitchFamily="34" charset="0"/>
              <a:buNone/>
            </a:pPr>
            <a:r>
              <a:rPr lang="es" altLang="en-US">
                <a:solidFill>
                  <a:srgbClr val="FFFF99"/>
                </a:solidFill>
              </a:rPr>
              <a:t>El término “misterio” ( </a:t>
            </a:r>
            <a:r>
              <a:rPr lang="es" altLang="en-US">
                <a:solidFill>
                  <a:srgbClr val="FFFF99"/>
                </a:solidFill>
                <a:latin typeface="Greekth" panose="02020803070505020304" pitchFamily="18" charset="0"/>
              </a:rPr>
              <a:t>musth&lt;rion </a:t>
            </a:r>
            <a:r>
              <a:rPr lang="es" altLang="en-US">
                <a:solidFill>
                  <a:srgbClr val="FFFF99"/>
                </a:solidFill>
              </a:rPr>
              <a:t>) significa lo oculto, es decir, lo que no es evidente ni aparente.</a:t>
            </a:r>
          </a:p>
          <a:p>
            <a:pPr eaLnBrk="1" hangingPunct="1"/>
            <a:r>
              <a:rPr lang="es" altLang="en-US" i="1"/>
              <a:t>El “misterio de Dios” probablemente se refiere al propósito redentor secreto de Dios dado a conocer a través de Cristo Jesús (cf. Rm 16, 25-26), misterio revelado en el evangelio pero destinado a alcanzar su pleno desvelamiento al final de la historia.</a:t>
            </a:r>
          </a:p>
          <a:p>
            <a:pPr eaLnBrk="1" hangingPunct="1"/>
            <a:r>
              <a:rPr lang="es" altLang="en-US" i="1"/>
              <a:t>Es poco probable que esto se refiera directamente al misterio de Pablo de la “última trompeta” (1 Co. 15:51-52), ya que los corintios que vivieron varias décadas antes podrían no haber tenido conocimiento de la visión de Juan.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anim calcmode="lin" valueType="num">
                                      <p:cBhvr>
                                        <p:cTn id="7" dur="500" fill="hold"/>
                                        <p:tgtEl>
                                          <p:spTgt spid="2078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78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7875">
                                            <p:txEl>
                                              <p:pRg st="1" end="1"/>
                                            </p:txEl>
                                          </p:spTgt>
                                        </p:tgtEl>
                                        <p:attrNameLst>
                                          <p:attrName>style.visibility</p:attrName>
                                        </p:attrNameLst>
                                      </p:cBhvr>
                                      <p:to>
                                        <p:strVal val="visible"/>
                                      </p:to>
                                    </p:set>
                                    <p:anim calcmode="lin" valueType="num">
                                      <p:cBhvr additive="base">
                                        <p:cTn id="13" dur="500" fill="hold"/>
                                        <p:tgtEl>
                                          <p:spTgt spid="2078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7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7875">
                                            <p:txEl>
                                              <p:pRg st="2" end="2"/>
                                            </p:txEl>
                                          </p:spTgt>
                                        </p:tgtEl>
                                        <p:attrNameLst>
                                          <p:attrName>style.visibility</p:attrName>
                                        </p:attrNameLst>
                                      </p:cBhvr>
                                      <p:to>
                                        <p:strVal val="visible"/>
                                      </p:to>
                                    </p:set>
                                    <p:anim calcmode="lin" valueType="num">
                                      <p:cBhvr additive="base">
                                        <p:cTn id="19" dur="500" fill="hold"/>
                                        <p:tgtEl>
                                          <p:spTgt spid="2078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78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2528CF8F-5F89-9B56-5E02-0DAB6FF81077}"/>
              </a:ext>
            </a:extLst>
          </p:cNvPr>
          <p:cNvSpPr>
            <a:spLocks noGrp="1"/>
          </p:cNvSpPr>
          <p:nvPr>
            <p:ph type="title" idx="4294967295"/>
          </p:nvPr>
        </p:nvSpPr>
        <p:spPr/>
        <p:txBody>
          <a:bodyPr/>
          <a:lstStyle/>
          <a:p>
            <a:pPr eaLnBrk="1" hangingPunct="1">
              <a:defRPr/>
            </a:pPr>
            <a:r>
              <a:rPr lang="es" altLang="en-US">
                <a:solidFill>
                  <a:srgbClr val="00FFFF"/>
                </a:solidFill>
                <a:effectLst>
                  <a:outerShdw blurRad="38100" dist="38100" dir="2700000" algn="tl">
                    <a:srgbClr val="000000"/>
                  </a:outerShdw>
                </a:effectLst>
              </a:rPr>
              <a:t>PUNTOS DE DISCUSIÓN</a:t>
            </a:r>
          </a:p>
        </p:txBody>
      </p:sp>
      <p:sp>
        <p:nvSpPr>
          <p:cNvPr id="208899" name="Rectangle 3">
            <a:extLst>
              <a:ext uri="{FF2B5EF4-FFF2-40B4-BE49-F238E27FC236}">
                <a16:creationId xmlns:a16="http://schemas.microsoft.com/office/drawing/2014/main" id="{DF5C50A3-ACD1-459E-94DD-D70D04D0C98C}"/>
              </a:ext>
            </a:extLst>
          </p:cNvPr>
          <p:cNvSpPr>
            <a:spLocks noGrp="1"/>
          </p:cNvSpPr>
          <p:nvPr>
            <p:ph type="body" idx="4294967295"/>
          </p:nvPr>
        </p:nvSpPr>
        <p:spPr>
          <a:xfrm>
            <a:off x="2057401" y="1965325"/>
            <a:ext cx="8215313" cy="4438650"/>
          </a:xfrm>
        </p:spPr>
        <p:txBody>
          <a:bodyPr/>
          <a:lstStyle/>
          <a:p>
            <a:pPr marL="457200" indent="-457200">
              <a:buFont typeface="Arial" panose="020B0604020202020204" pitchFamily="34" charset="0"/>
              <a:buAutoNum type="arabicPeriod"/>
            </a:pPr>
            <a:r>
              <a:rPr lang="es" altLang="en-US"/>
              <a:t>¿Supone usted que las muchas interpretaciones fallidas del </a:t>
            </a:r>
            <a:r>
              <a:rPr lang="es" altLang="en-US" baseline="30000"/>
              <a:t>siglo </a:t>
            </a:r>
            <a:r>
              <a:rPr lang="es" altLang="en-US"/>
              <a:t>XX pueden haber tenido algún efecto adverso sobre los incrédulos?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8899">
                                            <p:txEl>
                                              <p:pRg st="0" end="0"/>
                                            </p:txEl>
                                          </p:spTgt>
                                        </p:tgtEl>
                                        <p:attrNameLst>
                                          <p:attrName>style.visibility</p:attrName>
                                        </p:attrNameLst>
                                      </p:cBhvr>
                                      <p:to>
                                        <p:strVal val="visible"/>
                                      </p:to>
                                    </p:set>
                                    <p:anim calcmode="lin" valueType="num">
                                      <p:cBhvr additive="base">
                                        <p:cTn id="7" dur="500" fill="hold"/>
                                        <p:tgtEl>
                                          <p:spTgt spid="208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88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8BCDC954-11F8-ED94-4FA2-95BE7B5F7A36}"/>
              </a:ext>
            </a:extLst>
          </p:cNvPr>
          <p:cNvSpPr>
            <a:spLocks noGrp="1"/>
          </p:cNvSpPr>
          <p:nvPr>
            <p:ph type="title" idx="4294967295"/>
          </p:nvPr>
        </p:nvSpPr>
        <p:spPr/>
        <p:txBody>
          <a:bodyPr/>
          <a:lstStyle/>
          <a:p>
            <a:pPr eaLnBrk="1" hangingPunct="1"/>
            <a:r>
              <a:rPr lang="es" altLang="en-US"/>
              <a:t>EL NUEVO PAISAJE</a:t>
            </a:r>
          </a:p>
        </p:txBody>
      </p:sp>
      <p:sp>
        <p:nvSpPr>
          <p:cNvPr id="152579" name="Rectangle 3">
            <a:extLst>
              <a:ext uri="{FF2B5EF4-FFF2-40B4-BE49-F238E27FC236}">
                <a16:creationId xmlns:a16="http://schemas.microsoft.com/office/drawing/2014/main" id="{DC9307A2-6CB9-F416-3135-E608EEE52480}"/>
              </a:ext>
            </a:extLst>
          </p:cNvPr>
          <p:cNvSpPr>
            <a:spLocks noGrp="1"/>
          </p:cNvSpPr>
          <p:nvPr>
            <p:ph type="body" idx="4294967295"/>
          </p:nvPr>
        </p:nvSpPr>
        <p:spPr>
          <a:xfrm>
            <a:off x="2057401" y="2301875"/>
            <a:ext cx="8201025" cy="3633788"/>
          </a:xfrm>
        </p:spPr>
        <p:txBody>
          <a:bodyPr/>
          <a:lstStyle/>
          <a:p>
            <a:pPr eaLnBrk="1" hangingPunct="1">
              <a:buFont typeface="Arial" panose="020B0604020202020204" pitchFamily="34" charset="0"/>
              <a:buNone/>
            </a:pPr>
            <a:r>
              <a:rPr lang="es" altLang="en-US" b="1" i="1">
                <a:solidFill>
                  <a:srgbClr val="00FFFF"/>
                </a:solidFill>
              </a:rPr>
              <a:t>¿Cómo deben ser considerados Jerusalén y el templo?</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9BFA0EFF-53C7-CBA4-48F8-46AF63E44E52}"/>
              </a:ext>
            </a:extLst>
          </p:cNvPr>
          <p:cNvSpPr>
            <a:spLocks noGrp="1"/>
          </p:cNvSpPr>
          <p:nvPr>
            <p:ph type="title" idx="4294967295"/>
          </p:nvPr>
        </p:nvSpPr>
        <p:spPr/>
        <p:txBody>
          <a:bodyPr/>
          <a:lstStyle/>
          <a:p>
            <a:pPr eaLnBrk="1" hangingPunct="1"/>
            <a:r>
              <a:rPr lang="es" altLang="en-US"/>
              <a:t>Interpretaciones del templo</a:t>
            </a:r>
          </a:p>
        </p:txBody>
      </p:sp>
      <p:sp>
        <p:nvSpPr>
          <p:cNvPr id="221188" name="Rectangle 4">
            <a:extLst>
              <a:ext uri="{FF2B5EF4-FFF2-40B4-BE49-F238E27FC236}">
                <a16:creationId xmlns:a16="http://schemas.microsoft.com/office/drawing/2014/main" id="{11CA3C43-6BEB-62B1-38EA-E1AADE92707C}"/>
              </a:ext>
            </a:extLst>
          </p:cNvPr>
          <p:cNvSpPr>
            <a:spLocks noGrp="1"/>
          </p:cNvSpPr>
          <p:nvPr>
            <p:ph type="body" sz="half" idx="4294967295"/>
          </p:nvPr>
        </p:nvSpPr>
        <p:spPr>
          <a:xfrm>
            <a:off x="1614489" y="2268538"/>
            <a:ext cx="2790825" cy="4367212"/>
          </a:xfrm>
          <a:gradFill rotWithShape="1">
            <a:gsLst>
              <a:gs pos="0">
                <a:srgbClr val="92863E"/>
              </a:gs>
              <a:gs pos="50000">
                <a:srgbClr val="92863E">
                  <a:gamma/>
                  <a:shade val="46275"/>
                  <a:invGamma/>
                </a:srgbClr>
              </a:gs>
              <a:gs pos="100000">
                <a:srgbClr val="92863E"/>
              </a:gs>
            </a:gsLst>
            <a:lin ang="5400000" scaled="1"/>
          </a:gradFill>
          <a:ln w="12700">
            <a:solidFill>
              <a:srgbClr val="000000"/>
            </a:solidFill>
            <a:miter lim="800000"/>
            <a:headEnd/>
            <a:tailEnd/>
          </a:ln>
        </p:spPr>
        <p:txBody>
          <a:bodyPr>
            <a:normAutofit fontScale="92500" lnSpcReduction="10000"/>
          </a:bodyPr>
          <a:lstStyle/>
          <a:p>
            <a:pPr eaLnBrk="1" hangingPunct="1">
              <a:buFont typeface="Arial" panose="020B0604020202020204" pitchFamily="34" charset="0"/>
              <a:buNone/>
              <a:defRPr/>
            </a:pPr>
            <a:r>
              <a:rPr lang="es" altLang="en-US">
                <a:solidFill>
                  <a:schemeClr val="accent1"/>
                </a:solidFill>
                <a:effectLst>
                  <a:outerShdw blurRad="38100" dist="38100" dir="2700000" algn="tl">
                    <a:srgbClr val="000000"/>
                  </a:outerShdw>
                </a:effectLst>
                <a:latin typeface="Impact" panose="020B0806030902050204" pitchFamily="34" charset="0"/>
              </a:rPr>
              <a:t>PRETERISMO</a:t>
            </a:r>
          </a:p>
          <a:p>
            <a:pPr eaLnBrk="1" hangingPunct="1">
              <a:buFont typeface="Arial" panose="020B0604020202020204" pitchFamily="34" charset="0"/>
              <a:buNone/>
              <a:defRPr/>
            </a:pPr>
            <a:r>
              <a:rPr lang="es" altLang="en-US" i="1"/>
              <a:t>Esta referencia al templo es una piedra angular en la interpretación preterista, que toma el pasaje como una referencia directa al segundo </a:t>
            </a:r>
            <a:r>
              <a:rPr lang="es" altLang="en-US" i="1" baseline="30000"/>
              <a:t>templo </a:t>
            </a:r>
            <a:r>
              <a:rPr lang="es" altLang="en-US" i="1"/>
              <a:t>en los años 60 d.C.</a:t>
            </a:r>
          </a:p>
        </p:txBody>
      </p:sp>
      <p:sp>
        <p:nvSpPr>
          <p:cNvPr id="221189" name="Rectangle 5">
            <a:extLst>
              <a:ext uri="{FF2B5EF4-FFF2-40B4-BE49-F238E27FC236}">
                <a16:creationId xmlns:a16="http://schemas.microsoft.com/office/drawing/2014/main" id="{9475D8C4-8B69-1E16-E9B0-09BEBD284FD3}"/>
              </a:ext>
            </a:extLst>
          </p:cNvPr>
          <p:cNvSpPr>
            <a:spLocks noGrp="1"/>
          </p:cNvSpPr>
          <p:nvPr>
            <p:ph type="body" sz="half" idx="4294967295"/>
          </p:nvPr>
        </p:nvSpPr>
        <p:spPr>
          <a:xfrm>
            <a:off x="4530725" y="2281239"/>
            <a:ext cx="3132138" cy="4351337"/>
          </a:xfrm>
          <a:gradFill rotWithShape="1">
            <a:gsLst>
              <a:gs pos="0">
                <a:srgbClr val="AA9C48"/>
              </a:gs>
              <a:gs pos="50000">
                <a:srgbClr val="AA9C48">
                  <a:gamma/>
                  <a:shade val="46275"/>
                  <a:invGamma/>
                </a:srgbClr>
              </a:gs>
              <a:gs pos="100000">
                <a:srgbClr val="AA9C48"/>
              </a:gs>
            </a:gsLst>
            <a:lin ang="5400000" scaled="1"/>
          </a:gradFill>
          <a:ln w="12700">
            <a:solidFill>
              <a:srgbClr val="000000"/>
            </a:solidFill>
            <a:miter lim="800000"/>
            <a:headEnd/>
            <a:tailEnd/>
          </a:ln>
        </p:spPr>
        <p:txBody>
          <a:bodyPr>
            <a:normAutofit fontScale="92500" lnSpcReduction="10000"/>
          </a:bodyPr>
          <a:lstStyle/>
          <a:p>
            <a:pPr eaLnBrk="1" hangingPunct="1">
              <a:buFont typeface="Arial" panose="020B0604020202020204" pitchFamily="34" charset="0"/>
              <a:buNone/>
              <a:defRPr/>
            </a:pPr>
            <a:r>
              <a:rPr lang="es" altLang="en-US">
                <a:solidFill>
                  <a:schemeClr val="accent1"/>
                </a:solidFill>
                <a:effectLst>
                  <a:outerShdw blurRad="38100" dist="38100" dir="2700000" algn="tl">
                    <a:srgbClr val="000000"/>
                  </a:outerShdw>
                </a:effectLst>
                <a:latin typeface="Impact" panose="020B0806030902050204" pitchFamily="34" charset="0"/>
              </a:rPr>
              <a:t>DISPENSACIONALISMO</a:t>
            </a:r>
          </a:p>
          <a:p>
            <a:pPr eaLnBrk="1" hangingPunct="1">
              <a:buFont typeface="Arial" panose="020B0604020202020204" pitchFamily="34" charset="0"/>
              <a:buNone/>
              <a:defRPr/>
            </a:pPr>
            <a:r>
              <a:rPr lang="es" altLang="en-US" i="1"/>
              <a:t>Los dispensacionalistas también consideran esto como un pasaje clave, pero entienden que se refiere a un 3er </a:t>
            </a:r>
            <a:r>
              <a:rPr lang="es" altLang="en-US" i="1" baseline="30000"/>
              <a:t>Templo </a:t>
            </a:r>
            <a:r>
              <a:rPr lang="es" altLang="en-US" i="1"/>
              <a:t>aún no construido, uno que aún será construido en el sitio del </a:t>
            </a:r>
            <a:r>
              <a:rPr lang="es" altLang="en-US" i="1" baseline="30000"/>
              <a:t>1er </a:t>
            </a:r>
            <a:r>
              <a:rPr lang="es" altLang="en-US" i="1"/>
              <a:t>y </a:t>
            </a:r>
            <a:r>
              <a:rPr lang="es" altLang="en-US" i="1" baseline="30000"/>
              <a:t>2do </a:t>
            </a:r>
            <a:r>
              <a:rPr lang="es" altLang="en-US" i="1"/>
              <a:t>Templo.</a:t>
            </a:r>
          </a:p>
        </p:txBody>
      </p:sp>
      <p:sp>
        <p:nvSpPr>
          <p:cNvPr id="221190" name="Rectangle 6">
            <a:extLst>
              <a:ext uri="{FF2B5EF4-FFF2-40B4-BE49-F238E27FC236}">
                <a16:creationId xmlns:a16="http://schemas.microsoft.com/office/drawing/2014/main" id="{D22B841C-C63D-08FF-099D-8B657B1E0C9A}"/>
              </a:ext>
            </a:extLst>
          </p:cNvPr>
          <p:cNvSpPr>
            <a:spLocks/>
          </p:cNvSpPr>
          <p:nvPr/>
        </p:nvSpPr>
        <p:spPr bwMode="auto">
          <a:xfrm>
            <a:off x="7762876" y="2257426"/>
            <a:ext cx="2790825" cy="4367213"/>
          </a:xfrm>
          <a:prstGeom prst="rect">
            <a:avLst/>
          </a:prstGeom>
          <a:gradFill rotWithShape="1">
            <a:gsLst>
              <a:gs pos="0">
                <a:srgbClr val="8F833D"/>
              </a:gs>
              <a:gs pos="50000">
                <a:srgbClr val="8F833D">
                  <a:gamma/>
                  <a:shade val="46275"/>
                  <a:invGamma/>
                </a:srgbClr>
              </a:gs>
              <a:gs pos="100000">
                <a:srgbClr val="8F833D"/>
              </a:gs>
            </a:gsLst>
            <a:lin ang="5400000" scaled="1"/>
          </a:gradFill>
          <a:ln w="12700">
            <a:solidFill>
              <a:srgbClr val="000000"/>
            </a:solidFill>
            <a:miter lim="800000"/>
            <a:headEnd/>
            <a:tailEnd/>
          </a:ln>
        </p:spPr>
        <p:txBody>
          <a:bodyPr/>
          <a:lstStyle>
            <a:lvl1pPr marL="228600" indent="-228600">
              <a:lnSpc>
                <a:spcPct val="90000"/>
              </a:lnSpc>
              <a:spcBef>
                <a:spcPts val="1000"/>
              </a:spcBef>
              <a:buFont typeface="Arial" panose="020B0604020202020204" pitchFamily="34" charset="0"/>
              <a:buChar char="•"/>
              <a:defRPr sz="20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4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4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 altLang="en-US" sz="2800" b="0" i="0" u="none" strike="noStrike" kern="1200" cap="none" spc="0" normalizeH="0" baseline="0" noProof="0">
                <a:ln>
                  <a:noFill/>
                </a:ln>
                <a:solidFill>
                  <a:srgbClr val="4472C4"/>
                </a:solidFill>
                <a:effectLst>
                  <a:outerShdw blurRad="38100" dist="38100" dir="2700000" algn="tl">
                    <a:srgbClr val="000000"/>
                  </a:outerShdw>
                </a:effectLst>
                <a:uLnTx/>
                <a:uFillTx/>
                <a:latin typeface="Impact" panose="020B0806030902050204" pitchFamily="34" charset="0"/>
                <a:ea typeface="+mn-ea"/>
                <a:cs typeface="+mn-cs"/>
              </a:rPr>
              <a:t>TEMPLO COSMICO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 altLang="en-US" sz="24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t>Otros intérpretes ven este pasaje como una referencia a la idea de un templo celestial cósmico, uno que se refleja en el primer y segundo templo terrenal </a:t>
            </a:r>
            <a:r>
              <a:rPr kumimoji="0" lang="es" altLang="en-US" sz="2400" b="0" i="1" u="none" strike="noStrike" kern="1200" cap="none" spc="0" normalizeH="0" baseline="30000" noProof="0">
                <a:ln>
                  <a:noFill/>
                </a:ln>
                <a:solidFill>
                  <a:prstClr val="black"/>
                </a:solidFill>
                <a:effectLst/>
                <a:uLnTx/>
                <a:uFillTx/>
                <a:latin typeface="Trebuchet MS" panose="020B0603020202020204" pitchFamily="34" charset="0"/>
                <a:ea typeface="+mn-ea"/>
                <a:cs typeface="+mn-cs"/>
              </a:rPr>
              <a:t>pero </a:t>
            </a:r>
            <a:r>
              <a:rPr kumimoji="0" lang="es" altLang="en-US" sz="24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t>no </a:t>
            </a:r>
            <a:r>
              <a:rPr kumimoji="0" lang="es" altLang="en-US" sz="2400" b="0" i="1" u="none" strike="noStrike" kern="1200" cap="none" spc="0" normalizeH="0" baseline="30000" noProof="0">
                <a:ln>
                  <a:noFill/>
                </a:ln>
                <a:solidFill>
                  <a:prstClr val="black"/>
                </a:solidFill>
                <a:effectLst/>
                <a:uLnTx/>
                <a:uFillTx/>
                <a:latin typeface="Trebuchet MS" panose="020B0603020202020204" pitchFamily="34" charset="0"/>
                <a:ea typeface="+mn-ea"/>
                <a:cs typeface="+mn-cs"/>
              </a:rPr>
              <a:t>se </a:t>
            </a:r>
            <a:r>
              <a:rPr kumimoji="0" lang="es" altLang="en-US" sz="24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t>limita a ellos.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1188">
                                            <p:bg/>
                                          </p:spTgt>
                                        </p:tgtEl>
                                        <p:attrNameLst>
                                          <p:attrName>style.visibility</p:attrName>
                                        </p:attrNameLst>
                                      </p:cBhvr>
                                      <p:to>
                                        <p:strVal val="visible"/>
                                      </p:to>
                                    </p:set>
                                    <p:animEffect transition="in" filter="dissolve">
                                      <p:cBhvr>
                                        <p:cTn id="7" dur="500"/>
                                        <p:tgtEl>
                                          <p:spTgt spid="221188">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1188">
                                            <p:txEl>
                                              <p:pRg st="0" end="0"/>
                                            </p:txEl>
                                          </p:spTgt>
                                        </p:tgtEl>
                                        <p:attrNameLst>
                                          <p:attrName>style.visibility</p:attrName>
                                        </p:attrNameLst>
                                      </p:cBhvr>
                                      <p:to>
                                        <p:strVal val="visible"/>
                                      </p:to>
                                    </p:set>
                                    <p:animEffect transition="in" filter="dissolve">
                                      <p:cBhvr>
                                        <p:cTn id="10" dur="500"/>
                                        <p:tgtEl>
                                          <p:spTgt spid="221188">
                                            <p:txEl>
                                              <p:pRg st="0" end="0"/>
                                            </p:txEl>
                                          </p:spTgt>
                                        </p:tgtEl>
                                      </p:cBhvr>
                                    </p:animEffect>
                                  </p:childTnLst>
                                </p:cTn>
                              </p:par>
                              <p:par>
                                <p:cTn id="11" presetID="23" presetClass="entr" presetSubtype="16" fill="hold" nodeType="withEffect">
                                  <p:stCondLst>
                                    <p:cond delay="0"/>
                                  </p:stCondLst>
                                  <p:childTnLst>
                                    <p:set>
                                      <p:cBhvr>
                                        <p:cTn id="12" dur="1" fill="hold">
                                          <p:stCondLst>
                                            <p:cond delay="0"/>
                                          </p:stCondLst>
                                        </p:cTn>
                                        <p:tgtEl>
                                          <p:spTgt spid="221188">
                                            <p:txEl>
                                              <p:pRg st="1" end="1"/>
                                            </p:txEl>
                                          </p:spTgt>
                                        </p:tgtEl>
                                        <p:attrNameLst>
                                          <p:attrName>style.visibility</p:attrName>
                                        </p:attrNameLst>
                                      </p:cBhvr>
                                      <p:to>
                                        <p:strVal val="visible"/>
                                      </p:to>
                                    </p:set>
                                    <p:anim calcmode="lin" valueType="num">
                                      <p:cBhvr>
                                        <p:cTn id="13" dur="500" fill="hold"/>
                                        <p:tgtEl>
                                          <p:spTgt spid="22118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2118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21189">
                                            <p:bg/>
                                          </p:spTgt>
                                        </p:tgtEl>
                                        <p:attrNameLst>
                                          <p:attrName>style.visibility</p:attrName>
                                        </p:attrNameLst>
                                      </p:cBhvr>
                                      <p:to>
                                        <p:strVal val="visible"/>
                                      </p:to>
                                    </p:set>
                                    <p:animEffect transition="in" filter="dissolve">
                                      <p:cBhvr>
                                        <p:cTn id="19" dur="500"/>
                                        <p:tgtEl>
                                          <p:spTgt spid="221189">
                                            <p:bg/>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21189">
                                            <p:txEl>
                                              <p:pRg st="0" end="0"/>
                                            </p:txEl>
                                          </p:spTgt>
                                        </p:tgtEl>
                                        <p:attrNameLst>
                                          <p:attrName>style.visibility</p:attrName>
                                        </p:attrNameLst>
                                      </p:cBhvr>
                                      <p:to>
                                        <p:strVal val="visible"/>
                                      </p:to>
                                    </p:set>
                                    <p:animEffect transition="in" filter="dissolve">
                                      <p:cBhvr>
                                        <p:cTn id="22" dur="500"/>
                                        <p:tgtEl>
                                          <p:spTgt spid="221189">
                                            <p:txEl>
                                              <p:pRg st="0" end="0"/>
                                            </p:txEl>
                                          </p:spTgt>
                                        </p:tgtEl>
                                      </p:cBhvr>
                                    </p:animEffect>
                                  </p:childTnLst>
                                </p:cTn>
                              </p:par>
                              <p:par>
                                <p:cTn id="23" presetID="23" presetClass="entr" presetSubtype="16" fill="hold" nodeType="withEffect">
                                  <p:stCondLst>
                                    <p:cond delay="0"/>
                                  </p:stCondLst>
                                  <p:childTnLst>
                                    <p:set>
                                      <p:cBhvr>
                                        <p:cTn id="24" dur="1" fill="hold">
                                          <p:stCondLst>
                                            <p:cond delay="0"/>
                                          </p:stCondLst>
                                        </p:cTn>
                                        <p:tgtEl>
                                          <p:spTgt spid="221189">
                                            <p:txEl>
                                              <p:pRg st="1" end="1"/>
                                            </p:txEl>
                                          </p:spTgt>
                                        </p:tgtEl>
                                        <p:attrNameLst>
                                          <p:attrName>style.visibility</p:attrName>
                                        </p:attrNameLst>
                                      </p:cBhvr>
                                      <p:to>
                                        <p:strVal val="visible"/>
                                      </p:to>
                                    </p:set>
                                    <p:anim calcmode="lin" valueType="num">
                                      <p:cBhvr>
                                        <p:cTn id="25" dur="500" fill="hold"/>
                                        <p:tgtEl>
                                          <p:spTgt spid="221189">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2118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21190">
                                            <p:bg/>
                                          </p:spTgt>
                                        </p:tgtEl>
                                        <p:attrNameLst>
                                          <p:attrName>style.visibility</p:attrName>
                                        </p:attrNameLst>
                                      </p:cBhvr>
                                      <p:to>
                                        <p:strVal val="visible"/>
                                      </p:to>
                                    </p:set>
                                    <p:animEffect transition="in" filter="dissolve">
                                      <p:cBhvr>
                                        <p:cTn id="31" dur="500"/>
                                        <p:tgtEl>
                                          <p:spTgt spid="221190">
                                            <p:bg/>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21190">
                                            <p:txEl>
                                              <p:pRg st="0" end="0"/>
                                            </p:txEl>
                                          </p:spTgt>
                                        </p:tgtEl>
                                        <p:attrNameLst>
                                          <p:attrName>style.visibility</p:attrName>
                                        </p:attrNameLst>
                                      </p:cBhvr>
                                      <p:to>
                                        <p:strVal val="visible"/>
                                      </p:to>
                                    </p:set>
                                    <p:animEffect transition="in" filter="dissolve">
                                      <p:cBhvr>
                                        <p:cTn id="34" dur="500"/>
                                        <p:tgtEl>
                                          <p:spTgt spid="221190">
                                            <p:txEl>
                                              <p:pRg st="0" end="0"/>
                                            </p:txEl>
                                          </p:spTgt>
                                        </p:tgtEl>
                                      </p:cBhvr>
                                    </p:animEffect>
                                  </p:childTnLst>
                                </p:cTn>
                              </p:par>
                              <p:par>
                                <p:cTn id="35" presetID="23" presetClass="entr" presetSubtype="16" fill="hold" nodeType="withEffect">
                                  <p:stCondLst>
                                    <p:cond delay="0"/>
                                  </p:stCondLst>
                                  <p:childTnLst>
                                    <p:set>
                                      <p:cBhvr>
                                        <p:cTn id="36" dur="1" fill="hold">
                                          <p:stCondLst>
                                            <p:cond delay="0"/>
                                          </p:stCondLst>
                                        </p:cTn>
                                        <p:tgtEl>
                                          <p:spTgt spid="221190">
                                            <p:txEl>
                                              <p:pRg st="1" end="1"/>
                                            </p:txEl>
                                          </p:spTgt>
                                        </p:tgtEl>
                                        <p:attrNameLst>
                                          <p:attrName>style.visibility</p:attrName>
                                        </p:attrNameLst>
                                      </p:cBhvr>
                                      <p:to>
                                        <p:strVal val="visible"/>
                                      </p:to>
                                    </p:set>
                                    <p:anim calcmode="lin" valueType="num">
                                      <p:cBhvr>
                                        <p:cTn id="37" dur="500" fill="hold"/>
                                        <p:tgtEl>
                                          <p:spTgt spid="221190">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221190">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8" grpId="0" uiExpand="1" build="p" animBg="1"/>
      <p:bldP spid="221189" grpId="0" uiExpand="1" build="p" animBg="1"/>
      <p:bldP spid="221190" grpId="0" uiExpan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DE28FF-6CE2-9050-0239-ECC9B1CEC261}"/>
              </a:ext>
            </a:extLst>
          </p:cNvPr>
          <p:cNvSpPr>
            <a:spLocks noGrp="1"/>
          </p:cNvSpPr>
          <p:nvPr>
            <p:ph type="title"/>
          </p:nvPr>
        </p:nvSpPr>
        <p:spPr/>
        <p:txBody>
          <a:bodyPr/>
          <a:lstStyle/>
          <a:p>
            <a:endParaRPr lang="es-419"/>
          </a:p>
        </p:txBody>
      </p:sp>
      <p:sp>
        <p:nvSpPr>
          <p:cNvPr id="3" name="Marcador de contenido 2">
            <a:extLst>
              <a:ext uri="{FF2B5EF4-FFF2-40B4-BE49-F238E27FC236}">
                <a16:creationId xmlns:a16="http://schemas.microsoft.com/office/drawing/2014/main" id="{AF5D021D-DEC7-7402-BAFC-FEA9A798B15B}"/>
              </a:ext>
            </a:extLst>
          </p:cNvPr>
          <p:cNvSpPr>
            <a:spLocks noGrp="1"/>
          </p:cNvSpPr>
          <p:nvPr>
            <p:ph idx="1"/>
          </p:nvPr>
        </p:nvSpPr>
        <p:spPr/>
        <p:txBody>
          <a:bodyPr/>
          <a:lstStyle/>
          <a:p>
            <a:endParaRPr lang="es-419"/>
          </a:p>
        </p:txBody>
      </p:sp>
    </p:spTree>
    <p:extLst>
      <p:ext uri="{BB962C8B-B14F-4D97-AF65-F5344CB8AC3E}">
        <p14:creationId xmlns:p14="http://schemas.microsoft.com/office/powerpoint/2010/main" val="31838440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descr="NTA20">
            <a:extLst>
              <a:ext uri="{FF2B5EF4-FFF2-40B4-BE49-F238E27FC236}">
                <a16:creationId xmlns:a16="http://schemas.microsoft.com/office/drawing/2014/main" id="{72F8D3CA-8B4F-7D6C-B363-9C864E49EB9C}"/>
              </a:ext>
            </a:extLst>
          </p:cNvPr>
          <p:cNvPicPr>
            <a:picLocks noGrp="1" noChangeAspect="1" noChangeArrowheads="1"/>
          </p:cNvPicPr>
          <p:nvPr>
            <p:ph idx="4294967295"/>
          </p:nvPr>
        </p:nvPicPr>
        <p:blipFill>
          <a:blip r:embed="rId2">
            <a:extLst>
              <a:ext uri="{28A0092B-C50C-407E-A947-70E740481C1C}">
                <a14:useLocalDpi xmlns:a14="http://schemas.microsoft.com/office/drawing/2010/main"/>
              </a:ext>
            </a:extLst>
          </a:blip>
          <a:srcRect/>
          <a:stretch>
            <a:fillRect/>
          </a:stretch>
        </p:blipFill>
        <p:spPr>
          <a:xfrm>
            <a:off x="1524000" y="820738"/>
            <a:ext cx="9144000" cy="603726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4019" name="Text Box 3">
            <a:extLst>
              <a:ext uri="{FF2B5EF4-FFF2-40B4-BE49-F238E27FC236}">
                <a16:creationId xmlns:a16="http://schemas.microsoft.com/office/drawing/2014/main" id="{3556C84F-4312-5559-9BEB-08CCB1778C80}"/>
              </a:ext>
            </a:extLst>
          </p:cNvPr>
          <p:cNvSpPr txBox="1">
            <a:spLocks noChangeArrowheads="1"/>
          </p:cNvSpPr>
          <p:nvPr/>
        </p:nvSpPr>
        <p:spPr bwMode="auto">
          <a:xfrm>
            <a:off x="3314700" y="152401"/>
            <a:ext cx="5562600" cy="519113"/>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2800" b="0" i="0" u="none" strike="noStrike" kern="1200" cap="none" spc="0" normalizeH="0" baseline="0" noProof="0">
                <a:ln>
                  <a:noFill/>
                </a:ln>
                <a:solidFill>
                  <a:prstClr val="black"/>
                </a:solidFill>
                <a:effectLst>
                  <a:outerShdw blurRad="38100" dist="38100" dir="2700000" algn="tl">
                    <a:srgbClr val="000000"/>
                  </a:outerShdw>
                </a:effectLst>
                <a:uLnTx/>
                <a:uFillTx/>
                <a:latin typeface="Arial Narrow" panose="020B0606020202030204" pitchFamily="34" charset="0"/>
                <a:ea typeface="+mn-ea"/>
                <a:cs typeface="Arial" panose="020B0604020202020204" pitchFamily="34" charset="0"/>
              </a:rPr>
              <a:t>El Monte del Templo (mirando hacia el norte)</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8D2FEDBD-7F47-BEB1-35F1-F9A0B41DDF5E}"/>
              </a:ext>
            </a:extLst>
          </p:cNvPr>
          <p:cNvSpPr>
            <a:spLocks noGrp="1"/>
          </p:cNvSpPr>
          <p:nvPr>
            <p:ph type="title" idx="4294967295"/>
          </p:nvPr>
        </p:nvSpPr>
        <p:spPr/>
        <p:txBody>
          <a:bodyPr/>
          <a:lstStyle/>
          <a:p>
            <a:pPr eaLnBrk="1" hangingPunct="1"/>
            <a:r>
              <a:rPr lang="es" altLang="en-US"/>
              <a:t>Reverenciar simbolismo</a:t>
            </a:r>
          </a:p>
        </p:txBody>
      </p:sp>
      <p:sp>
        <p:nvSpPr>
          <p:cNvPr id="216067" name="Rectangle 3">
            <a:extLst>
              <a:ext uri="{FF2B5EF4-FFF2-40B4-BE49-F238E27FC236}">
                <a16:creationId xmlns:a16="http://schemas.microsoft.com/office/drawing/2014/main" id="{C99C6454-3736-ECF9-2F88-8B8EEDDE161C}"/>
              </a:ext>
            </a:extLst>
          </p:cNvPr>
          <p:cNvSpPr>
            <a:spLocks noGrp="1"/>
          </p:cNvSpPr>
          <p:nvPr>
            <p:ph type="body" idx="4294967295"/>
          </p:nvPr>
        </p:nvSpPr>
        <p:spPr>
          <a:xfrm>
            <a:off x="2057400" y="2179639"/>
            <a:ext cx="8407400" cy="4454525"/>
          </a:xfrm>
        </p:spPr>
        <p:txBody>
          <a:bodyPr>
            <a:normAutofit fontScale="92500" lnSpcReduction="20000"/>
          </a:bodyPr>
          <a:lstStyle/>
          <a:p>
            <a:pPr eaLnBrk="1" hangingPunct="1">
              <a:buFont typeface="Arial" panose="020B0604020202020204" pitchFamily="34" charset="0"/>
              <a:buNone/>
            </a:pPr>
            <a:r>
              <a:rPr lang="es" altLang="en-US">
                <a:solidFill>
                  <a:srgbClr val="FFFF99"/>
                </a:solidFill>
              </a:rPr>
              <a:t>En el Apocalipsis, Juan toma repetidamente los símbolos judíos y los reorienta hacia el cristianismo.</a:t>
            </a:r>
          </a:p>
          <a:p>
            <a:pPr eaLnBrk="1" hangingPunct="1"/>
            <a:r>
              <a:rPr lang="es" altLang="en-US" i="1"/>
              <a:t>El templo ya no es posesión exclusiva de los judíos (cf. 3:12; 7:9, 15).</a:t>
            </a:r>
          </a:p>
          <a:p>
            <a:pPr eaLnBrk="1" hangingPunct="1"/>
            <a:r>
              <a:rPr lang="es" altLang="en-US" i="1"/>
              <a:t>El sacerdocio es ahora la iglesia formada por creyentes tanto judíos como no judíos (1:6).</a:t>
            </a:r>
          </a:p>
          <a:p>
            <a:pPr eaLnBrk="1" hangingPunct="1"/>
            <a:r>
              <a:rPr lang="es" altLang="en-US" i="1"/>
              <a:t>La menorá, que alguna vez representó a la nación de Israel, ahora representa a las iglesias cristianas (2-3).</a:t>
            </a:r>
          </a:p>
          <a:p>
            <a:pPr eaLnBrk="1" hangingPunct="1"/>
            <a:r>
              <a:rPr lang="es" altLang="en-US" i="1"/>
              <a:t>El altar, una vez reservado solo para el sacerdocio judío, ahora es el lugar de descanso de los mártires cristianos (6:9).</a:t>
            </a:r>
          </a:p>
          <a:p>
            <a:pPr eaLnBrk="1" hangingPunct="1"/>
            <a:r>
              <a:rPr lang="es" altLang="en-US" i="1"/>
              <a:t>Las antiguas definiciones de judío son una afirmación falsa (2:9; 3:9).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 calcmode="lin" valueType="num">
                                      <p:cBhvr>
                                        <p:cTn id="7" dur="500" fill="hold"/>
                                        <p:tgtEl>
                                          <p:spTgt spid="2160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60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6067">
                                            <p:txEl>
                                              <p:pRg st="1" end="1"/>
                                            </p:txEl>
                                          </p:spTgt>
                                        </p:tgtEl>
                                        <p:attrNameLst>
                                          <p:attrName>style.visibility</p:attrName>
                                        </p:attrNameLst>
                                      </p:cBhvr>
                                      <p:to>
                                        <p:strVal val="visible"/>
                                      </p:to>
                                    </p:set>
                                    <p:anim calcmode="lin" valueType="num">
                                      <p:cBhvr additive="base">
                                        <p:cTn id="13" dur="500" fill="hold"/>
                                        <p:tgtEl>
                                          <p:spTgt spid="2160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6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6067">
                                            <p:txEl>
                                              <p:pRg st="2" end="2"/>
                                            </p:txEl>
                                          </p:spTgt>
                                        </p:tgtEl>
                                        <p:attrNameLst>
                                          <p:attrName>style.visibility</p:attrName>
                                        </p:attrNameLst>
                                      </p:cBhvr>
                                      <p:to>
                                        <p:strVal val="visible"/>
                                      </p:to>
                                    </p:set>
                                    <p:anim calcmode="lin" valueType="num">
                                      <p:cBhvr additive="base">
                                        <p:cTn id="19" dur="500" fill="hold"/>
                                        <p:tgtEl>
                                          <p:spTgt spid="2160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60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6067">
                                            <p:txEl>
                                              <p:pRg st="3" end="3"/>
                                            </p:txEl>
                                          </p:spTgt>
                                        </p:tgtEl>
                                        <p:attrNameLst>
                                          <p:attrName>style.visibility</p:attrName>
                                        </p:attrNameLst>
                                      </p:cBhvr>
                                      <p:to>
                                        <p:strVal val="visible"/>
                                      </p:to>
                                    </p:set>
                                    <p:anim calcmode="lin" valueType="num">
                                      <p:cBhvr additive="base">
                                        <p:cTn id="25" dur="500" fill="hold"/>
                                        <p:tgtEl>
                                          <p:spTgt spid="2160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60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6067">
                                            <p:txEl>
                                              <p:pRg st="4" end="4"/>
                                            </p:txEl>
                                          </p:spTgt>
                                        </p:tgtEl>
                                        <p:attrNameLst>
                                          <p:attrName>style.visibility</p:attrName>
                                        </p:attrNameLst>
                                      </p:cBhvr>
                                      <p:to>
                                        <p:strVal val="visible"/>
                                      </p:to>
                                    </p:set>
                                    <p:anim calcmode="lin" valueType="num">
                                      <p:cBhvr additive="base">
                                        <p:cTn id="31" dur="500" fill="hold"/>
                                        <p:tgtEl>
                                          <p:spTgt spid="2160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60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16067">
                                            <p:txEl>
                                              <p:pRg st="5" end="5"/>
                                            </p:txEl>
                                          </p:spTgt>
                                        </p:tgtEl>
                                        <p:attrNameLst>
                                          <p:attrName>style.visibility</p:attrName>
                                        </p:attrNameLst>
                                      </p:cBhvr>
                                      <p:to>
                                        <p:strVal val="visible"/>
                                      </p:to>
                                    </p:set>
                                    <p:anim calcmode="lin" valueType="num">
                                      <p:cBhvr additive="base">
                                        <p:cTn id="37" dur="500" fill="hold"/>
                                        <p:tgtEl>
                                          <p:spTgt spid="2160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60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8E372233-8DDD-2BD4-3D30-1701787BF2FA}"/>
              </a:ext>
            </a:extLst>
          </p:cNvPr>
          <p:cNvSpPr>
            <a:spLocks noGrp="1"/>
          </p:cNvSpPr>
          <p:nvPr>
            <p:ph type="title" idx="4294967295"/>
          </p:nvPr>
        </p:nvSpPr>
        <p:spPr/>
        <p:txBody>
          <a:bodyPr/>
          <a:lstStyle/>
          <a:p>
            <a:pPr eaLnBrk="1" hangingPunct="1"/>
            <a:r>
              <a:rPr lang="es" altLang="en-US"/>
              <a:t>La ciudad de Jerusalén</a:t>
            </a:r>
          </a:p>
        </p:txBody>
      </p:sp>
      <p:sp>
        <p:nvSpPr>
          <p:cNvPr id="217091" name="Rectangle 3">
            <a:extLst>
              <a:ext uri="{FF2B5EF4-FFF2-40B4-BE49-F238E27FC236}">
                <a16:creationId xmlns:a16="http://schemas.microsoft.com/office/drawing/2014/main" id="{C6EF086D-ED06-4A3E-1CA1-C58699AC6A24}"/>
              </a:ext>
            </a:extLst>
          </p:cNvPr>
          <p:cNvSpPr>
            <a:spLocks noGrp="1"/>
          </p:cNvSpPr>
          <p:nvPr>
            <p:ph type="body" idx="4294967295"/>
          </p:nvPr>
        </p:nvSpPr>
        <p:spPr>
          <a:xfrm>
            <a:off x="2057401" y="2336800"/>
            <a:ext cx="8259763" cy="4521200"/>
          </a:xfrm>
        </p:spPr>
        <p:txBody>
          <a:bodyPr>
            <a:normAutofit fontScale="92500" lnSpcReduction="10000"/>
          </a:bodyPr>
          <a:lstStyle/>
          <a:p>
            <a:pPr eaLnBrk="1" hangingPunct="1">
              <a:buFont typeface="Arial" panose="020B0604020202020204" pitchFamily="34" charset="0"/>
              <a:buNone/>
            </a:pPr>
            <a:r>
              <a:rPr lang="es" altLang="en-US">
                <a:solidFill>
                  <a:srgbClr val="FFFF99"/>
                </a:solidFill>
              </a:rPr>
              <a:t>Ahora, el templo está lleno de adoradores, presumiblemente los que Juan ha descrito como que tienen el “testimonio de Jesús”.</a:t>
            </a:r>
          </a:p>
          <a:p>
            <a:pPr eaLnBrk="1" hangingPunct="1"/>
            <a:r>
              <a:rPr lang="es" altLang="en-US" i="1"/>
              <a:t>El atrio exterior, una vez reservado para la oración de los gentiles, ahora representa una ciudad bajo juicio, pisoteada por las naciones paganas.</a:t>
            </a:r>
          </a:p>
          <a:p>
            <a:pPr eaLnBrk="1" hangingPunct="1"/>
            <a:r>
              <a:rPr lang="es" altLang="en-US" i="1"/>
              <a:t>La antigua Jerusalén, que una vez fue la ciudad de Dios, ahora debe ser considerada como Sodoma y Egipto, términos figurativos que reflejan el rechazo de Dios al antiguo sistema.</a:t>
            </a:r>
          </a:p>
          <a:p>
            <a:pPr eaLnBrk="1" hangingPunct="1"/>
            <a:r>
              <a:rPr lang="es" altLang="en-US" i="1"/>
              <a:t>Habrá una Nueva Jerusalén que Juan describirá más adelante.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 calcmode="lin" valueType="num">
                                      <p:cBhvr>
                                        <p:cTn id="7" dur="500" fill="hold"/>
                                        <p:tgtEl>
                                          <p:spTgt spid="2170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70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7091">
                                            <p:txEl>
                                              <p:pRg st="1" end="1"/>
                                            </p:txEl>
                                          </p:spTgt>
                                        </p:tgtEl>
                                        <p:attrNameLst>
                                          <p:attrName>style.visibility</p:attrName>
                                        </p:attrNameLst>
                                      </p:cBhvr>
                                      <p:to>
                                        <p:strVal val="visible"/>
                                      </p:to>
                                    </p:set>
                                    <p:anim calcmode="lin" valueType="num">
                                      <p:cBhvr additive="base">
                                        <p:cTn id="13" dur="500" fill="hold"/>
                                        <p:tgtEl>
                                          <p:spTgt spid="2170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70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7091">
                                            <p:txEl>
                                              <p:pRg st="2" end="2"/>
                                            </p:txEl>
                                          </p:spTgt>
                                        </p:tgtEl>
                                        <p:attrNameLst>
                                          <p:attrName>style.visibility</p:attrName>
                                        </p:attrNameLst>
                                      </p:cBhvr>
                                      <p:to>
                                        <p:strVal val="visible"/>
                                      </p:to>
                                    </p:set>
                                    <p:anim calcmode="lin" valueType="num">
                                      <p:cBhvr additive="base">
                                        <p:cTn id="19" dur="500" fill="hold"/>
                                        <p:tgtEl>
                                          <p:spTgt spid="2170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70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7091">
                                            <p:txEl>
                                              <p:pRg st="3" end="3"/>
                                            </p:txEl>
                                          </p:spTgt>
                                        </p:tgtEl>
                                        <p:attrNameLst>
                                          <p:attrName>style.visibility</p:attrName>
                                        </p:attrNameLst>
                                      </p:cBhvr>
                                      <p:to>
                                        <p:strVal val="visible"/>
                                      </p:to>
                                    </p:set>
                                    <p:anim calcmode="lin" valueType="num">
                                      <p:cBhvr additive="base">
                                        <p:cTn id="25" dur="500" fill="hold"/>
                                        <p:tgtEl>
                                          <p:spTgt spid="2170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70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257C3E63-CB75-4C04-D621-A030C5BA3BE2}"/>
              </a:ext>
            </a:extLst>
          </p:cNvPr>
          <p:cNvSpPr>
            <a:spLocks noGrp="1"/>
          </p:cNvSpPr>
          <p:nvPr>
            <p:ph type="title" idx="4294967295"/>
          </p:nvPr>
        </p:nvSpPr>
        <p:spPr/>
        <p:txBody>
          <a:bodyPr/>
          <a:lstStyle/>
          <a:p>
            <a:pPr eaLnBrk="1" hangingPunct="1"/>
            <a:r>
              <a:rPr lang="es" altLang="en-US"/>
              <a:t>Los tres años y medio</a:t>
            </a:r>
          </a:p>
        </p:txBody>
      </p:sp>
      <p:sp>
        <p:nvSpPr>
          <p:cNvPr id="220163" name="Rectangle 3">
            <a:extLst>
              <a:ext uri="{FF2B5EF4-FFF2-40B4-BE49-F238E27FC236}">
                <a16:creationId xmlns:a16="http://schemas.microsoft.com/office/drawing/2014/main" id="{E6C05A5F-F36D-7B0D-A8D2-F0539803A4C2}"/>
              </a:ext>
            </a:extLst>
          </p:cNvPr>
          <p:cNvSpPr>
            <a:spLocks noGrp="1"/>
          </p:cNvSpPr>
          <p:nvPr>
            <p:ph type="body" idx="4294967295"/>
          </p:nvPr>
        </p:nvSpPr>
        <p:spPr>
          <a:xfrm>
            <a:off x="2057400" y="2247900"/>
            <a:ext cx="8377238" cy="4521200"/>
          </a:xfrm>
        </p:spPr>
        <p:txBody>
          <a:bodyPr>
            <a:normAutofit lnSpcReduction="10000"/>
          </a:bodyPr>
          <a:lstStyle/>
          <a:p>
            <a:pPr eaLnBrk="1" hangingPunct="1">
              <a:lnSpc>
                <a:spcPct val="85000"/>
              </a:lnSpc>
              <a:buFont typeface="Arial" panose="020B0604020202020204" pitchFamily="34" charset="0"/>
              <a:buNone/>
            </a:pPr>
            <a:r>
              <a:rPr lang="es" altLang="en-US">
                <a:solidFill>
                  <a:srgbClr val="FFFF99"/>
                </a:solidFill>
              </a:rPr>
              <a:t>En varios puntos, el Apocalipsis especifica un período de 3 años y medio de aflicción, descrito diversamente como 42 meses, 1260 días y tiempo, tiempos y medio tiempo (11:2-3; 12:6, 14; 13:5).</a:t>
            </a:r>
          </a:p>
          <a:p>
            <a:pPr eaLnBrk="1" hangingPunct="1">
              <a:lnSpc>
                <a:spcPct val="85000"/>
              </a:lnSpc>
            </a:pPr>
            <a:r>
              <a:rPr lang="es" altLang="en-US" i="1"/>
              <a:t>El prototipo de este período proviene de Daniel 9:27, donde se visualiza un esquema para el futuro de Israel que culmina en una sola “semana” de años, que se divide por la mitad (es decir, dos períodos de 3 años y medio).</a:t>
            </a:r>
          </a:p>
          <a:p>
            <a:pPr eaLnBrk="1" hangingPunct="1">
              <a:lnSpc>
                <a:spcPct val="85000"/>
              </a:lnSpc>
            </a:pPr>
            <a:r>
              <a:rPr lang="es" altLang="en-US" i="1"/>
              <a:t>Si bien existe una diversidad considerable entre los cristianos sobre la interpretación de la visión de Daniel, parece que Juan extrajo su período de tres años y medio de este esquema.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anim calcmode="lin" valueType="num">
                                      <p:cBhvr>
                                        <p:cTn id="7" dur="500" fill="hold"/>
                                        <p:tgtEl>
                                          <p:spTgt spid="2201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01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0163">
                                            <p:txEl>
                                              <p:pRg st="1" end="1"/>
                                            </p:txEl>
                                          </p:spTgt>
                                        </p:tgtEl>
                                        <p:attrNameLst>
                                          <p:attrName>style.visibility</p:attrName>
                                        </p:attrNameLst>
                                      </p:cBhvr>
                                      <p:to>
                                        <p:strVal val="visible"/>
                                      </p:to>
                                    </p:set>
                                    <p:anim calcmode="lin" valueType="num">
                                      <p:cBhvr additive="base">
                                        <p:cTn id="13" dur="500" fill="hold"/>
                                        <p:tgtEl>
                                          <p:spTgt spid="2201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01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0163">
                                            <p:txEl>
                                              <p:pRg st="2" end="2"/>
                                            </p:txEl>
                                          </p:spTgt>
                                        </p:tgtEl>
                                        <p:attrNameLst>
                                          <p:attrName>style.visibility</p:attrName>
                                        </p:attrNameLst>
                                      </p:cBhvr>
                                      <p:to>
                                        <p:strVal val="visible"/>
                                      </p:to>
                                    </p:set>
                                    <p:anim calcmode="lin" valueType="num">
                                      <p:cBhvr additive="base">
                                        <p:cTn id="19" dur="500" fill="hold"/>
                                        <p:tgtEl>
                                          <p:spTgt spid="2201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01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DBF3B5F8-4B7D-2215-FA1D-B1621037E6AA}"/>
              </a:ext>
            </a:extLst>
          </p:cNvPr>
          <p:cNvSpPr>
            <a:spLocks noGrp="1"/>
          </p:cNvSpPr>
          <p:nvPr>
            <p:ph type="title" idx="4294967295"/>
          </p:nvPr>
        </p:nvSpPr>
        <p:spPr/>
        <p:txBody>
          <a:bodyPr/>
          <a:lstStyle/>
          <a:p>
            <a:pPr eaLnBrk="1" hangingPunct="1"/>
            <a:r>
              <a:rPr lang="es" altLang="en-US"/>
              <a:t>LOS DOS TESTIGOS</a:t>
            </a:r>
          </a:p>
        </p:txBody>
      </p:sp>
      <p:sp>
        <p:nvSpPr>
          <p:cNvPr id="158723" name="Rectangle 3">
            <a:extLst>
              <a:ext uri="{FF2B5EF4-FFF2-40B4-BE49-F238E27FC236}">
                <a16:creationId xmlns:a16="http://schemas.microsoft.com/office/drawing/2014/main" id="{C10E665E-E15E-7C4B-D76A-A92BD844A320}"/>
              </a:ext>
            </a:extLst>
          </p:cNvPr>
          <p:cNvSpPr>
            <a:spLocks noGrp="1"/>
          </p:cNvSpPr>
          <p:nvPr>
            <p:ph type="body" idx="4294967295"/>
          </p:nvPr>
        </p:nvSpPr>
        <p:spPr/>
        <p:txBody>
          <a:bodyPr/>
          <a:lstStyle/>
          <a:p>
            <a:pPr eaLnBrk="1" hangingPunct="1">
              <a:buFont typeface="Arial" panose="020B0604020202020204" pitchFamily="34" charset="0"/>
              <a:buNone/>
            </a:pPr>
            <a:r>
              <a:rPr lang="es" altLang="en-US" b="1" i="1">
                <a:solidFill>
                  <a:srgbClr val="00FFFF"/>
                </a:solidFill>
              </a:rPr>
              <a:t>¿Quiénes son los dos testigos?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C25BA835-CB6A-F384-34F1-DAAD7FE11454}"/>
              </a:ext>
            </a:extLst>
          </p:cNvPr>
          <p:cNvSpPr>
            <a:spLocks noGrp="1"/>
          </p:cNvSpPr>
          <p:nvPr>
            <p:ph type="title" idx="4294967295"/>
          </p:nvPr>
        </p:nvSpPr>
        <p:spPr/>
        <p:txBody>
          <a:bodyPr/>
          <a:lstStyle/>
          <a:p>
            <a:pPr eaLnBrk="1" hangingPunct="1"/>
            <a:r>
              <a:rPr lang="es" altLang="en-US"/>
              <a:t>Los prototipos de los dos testigos</a:t>
            </a:r>
          </a:p>
        </p:txBody>
      </p:sp>
      <p:sp>
        <p:nvSpPr>
          <p:cNvPr id="210948" name="Rectangle 4">
            <a:extLst>
              <a:ext uri="{FF2B5EF4-FFF2-40B4-BE49-F238E27FC236}">
                <a16:creationId xmlns:a16="http://schemas.microsoft.com/office/drawing/2014/main" id="{547D7145-7B32-19C5-5290-80CD45687CBB}"/>
              </a:ext>
            </a:extLst>
          </p:cNvPr>
          <p:cNvSpPr>
            <a:spLocks noGrp="1"/>
          </p:cNvSpPr>
          <p:nvPr>
            <p:ph type="body" sz="half" idx="4294967295"/>
          </p:nvPr>
        </p:nvSpPr>
        <p:spPr>
          <a:xfrm>
            <a:off x="1717675" y="2971800"/>
            <a:ext cx="4192588" cy="3613150"/>
          </a:xfrm>
          <a:gradFill rotWithShape="1">
            <a:gsLst>
              <a:gs pos="0">
                <a:srgbClr val="6F9600">
                  <a:gamma/>
                  <a:shade val="46275"/>
                  <a:invGamma/>
                </a:srgbClr>
              </a:gs>
              <a:gs pos="50000">
                <a:srgbClr val="6F9600"/>
              </a:gs>
              <a:gs pos="100000">
                <a:srgbClr val="6F9600">
                  <a:gamma/>
                  <a:shade val="46275"/>
                  <a:invGamma/>
                </a:srgbClr>
              </a:gs>
            </a:gsLst>
            <a:lin ang="0" scaled="1"/>
          </a:gradFill>
          <a:ln w="12700">
            <a:solidFill>
              <a:srgbClr val="000000"/>
            </a:solidFill>
            <a:miter lim="800000"/>
            <a:headEnd/>
            <a:tailEnd/>
          </a:ln>
        </p:spPr>
        <p:txBody>
          <a:bodyPr>
            <a:normAutofit fontScale="85000" lnSpcReduction="20000"/>
          </a:bodyPr>
          <a:lstStyle/>
          <a:p>
            <a:pPr eaLnBrk="1" hangingPunct="1">
              <a:buFont typeface="Arial" panose="020B0604020202020204" pitchFamily="34" charset="0"/>
              <a:buNone/>
              <a:defRPr/>
            </a:pPr>
            <a:r>
              <a:rPr lang="es" altLang="en-US">
                <a:solidFill>
                  <a:srgbClr val="FFFF99"/>
                </a:solidFill>
                <a:effectLst>
                  <a:outerShdw blurRad="38100" dist="38100" dir="2700000" algn="tl">
                    <a:srgbClr val="000000"/>
                  </a:outerShdw>
                </a:effectLst>
                <a:latin typeface="Impact" panose="020B0806030902050204" pitchFamily="34" charset="0"/>
              </a:rPr>
              <a:t>ZEROBABEL Y JOSUÉ</a:t>
            </a:r>
          </a:p>
          <a:p>
            <a:pPr eaLnBrk="1" hangingPunct="1">
              <a:lnSpc>
                <a:spcPct val="85000"/>
              </a:lnSpc>
              <a:defRPr/>
            </a:pPr>
            <a:r>
              <a:rPr lang="es" altLang="en-US" i="1">
                <a:effectLst>
                  <a:outerShdw blurRad="38100" dist="38100" dir="2700000" algn="tl">
                    <a:srgbClr val="000000"/>
                  </a:outerShdw>
                </a:effectLst>
                <a:latin typeface="Comic Sans MS" panose="030F0702030302020204" pitchFamily="66" charset="0"/>
              </a:rPr>
              <a:t>Los dos líderes posteriores al exilio que trabajaron para construir el segundo </a:t>
            </a:r>
            <a:r>
              <a:rPr lang="es" altLang="en-US" i="1" baseline="30000">
                <a:effectLst>
                  <a:outerShdw blurRad="38100" dist="38100" dir="2700000" algn="tl">
                    <a:srgbClr val="000000"/>
                  </a:outerShdw>
                </a:effectLst>
                <a:latin typeface="Comic Sans MS" panose="030F0702030302020204" pitchFamily="66" charset="0"/>
              </a:rPr>
              <a:t>templo </a:t>
            </a:r>
            <a:r>
              <a:rPr lang="es" altLang="en-US" i="1">
                <a:effectLst>
                  <a:outerShdw blurRad="38100" dist="38100" dir="2700000" algn="tl">
                    <a:srgbClr val="000000"/>
                  </a:outerShdw>
                </a:effectLst>
                <a:latin typeface="Comic Sans MS" panose="030F0702030302020204" pitchFamily="66" charset="0"/>
              </a:rPr>
              <a:t>se describen como los dos olivos vinculados a la menorá (Zacarías 4:3, 11-14).</a:t>
            </a:r>
          </a:p>
          <a:p>
            <a:pPr eaLnBrk="1" hangingPunct="1">
              <a:lnSpc>
                <a:spcPct val="85000"/>
              </a:lnSpc>
              <a:defRPr/>
            </a:pPr>
            <a:r>
              <a:rPr lang="es" altLang="en-US" i="1">
                <a:effectLst>
                  <a:outerShdw blurRad="38100" dist="38100" dir="2700000" algn="tl">
                    <a:srgbClr val="000000"/>
                  </a:outerShdw>
                </a:effectLst>
                <a:latin typeface="Comic Sans MS" panose="030F0702030302020204" pitchFamily="66" charset="0"/>
              </a:rPr>
              <a:t>Juntos, como gobernador y sacerdote, fueron ungidos para guiar al pueblo.</a:t>
            </a:r>
          </a:p>
        </p:txBody>
      </p:sp>
      <p:sp>
        <p:nvSpPr>
          <p:cNvPr id="210949" name="Rectangle 5">
            <a:extLst>
              <a:ext uri="{FF2B5EF4-FFF2-40B4-BE49-F238E27FC236}">
                <a16:creationId xmlns:a16="http://schemas.microsoft.com/office/drawing/2014/main" id="{C56E2D4C-1061-2230-E5EE-6E582520EE14}"/>
              </a:ext>
            </a:extLst>
          </p:cNvPr>
          <p:cNvSpPr>
            <a:spLocks noGrp="1"/>
          </p:cNvSpPr>
          <p:nvPr>
            <p:ph type="body" sz="half" idx="4294967295"/>
          </p:nvPr>
        </p:nvSpPr>
        <p:spPr>
          <a:xfrm>
            <a:off x="6153151" y="2971801"/>
            <a:ext cx="4297363" cy="3629025"/>
          </a:xfrm>
          <a:gradFill rotWithShape="1">
            <a:gsLst>
              <a:gs pos="0">
                <a:srgbClr val="A8A400">
                  <a:gamma/>
                  <a:shade val="46275"/>
                  <a:invGamma/>
                </a:srgbClr>
              </a:gs>
              <a:gs pos="50000">
                <a:srgbClr val="A8A400"/>
              </a:gs>
              <a:gs pos="100000">
                <a:srgbClr val="A8A400">
                  <a:gamma/>
                  <a:shade val="46275"/>
                  <a:invGamma/>
                </a:srgbClr>
              </a:gs>
            </a:gsLst>
            <a:lin ang="0" scaled="1"/>
          </a:gradFill>
          <a:ln w="12700">
            <a:solidFill>
              <a:srgbClr val="000000"/>
            </a:solidFill>
            <a:miter lim="800000"/>
            <a:headEnd/>
            <a:tailEnd/>
          </a:ln>
        </p:spPr>
        <p:txBody>
          <a:bodyPr>
            <a:normAutofit fontScale="92500" lnSpcReduction="20000"/>
          </a:bodyPr>
          <a:lstStyle/>
          <a:p>
            <a:pPr eaLnBrk="1" hangingPunct="1">
              <a:buFont typeface="Arial" panose="020B0604020202020204" pitchFamily="34" charset="0"/>
              <a:buNone/>
              <a:defRPr/>
            </a:pPr>
            <a:r>
              <a:rPr lang="es" altLang="en-US">
                <a:solidFill>
                  <a:srgbClr val="FFFF99"/>
                </a:solidFill>
                <a:effectLst>
                  <a:outerShdw blurRad="38100" dist="38100" dir="2700000" algn="tl">
                    <a:srgbClr val="000000"/>
                  </a:outerShdw>
                </a:effectLst>
                <a:latin typeface="Impact" panose="020B0806030902050204" pitchFamily="34" charset="0"/>
              </a:rPr>
              <a:t>MOISES Y ELIAS</a:t>
            </a:r>
          </a:p>
          <a:p>
            <a:pPr eaLnBrk="1" hangingPunct="1">
              <a:lnSpc>
                <a:spcPct val="85000"/>
              </a:lnSpc>
              <a:defRPr/>
            </a:pPr>
            <a:r>
              <a:rPr lang="es" altLang="en-US" i="1">
                <a:effectLst>
                  <a:outerShdw blurRad="38100" dist="38100" dir="2700000" algn="tl">
                    <a:srgbClr val="000000"/>
                  </a:outerShdw>
                </a:effectLst>
                <a:latin typeface="Comic Sans MS" panose="030F0702030302020204" pitchFamily="66" charset="0"/>
              </a:rPr>
              <a:t>Los milagros de hacer descender el fuego y convertir el agua en sangre recuerdan los milagros de Elías y Moisés (cf. 2 Re 1,10; Ex 7,20).</a:t>
            </a:r>
          </a:p>
          <a:p>
            <a:pPr eaLnBrk="1" hangingPunct="1">
              <a:lnSpc>
                <a:spcPct val="85000"/>
              </a:lnSpc>
              <a:defRPr/>
            </a:pPr>
            <a:r>
              <a:rPr lang="es" altLang="en-US" i="1">
                <a:effectLst>
                  <a:outerShdw blurRad="38100" dist="38100" dir="2700000" algn="tl">
                    <a:srgbClr val="000000"/>
                  </a:outerShdw>
                </a:effectLst>
                <a:latin typeface="Comic Sans MS" panose="030F0702030302020204" pitchFamily="66" charset="0"/>
              </a:rPr>
              <a:t>Moisés y Elías representan la ley y los profetas (cf. Mt 17,3).</a:t>
            </a:r>
          </a:p>
        </p:txBody>
      </p:sp>
      <p:sp>
        <p:nvSpPr>
          <p:cNvPr id="210950" name="Text Box 6">
            <a:extLst>
              <a:ext uri="{FF2B5EF4-FFF2-40B4-BE49-F238E27FC236}">
                <a16:creationId xmlns:a16="http://schemas.microsoft.com/office/drawing/2014/main" id="{7A046738-FF61-BE78-A601-96AC5A2AE20E}"/>
              </a:ext>
            </a:extLst>
          </p:cNvPr>
          <p:cNvSpPr txBox="1">
            <a:spLocks noChangeArrowheads="1"/>
          </p:cNvSpPr>
          <p:nvPr/>
        </p:nvSpPr>
        <p:spPr bwMode="auto">
          <a:xfrm>
            <a:off x="1847851" y="2182813"/>
            <a:ext cx="8569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s" altLang="en-US" sz="2800" b="0" i="0" u="none" strike="noStrike" kern="1200" cap="none" spc="0" normalizeH="0" baseline="0" noProof="0">
                <a:ln>
                  <a:noFill/>
                </a:ln>
                <a:solidFill>
                  <a:srgbClr val="FFFF99"/>
                </a:solidFill>
                <a:effectLst/>
                <a:uLnTx/>
                <a:uFillTx/>
                <a:latin typeface="Trebuchet MS" panose="020B0603020202020204" pitchFamily="34" charset="0"/>
                <a:ea typeface="+mn-ea"/>
                <a:cs typeface="+mn-cs"/>
              </a:rPr>
              <a:t>Los dos testigos tienen dos claros prototipos del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10950">
                                            <p:txEl>
                                              <p:pRg st="0" end="0"/>
                                            </p:txEl>
                                          </p:spTgt>
                                        </p:tgtEl>
                                        <p:attrNameLst>
                                          <p:attrName>style.visibility</p:attrName>
                                        </p:attrNameLst>
                                      </p:cBhvr>
                                      <p:to>
                                        <p:strVal val="visible"/>
                                      </p:to>
                                    </p:set>
                                    <p:anim calcmode="lin" valueType="num">
                                      <p:cBhvr>
                                        <p:cTn id="7" dur="500" fill="hold"/>
                                        <p:tgtEl>
                                          <p:spTgt spid="21095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095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10948">
                                            <p:bg/>
                                          </p:spTgt>
                                        </p:tgtEl>
                                        <p:attrNameLst>
                                          <p:attrName>style.visibility</p:attrName>
                                        </p:attrNameLst>
                                      </p:cBhvr>
                                      <p:to>
                                        <p:strVal val="visible"/>
                                      </p:to>
                                    </p:set>
                                    <p:animEffect transition="in" filter="dissolve">
                                      <p:cBhvr>
                                        <p:cTn id="13" dur="500"/>
                                        <p:tgtEl>
                                          <p:spTgt spid="210948">
                                            <p:bg/>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10948">
                                            <p:txEl>
                                              <p:pRg st="0" end="0"/>
                                            </p:txEl>
                                          </p:spTgt>
                                        </p:tgtEl>
                                        <p:attrNameLst>
                                          <p:attrName>style.visibility</p:attrName>
                                        </p:attrNameLst>
                                      </p:cBhvr>
                                      <p:to>
                                        <p:strVal val="visible"/>
                                      </p:to>
                                    </p:set>
                                    <p:animEffect transition="in" filter="dissolve">
                                      <p:cBhvr>
                                        <p:cTn id="16" dur="500"/>
                                        <p:tgtEl>
                                          <p:spTgt spid="21094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10948">
                                            <p:txEl>
                                              <p:pRg st="1" end="1"/>
                                            </p:txEl>
                                          </p:spTgt>
                                        </p:tgtEl>
                                        <p:attrNameLst>
                                          <p:attrName>style.visibility</p:attrName>
                                        </p:attrNameLst>
                                      </p:cBhvr>
                                      <p:to>
                                        <p:strVal val="visible"/>
                                      </p:to>
                                    </p:set>
                                    <p:anim calcmode="lin" valueType="num">
                                      <p:cBhvr additive="base">
                                        <p:cTn id="21" dur="500" fill="hold"/>
                                        <p:tgtEl>
                                          <p:spTgt spid="210948">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09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10948">
                                            <p:txEl>
                                              <p:pRg st="2" end="2"/>
                                            </p:txEl>
                                          </p:spTgt>
                                        </p:tgtEl>
                                        <p:attrNameLst>
                                          <p:attrName>style.visibility</p:attrName>
                                        </p:attrNameLst>
                                      </p:cBhvr>
                                      <p:to>
                                        <p:strVal val="visible"/>
                                      </p:to>
                                    </p:set>
                                    <p:anim calcmode="lin" valueType="num">
                                      <p:cBhvr additive="base">
                                        <p:cTn id="27" dur="500" fill="hold"/>
                                        <p:tgtEl>
                                          <p:spTgt spid="210948">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09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10949">
                                            <p:bg/>
                                          </p:spTgt>
                                        </p:tgtEl>
                                        <p:attrNameLst>
                                          <p:attrName>style.visibility</p:attrName>
                                        </p:attrNameLst>
                                      </p:cBhvr>
                                      <p:to>
                                        <p:strVal val="visible"/>
                                      </p:to>
                                    </p:set>
                                    <p:animEffect transition="in" filter="dissolve">
                                      <p:cBhvr>
                                        <p:cTn id="33" dur="500"/>
                                        <p:tgtEl>
                                          <p:spTgt spid="210949">
                                            <p:bg/>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10949">
                                            <p:txEl>
                                              <p:pRg st="0" end="0"/>
                                            </p:txEl>
                                          </p:spTgt>
                                        </p:tgtEl>
                                        <p:attrNameLst>
                                          <p:attrName>style.visibility</p:attrName>
                                        </p:attrNameLst>
                                      </p:cBhvr>
                                      <p:to>
                                        <p:strVal val="visible"/>
                                      </p:to>
                                    </p:set>
                                    <p:animEffect transition="in" filter="dissolve">
                                      <p:cBhvr>
                                        <p:cTn id="36" dur="500"/>
                                        <p:tgtEl>
                                          <p:spTgt spid="210949">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10949">
                                            <p:txEl>
                                              <p:pRg st="1" end="1"/>
                                            </p:txEl>
                                          </p:spTgt>
                                        </p:tgtEl>
                                        <p:attrNameLst>
                                          <p:attrName>style.visibility</p:attrName>
                                        </p:attrNameLst>
                                      </p:cBhvr>
                                      <p:to>
                                        <p:strVal val="visible"/>
                                      </p:to>
                                    </p:set>
                                    <p:anim calcmode="lin" valueType="num">
                                      <p:cBhvr additive="base">
                                        <p:cTn id="41" dur="500" fill="hold"/>
                                        <p:tgtEl>
                                          <p:spTgt spid="210949">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09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10949">
                                            <p:txEl>
                                              <p:pRg st="2" end="2"/>
                                            </p:txEl>
                                          </p:spTgt>
                                        </p:tgtEl>
                                        <p:attrNameLst>
                                          <p:attrName>style.visibility</p:attrName>
                                        </p:attrNameLst>
                                      </p:cBhvr>
                                      <p:to>
                                        <p:strVal val="visible"/>
                                      </p:to>
                                    </p:set>
                                    <p:anim calcmode="lin" valueType="num">
                                      <p:cBhvr additive="base">
                                        <p:cTn id="47" dur="500" fill="hold"/>
                                        <p:tgtEl>
                                          <p:spTgt spid="210949">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1094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uiExpand="1" build="p" animBg="1"/>
      <p:bldP spid="210949" grpId="0" uiExpand="1" build="p"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67B21B07-CEB5-0FF8-174F-B8842C05919D}"/>
              </a:ext>
            </a:extLst>
          </p:cNvPr>
          <p:cNvSpPr>
            <a:spLocks noGrp="1"/>
          </p:cNvSpPr>
          <p:nvPr>
            <p:ph type="title" idx="4294967295"/>
          </p:nvPr>
        </p:nvSpPr>
        <p:spPr/>
        <p:txBody>
          <a:bodyPr/>
          <a:lstStyle/>
          <a:p>
            <a:pPr eaLnBrk="1" hangingPunct="1"/>
            <a:r>
              <a:rPr lang="es" altLang="en-US"/>
              <a:t>La identidad de los testigos</a:t>
            </a:r>
          </a:p>
        </p:txBody>
      </p:sp>
      <p:sp>
        <p:nvSpPr>
          <p:cNvPr id="228356" name="Rectangle 4">
            <a:extLst>
              <a:ext uri="{FF2B5EF4-FFF2-40B4-BE49-F238E27FC236}">
                <a16:creationId xmlns:a16="http://schemas.microsoft.com/office/drawing/2014/main" id="{A1787063-667F-F270-F6AC-E1DF21866F18}"/>
              </a:ext>
            </a:extLst>
          </p:cNvPr>
          <p:cNvSpPr>
            <a:spLocks noGrp="1"/>
          </p:cNvSpPr>
          <p:nvPr>
            <p:ph type="body" sz="half" idx="4294967295"/>
          </p:nvPr>
        </p:nvSpPr>
        <p:spPr>
          <a:xfrm>
            <a:off x="1646238" y="2365376"/>
            <a:ext cx="4398962" cy="4278313"/>
          </a:xfrm>
          <a:gradFill rotWithShape="1">
            <a:gsLst>
              <a:gs pos="0">
                <a:srgbClr val="6F9600">
                  <a:gamma/>
                  <a:shade val="46275"/>
                  <a:invGamma/>
                </a:srgbClr>
              </a:gs>
              <a:gs pos="50000">
                <a:srgbClr val="6F9600"/>
              </a:gs>
              <a:gs pos="100000">
                <a:srgbClr val="6F9600">
                  <a:gamma/>
                  <a:shade val="46275"/>
                  <a:invGamma/>
                </a:srgbClr>
              </a:gs>
            </a:gsLst>
            <a:lin ang="0" scaled="1"/>
          </a:gradFill>
          <a:ln w="12700">
            <a:solidFill>
              <a:srgbClr val="000000"/>
            </a:solidFill>
            <a:miter lim="800000"/>
            <a:headEnd/>
            <a:tailEnd/>
          </a:ln>
        </p:spPr>
        <p:txBody>
          <a:bodyPr>
            <a:normAutofit fontScale="92500" lnSpcReduction="10000"/>
          </a:bodyPr>
          <a:lstStyle/>
          <a:p>
            <a:pPr eaLnBrk="1" hangingPunct="1">
              <a:lnSpc>
                <a:spcPct val="80000"/>
              </a:lnSpc>
              <a:buFont typeface="Arial" panose="020B0604020202020204" pitchFamily="34" charset="0"/>
              <a:buNone/>
              <a:defRPr/>
            </a:pPr>
            <a:r>
              <a:rPr lang="es" altLang="en-US">
                <a:solidFill>
                  <a:srgbClr val="FFFF99"/>
                </a:solidFill>
                <a:effectLst>
                  <a:outerShdw blurRad="38100" dist="38100" dir="2700000" algn="tl">
                    <a:srgbClr val="000000"/>
                  </a:outerShdw>
                </a:effectLst>
                <a:latin typeface="Impact" panose="020B0806030902050204" pitchFamily="34" charset="0"/>
              </a:rPr>
              <a:t>DOS INDIVIDUOS</a:t>
            </a:r>
          </a:p>
          <a:p>
            <a:pPr eaLnBrk="1" hangingPunct="1">
              <a:lnSpc>
                <a:spcPct val="80000"/>
              </a:lnSpc>
              <a:defRPr/>
            </a:pPr>
            <a:r>
              <a:rPr lang="es" altLang="en-US" i="1">
                <a:effectLst>
                  <a:outerShdw blurRad="38100" dist="38100" dir="2700000" algn="tl">
                    <a:srgbClr val="000000"/>
                  </a:outerShdw>
                </a:effectLst>
                <a:latin typeface="Comic Sans MS" panose="030F0702030302020204" pitchFamily="66" charset="0"/>
              </a:rPr>
              <a:t>Aquí, sobre la base de pasajes como Mal. 4, 5, se cree que los dos testigos son la reaparición de Moisés y Elías debido a las misteriosas circunstancias de su muerte (cf. Dt 34, 5-6; Jud 9; 2 Rey 2, 11).</a:t>
            </a:r>
          </a:p>
          <a:p>
            <a:pPr eaLnBrk="1" hangingPunct="1">
              <a:lnSpc>
                <a:spcPct val="80000"/>
              </a:lnSpc>
              <a:defRPr/>
            </a:pPr>
            <a:r>
              <a:rPr lang="es" altLang="en-US" i="1">
                <a:effectLst>
                  <a:outerShdw blurRad="38100" dist="38100" dir="2700000" algn="tl">
                    <a:srgbClr val="000000"/>
                  </a:outerShdw>
                </a:effectLst>
                <a:latin typeface="Comic Sans MS" panose="030F0702030302020204" pitchFamily="66" charset="0"/>
              </a:rPr>
              <a:t>Regresarán a la tierra y sufrirán el martirio en Jerusalén.</a:t>
            </a:r>
          </a:p>
        </p:txBody>
      </p:sp>
      <p:sp>
        <p:nvSpPr>
          <p:cNvPr id="228357" name="Rectangle 5">
            <a:extLst>
              <a:ext uri="{FF2B5EF4-FFF2-40B4-BE49-F238E27FC236}">
                <a16:creationId xmlns:a16="http://schemas.microsoft.com/office/drawing/2014/main" id="{8F5D3211-F614-5721-5DEA-08C822C55775}"/>
              </a:ext>
            </a:extLst>
          </p:cNvPr>
          <p:cNvSpPr>
            <a:spLocks noGrp="1"/>
          </p:cNvSpPr>
          <p:nvPr>
            <p:ph type="body" sz="half" idx="4294967295"/>
          </p:nvPr>
        </p:nvSpPr>
        <p:spPr>
          <a:xfrm>
            <a:off x="6180138" y="2368551"/>
            <a:ext cx="4387850" cy="4291013"/>
          </a:xfrm>
          <a:gradFill rotWithShape="1">
            <a:gsLst>
              <a:gs pos="0">
                <a:srgbClr val="A8A400">
                  <a:gamma/>
                  <a:shade val="46275"/>
                  <a:invGamma/>
                </a:srgbClr>
              </a:gs>
              <a:gs pos="50000">
                <a:srgbClr val="A8A400"/>
              </a:gs>
              <a:gs pos="100000">
                <a:srgbClr val="A8A400">
                  <a:gamma/>
                  <a:shade val="46275"/>
                  <a:invGamma/>
                </a:srgbClr>
              </a:gs>
            </a:gsLst>
            <a:lin ang="0" scaled="1"/>
          </a:gradFill>
          <a:ln w="12700">
            <a:solidFill>
              <a:srgbClr val="000000"/>
            </a:solidFill>
            <a:miter lim="800000"/>
            <a:headEnd/>
            <a:tailEnd/>
          </a:ln>
        </p:spPr>
        <p:txBody>
          <a:bodyPr>
            <a:normAutofit fontScale="92500" lnSpcReduction="10000"/>
          </a:bodyPr>
          <a:lstStyle/>
          <a:p>
            <a:pPr eaLnBrk="1" hangingPunct="1">
              <a:lnSpc>
                <a:spcPct val="80000"/>
              </a:lnSpc>
              <a:buFont typeface="Arial" panose="020B0604020202020204" pitchFamily="34" charset="0"/>
              <a:buNone/>
              <a:defRPr/>
            </a:pPr>
            <a:r>
              <a:rPr lang="es" altLang="en-US">
                <a:solidFill>
                  <a:srgbClr val="FFFF99"/>
                </a:solidFill>
                <a:effectLst>
                  <a:outerShdw blurRad="38100" dist="38100" dir="2700000" algn="tl">
                    <a:srgbClr val="000000"/>
                  </a:outerShdw>
                </a:effectLst>
                <a:latin typeface="Impact" panose="020B0806030902050204" pitchFamily="34" charset="0"/>
              </a:rPr>
              <a:t>DOS GRUPOS</a:t>
            </a:r>
          </a:p>
          <a:p>
            <a:pPr eaLnBrk="1" hangingPunct="1">
              <a:lnSpc>
                <a:spcPct val="80000"/>
              </a:lnSpc>
              <a:defRPr/>
            </a:pPr>
            <a:r>
              <a:rPr lang="es" altLang="en-US" i="1">
                <a:effectLst>
                  <a:outerShdw blurRad="38100" dist="38100" dir="2700000" algn="tl">
                    <a:srgbClr val="000000"/>
                  </a:outerShdw>
                </a:effectLst>
                <a:latin typeface="Comic Sans MS" panose="030F0702030302020204" pitchFamily="66" charset="0"/>
              </a:rPr>
              <a:t>Aquí, debido a que las figuras individuales a veces simbolizan grupos, se cree que son símbolos del pueblo de Dios.</a:t>
            </a:r>
          </a:p>
          <a:p>
            <a:pPr eaLnBrk="1" hangingPunct="1">
              <a:lnSpc>
                <a:spcPct val="80000"/>
              </a:lnSpc>
              <a:defRPr/>
            </a:pPr>
            <a:r>
              <a:rPr lang="es" altLang="en-US" i="1">
                <a:effectLst>
                  <a:outerShdw blurRad="38100" dist="38100" dir="2700000" algn="tl">
                    <a:srgbClr val="000000"/>
                  </a:outerShdw>
                </a:effectLst>
                <a:latin typeface="Comic Sans MS" panose="030F0702030302020204" pitchFamily="66" charset="0"/>
              </a:rPr>
              <a:t>Compuestos tanto por judíos creyentes como por gentiles, los dos testigos, que componen la iglesia, serán atacados por la bestia y martirizados, pero luego resucitarán.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8356">
                                            <p:bg/>
                                          </p:spTgt>
                                        </p:tgtEl>
                                        <p:attrNameLst>
                                          <p:attrName>style.visibility</p:attrName>
                                        </p:attrNameLst>
                                      </p:cBhvr>
                                      <p:to>
                                        <p:strVal val="visible"/>
                                      </p:to>
                                    </p:set>
                                    <p:animEffect transition="in" filter="dissolve">
                                      <p:cBhvr>
                                        <p:cTn id="7" dur="500"/>
                                        <p:tgtEl>
                                          <p:spTgt spid="228356">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8356">
                                            <p:txEl>
                                              <p:pRg st="0" end="0"/>
                                            </p:txEl>
                                          </p:spTgt>
                                        </p:tgtEl>
                                        <p:attrNameLst>
                                          <p:attrName>style.visibility</p:attrName>
                                        </p:attrNameLst>
                                      </p:cBhvr>
                                      <p:to>
                                        <p:strVal val="visible"/>
                                      </p:to>
                                    </p:set>
                                    <p:animEffect transition="in" filter="dissolve">
                                      <p:cBhvr>
                                        <p:cTn id="10" dur="500"/>
                                        <p:tgtEl>
                                          <p:spTgt spid="22835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28356">
                                            <p:txEl>
                                              <p:pRg st="1" end="1"/>
                                            </p:txEl>
                                          </p:spTgt>
                                        </p:tgtEl>
                                        <p:attrNameLst>
                                          <p:attrName>style.visibility</p:attrName>
                                        </p:attrNameLst>
                                      </p:cBhvr>
                                      <p:to>
                                        <p:strVal val="visible"/>
                                      </p:to>
                                    </p:set>
                                    <p:anim calcmode="lin" valueType="num">
                                      <p:cBhvr additive="base">
                                        <p:cTn id="15" dur="500" fill="hold"/>
                                        <p:tgtEl>
                                          <p:spTgt spid="22835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83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28356">
                                            <p:txEl>
                                              <p:pRg st="2" end="2"/>
                                            </p:txEl>
                                          </p:spTgt>
                                        </p:tgtEl>
                                        <p:attrNameLst>
                                          <p:attrName>style.visibility</p:attrName>
                                        </p:attrNameLst>
                                      </p:cBhvr>
                                      <p:to>
                                        <p:strVal val="visible"/>
                                      </p:to>
                                    </p:set>
                                    <p:anim calcmode="lin" valueType="num">
                                      <p:cBhvr additive="base">
                                        <p:cTn id="21" dur="500" fill="hold"/>
                                        <p:tgtEl>
                                          <p:spTgt spid="22835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83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8357">
                                            <p:bg/>
                                          </p:spTgt>
                                        </p:tgtEl>
                                        <p:attrNameLst>
                                          <p:attrName>style.visibility</p:attrName>
                                        </p:attrNameLst>
                                      </p:cBhvr>
                                      <p:to>
                                        <p:strVal val="visible"/>
                                      </p:to>
                                    </p:set>
                                    <p:animEffect transition="in" filter="dissolve">
                                      <p:cBhvr>
                                        <p:cTn id="27" dur="500"/>
                                        <p:tgtEl>
                                          <p:spTgt spid="228357">
                                            <p:bg/>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8357">
                                            <p:txEl>
                                              <p:pRg st="0" end="0"/>
                                            </p:txEl>
                                          </p:spTgt>
                                        </p:tgtEl>
                                        <p:attrNameLst>
                                          <p:attrName>style.visibility</p:attrName>
                                        </p:attrNameLst>
                                      </p:cBhvr>
                                      <p:to>
                                        <p:strVal val="visible"/>
                                      </p:to>
                                    </p:set>
                                    <p:animEffect transition="in" filter="dissolve">
                                      <p:cBhvr>
                                        <p:cTn id="30" dur="500"/>
                                        <p:tgtEl>
                                          <p:spTgt spid="228357">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28357">
                                            <p:txEl>
                                              <p:pRg st="1" end="1"/>
                                            </p:txEl>
                                          </p:spTgt>
                                        </p:tgtEl>
                                        <p:attrNameLst>
                                          <p:attrName>style.visibility</p:attrName>
                                        </p:attrNameLst>
                                      </p:cBhvr>
                                      <p:to>
                                        <p:strVal val="visible"/>
                                      </p:to>
                                    </p:set>
                                    <p:anim calcmode="lin" valueType="num">
                                      <p:cBhvr additive="base">
                                        <p:cTn id="35" dur="500" fill="hold"/>
                                        <p:tgtEl>
                                          <p:spTgt spid="228357">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83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28357">
                                            <p:txEl>
                                              <p:pRg st="2" end="2"/>
                                            </p:txEl>
                                          </p:spTgt>
                                        </p:tgtEl>
                                        <p:attrNameLst>
                                          <p:attrName>style.visibility</p:attrName>
                                        </p:attrNameLst>
                                      </p:cBhvr>
                                      <p:to>
                                        <p:strVal val="visible"/>
                                      </p:to>
                                    </p:set>
                                    <p:anim calcmode="lin" valueType="num">
                                      <p:cBhvr additive="base">
                                        <p:cTn id="41" dur="500" fill="hold"/>
                                        <p:tgtEl>
                                          <p:spTgt spid="228357">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2835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0" uiExpand="1" build="p" animBg="1"/>
      <p:bldP spid="228357" grpId="0" uiExpand="1" build="p"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C4EDB232-77ED-8CF6-3C90-2073D7A39D86}"/>
              </a:ext>
            </a:extLst>
          </p:cNvPr>
          <p:cNvSpPr>
            <a:spLocks noGrp="1"/>
          </p:cNvSpPr>
          <p:nvPr>
            <p:ph type="title" idx="4294967295"/>
          </p:nvPr>
        </p:nvSpPr>
        <p:spPr/>
        <p:txBody>
          <a:bodyPr/>
          <a:lstStyle/>
          <a:p>
            <a:pPr eaLnBrk="1" hangingPunct="1"/>
            <a:r>
              <a:rPr lang="es" altLang="en-US"/>
              <a:t>El pisoteo de Jerusalén</a:t>
            </a:r>
          </a:p>
        </p:txBody>
      </p:sp>
      <p:sp>
        <p:nvSpPr>
          <p:cNvPr id="231427" name="Rectangle 3">
            <a:extLst>
              <a:ext uri="{FF2B5EF4-FFF2-40B4-BE49-F238E27FC236}">
                <a16:creationId xmlns:a16="http://schemas.microsoft.com/office/drawing/2014/main" id="{E8805CF3-57FD-C429-D824-E356343120A8}"/>
              </a:ext>
            </a:extLst>
          </p:cNvPr>
          <p:cNvSpPr>
            <a:spLocks noGrp="1"/>
          </p:cNvSpPr>
          <p:nvPr>
            <p:ph type="body" idx="4294967295"/>
          </p:nvPr>
        </p:nvSpPr>
        <p:spPr>
          <a:xfrm>
            <a:off x="2057400" y="2336800"/>
            <a:ext cx="8229600" cy="4071938"/>
          </a:xfrm>
        </p:spPr>
        <p:txBody>
          <a:bodyPr/>
          <a:lstStyle/>
          <a:p>
            <a:pPr eaLnBrk="1" hangingPunct="1">
              <a:buFont typeface="Arial" panose="020B0604020202020204" pitchFamily="34" charset="0"/>
              <a:buNone/>
            </a:pPr>
            <a:r>
              <a:rPr lang="es" altLang="en-US">
                <a:solidFill>
                  <a:srgbClr val="FFFF99"/>
                </a:solidFill>
              </a:rPr>
              <a:t>Jesús predijo que después de la caída de Jerusalén (70 dC), la ciudad sería pisoteada por los gentiles (Lc. 21:24).</a:t>
            </a:r>
          </a:p>
          <a:p>
            <a:pPr eaLnBrk="1" hangingPunct="1"/>
            <a:r>
              <a:rPr lang="es" altLang="en-US" i="1"/>
              <a:t>Juan usa el mismo lenguaje (11:2), aparentemente tomándolo prestado de las palabras de Jesús.</a:t>
            </a:r>
          </a:p>
          <a:p>
            <a:pPr eaLnBrk="1" hangingPunct="1"/>
            <a:r>
              <a:rPr lang="es" altLang="en-US" i="1"/>
              <a:t>Este “pisoteo” de la ciudad iba a durar “hasta que se cumplan los tiempos de los gentiles”, aunque en Apocalipsis parece culminar en el período de aflicción de tres años y medio.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 calcmode="lin" valueType="num">
                                      <p:cBhvr>
                                        <p:cTn id="7" dur="500" fill="hold"/>
                                        <p:tgtEl>
                                          <p:spTgt spid="2314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14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1427">
                                            <p:txEl>
                                              <p:pRg st="1" end="1"/>
                                            </p:txEl>
                                          </p:spTgt>
                                        </p:tgtEl>
                                        <p:attrNameLst>
                                          <p:attrName>style.visibility</p:attrName>
                                        </p:attrNameLst>
                                      </p:cBhvr>
                                      <p:to>
                                        <p:strVal val="visible"/>
                                      </p:to>
                                    </p:set>
                                    <p:anim calcmode="lin" valueType="num">
                                      <p:cBhvr additive="base">
                                        <p:cTn id="13" dur="500" fill="hold"/>
                                        <p:tgtEl>
                                          <p:spTgt spid="2314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14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1427">
                                            <p:txEl>
                                              <p:pRg st="2" end="2"/>
                                            </p:txEl>
                                          </p:spTgt>
                                        </p:tgtEl>
                                        <p:attrNameLst>
                                          <p:attrName>style.visibility</p:attrName>
                                        </p:attrNameLst>
                                      </p:cBhvr>
                                      <p:to>
                                        <p:strVal val="visible"/>
                                      </p:to>
                                    </p:set>
                                    <p:anim calcmode="lin" valueType="num">
                                      <p:cBhvr additive="base">
                                        <p:cTn id="19" dur="500" fill="hold"/>
                                        <p:tgtEl>
                                          <p:spTgt spid="2314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14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190F4E73-D186-A533-32A8-85C385A1E8CD}"/>
              </a:ext>
            </a:extLst>
          </p:cNvPr>
          <p:cNvSpPr>
            <a:spLocks noGrp="1"/>
          </p:cNvSpPr>
          <p:nvPr>
            <p:ph type="title" idx="4294967295"/>
          </p:nvPr>
        </p:nvSpPr>
        <p:spPr/>
        <p:txBody>
          <a:bodyPr/>
          <a:lstStyle/>
          <a:p>
            <a:pPr eaLnBrk="1" hangingPunct="1"/>
            <a:r>
              <a:rPr lang="es" altLang="en-US"/>
              <a:t>La séptima trompeta</a:t>
            </a:r>
          </a:p>
        </p:txBody>
      </p:sp>
      <p:sp>
        <p:nvSpPr>
          <p:cNvPr id="233475" name="Rectangle 3">
            <a:extLst>
              <a:ext uri="{FF2B5EF4-FFF2-40B4-BE49-F238E27FC236}">
                <a16:creationId xmlns:a16="http://schemas.microsoft.com/office/drawing/2014/main" id="{ACA740EC-CFC8-FD79-D788-F988D42F76E2}"/>
              </a:ext>
            </a:extLst>
          </p:cNvPr>
          <p:cNvSpPr>
            <a:spLocks noGrp="1"/>
          </p:cNvSpPr>
          <p:nvPr>
            <p:ph type="body" idx="4294967295"/>
          </p:nvPr>
        </p:nvSpPr>
        <p:spPr>
          <a:xfrm>
            <a:off x="2057400" y="2336801"/>
            <a:ext cx="8186738" cy="4130675"/>
          </a:xfrm>
        </p:spPr>
        <p:txBody>
          <a:bodyPr/>
          <a:lstStyle/>
          <a:p>
            <a:pPr eaLnBrk="1" hangingPunct="1">
              <a:buFont typeface="Arial" panose="020B0604020202020204" pitchFamily="34" charset="0"/>
              <a:buNone/>
            </a:pPr>
            <a:r>
              <a:rPr lang="es" altLang="en-US">
                <a:solidFill>
                  <a:srgbClr val="FFFF99"/>
                </a:solidFill>
              </a:rPr>
              <a:t>Este último ay anuncia el fin de la era.</a:t>
            </a:r>
          </a:p>
          <a:p>
            <a:pPr eaLnBrk="1" hangingPunct="1"/>
            <a:r>
              <a:rPr lang="es" altLang="en-US" i="1"/>
              <a:t>Todos los reinos mundanos ahora se someterán al reino eterno de Dios en Cristo (cf. Sal. 110:1; 1 Co. 15:25-28).</a:t>
            </a:r>
          </a:p>
          <a:p>
            <a:pPr eaLnBrk="1" hangingPunct="1"/>
            <a:r>
              <a:rPr lang="es" altLang="en-US" i="1"/>
              <a:t>El último juicio ocurrirá ahora para pedir cuentas a las naciones y dar recompensas al pueblo fiel de Dios.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3475">
                                            <p:txEl>
                                              <p:pRg st="0" end="0"/>
                                            </p:txEl>
                                          </p:spTgt>
                                        </p:tgtEl>
                                        <p:attrNameLst>
                                          <p:attrName>style.visibility</p:attrName>
                                        </p:attrNameLst>
                                      </p:cBhvr>
                                      <p:to>
                                        <p:strVal val="visible"/>
                                      </p:to>
                                    </p:set>
                                    <p:anim calcmode="lin" valueType="num">
                                      <p:cBhvr>
                                        <p:cTn id="7" dur="500" fill="hold"/>
                                        <p:tgtEl>
                                          <p:spTgt spid="2334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34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3475">
                                            <p:txEl>
                                              <p:pRg st="1" end="1"/>
                                            </p:txEl>
                                          </p:spTgt>
                                        </p:tgtEl>
                                        <p:attrNameLst>
                                          <p:attrName>style.visibility</p:attrName>
                                        </p:attrNameLst>
                                      </p:cBhvr>
                                      <p:to>
                                        <p:strVal val="visible"/>
                                      </p:to>
                                    </p:set>
                                    <p:anim calcmode="lin" valueType="num">
                                      <p:cBhvr additive="base">
                                        <p:cTn id="13" dur="500" fill="hold"/>
                                        <p:tgtEl>
                                          <p:spTgt spid="2334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34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3475">
                                            <p:txEl>
                                              <p:pRg st="2" end="2"/>
                                            </p:txEl>
                                          </p:spTgt>
                                        </p:tgtEl>
                                        <p:attrNameLst>
                                          <p:attrName>style.visibility</p:attrName>
                                        </p:attrNameLst>
                                      </p:cBhvr>
                                      <p:to>
                                        <p:strVal val="visible"/>
                                      </p:to>
                                    </p:set>
                                    <p:anim calcmode="lin" valueType="num">
                                      <p:cBhvr additive="base">
                                        <p:cTn id="19" dur="500" fill="hold"/>
                                        <p:tgtEl>
                                          <p:spTgt spid="2334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34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895B6735-34C4-D25A-7B28-84C010BD1BD8}"/>
              </a:ext>
            </a:extLst>
          </p:cNvPr>
          <p:cNvSpPr>
            <a:spLocks noGrp="1"/>
          </p:cNvSpPr>
          <p:nvPr>
            <p:ph type="title" idx="4294967295"/>
          </p:nvPr>
        </p:nvSpPr>
        <p:spPr/>
        <p:txBody>
          <a:bodyPr/>
          <a:lstStyle/>
          <a:p>
            <a:pPr eaLnBrk="1" hangingPunct="1"/>
            <a:r>
              <a:rPr lang="es" altLang="en-US"/>
              <a:t>Las siete figuras primarias</a:t>
            </a:r>
          </a:p>
        </p:txBody>
      </p:sp>
      <p:sp>
        <p:nvSpPr>
          <p:cNvPr id="236547" name="Rectangle 3">
            <a:extLst>
              <a:ext uri="{FF2B5EF4-FFF2-40B4-BE49-F238E27FC236}">
                <a16:creationId xmlns:a16="http://schemas.microsoft.com/office/drawing/2014/main" id="{91A9388F-F850-C96F-64A8-74541F928FB5}"/>
              </a:ext>
            </a:extLst>
          </p:cNvPr>
          <p:cNvSpPr>
            <a:spLocks noGrp="1"/>
          </p:cNvSpPr>
          <p:nvPr>
            <p:ph type="body" idx="4294967295"/>
          </p:nvPr>
        </p:nvSpPr>
        <p:spPr>
          <a:xfrm>
            <a:off x="2057401" y="2116138"/>
            <a:ext cx="8423275" cy="4741862"/>
          </a:xfrm>
        </p:spPr>
        <p:txBody>
          <a:bodyPr>
            <a:normAutofit lnSpcReduction="10000"/>
          </a:bodyPr>
          <a:lstStyle/>
          <a:p>
            <a:pPr eaLnBrk="1" hangingPunct="1">
              <a:buFont typeface="Arial" panose="020B0604020202020204" pitchFamily="34" charset="0"/>
              <a:buNone/>
            </a:pPr>
            <a:r>
              <a:rPr lang="es" altLang="en-US">
                <a:solidFill>
                  <a:srgbClr val="FFFF99"/>
                </a:solidFill>
              </a:rPr>
              <a:t>Con los capítulos 12 y 13, el lector ahora es introducido a cuatro figuras más. En total, siete figuras principales aparecen en el libro:</a:t>
            </a:r>
          </a:p>
          <a:p>
            <a:pPr eaLnBrk="1" hangingPunct="1"/>
            <a:r>
              <a:rPr lang="es" altLang="en-US" i="1"/>
              <a:t>Dios</a:t>
            </a:r>
          </a:p>
          <a:p>
            <a:pPr eaLnBrk="1" hangingPunct="1"/>
            <a:r>
              <a:rPr lang="es" altLang="en-US" i="1"/>
              <a:t>El cordero</a:t>
            </a:r>
          </a:p>
          <a:p>
            <a:pPr eaLnBrk="1" hangingPunct="1"/>
            <a:r>
              <a:rPr lang="es" altLang="en-US" i="1"/>
              <a:t>La mujer</a:t>
            </a:r>
          </a:p>
          <a:p>
            <a:pPr eaLnBrk="1" hangingPunct="1"/>
            <a:r>
              <a:rPr lang="es" altLang="en-US" i="1"/>
              <a:t>El dragón</a:t>
            </a:r>
          </a:p>
          <a:p>
            <a:pPr eaLnBrk="1" hangingPunct="1"/>
            <a:r>
              <a:rPr lang="es" altLang="en-US" i="1"/>
              <a:t>La bestia</a:t>
            </a:r>
          </a:p>
          <a:p>
            <a:pPr eaLnBrk="1" hangingPunct="1"/>
            <a:r>
              <a:rPr lang="es" altLang="en-US" i="1"/>
              <a:t>El falso profeta</a:t>
            </a:r>
          </a:p>
          <a:p>
            <a:pPr eaLnBrk="1" hangingPunct="1"/>
            <a:r>
              <a:rPr lang="es" altLang="en-US" i="1"/>
              <a:t>la puta</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anim calcmode="lin" valueType="num">
                                      <p:cBhvr>
                                        <p:cTn id="7" dur="500" fill="hold"/>
                                        <p:tgtEl>
                                          <p:spTgt spid="2365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65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6547">
                                            <p:txEl>
                                              <p:pRg st="1" end="1"/>
                                            </p:txEl>
                                          </p:spTgt>
                                        </p:tgtEl>
                                        <p:attrNameLst>
                                          <p:attrName>style.visibility</p:attrName>
                                        </p:attrNameLst>
                                      </p:cBhvr>
                                      <p:to>
                                        <p:strVal val="visible"/>
                                      </p:to>
                                    </p:set>
                                    <p:anim calcmode="lin" valueType="num">
                                      <p:cBhvr additive="base">
                                        <p:cTn id="13" dur="1000" fill="hold"/>
                                        <p:tgtEl>
                                          <p:spTgt spid="236547">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36547">
                                            <p:txEl>
                                              <p:pRg st="1" end="1"/>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 presetClass="entr" presetSubtype="4" fill="hold" nodeType="afterEffect">
                                  <p:stCondLst>
                                    <p:cond delay="0"/>
                                  </p:stCondLst>
                                  <p:childTnLst>
                                    <p:set>
                                      <p:cBhvr>
                                        <p:cTn id="17" dur="1" fill="hold">
                                          <p:stCondLst>
                                            <p:cond delay="0"/>
                                          </p:stCondLst>
                                        </p:cTn>
                                        <p:tgtEl>
                                          <p:spTgt spid="236547">
                                            <p:txEl>
                                              <p:pRg st="2" end="2"/>
                                            </p:txEl>
                                          </p:spTgt>
                                        </p:tgtEl>
                                        <p:attrNameLst>
                                          <p:attrName>style.visibility</p:attrName>
                                        </p:attrNameLst>
                                      </p:cBhvr>
                                      <p:to>
                                        <p:strVal val="visible"/>
                                      </p:to>
                                    </p:set>
                                    <p:anim calcmode="lin" valueType="num">
                                      <p:cBhvr additive="base">
                                        <p:cTn id="18" dur="1000" fill="hold"/>
                                        <p:tgtEl>
                                          <p:spTgt spid="236547">
                                            <p:txEl>
                                              <p:pRg st="2" end="2"/>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236547">
                                            <p:txEl>
                                              <p:pRg st="2" end="2"/>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2000"/>
                            </p:stCondLst>
                            <p:childTnLst>
                              <p:par>
                                <p:cTn id="21" presetID="2" presetClass="entr" presetSubtype="4" fill="hold" nodeType="afterEffect">
                                  <p:stCondLst>
                                    <p:cond delay="0"/>
                                  </p:stCondLst>
                                  <p:childTnLst>
                                    <p:set>
                                      <p:cBhvr>
                                        <p:cTn id="22" dur="1" fill="hold">
                                          <p:stCondLst>
                                            <p:cond delay="0"/>
                                          </p:stCondLst>
                                        </p:cTn>
                                        <p:tgtEl>
                                          <p:spTgt spid="236547">
                                            <p:txEl>
                                              <p:pRg st="3" end="3"/>
                                            </p:txEl>
                                          </p:spTgt>
                                        </p:tgtEl>
                                        <p:attrNameLst>
                                          <p:attrName>style.visibility</p:attrName>
                                        </p:attrNameLst>
                                      </p:cBhvr>
                                      <p:to>
                                        <p:strVal val="visible"/>
                                      </p:to>
                                    </p:set>
                                    <p:anim calcmode="lin" valueType="num">
                                      <p:cBhvr additive="base">
                                        <p:cTn id="23" dur="1000" fill="hold"/>
                                        <p:tgtEl>
                                          <p:spTgt spid="236547">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236547">
                                            <p:txEl>
                                              <p:pRg st="3" end="3"/>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3000"/>
                            </p:stCondLst>
                            <p:childTnLst>
                              <p:par>
                                <p:cTn id="26" presetID="2" presetClass="entr" presetSubtype="4" fill="hold" nodeType="afterEffect">
                                  <p:stCondLst>
                                    <p:cond delay="0"/>
                                  </p:stCondLst>
                                  <p:childTnLst>
                                    <p:set>
                                      <p:cBhvr>
                                        <p:cTn id="27" dur="1" fill="hold">
                                          <p:stCondLst>
                                            <p:cond delay="0"/>
                                          </p:stCondLst>
                                        </p:cTn>
                                        <p:tgtEl>
                                          <p:spTgt spid="236547">
                                            <p:txEl>
                                              <p:pRg st="4" end="4"/>
                                            </p:txEl>
                                          </p:spTgt>
                                        </p:tgtEl>
                                        <p:attrNameLst>
                                          <p:attrName>style.visibility</p:attrName>
                                        </p:attrNameLst>
                                      </p:cBhvr>
                                      <p:to>
                                        <p:strVal val="visible"/>
                                      </p:to>
                                    </p:set>
                                    <p:anim calcmode="lin" valueType="num">
                                      <p:cBhvr additive="base">
                                        <p:cTn id="28" dur="1000" fill="hold"/>
                                        <p:tgtEl>
                                          <p:spTgt spid="236547">
                                            <p:txEl>
                                              <p:pRg st="4" end="4"/>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236547">
                                            <p:txEl>
                                              <p:pRg st="4" end="4"/>
                                            </p:txEl>
                                          </p:spTgt>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4000"/>
                            </p:stCondLst>
                            <p:childTnLst>
                              <p:par>
                                <p:cTn id="31" presetID="2" presetClass="entr" presetSubtype="4" fill="hold" nodeType="afterEffect">
                                  <p:stCondLst>
                                    <p:cond delay="0"/>
                                  </p:stCondLst>
                                  <p:childTnLst>
                                    <p:set>
                                      <p:cBhvr>
                                        <p:cTn id="32" dur="1" fill="hold">
                                          <p:stCondLst>
                                            <p:cond delay="0"/>
                                          </p:stCondLst>
                                        </p:cTn>
                                        <p:tgtEl>
                                          <p:spTgt spid="236547">
                                            <p:txEl>
                                              <p:pRg st="5" end="5"/>
                                            </p:txEl>
                                          </p:spTgt>
                                        </p:tgtEl>
                                        <p:attrNameLst>
                                          <p:attrName>style.visibility</p:attrName>
                                        </p:attrNameLst>
                                      </p:cBhvr>
                                      <p:to>
                                        <p:strVal val="visible"/>
                                      </p:to>
                                    </p:set>
                                    <p:anim calcmode="lin" valueType="num">
                                      <p:cBhvr additive="base">
                                        <p:cTn id="33" dur="1000" fill="hold"/>
                                        <p:tgtEl>
                                          <p:spTgt spid="236547">
                                            <p:txEl>
                                              <p:pRg st="5" end="5"/>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236547">
                                            <p:txEl>
                                              <p:pRg st="5" end="5"/>
                                            </p:txEl>
                                          </p:spTgt>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5000"/>
                            </p:stCondLst>
                            <p:childTnLst>
                              <p:par>
                                <p:cTn id="36" presetID="2" presetClass="entr" presetSubtype="4" fill="hold" nodeType="afterEffect">
                                  <p:stCondLst>
                                    <p:cond delay="0"/>
                                  </p:stCondLst>
                                  <p:childTnLst>
                                    <p:set>
                                      <p:cBhvr>
                                        <p:cTn id="37" dur="1" fill="hold">
                                          <p:stCondLst>
                                            <p:cond delay="0"/>
                                          </p:stCondLst>
                                        </p:cTn>
                                        <p:tgtEl>
                                          <p:spTgt spid="236547">
                                            <p:txEl>
                                              <p:pRg st="6" end="6"/>
                                            </p:txEl>
                                          </p:spTgt>
                                        </p:tgtEl>
                                        <p:attrNameLst>
                                          <p:attrName>style.visibility</p:attrName>
                                        </p:attrNameLst>
                                      </p:cBhvr>
                                      <p:to>
                                        <p:strVal val="visible"/>
                                      </p:to>
                                    </p:set>
                                    <p:anim calcmode="lin" valueType="num">
                                      <p:cBhvr additive="base">
                                        <p:cTn id="38" dur="1000" fill="hold"/>
                                        <p:tgtEl>
                                          <p:spTgt spid="236547">
                                            <p:txEl>
                                              <p:pRg st="6" end="6"/>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236547">
                                            <p:txEl>
                                              <p:pRg st="6" end="6"/>
                                            </p:txEl>
                                          </p:spTgt>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6000"/>
                            </p:stCondLst>
                            <p:childTnLst>
                              <p:par>
                                <p:cTn id="41" presetID="2" presetClass="entr" presetSubtype="4" fill="hold" nodeType="afterEffect">
                                  <p:stCondLst>
                                    <p:cond delay="0"/>
                                  </p:stCondLst>
                                  <p:childTnLst>
                                    <p:set>
                                      <p:cBhvr>
                                        <p:cTn id="42" dur="1" fill="hold">
                                          <p:stCondLst>
                                            <p:cond delay="0"/>
                                          </p:stCondLst>
                                        </p:cTn>
                                        <p:tgtEl>
                                          <p:spTgt spid="236547">
                                            <p:txEl>
                                              <p:pRg st="7" end="7"/>
                                            </p:txEl>
                                          </p:spTgt>
                                        </p:tgtEl>
                                        <p:attrNameLst>
                                          <p:attrName>style.visibility</p:attrName>
                                        </p:attrNameLst>
                                      </p:cBhvr>
                                      <p:to>
                                        <p:strVal val="visible"/>
                                      </p:to>
                                    </p:set>
                                    <p:anim calcmode="lin" valueType="num">
                                      <p:cBhvr additive="base">
                                        <p:cTn id="43" dur="1000" fill="hold"/>
                                        <p:tgtEl>
                                          <p:spTgt spid="236547">
                                            <p:txEl>
                                              <p:pRg st="7" end="7"/>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2365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A770022-FF72-C535-80BB-0800765555A0}"/>
              </a:ext>
            </a:extLst>
          </p:cNvPr>
          <p:cNvSpPr>
            <a:spLocks noGrp="1"/>
          </p:cNvSpPr>
          <p:nvPr>
            <p:ph type="title" idx="4294967295"/>
          </p:nvPr>
        </p:nvSpPr>
        <p:spPr/>
        <p:txBody>
          <a:bodyPr/>
          <a:lstStyle/>
          <a:p>
            <a:pPr eaLnBrk="1" hangingPunct="1"/>
            <a:r>
              <a:rPr lang="es" altLang="en-US"/>
              <a:t>El problema de las citas</a:t>
            </a:r>
          </a:p>
        </p:txBody>
      </p:sp>
      <p:sp>
        <p:nvSpPr>
          <p:cNvPr id="33795" name="Rectangle 3">
            <a:extLst>
              <a:ext uri="{FF2B5EF4-FFF2-40B4-BE49-F238E27FC236}">
                <a16:creationId xmlns:a16="http://schemas.microsoft.com/office/drawing/2014/main" id="{4312C1DE-7914-28C0-9657-A54C629258F9}"/>
              </a:ext>
            </a:extLst>
          </p:cNvPr>
          <p:cNvSpPr>
            <a:spLocks noGrp="1"/>
          </p:cNvSpPr>
          <p:nvPr>
            <p:ph type="body" idx="4294967295"/>
          </p:nvPr>
        </p:nvSpPr>
        <p:spPr>
          <a:xfrm>
            <a:off x="2057400" y="2174876"/>
            <a:ext cx="8218488" cy="4683125"/>
          </a:xfrm>
        </p:spPr>
        <p:txBody>
          <a:bodyPr>
            <a:normAutofit fontScale="92500" lnSpcReduction="10000"/>
          </a:bodyPr>
          <a:lstStyle/>
          <a:p>
            <a:pPr eaLnBrk="1" hangingPunct="1">
              <a:buFont typeface="Arial" panose="020B0604020202020204" pitchFamily="34" charset="0"/>
              <a:buNone/>
            </a:pPr>
            <a:r>
              <a:rPr lang="es" altLang="en-US" b="1">
                <a:solidFill>
                  <a:srgbClr val="FFFF99"/>
                </a:solidFill>
              </a:rPr>
              <a:t>Surgen dos posibilidades para fechar el libro, y cualquiera afectaría significativamente la forma en que se debe leer el libro.</a:t>
            </a:r>
          </a:p>
          <a:p>
            <a:pPr eaLnBrk="1" hangingPunct="1">
              <a:lnSpc>
                <a:spcPct val="85000"/>
              </a:lnSpc>
            </a:pPr>
            <a:r>
              <a:rPr lang="es" altLang="en-US" i="1"/>
              <a:t>Las referencias internas a un “templo” (11:1) y una “ciudad santa” (11:2), si se toman históricamente, implican que tanto Jerusalén como el </a:t>
            </a:r>
            <a:r>
              <a:rPr lang="es" altLang="en-US" i="1" baseline="30000"/>
              <a:t>Segundo </a:t>
            </a:r>
            <a:r>
              <a:rPr lang="es" altLang="en-US" i="1"/>
              <a:t>Templo todavía estaban en pie. Si es así, entonces el libro debe fecharse durante los años 60 d.C.</a:t>
            </a:r>
          </a:p>
          <a:p>
            <a:pPr eaLnBrk="1" hangingPunct="1">
              <a:lnSpc>
                <a:spcPct val="85000"/>
              </a:lnSpc>
            </a:pPr>
            <a:r>
              <a:rPr lang="es" altLang="en-US" i="1"/>
              <a:t>Sin embargo, la mayoría de los testigos de la iglesia posapostólica consideraron que el libro se escribió a mediados de los años 90 d. C., más de dos décadas después de la caída de Jerusalén. Si es así, entonces las referencias al templo y la ciudad santa deben tomarse como algo más que una referencia a la Jerusalén histórica.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5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7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06DEF274-69AF-E73D-1707-E5F04D51DB79}"/>
              </a:ext>
            </a:extLst>
          </p:cNvPr>
          <p:cNvSpPr>
            <a:spLocks noGrp="1"/>
          </p:cNvSpPr>
          <p:nvPr>
            <p:ph type="title" idx="4294967295"/>
          </p:nvPr>
        </p:nvSpPr>
        <p:spPr>
          <a:xfrm>
            <a:off x="1930401" y="752475"/>
            <a:ext cx="7458075" cy="1123950"/>
          </a:xfrm>
        </p:spPr>
        <p:txBody>
          <a:bodyPr>
            <a:normAutofit/>
          </a:bodyPr>
          <a:lstStyle/>
          <a:p>
            <a:pPr eaLnBrk="1" hangingPunct="1"/>
            <a:r>
              <a:rPr lang="es" altLang="en-US"/>
              <a:t>LA MUJER Y EL DRAGÓN (12)</a:t>
            </a:r>
          </a:p>
        </p:txBody>
      </p:sp>
      <p:sp>
        <p:nvSpPr>
          <p:cNvPr id="237571" name="Rectangle 3">
            <a:extLst>
              <a:ext uri="{FF2B5EF4-FFF2-40B4-BE49-F238E27FC236}">
                <a16:creationId xmlns:a16="http://schemas.microsoft.com/office/drawing/2014/main" id="{3FB72762-2C9D-AF58-BD64-E6767DC0B37F}"/>
              </a:ext>
            </a:extLst>
          </p:cNvPr>
          <p:cNvSpPr>
            <a:spLocks noGrp="1"/>
          </p:cNvSpPr>
          <p:nvPr>
            <p:ph type="body" idx="4294967295"/>
          </p:nvPr>
        </p:nvSpPr>
        <p:spPr>
          <a:xfrm>
            <a:off x="2057400" y="2336800"/>
            <a:ext cx="8229600" cy="4129088"/>
          </a:xfrm>
        </p:spPr>
        <p:txBody>
          <a:bodyPr/>
          <a:lstStyle/>
          <a:p>
            <a:pPr eaLnBrk="1" hangingPunct="1">
              <a:buFont typeface="Arial" panose="020B0604020202020204" pitchFamily="34" charset="0"/>
              <a:buNone/>
            </a:pPr>
            <a:r>
              <a:rPr lang="es" altLang="en-US" b="1" i="1">
                <a:solidFill>
                  <a:srgbClr val="00FFFF"/>
                </a:solidFill>
              </a:rPr>
              <a:t>¿Quién es la mujer embarazada vestida de sol?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anim calcmode="lin" valueType="num">
                                      <p:cBhvr>
                                        <p:cTn id="7" dur="500" fill="hold"/>
                                        <p:tgtEl>
                                          <p:spTgt spid="2375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757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09C38269-9F7F-DDE6-B1EA-6A1B8430EA30}"/>
              </a:ext>
            </a:extLst>
          </p:cNvPr>
          <p:cNvSpPr>
            <a:spLocks noGrp="1"/>
          </p:cNvSpPr>
          <p:nvPr>
            <p:ph type="title" idx="4294967295"/>
          </p:nvPr>
        </p:nvSpPr>
        <p:spPr/>
        <p:txBody>
          <a:bodyPr/>
          <a:lstStyle/>
          <a:p>
            <a:pPr eaLnBrk="1" hangingPunct="1"/>
            <a:r>
              <a:rPr lang="es" altLang="en-US"/>
              <a:t>Un símbolo internacional</a:t>
            </a:r>
          </a:p>
        </p:txBody>
      </p:sp>
      <p:sp>
        <p:nvSpPr>
          <p:cNvPr id="238595" name="Rectangle 3">
            <a:extLst>
              <a:ext uri="{FF2B5EF4-FFF2-40B4-BE49-F238E27FC236}">
                <a16:creationId xmlns:a16="http://schemas.microsoft.com/office/drawing/2014/main" id="{E853E87F-5658-3D4D-F850-654B88FBA134}"/>
              </a:ext>
            </a:extLst>
          </p:cNvPr>
          <p:cNvSpPr>
            <a:spLocks noGrp="1"/>
          </p:cNvSpPr>
          <p:nvPr>
            <p:ph type="body" idx="4294967295"/>
          </p:nvPr>
        </p:nvSpPr>
        <p:spPr>
          <a:xfrm>
            <a:off x="2057401" y="2336800"/>
            <a:ext cx="8170863" cy="4173538"/>
          </a:xfrm>
        </p:spPr>
        <p:txBody>
          <a:bodyPr>
            <a:normAutofit lnSpcReduction="10000"/>
          </a:bodyPr>
          <a:lstStyle/>
          <a:p>
            <a:pPr eaLnBrk="1" hangingPunct="1">
              <a:buFont typeface="Arial" panose="020B0604020202020204" pitchFamily="34" charset="0"/>
              <a:buNone/>
            </a:pPr>
            <a:r>
              <a:rPr lang="es" altLang="en-US">
                <a:solidFill>
                  <a:srgbClr val="FFFF99"/>
                </a:solidFill>
              </a:rPr>
              <a:t>La imagen de una mujer embarazada frente a un dragón era un símbolo internacionalmente conocido que representaba la lucha de los justos contra el poder del mal.</a:t>
            </a:r>
          </a:p>
          <a:p>
            <a:pPr eaLnBrk="1" hangingPunct="1"/>
            <a:r>
              <a:rPr lang="es" altLang="en-US" i="1"/>
              <a:t>Esta imaginería fue ampliamente utilizada y se encuentra en la antigua Grecia, Mesopotamia y Egipto.</a:t>
            </a:r>
          </a:p>
          <a:p>
            <a:pPr eaLnBrk="1" hangingPunct="1"/>
            <a:r>
              <a:rPr lang="es" altLang="en-US" i="1"/>
              <a:t>La imaginería también está en el Antiguo Testamento, donde una mujer embarazada lucha por dar a luz al pueblo mesiánico de Dios y la era mesiánica (Is. 26:17-18; 66:7-13; cf. Miqueas 4:10- 12).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8595">
                                            <p:txEl>
                                              <p:pRg st="0" end="0"/>
                                            </p:txEl>
                                          </p:spTgt>
                                        </p:tgtEl>
                                        <p:attrNameLst>
                                          <p:attrName>style.visibility</p:attrName>
                                        </p:attrNameLst>
                                      </p:cBhvr>
                                      <p:to>
                                        <p:strVal val="visible"/>
                                      </p:to>
                                    </p:set>
                                    <p:anim calcmode="lin" valueType="num">
                                      <p:cBhvr>
                                        <p:cTn id="7" dur="500" fill="hold"/>
                                        <p:tgtEl>
                                          <p:spTgt spid="2385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85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8595">
                                            <p:txEl>
                                              <p:pRg st="1" end="1"/>
                                            </p:txEl>
                                          </p:spTgt>
                                        </p:tgtEl>
                                        <p:attrNameLst>
                                          <p:attrName>style.visibility</p:attrName>
                                        </p:attrNameLst>
                                      </p:cBhvr>
                                      <p:to>
                                        <p:strVal val="visible"/>
                                      </p:to>
                                    </p:set>
                                    <p:anim calcmode="lin" valueType="num">
                                      <p:cBhvr additive="base">
                                        <p:cTn id="13" dur="500" fill="hold"/>
                                        <p:tgtEl>
                                          <p:spTgt spid="2385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85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8595">
                                            <p:txEl>
                                              <p:pRg st="2" end="2"/>
                                            </p:txEl>
                                          </p:spTgt>
                                        </p:tgtEl>
                                        <p:attrNameLst>
                                          <p:attrName>style.visibility</p:attrName>
                                        </p:attrNameLst>
                                      </p:cBhvr>
                                      <p:to>
                                        <p:strVal val="visible"/>
                                      </p:to>
                                    </p:set>
                                    <p:anim calcmode="lin" valueType="num">
                                      <p:cBhvr additive="base">
                                        <p:cTn id="19" dur="500" fill="hold"/>
                                        <p:tgtEl>
                                          <p:spTgt spid="2385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85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ACE82B9A-010C-9D2D-AE00-700CEF1F001D}"/>
              </a:ext>
            </a:extLst>
          </p:cNvPr>
          <p:cNvSpPr>
            <a:spLocks noGrp="1"/>
          </p:cNvSpPr>
          <p:nvPr>
            <p:ph type="title" idx="4294967295"/>
          </p:nvPr>
        </p:nvSpPr>
        <p:spPr/>
        <p:txBody>
          <a:bodyPr/>
          <a:lstStyle/>
          <a:p>
            <a:pPr eaLnBrk="1" hangingPunct="1"/>
            <a:r>
              <a:rPr lang="es" altLang="en-US"/>
              <a:t>La mujer</a:t>
            </a:r>
          </a:p>
        </p:txBody>
      </p:sp>
      <p:sp>
        <p:nvSpPr>
          <p:cNvPr id="239619" name="Rectangle 3">
            <a:extLst>
              <a:ext uri="{FF2B5EF4-FFF2-40B4-BE49-F238E27FC236}">
                <a16:creationId xmlns:a16="http://schemas.microsoft.com/office/drawing/2014/main" id="{888D3D19-99FE-2C3D-F2B8-9B2CA72BFD16}"/>
              </a:ext>
            </a:extLst>
          </p:cNvPr>
          <p:cNvSpPr>
            <a:spLocks noGrp="1"/>
          </p:cNvSpPr>
          <p:nvPr>
            <p:ph type="body" idx="4294967295"/>
          </p:nvPr>
        </p:nvSpPr>
        <p:spPr>
          <a:xfrm>
            <a:off x="2057400" y="2222500"/>
            <a:ext cx="8377238" cy="4635500"/>
          </a:xfrm>
        </p:spPr>
        <p:txBody>
          <a:bodyPr>
            <a:normAutofit fontScale="92500" lnSpcReduction="10000"/>
          </a:bodyPr>
          <a:lstStyle/>
          <a:p>
            <a:pPr eaLnBrk="1" hangingPunct="1">
              <a:buFont typeface="Arial" panose="020B0604020202020204" pitchFamily="34" charset="0"/>
              <a:buNone/>
            </a:pPr>
            <a:r>
              <a:rPr lang="es" altLang="en-US">
                <a:solidFill>
                  <a:srgbClr val="FFFF99"/>
                </a:solidFill>
              </a:rPr>
              <a:t>Se han ofrecido varias interpretaciones para la mujer vestida de sol.</a:t>
            </a:r>
          </a:p>
          <a:p>
            <a:pPr eaLnBrk="1" hangingPunct="1"/>
            <a:r>
              <a:rPr lang="es" altLang="en-US" i="1"/>
              <a:t>Dos factores producen los puntos de identidad más claros:</a:t>
            </a:r>
          </a:p>
          <a:p>
            <a:pPr lvl="1" eaLnBrk="1" hangingPunct="1"/>
            <a:r>
              <a:rPr lang="es" altLang="en-US"/>
              <a:t>Hay una referencia obvia al sueño de José acerca de su padre, madre y hermanos (Gén. 37:9-10).</a:t>
            </a:r>
          </a:p>
          <a:p>
            <a:pPr lvl="1" eaLnBrk="1" hangingPunct="1"/>
            <a:r>
              <a:rPr lang="es" altLang="en-US"/>
              <a:t>El niño mesiánico nacido para gobernar las naciones es una clara referencia a Sal. 2:7-9.</a:t>
            </a:r>
          </a:p>
          <a:p>
            <a:pPr eaLnBrk="1" hangingPunct="1"/>
            <a:r>
              <a:rPr lang="es" altLang="en-US" i="1"/>
              <a:t>Parece poco probable que la mujer sea la Virgen María, ya que más tarde parece simbolizar al pueblo perseguido de Dios.</a:t>
            </a:r>
          </a:p>
          <a:p>
            <a:pPr eaLnBrk="1" hangingPunct="1"/>
            <a:r>
              <a:rPr lang="es" altLang="en-US" i="1"/>
              <a:t>Como el pueblo perseguido de Dios (12:10, 17; 13:7, 10), probablemente representa al Israel pleno y verdadero de la 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39619">
                                            <p:txEl>
                                              <p:pRg st="0" end="0"/>
                                            </p:txEl>
                                          </p:spTgt>
                                        </p:tgtEl>
                                        <p:attrNameLst>
                                          <p:attrName>style.visibility</p:attrName>
                                        </p:attrNameLst>
                                      </p:cBhvr>
                                      <p:to>
                                        <p:strVal val="visible"/>
                                      </p:to>
                                    </p:set>
                                    <p:anim calcmode="lin" valueType="num">
                                      <p:cBhvr>
                                        <p:cTn id="7" dur="500" fill="hold"/>
                                        <p:tgtEl>
                                          <p:spTgt spid="2396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96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9619">
                                            <p:txEl>
                                              <p:pRg st="1" end="1"/>
                                            </p:txEl>
                                          </p:spTgt>
                                        </p:tgtEl>
                                        <p:attrNameLst>
                                          <p:attrName>style.visibility</p:attrName>
                                        </p:attrNameLst>
                                      </p:cBhvr>
                                      <p:to>
                                        <p:strVal val="visible"/>
                                      </p:to>
                                    </p:set>
                                    <p:anim calcmode="lin" valueType="num">
                                      <p:cBhvr additive="base">
                                        <p:cTn id="13" dur="500" fill="hold"/>
                                        <p:tgtEl>
                                          <p:spTgt spid="2396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96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9619">
                                            <p:txEl>
                                              <p:pRg st="2" end="2"/>
                                            </p:txEl>
                                          </p:spTgt>
                                        </p:tgtEl>
                                        <p:attrNameLst>
                                          <p:attrName>style.visibility</p:attrName>
                                        </p:attrNameLst>
                                      </p:cBhvr>
                                      <p:to>
                                        <p:strVal val="visible"/>
                                      </p:to>
                                    </p:set>
                                    <p:anim calcmode="lin" valueType="num">
                                      <p:cBhvr additive="base">
                                        <p:cTn id="19" dur="500" fill="hold"/>
                                        <p:tgtEl>
                                          <p:spTgt spid="2396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96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9619">
                                            <p:txEl>
                                              <p:pRg st="3" end="3"/>
                                            </p:txEl>
                                          </p:spTgt>
                                        </p:tgtEl>
                                        <p:attrNameLst>
                                          <p:attrName>style.visibility</p:attrName>
                                        </p:attrNameLst>
                                      </p:cBhvr>
                                      <p:to>
                                        <p:strVal val="visible"/>
                                      </p:to>
                                    </p:set>
                                    <p:anim calcmode="lin" valueType="num">
                                      <p:cBhvr additive="base">
                                        <p:cTn id="25" dur="500" fill="hold"/>
                                        <p:tgtEl>
                                          <p:spTgt spid="2396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96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39619">
                                            <p:txEl>
                                              <p:pRg st="4" end="4"/>
                                            </p:txEl>
                                          </p:spTgt>
                                        </p:tgtEl>
                                        <p:attrNameLst>
                                          <p:attrName>style.visibility</p:attrName>
                                        </p:attrNameLst>
                                      </p:cBhvr>
                                      <p:to>
                                        <p:strVal val="visible"/>
                                      </p:to>
                                    </p:set>
                                    <p:anim calcmode="lin" valueType="num">
                                      <p:cBhvr additive="base">
                                        <p:cTn id="31" dur="500" fill="hold"/>
                                        <p:tgtEl>
                                          <p:spTgt spid="2396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96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39619">
                                            <p:txEl>
                                              <p:pRg st="5" end="5"/>
                                            </p:txEl>
                                          </p:spTgt>
                                        </p:tgtEl>
                                        <p:attrNameLst>
                                          <p:attrName>style.visibility</p:attrName>
                                        </p:attrNameLst>
                                      </p:cBhvr>
                                      <p:to>
                                        <p:strVal val="visible"/>
                                      </p:to>
                                    </p:set>
                                    <p:anim calcmode="lin" valueType="num">
                                      <p:cBhvr additive="base">
                                        <p:cTn id="37" dur="500" fill="hold"/>
                                        <p:tgtEl>
                                          <p:spTgt spid="2396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96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3F9B225C-C4E1-5317-905C-1E95D6558CBF}"/>
              </a:ext>
            </a:extLst>
          </p:cNvPr>
          <p:cNvSpPr>
            <a:spLocks noGrp="1"/>
          </p:cNvSpPr>
          <p:nvPr>
            <p:ph type="title" idx="4294967295"/>
          </p:nvPr>
        </p:nvSpPr>
        <p:spPr/>
        <p:txBody>
          <a:bodyPr/>
          <a:lstStyle/>
          <a:p>
            <a:pPr eaLnBrk="1" hangingPunct="1"/>
            <a:r>
              <a:rPr lang="es" altLang="en-US"/>
              <a:t>El dragón</a:t>
            </a:r>
          </a:p>
        </p:txBody>
      </p:sp>
      <p:sp>
        <p:nvSpPr>
          <p:cNvPr id="241667" name="Rectangle 3">
            <a:extLst>
              <a:ext uri="{FF2B5EF4-FFF2-40B4-BE49-F238E27FC236}">
                <a16:creationId xmlns:a16="http://schemas.microsoft.com/office/drawing/2014/main" id="{435C1255-390C-4572-7E51-A4E3ADF998F0}"/>
              </a:ext>
            </a:extLst>
          </p:cNvPr>
          <p:cNvSpPr>
            <a:spLocks noGrp="1"/>
          </p:cNvSpPr>
          <p:nvPr>
            <p:ph type="body" idx="4294967295"/>
          </p:nvPr>
        </p:nvSpPr>
        <p:spPr>
          <a:xfrm>
            <a:off x="2057400" y="2336800"/>
            <a:ext cx="8243888" cy="4159250"/>
          </a:xfrm>
        </p:spPr>
        <p:txBody>
          <a:bodyPr>
            <a:normAutofit lnSpcReduction="10000"/>
          </a:bodyPr>
          <a:lstStyle/>
          <a:p>
            <a:pPr eaLnBrk="1" hangingPunct="1">
              <a:buFont typeface="Arial" panose="020B0604020202020204" pitchFamily="34" charset="0"/>
              <a:buNone/>
            </a:pPr>
            <a:r>
              <a:rPr lang="es" altLang="en-US">
                <a:solidFill>
                  <a:srgbClr val="FFFF99"/>
                </a:solidFill>
              </a:rPr>
              <a:t>En los albores de la creación, Yahvé sometió a un dragón primitivo (Sal. 74:12-14; 89:9-10; Is. 51:9-10; Job 9:13; 26:12).</a:t>
            </a:r>
          </a:p>
          <a:p>
            <a:pPr eaLnBrk="1" hangingPunct="1"/>
            <a:r>
              <a:rPr lang="es" altLang="en-US" i="1"/>
              <a:t>Presuntamente, el Dragón en Apocalipsis se refiere a la misma criatura malévola, a quien Yahweh todavía derrotará por completo al final del mundo (Is. 27:1).</a:t>
            </a:r>
          </a:p>
          <a:p>
            <a:pPr eaLnBrk="1" hangingPunct="1"/>
            <a:r>
              <a:rPr lang="es" altLang="en-US" i="1"/>
              <a:t>Este dragón de siete cabezas simboliza el poder del mal que busca destruir al Mesías nada más nacer, probable referencia al nacimiento y muerte de Jesús (cf. Mt 2, 16-18; Hch 4, 25-27).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anim calcmode="lin" valueType="num">
                                      <p:cBhvr>
                                        <p:cTn id="7" dur="500" fill="hold"/>
                                        <p:tgtEl>
                                          <p:spTgt spid="2416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16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1667">
                                            <p:txEl>
                                              <p:pRg st="1" end="1"/>
                                            </p:txEl>
                                          </p:spTgt>
                                        </p:tgtEl>
                                        <p:attrNameLst>
                                          <p:attrName>style.visibility</p:attrName>
                                        </p:attrNameLst>
                                      </p:cBhvr>
                                      <p:to>
                                        <p:strVal val="visible"/>
                                      </p:to>
                                    </p:set>
                                    <p:anim calcmode="lin" valueType="num">
                                      <p:cBhvr additive="base">
                                        <p:cTn id="13" dur="500" fill="hold"/>
                                        <p:tgtEl>
                                          <p:spTgt spid="2416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16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1667">
                                            <p:txEl>
                                              <p:pRg st="2" end="2"/>
                                            </p:txEl>
                                          </p:spTgt>
                                        </p:tgtEl>
                                        <p:attrNameLst>
                                          <p:attrName>style.visibility</p:attrName>
                                        </p:attrNameLst>
                                      </p:cBhvr>
                                      <p:to>
                                        <p:strVal val="visible"/>
                                      </p:to>
                                    </p:set>
                                    <p:anim calcmode="lin" valueType="num">
                                      <p:cBhvr additive="base">
                                        <p:cTn id="19" dur="500" fill="hold"/>
                                        <p:tgtEl>
                                          <p:spTgt spid="2416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16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F92F552B-78C4-421E-93F1-6DD030A9FDBB}"/>
              </a:ext>
            </a:extLst>
          </p:cNvPr>
          <p:cNvSpPr>
            <a:spLocks noGrp="1"/>
          </p:cNvSpPr>
          <p:nvPr>
            <p:ph type="title" idx="4294967295"/>
          </p:nvPr>
        </p:nvSpPr>
        <p:spPr>
          <a:xfrm>
            <a:off x="1752600" y="0"/>
            <a:ext cx="8915400" cy="1828800"/>
          </a:xfrm>
        </p:spPr>
        <p:txBody>
          <a:bodyPr/>
          <a:lstStyle/>
          <a:p>
            <a:pPr eaLnBrk="1" hangingPunct="1"/>
            <a:r>
              <a:rPr lang="es" altLang="en-US" sz="3200">
                <a:solidFill>
                  <a:srgbClr val="FFFF99"/>
                </a:solidFill>
                <a:latin typeface="Impact" panose="020B0806030902050204" pitchFamily="34" charset="0"/>
              </a:rPr>
              <a:t>Imágenes del oponente del arco </a:t>
            </a:r>
            <a:br>
              <a:rPr lang="en-US" altLang="en-US" sz="3200">
                <a:solidFill>
                  <a:srgbClr val="FFFF99"/>
                </a:solidFill>
              </a:rPr>
            </a:br>
            <a:r>
              <a:rPr lang="es" altLang="en-US" sz="2400">
                <a:latin typeface="Arial Narrow" panose="020B0606020202030204" pitchFamily="34" charset="0"/>
              </a:rPr>
              <a:t>Varios pasajes, tanto en la Biblia como en otra literatura antigua del Cercano Oriente, usan imágenes de archivo para representar a una criatura amenazante parecida a un dragón con siete cabezas.</a:t>
            </a:r>
          </a:p>
        </p:txBody>
      </p:sp>
      <p:sp>
        <p:nvSpPr>
          <p:cNvPr id="244739" name="Rectangle 3">
            <a:extLst>
              <a:ext uri="{FF2B5EF4-FFF2-40B4-BE49-F238E27FC236}">
                <a16:creationId xmlns:a16="http://schemas.microsoft.com/office/drawing/2014/main" id="{C4AE811A-9C41-41E8-1108-A15038554456}"/>
              </a:ext>
            </a:extLst>
          </p:cNvPr>
          <p:cNvSpPr>
            <a:spLocks noGrp="1"/>
          </p:cNvSpPr>
          <p:nvPr>
            <p:ph type="body" sz="half" idx="4294967295"/>
          </p:nvPr>
        </p:nvSpPr>
        <p:spPr>
          <a:xfrm>
            <a:off x="1638300" y="2209800"/>
            <a:ext cx="1936750" cy="3824288"/>
          </a:xfrm>
        </p:spPr>
        <p:txBody>
          <a:bodyPr/>
          <a:lstStyle/>
          <a:p>
            <a:pPr algn="r" eaLnBrk="1" hangingPunct="1">
              <a:lnSpc>
                <a:spcPct val="85000"/>
              </a:lnSpc>
              <a:buFont typeface="Arial" panose="020B0604020202020204" pitchFamily="34" charset="0"/>
              <a:buNone/>
            </a:pPr>
            <a:r>
              <a:rPr lang="es" altLang="en-US" sz="2200" b="1">
                <a:solidFill>
                  <a:srgbClr val="FFFF99"/>
                </a:solidFill>
                <a:latin typeface="Arial Narrow" panose="020B0606020202030204" pitchFamily="34" charset="0"/>
              </a:rPr>
              <a:t>NOMBRES DE ACCIONES</a:t>
            </a:r>
          </a:p>
          <a:p>
            <a:pPr algn="r" eaLnBrk="1" hangingPunct="1">
              <a:lnSpc>
                <a:spcPct val="85000"/>
              </a:lnSpc>
              <a:buFont typeface="Arial" panose="020B0604020202020204" pitchFamily="34" charset="0"/>
              <a:buNone/>
            </a:pPr>
            <a:r>
              <a:rPr lang="es" altLang="en-US" sz="2200"/>
              <a:t>Leviatán</a:t>
            </a:r>
            <a:endParaRPr lang="en-US" altLang="en-US" sz="1700"/>
          </a:p>
          <a:p>
            <a:pPr algn="r" eaLnBrk="1" hangingPunct="1">
              <a:lnSpc>
                <a:spcPct val="85000"/>
              </a:lnSpc>
              <a:buFont typeface="Arial" panose="020B0604020202020204" pitchFamily="34" charset="0"/>
              <a:buNone/>
            </a:pPr>
            <a:r>
              <a:rPr lang="es" altLang="en-US" sz="2200"/>
              <a:t>gigante</a:t>
            </a:r>
          </a:p>
          <a:p>
            <a:pPr algn="r" eaLnBrk="1" hangingPunct="1">
              <a:lnSpc>
                <a:spcPct val="85000"/>
              </a:lnSpc>
              <a:buFont typeface="Arial" panose="020B0604020202020204" pitchFamily="34" charset="0"/>
              <a:buNone/>
            </a:pPr>
            <a:r>
              <a:rPr lang="es" altLang="en-US" sz="2200"/>
              <a:t>Rahab</a:t>
            </a:r>
          </a:p>
          <a:p>
            <a:pPr algn="r" eaLnBrk="1" hangingPunct="1">
              <a:lnSpc>
                <a:spcPct val="85000"/>
              </a:lnSpc>
              <a:buFont typeface="Arial" panose="020B0604020202020204" pitchFamily="34" charset="0"/>
              <a:buNone/>
            </a:pPr>
            <a:r>
              <a:rPr lang="es" altLang="en-US" sz="2200"/>
              <a:t>Tanino</a:t>
            </a:r>
          </a:p>
          <a:p>
            <a:pPr algn="r" eaLnBrk="1" hangingPunct="1">
              <a:lnSpc>
                <a:spcPct val="85000"/>
              </a:lnSpc>
              <a:buFont typeface="Arial" panose="020B0604020202020204" pitchFamily="34" charset="0"/>
              <a:buNone/>
            </a:pPr>
            <a:r>
              <a:rPr lang="es" altLang="en-US" sz="2200"/>
              <a:t>batata</a:t>
            </a:r>
          </a:p>
          <a:p>
            <a:pPr algn="r" eaLnBrk="1" hangingPunct="1">
              <a:lnSpc>
                <a:spcPct val="85000"/>
              </a:lnSpc>
              <a:buFont typeface="Arial" panose="020B0604020202020204" pitchFamily="34" charset="0"/>
              <a:buNone/>
            </a:pPr>
            <a:r>
              <a:rPr lang="es" altLang="en-US" sz="2200"/>
              <a:t>Nahar</a:t>
            </a:r>
          </a:p>
          <a:p>
            <a:pPr algn="r" eaLnBrk="1" hangingPunct="1">
              <a:lnSpc>
                <a:spcPct val="85000"/>
              </a:lnSpc>
              <a:buFont typeface="Arial" panose="020B0604020202020204" pitchFamily="34" charset="0"/>
              <a:buNone/>
            </a:pPr>
            <a:r>
              <a:rPr lang="es" altLang="en-US" sz="2200"/>
              <a:t>Nahash</a:t>
            </a:r>
          </a:p>
        </p:txBody>
      </p:sp>
      <p:pic>
        <p:nvPicPr>
          <p:cNvPr id="244740" name="Picture 4" descr="bar085b01">
            <a:extLst>
              <a:ext uri="{FF2B5EF4-FFF2-40B4-BE49-F238E27FC236}">
                <a16:creationId xmlns:a16="http://schemas.microsoft.com/office/drawing/2014/main" id="{ECCD5DB4-C874-8A64-DF3A-1D225780B1F0}"/>
              </a:ext>
            </a:extLst>
          </p:cNvPr>
          <p:cNvPicPr>
            <a:picLocks noGrp="1" noChangeAspect="1" noChangeArrowheads="1"/>
          </p:cNvPicPr>
          <p:nvPr>
            <p:ph sz="half" idx="4294967295"/>
          </p:nvPr>
        </p:nvPicPr>
        <p:blipFill>
          <a:blip r:embed="rId2" cstate="email">
            <a:extLst>
              <a:ext uri="{28A0092B-C50C-407E-A947-70E740481C1C}">
                <a14:useLocalDpi xmlns:a14="http://schemas.microsoft.com/office/drawing/2010/main"/>
              </a:ext>
            </a:extLst>
          </a:blip>
          <a:srcRect/>
          <a:stretch>
            <a:fillRect/>
          </a:stretch>
        </p:blipFill>
        <p:spPr>
          <a:xfrm>
            <a:off x="3816350" y="1749425"/>
            <a:ext cx="6851650" cy="4281488"/>
          </a:xfrm>
        </p:spPr>
      </p:pic>
      <p:sp>
        <p:nvSpPr>
          <p:cNvPr id="244741" name="Text Box 5">
            <a:extLst>
              <a:ext uri="{FF2B5EF4-FFF2-40B4-BE49-F238E27FC236}">
                <a16:creationId xmlns:a16="http://schemas.microsoft.com/office/drawing/2014/main" id="{530D0F37-57F6-7FAF-8E2C-268F55BC80FD}"/>
              </a:ext>
            </a:extLst>
          </p:cNvPr>
          <p:cNvSpPr txBox="1">
            <a:spLocks noChangeArrowheads="1"/>
          </p:cNvSpPr>
          <p:nvPr/>
        </p:nvSpPr>
        <p:spPr bwMode="auto">
          <a:xfrm>
            <a:off x="1524000" y="6026151"/>
            <a:ext cx="8991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 esta concha sumeria incisa de ca. 2600 aC, un monstruo de siete cabezas se enfrenta a un dios que ya ha herido una de sus cabezas.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4738"/>
                                        </p:tgtEl>
                                        <p:attrNameLst>
                                          <p:attrName>style.visibility</p:attrName>
                                        </p:attrNameLst>
                                      </p:cBhvr>
                                      <p:to>
                                        <p:strVal val="visible"/>
                                      </p:to>
                                    </p:set>
                                    <p:anim calcmode="lin" valueType="num">
                                      <p:cBhvr>
                                        <p:cTn id="7" dur="500" fill="hold"/>
                                        <p:tgtEl>
                                          <p:spTgt spid="244738"/>
                                        </p:tgtEl>
                                        <p:attrNameLst>
                                          <p:attrName>ppt_w</p:attrName>
                                        </p:attrNameLst>
                                      </p:cBhvr>
                                      <p:tavLst>
                                        <p:tav tm="0">
                                          <p:val>
                                            <p:fltVal val="0"/>
                                          </p:val>
                                        </p:tav>
                                        <p:tav tm="100000">
                                          <p:val>
                                            <p:strVal val="#ppt_w"/>
                                          </p:val>
                                        </p:tav>
                                      </p:tavLst>
                                    </p:anim>
                                    <p:anim calcmode="lin" valueType="num">
                                      <p:cBhvr>
                                        <p:cTn id="8" dur="500" fill="hold"/>
                                        <p:tgtEl>
                                          <p:spTgt spid="2447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4739">
                                            <p:txEl>
                                              <p:pRg st="0" end="0"/>
                                            </p:txEl>
                                          </p:spTgt>
                                        </p:tgtEl>
                                        <p:attrNameLst>
                                          <p:attrName>style.visibility</p:attrName>
                                        </p:attrNameLst>
                                      </p:cBhvr>
                                      <p:to>
                                        <p:strVal val="visible"/>
                                      </p:to>
                                    </p:set>
                                    <p:anim calcmode="lin" valueType="num">
                                      <p:cBhvr additive="base">
                                        <p:cTn id="13" dur="500" fill="hold"/>
                                        <p:tgtEl>
                                          <p:spTgt spid="24473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4739">
                                            <p:txEl>
                                              <p:pRg st="0" end="0"/>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244739">
                                            <p:txEl>
                                              <p:pRg st="1" end="1"/>
                                            </p:txEl>
                                          </p:spTgt>
                                        </p:tgtEl>
                                        <p:attrNameLst>
                                          <p:attrName>style.visibility</p:attrName>
                                        </p:attrNameLst>
                                      </p:cBhvr>
                                      <p:to>
                                        <p:strVal val="visible"/>
                                      </p:to>
                                    </p:set>
                                    <p:anim calcmode="lin" valueType="num">
                                      <p:cBhvr additive="base">
                                        <p:cTn id="18" dur="500" fill="hold"/>
                                        <p:tgtEl>
                                          <p:spTgt spid="24473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4739">
                                            <p:txEl>
                                              <p:pRg st="1" end="1"/>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nodeType="afterEffect">
                                  <p:stCondLst>
                                    <p:cond delay="0"/>
                                  </p:stCondLst>
                                  <p:childTnLst>
                                    <p:set>
                                      <p:cBhvr>
                                        <p:cTn id="22" dur="1" fill="hold">
                                          <p:stCondLst>
                                            <p:cond delay="0"/>
                                          </p:stCondLst>
                                        </p:cTn>
                                        <p:tgtEl>
                                          <p:spTgt spid="244739">
                                            <p:txEl>
                                              <p:pRg st="2" end="2"/>
                                            </p:txEl>
                                          </p:spTgt>
                                        </p:tgtEl>
                                        <p:attrNameLst>
                                          <p:attrName>style.visibility</p:attrName>
                                        </p:attrNameLst>
                                      </p:cBhvr>
                                      <p:to>
                                        <p:strVal val="visible"/>
                                      </p:to>
                                    </p:set>
                                    <p:anim calcmode="lin" valueType="num">
                                      <p:cBhvr additive="base">
                                        <p:cTn id="23" dur="500" fill="hold"/>
                                        <p:tgtEl>
                                          <p:spTgt spid="24473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4739">
                                            <p:txEl>
                                              <p:pRg st="2" end="2"/>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2" presetClass="entr" presetSubtype="4" fill="hold" nodeType="afterEffect">
                                  <p:stCondLst>
                                    <p:cond delay="0"/>
                                  </p:stCondLst>
                                  <p:childTnLst>
                                    <p:set>
                                      <p:cBhvr>
                                        <p:cTn id="27" dur="1" fill="hold">
                                          <p:stCondLst>
                                            <p:cond delay="0"/>
                                          </p:stCondLst>
                                        </p:cTn>
                                        <p:tgtEl>
                                          <p:spTgt spid="244739">
                                            <p:txEl>
                                              <p:pRg st="3" end="3"/>
                                            </p:txEl>
                                          </p:spTgt>
                                        </p:tgtEl>
                                        <p:attrNameLst>
                                          <p:attrName>style.visibility</p:attrName>
                                        </p:attrNameLst>
                                      </p:cBhvr>
                                      <p:to>
                                        <p:strVal val="visible"/>
                                      </p:to>
                                    </p:set>
                                    <p:anim calcmode="lin" valueType="num">
                                      <p:cBhvr additive="base">
                                        <p:cTn id="28" dur="500" fill="hold"/>
                                        <p:tgtEl>
                                          <p:spTgt spid="244739">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44739">
                                            <p:txEl>
                                              <p:pRg st="3" end="3"/>
                                            </p:txEl>
                                          </p:spTgt>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000"/>
                            </p:stCondLst>
                            <p:childTnLst>
                              <p:par>
                                <p:cTn id="31" presetID="2" presetClass="entr" presetSubtype="4" fill="hold" nodeType="afterEffect">
                                  <p:stCondLst>
                                    <p:cond delay="0"/>
                                  </p:stCondLst>
                                  <p:childTnLst>
                                    <p:set>
                                      <p:cBhvr>
                                        <p:cTn id="32" dur="1" fill="hold">
                                          <p:stCondLst>
                                            <p:cond delay="0"/>
                                          </p:stCondLst>
                                        </p:cTn>
                                        <p:tgtEl>
                                          <p:spTgt spid="244739">
                                            <p:txEl>
                                              <p:pRg st="4" end="4"/>
                                            </p:txEl>
                                          </p:spTgt>
                                        </p:tgtEl>
                                        <p:attrNameLst>
                                          <p:attrName>style.visibility</p:attrName>
                                        </p:attrNameLst>
                                      </p:cBhvr>
                                      <p:to>
                                        <p:strVal val="visible"/>
                                      </p:to>
                                    </p:set>
                                    <p:anim calcmode="lin" valueType="num">
                                      <p:cBhvr additive="base">
                                        <p:cTn id="33" dur="500" fill="hold"/>
                                        <p:tgtEl>
                                          <p:spTgt spid="244739">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44739">
                                            <p:txEl>
                                              <p:pRg st="4" end="4"/>
                                            </p:txEl>
                                          </p:spTgt>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2500"/>
                            </p:stCondLst>
                            <p:childTnLst>
                              <p:par>
                                <p:cTn id="36" presetID="2" presetClass="entr" presetSubtype="4" fill="hold" nodeType="afterEffect">
                                  <p:stCondLst>
                                    <p:cond delay="0"/>
                                  </p:stCondLst>
                                  <p:childTnLst>
                                    <p:set>
                                      <p:cBhvr>
                                        <p:cTn id="37" dur="1" fill="hold">
                                          <p:stCondLst>
                                            <p:cond delay="0"/>
                                          </p:stCondLst>
                                        </p:cTn>
                                        <p:tgtEl>
                                          <p:spTgt spid="244739">
                                            <p:txEl>
                                              <p:pRg st="5" end="5"/>
                                            </p:txEl>
                                          </p:spTgt>
                                        </p:tgtEl>
                                        <p:attrNameLst>
                                          <p:attrName>style.visibility</p:attrName>
                                        </p:attrNameLst>
                                      </p:cBhvr>
                                      <p:to>
                                        <p:strVal val="visible"/>
                                      </p:to>
                                    </p:set>
                                    <p:anim calcmode="lin" valueType="num">
                                      <p:cBhvr additive="base">
                                        <p:cTn id="38" dur="500" fill="hold"/>
                                        <p:tgtEl>
                                          <p:spTgt spid="244739">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44739">
                                            <p:txEl>
                                              <p:pRg st="5" end="5"/>
                                            </p:txEl>
                                          </p:spTgt>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3000"/>
                            </p:stCondLst>
                            <p:childTnLst>
                              <p:par>
                                <p:cTn id="41" presetID="2" presetClass="entr" presetSubtype="4" fill="hold" nodeType="afterEffect">
                                  <p:stCondLst>
                                    <p:cond delay="0"/>
                                  </p:stCondLst>
                                  <p:childTnLst>
                                    <p:set>
                                      <p:cBhvr>
                                        <p:cTn id="42" dur="1" fill="hold">
                                          <p:stCondLst>
                                            <p:cond delay="0"/>
                                          </p:stCondLst>
                                        </p:cTn>
                                        <p:tgtEl>
                                          <p:spTgt spid="244739">
                                            <p:txEl>
                                              <p:pRg st="6" end="6"/>
                                            </p:txEl>
                                          </p:spTgt>
                                        </p:tgtEl>
                                        <p:attrNameLst>
                                          <p:attrName>style.visibility</p:attrName>
                                        </p:attrNameLst>
                                      </p:cBhvr>
                                      <p:to>
                                        <p:strVal val="visible"/>
                                      </p:to>
                                    </p:set>
                                    <p:anim calcmode="lin" valueType="num">
                                      <p:cBhvr additive="base">
                                        <p:cTn id="43" dur="500" fill="hold"/>
                                        <p:tgtEl>
                                          <p:spTgt spid="2447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4739">
                                            <p:txEl>
                                              <p:pRg st="6" end="6"/>
                                            </p:txEl>
                                          </p:spTgt>
                                        </p:tgtEl>
                                        <p:attrNameLst>
                                          <p:attrName>ppt_y</p:attrName>
                                        </p:attrNameLst>
                                      </p:cBhvr>
                                      <p:tavLst>
                                        <p:tav tm="0">
                                          <p:val>
                                            <p:strVal val="1+#ppt_h/2"/>
                                          </p:val>
                                        </p:tav>
                                        <p:tav tm="100000">
                                          <p:val>
                                            <p:strVal val="#ppt_y"/>
                                          </p:val>
                                        </p:tav>
                                      </p:tavLst>
                                    </p:anim>
                                  </p:childTnLst>
                                </p:cTn>
                              </p:par>
                            </p:childTnLst>
                          </p:cTn>
                        </p:par>
                        <p:par>
                          <p:cTn id="45" fill="hold" nodeType="afterGroup">
                            <p:stCondLst>
                              <p:cond delay="3500"/>
                            </p:stCondLst>
                            <p:childTnLst>
                              <p:par>
                                <p:cTn id="46" presetID="2" presetClass="entr" presetSubtype="4" fill="hold" nodeType="afterEffect">
                                  <p:stCondLst>
                                    <p:cond delay="0"/>
                                  </p:stCondLst>
                                  <p:childTnLst>
                                    <p:set>
                                      <p:cBhvr>
                                        <p:cTn id="47" dur="1" fill="hold">
                                          <p:stCondLst>
                                            <p:cond delay="0"/>
                                          </p:stCondLst>
                                        </p:cTn>
                                        <p:tgtEl>
                                          <p:spTgt spid="244739">
                                            <p:txEl>
                                              <p:pRg st="7" end="7"/>
                                            </p:txEl>
                                          </p:spTgt>
                                        </p:tgtEl>
                                        <p:attrNameLst>
                                          <p:attrName>style.visibility</p:attrName>
                                        </p:attrNameLst>
                                      </p:cBhvr>
                                      <p:to>
                                        <p:strVal val="visible"/>
                                      </p:to>
                                    </p:set>
                                    <p:anim calcmode="lin" valueType="num">
                                      <p:cBhvr additive="base">
                                        <p:cTn id="48" dur="500" fill="hold"/>
                                        <p:tgtEl>
                                          <p:spTgt spid="244739">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447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ntr" presetSubtype="0" fill="hold" nodeType="clickEffect">
                                  <p:stCondLst>
                                    <p:cond delay="0"/>
                                  </p:stCondLst>
                                  <p:childTnLst>
                                    <p:set>
                                      <p:cBhvr>
                                        <p:cTn id="53" dur="1" fill="hold">
                                          <p:stCondLst>
                                            <p:cond delay="0"/>
                                          </p:stCondLst>
                                        </p:cTn>
                                        <p:tgtEl>
                                          <p:spTgt spid="244740"/>
                                        </p:tgtEl>
                                        <p:attrNameLst>
                                          <p:attrName>style.visibility</p:attrName>
                                        </p:attrNameLst>
                                      </p:cBhvr>
                                      <p:to>
                                        <p:strVal val="visible"/>
                                      </p:to>
                                    </p:set>
                                    <p:animEffect transition="in" filter="dissolve">
                                      <p:cBhvr>
                                        <p:cTn id="54" dur="500"/>
                                        <p:tgtEl>
                                          <p:spTgt spid="244740"/>
                                        </p:tgtEl>
                                      </p:cBhvr>
                                    </p:animEffect>
                                  </p:childTnLst>
                                </p:cTn>
                              </p:par>
                              <p:par>
                                <p:cTn id="55" presetID="9" presetClass="entr" presetSubtype="0" fill="hold" nodeType="withEffect">
                                  <p:stCondLst>
                                    <p:cond delay="0"/>
                                  </p:stCondLst>
                                  <p:childTnLst>
                                    <p:set>
                                      <p:cBhvr>
                                        <p:cTn id="56" dur="1" fill="hold">
                                          <p:stCondLst>
                                            <p:cond delay="0"/>
                                          </p:stCondLst>
                                        </p:cTn>
                                        <p:tgtEl>
                                          <p:spTgt spid="244741">
                                            <p:txEl>
                                              <p:pRg st="0" end="0"/>
                                            </p:txEl>
                                          </p:spTgt>
                                        </p:tgtEl>
                                        <p:attrNameLst>
                                          <p:attrName>style.visibility</p:attrName>
                                        </p:attrNameLst>
                                      </p:cBhvr>
                                      <p:to>
                                        <p:strVal val="visible"/>
                                      </p:to>
                                    </p:set>
                                    <p:animEffect transition="in" filter="dissolve">
                                      <p:cBhvr>
                                        <p:cTn id="57" dur="500"/>
                                        <p:tgtEl>
                                          <p:spTgt spid="2447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8"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8B1F5287-1058-E8E0-6AD1-2ADB50986976}"/>
              </a:ext>
            </a:extLst>
          </p:cNvPr>
          <p:cNvSpPr>
            <a:spLocks noGrp="1"/>
          </p:cNvSpPr>
          <p:nvPr>
            <p:ph type="title" idx="4294967295"/>
          </p:nvPr>
        </p:nvSpPr>
        <p:spPr>
          <a:xfrm>
            <a:off x="2438400" y="304800"/>
            <a:ext cx="7772400" cy="1316038"/>
          </a:xfrm>
        </p:spPr>
        <p:txBody>
          <a:bodyPr/>
          <a:lstStyle/>
          <a:p>
            <a:pPr eaLnBrk="1" hangingPunct="1"/>
            <a:r>
              <a:rPr lang="es" altLang="en-US" sz="3200">
                <a:solidFill>
                  <a:srgbClr val="FFFF99"/>
                </a:solidFill>
                <a:latin typeface="Impact" panose="020B0806030902050204" pitchFamily="34" charset="0"/>
              </a:rPr>
              <a:t>Ejemplos de referencias al dragón en otra literatura del antiguo Cercano Oriente</a:t>
            </a:r>
          </a:p>
        </p:txBody>
      </p:sp>
      <p:sp>
        <p:nvSpPr>
          <p:cNvPr id="247811" name="Rectangle 3">
            <a:extLst>
              <a:ext uri="{FF2B5EF4-FFF2-40B4-BE49-F238E27FC236}">
                <a16:creationId xmlns:a16="http://schemas.microsoft.com/office/drawing/2014/main" id="{AC780D38-96E7-4020-2F90-8F04C27EE6D1}"/>
              </a:ext>
            </a:extLst>
          </p:cNvPr>
          <p:cNvSpPr>
            <a:spLocks noGrp="1"/>
          </p:cNvSpPr>
          <p:nvPr>
            <p:ph type="body" idx="4294967295"/>
          </p:nvPr>
        </p:nvSpPr>
        <p:spPr>
          <a:xfrm>
            <a:off x="2438400" y="1676400"/>
            <a:ext cx="8001000" cy="3581400"/>
          </a:xfrm>
        </p:spPr>
        <p:txBody>
          <a:bodyPr/>
          <a:lstStyle/>
          <a:p>
            <a:pPr eaLnBrk="1" hangingPunct="1">
              <a:buFont typeface="Arial" panose="020B0604020202020204" pitchFamily="34" charset="0"/>
              <a:buNone/>
            </a:pPr>
            <a:r>
              <a:rPr lang="es" altLang="en-US" i="1">
                <a:latin typeface="Arial Narrow" panose="020B0606020202030204" pitchFamily="34" charset="0"/>
              </a:rPr>
              <a:t>“Porque derrotaste a Leviatán, la serpiente tortuosa, (y) acabaste con la serpiente tortuosa, el tirano de siete cabezas, los cielos se calentarán (y) brillarán”.</a:t>
            </a:r>
          </a:p>
          <a:p>
            <a:pPr eaLnBrk="1" hangingPunct="1">
              <a:buFont typeface="Arial" panose="020B0604020202020204" pitchFamily="34" charset="0"/>
              <a:buNone/>
            </a:pPr>
            <a:r>
              <a:rPr lang="es" altLang="en-US" sz="1900">
                <a:latin typeface="Arial Narrow" panose="020B0606020202030204" pitchFamily="34" charset="0"/>
              </a:rPr>
              <a:t>     </a:t>
            </a:r>
            <a:r>
              <a:rPr lang="es" altLang="en-US" sz="1500">
                <a:latin typeface="Arial Narrow" panose="020B0606020202030204" pitchFamily="34" charset="0"/>
              </a:rPr>
              <a:t>Keilalphabetischen Texte aus Ugarit 1.5.I.1</a:t>
            </a:r>
          </a:p>
          <a:p>
            <a:pPr eaLnBrk="1" hangingPunct="1">
              <a:buFont typeface="Arial" panose="020B0604020202020204" pitchFamily="34" charset="0"/>
              <a:buNone/>
            </a:pPr>
            <a:endParaRPr lang="en-US" altLang="en-US" sz="1900">
              <a:latin typeface="Arial Narrow" panose="020B0606020202030204" pitchFamily="34" charset="0"/>
            </a:endParaRPr>
          </a:p>
          <a:p>
            <a:pPr eaLnBrk="1" hangingPunct="1">
              <a:buFont typeface="Arial" panose="020B0604020202020204" pitchFamily="34" charset="0"/>
              <a:buNone/>
            </a:pPr>
            <a:r>
              <a:rPr lang="es" altLang="en-US" i="1">
                <a:latin typeface="Arial Narrow" panose="020B0606020202030204" pitchFamily="34" charset="0"/>
              </a:rPr>
              <a:t>“Ciertamente yo levanté al dragón… [y] herí a la serpiente torcida, al tirano de las siete cabezas”.</a:t>
            </a:r>
          </a:p>
          <a:p>
            <a:pPr eaLnBrk="1" hangingPunct="1">
              <a:buFont typeface="Arial" panose="020B0604020202020204" pitchFamily="34" charset="0"/>
              <a:buNone/>
            </a:pPr>
            <a:r>
              <a:rPr lang="es" altLang="en-US" sz="1900">
                <a:latin typeface="Arial Narrow" panose="020B0606020202030204" pitchFamily="34" charset="0"/>
              </a:rPr>
              <a:t>      </a:t>
            </a:r>
            <a:r>
              <a:rPr lang="es" altLang="en-US" sz="1500">
                <a:latin typeface="Arial Narrow" panose="020B0606020202030204" pitchFamily="34" charset="0"/>
              </a:rPr>
              <a:t>Keilalphabetischen Texte aus Ugarit 1.3.III.40-42</a:t>
            </a:r>
          </a:p>
        </p:txBody>
      </p:sp>
      <p:sp>
        <p:nvSpPr>
          <p:cNvPr id="247812" name="Text Box 4">
            <a:extLst>
              <a:ext uri="{FF2B5EF4-FFF2-40B4-BE49-F238E27FC236}">
                <a16:creationId xmlns:a16="http://schemas.microsoft.com/office/drawing/2014/main" id="{B29BC643-E3A3-6AB8-7A3C-BB384BDDDD30}"/>
              </a:ext>
            </a:extLst>
          </p:cNvPr>
          <p:cNvSpPr txBox="1">
            <a:spLocks noChangeArrowheads="1"/>
          </p:cNvSpPr>
          <p:nvPr/>
        </p:nvSpPr>
        <p:spPr bwMode="auto">
          <a:xfrm>
            <a:off x="1752600" y="5334000"/>
            <a:ext cx="8686800" cy="1373188"/>
          </a:xfrm>
          <a:prstGeom prst="rect">
            <a:avLst/>
          </a:prstGeom>
          <a:solidFill>
            <a:srgbClr val="001E1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2800" b="0" i="0" u="none" strike="noStrike" kern="1200" cap="none" spc="0" normalizeH="0" baseline="0" noProof="0">
                <a:ln>
                  <a:noFill/>
                </a:ln>
                <a:solidFill>
                  <a:srgbClr val="FFFF99"/>
                </a:solidFill>
                <a:effectLst/>
                <a:uLnTx/>
                <a:uFillTx/>
                <a:latin typeface="Agency FB" panose="020B0503020202020204" pitchFamily="34" charset="0"/>
                <a:ea typeface="+mn-ea"/>
                <a:cs typeface="Arial" panose="020B0604020202020204" pitchFamily="34" charset="0"/>
              </a:rPr>
              <a:t>En la literatura mesopotámica, la derrota de Leviatán se atribuye a Anat o Baal en el pasado antiguo. En la Biblia, por supuesto, se atribuye a Yahvé pero en un futuro indeterminado.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anim calcmode="lin" valueType="num">
                                      <p:cBhvr>
                                        <p:cTn id="7" dur="500" fill="hold"/>
                                        <p:tgtEl>
                                          <p:spTgt spid="2478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7811">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47811">
                                            <p:txEl>
                                              <p:pRg st="1" end="1"/>
                                            </p:txEl>
                                          </p:spTgt>
                                        </p:tgtEl>
                                        <p:attrNameLst>
                                          <p:attrName>style.visibility</p:attrName>
                                        </p:attrNameLst>
                                      </p:cBhvr>
                                      <p:to>
                                        <p:strVal val="visible"/>
                                      </p:to>
                                    </p:set>
                                    <p:anim calcmode="lin" valueType="num">
                                      <p:cBhvr>
                                        <p:cTn id="11" dur="500" fill="hold"/>
                                        <p:tgtEl>
                                          <p:spTgt spid="247811">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24781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47811">
                                            <p:txEl>
                                              <p:pRg st="3" end="3"/>
                                            </p:txEl>
                                          </p:spTgt>
                                        </p:tgtEl>
                                        <p:attrNameLst>
                                          <p:attrName>style.visibility</p:attrName>
                                        </p:attrNameLst>
                                      </p:cBhvr>
                                      <p:to>
                                        <p:strVal val="visible"/>
                                      </p:to>
                                    </p:set>
                                    <p:anim calcmode="lin" valueType="num">
                                      <p:cBhvr>
                                        <p:cTn id="17" dur="500" fill="hold"/>
                                        <p:tgtEl>
                                          <p:spTgt spid="247811">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47811">
                                            <p:txEl>
                                              <p:pRg st="3" end="3"/>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47811">
                                            <p:txEl>
                                              <p:pRg st="4" end="4"/>
                                            </p:txEl>
                                          </p:spTgt>
                                        </p:tgtEl>
                                        <p:attrNameLst>
                                          <p:attrName>style.visibility</p:attrName>
                                        </p:attrNameLst>
                                      </p:cBhvr>
                                      <p:to>
                                        <p:strVal val="visible"/>
                                      </p:to>
                                    </p:set>
                                    <p:anim calcmode="lin" valueType="num">
                                      <p:cBhvr>
                                        <p:cTn id="21" dur="500" fill="hold"/>
                                        <p:tgtEl>
                                          <p:spTgt spid="247811">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24781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7812"/>
                                        </p:tgtEl>
                                        <p:attrNameLst>
                                          <p:attrName>style.visibility</p:attrName>
                                        </p:attrNameLst>
                                      </p:cBhvr>
                                      <p:to>
                                        <p:strVal val="visible"/>
                                      </p:to>
                                    </p:set>
                                    <p:animEffect transition="in" filter="dissolve">
                                      <p:cBhvr>
                                        <p:cTn id="27" dur="500"/>
                                        <p:tgtEl>
                                          <p:spTgt spid="247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2"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E5DC5108-B401-2D83-DDE2-F1C2FAA51A75}"/>
              </a:ext>
            </a:extLst>
          </p:cNvPr>
          <p:cNvSpPr>
            <a:spLocks noGrp="1"/>
          </p:cNvSpPr>
          <p:nvPr>
            <p:ph type="title" idx="4294967295"/>
          </p:nvPr>
        </p:nvSpPr>
        <p:spPr/>
        <p:txBody>
          <a:bodyPr/>
          <a:lstStyle/>
          <a:p>
            <a:pPr eaLnBrk="1" hangingPunct="1"/>
            <a:r>
              <a:rPr lang="es" altLang="en-US"/>
              <a:t>¿La Unión Europea?</a:t>
            </a:r>
          </a:p>
        </p:txBody>
      </p:sp>
      <p:sp>
        <p:nvSpPr>
          <p:cNvPr id="290819" name="Rectangle 3">
            <a:extLst>
              <a:ext uri="{FF2B5EF4-FFF2-40B4-BE49-F238E27FC236}">
                <a16:creationId xmlns:a16="http://schemas.microsoft.com/office/drawing/2014/main" id="{3A1AC857-E3D3-88FF-22FB-5DCF9446853B}"/>
              </a:ext>
            </a:extLst>
          </p:cNvPr>
          <p:cNvSpPr>
            <a:spLocks noGrp="1"/>
          </p:cNvSpPr>
          <p:nvPr>
            <p:ph type="body" idx="4294967295"/>
          </p:nvPr>
        </p:nvSpPr>
        <p:spPr>
          <a:xfrm>
            <a:off x="2057401" y="2336800"/>
            <a:ext cx="8245475" cy="4173538"/>
          </a:xfrm>
        </p:spPr>
        <p:txBody>
          <a:bodyPr>
            <a:normAutofit lnSpcReduction="10000"/>
          </a:bodyPr>
          <a:lstStyle/>
          <a:p>
            <a:pPr eaLnBrk="1" hangingPunct="1">
              <a:buFont typeface="Arial" panose="020B0604020202020204" pitchFamily="34" charset="0"/>
              <a:buNone/>
            </a:pPr>
            <a:r>
              <a:rPr lang="es" altLang="en-US" i="1">
                <a:solidFill>
                  <a:srgbClr val="FFFF99"/>
                </a:solidFill>
              </a:rPr>
              <a:t>The Late Great Planet Earth </a:t>
            </a:r>
            <a:r>
              <a:rPr lang="es" altLang="en-US">
                <a:solidFill>
                  <a:srgbClr val="FFFF99"/>
                </a:solidFill>
              </a:rPr>
              <a:t>de Hal Lindsey es que los 10 cuernos de la bestia representan los países federados de Europa (antes el ECM y ahora la Unión Europea).</a:t>
            </a:r>
          </a:p>
          <a:p>
            <a:pPr eaLnBrk="1" hangingPunct="1"/>
            <a:r>
              <a:rPr lang="es" altLang="en-US" i="1"/>
              <a:t>Establecido en 1958, en la década de 1970 la mayoría de las principales naciones de Europa occidental eran miembros.</a:t>
            </a:r>
          </a:p>
          <a:p>
            <a:pPr eaLnBrk="1" hangingPunct="1"/>
            <a:r>
              <a:rPr lang="es" altLang="en-US" i="1"/>
              <a:t>La creencia era que cuando el número total de miembros fuera diez, habría surgido el reino del anticristo.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90819">
                                            <p:txEl>
                                              <p:pRg st="0" end="0"/>
                                            </p:txEl>
                                          </p:spTgt>
                                        </p:tgtEl>
                                        <p:attrNameLst>
                                          <p:attrName>style.visibility</p:attrName>
                                        </p:attrNameLst>
                                      </p:cBhvr>
                                      <p:to>
                                        <p:strVal val="visible"/>
                                      </p:to>
                                    </p:set>
                                    <p:anim calcmode="lin" valueType="num">
                                      <p:cBhvr>
                                        <p:cTn id="7" dur="500" fill="hold"/>
                                        <p:tgtEl>
                                          <p:spTgt spid="2908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08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0819">
                                            <p:txEl>
                                              <p:pRg st="1" end="1"/>
                                            </p:txEl>
                                          </p:spTgt>
                                        </p:tgtEl>
                                        <p:attrNameLst>
                                          <p:attrName>style.visibility</p:attrName>
                                        </p:attrNameLst>
                                      </p:cBhvr>
                                      <p:to>
                                        <p:strVal val="visible"/>
                                      </p:to>
                                    </p:set>
                                    <p:anim calcmode="lin" valueType="num">
                                      <p:cBhvr additive="base">
                                        <p:cTn id="13" dur="500" fill="hold"/>
                                        <p:tgtEl>
                                          <p:spTgt spid="290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0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90819">
                                            <p:txEl>
                                              <p:pRg st="2" end="2"/>
                                            </p:txEl>
                                          </p:spTgt>
                                        </p:tgtEl>
                                        <p:attrNameLst>
                                          <p:attrName>style.visibility</p:attrName>
                                        </p:attrNameLst>
                                      </p:cBhvr>
                                      <p:to>
                                        <p:strVal val="visible"/>
                                      </p:to>
                                    </p:set>
                                    <p:anim calcmode="lin" valueType="num">
                                      <p:cBhvr additive="base">
                                        <p:cTn id="19" dur="500" fill="hold"/>
                                        <p:tgtEl>
                                          <p:spTgt spid="290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08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E67DD3B6-748A-1B9C-CED9-D7D8AFA7576D}"/>
              </a:ext>
            </a:extLst>
          </p:cNvPr>
          <p:cNvSpPr>
            <a:spLocks noGrp="1"/>
          </p:cNvSpPr>
          <p:nvPr>
            <p:ph type="title" idx="4294967295"/>
          </p:nvPr>
        </p:nvSpPr>
        <p:spPr/>
        <p:txBody>
          <a:bodyPr/>
          <a:lstStyle/>
          <a:p>
            <a:pPr eaLnBrk="1" hangingPunct="1"/>
            <a:r>
              <a:rPr lang="es" altLang="en-US"/>
              <a:t>La expulsión de Satanás</a:t>
            </a:r>
          </a:p>
        </p:txBody>
      </p:sp>
      <p:sp>
        <p:nvSpPr>
          <p:cNvPr id="259075" name="Rectangle 3">
            <a:extLst>
              <a:ext uri="{FF2B5EF4-FFF2-40B4-BE49-F238E27FC236}">
                <a16:creationId xmlns:a16="http://schemas.microsoft.com/office/drawing/2014/main" id="{6DD0051F-3671-E219-B0DC-A0C9B046FE51}"/>
              </a:ext>
            </a:extLst>
          </p:cNvPr>
          <p:cNvSpPr>
            <a:spLocks noGrp="1"/>
          </p:cNvSpPr>
          <p:nvPr>
            <p:ph type="body" sz="half" idx="4294967295"/>
          </p:nvPr>
        </p:nvSpPr>
        <p:spPr>
          <a:xfrm>
            <a:off x="1720850" y="3482975"/>
            <a:ext cx="2820988" cy="3125788"/>
          </a:xfrm>
          <a:solidFill>
            <a:srgbClr val="001E1D"/>
          </a:solidFill>
          <a:ln w="12700">
            <a:solidFill>
              <a:srgbClr val="000000"/>
            </a:solidFill>
            <a:miter lim="800000"/>
            <a:headEnd/>
            <a:tailEnd/>
          </a:ln>
        </p:spPr>
        <p:txBody>
          <a:bodyPr/>
          <a:lstStyle/>
          <a:p>
            <a:pPr eaLnBrk="1" hangingPunct="1">
              <a:buFont typeface="Arial" panose="020B0604020202020204" pitchFamily="34" charset="0"/>
              <a:buNone/>
            </a:pPr>
            <a:r>
              <a:rPr lang="es" altLang="en-US" dirty="0">
                <a:solidFill>
                  <a:schemeClr val="hlink"/>
                </a:solidFill>
                <a:latin typeface="Agency FB" panose="020B0503020202020204" pitchFamily="34" charset="0"/>
              </a:rPr>
              <a:t>En el pasado antiguo</a:t>
            </a:r>
          </a:p>
          <a:p>
            <a:pPr eaLnBrk="1" hangingPunct="1">
              <a:buFont typeface="Arial" panose="020B0604020202020204" pitchFamily="34" charset="0"/>
              <a:buNone/>
            </a:pPr>
            <a:r>
              <a:rPr lang="es" altLang="en-US" sz="2000" b="1" dirty="0">
                <a:solidFill>
                  <a:schemeClr val="bg1"/>
                </a:solidFill>
              </a:rPr>
              <a:t>Al vincular este pasaje con las palabras de Jesús en Lc. 10:18 y las visiones de Isaías 14 y Ezequiel 28, algunos ven la expulsión de Satanás como en el pasado antiguo.</a:t>
            </a:r>
          </a:p>
        </p:txBody>
      </p:sp>
      <p:sp>
        <p:nvSpPr>
          <p:cNvPr id="259076" name="Rectangle 4">
            <a:extLst>
              <a:ext uri="{FF2B5EF4-FFF2-40B4-BE49-F238E27FC236}">
                <a16:creationId xmlns:a16="http://schemas.microsoft.com/office/drawing/2014/main" id="{AC3624AB-B167-ED29-C232-9C1D52A8AE5A}"/>
              </a:ext>
            </a:extLst>
          </p:cNvPr>
          <p:cNvSpPr>
            <a:spLocks noGrp="1"/>
          </p:cNvSpPr>
          <p:nvPr>
            <p:ph type="body" sz="half" idx="4294967295"/>
          </p:nvPr>
        </p:nvSpPr>
        <p:spPr>
          <a:xfrm>
            <a:off x="4706939" y="3486151"/>
            <a:ext cx="2822575" cy="3127375"/>
          </a:xfrm>
          <a:solidFill>
            <a:srgbClr val="003A39"/>
          </a:solidFill>
          <a:ln w="12700">
            <a:solidFill>
              <a:srgbClr val="000000"/>
            </a:solidFill>
            <a:miter lim="800000"/>
            <a:headEnd/>
            <a:tailEnd/>
          </a:ln>
        </p:spPr>
        <p:txBody>
          <a:bodyPr/>
          <a:lstStyle/>
          <a:p>
            <a:pPr eaLnBrk="1" hangingPunct="1">
              <a:buFont typeface="Arial" panose="020B0604020202020204" pitchFamily="34" charset="0"/>
              <a:buNone/>
            </a:pPr>
            <a:r>
              <a:rPr lang="es" altLang="en-US" dirty="0">
                <a:solidFill>
                  <a:schemeClr val="hlink"/>
                </a:solidFill>
                <a:latin typeface="Agency FB" panose="020B0503020202020204" pitchFamily="34" charset="0"/>
              </a:rPr>
              <a:t>en la crucifixión</a:t>
            </a:r>
          </a:p>
          <a:p>
            <a:pPr eaLnBrk="1" hangingPunct="1">
              <a:buFont typeface="Arial" panose="020B0604020202020204" pitchFamily="34" charset="0"/>
              <a:buNone/>
            </a:pPr>
            <a:r>
              <a:rPr lang="es" altLang="en-US" sz="2000" b="1" dirty="0">
                <a:solidFill>
                  <a:schemeClr val="bg1"/>
                </a:solidFill>
              </a:rPr>
              <a:t>A partir de las palabras de Jesús sobre su enfrentamiento con Satanás en la cruz (Jn 12,31; 16,11), otros ven la expulsión en el momento de la pasión de Jesús.</a:t>
            </a:r>
          </a:p>
        </p:txBody>
      </p:sp>
      <p:sp>
        <p:nvSpPr>
          <p:cNvPr id="259077" name="Text Box 5">
            <a:extLst>
              <a:ext uri="{FF2B5EF4-FFF2-40B4-BE49-F238E27FC236}">
                <a16:creationId xmlns:a16="http://schemas.microsoft.com/office/drawing/2014/main" id="{7FF301EC-2327-DE7E-207E-7A1A573AAED2}"/>
              </a:ext>
            </a:extLst>
          </p:cNvPr>
          <p:cNvSpPr txBox="1">
            <a:spLocks noChangeArrowheads="1"/>
          </p:cNvSpPr>
          <p:nvPr/>
        </p:nvSpPr>
        <p:spPr bwMode="auto">
          <a:xfrm>
            <a:off x="1700214" y="2112964"/>
            <a:ext cx="86582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400" b="0" i="0" u="none" strike="noStrike" kern="1200" cap="none" spc="0" normalizeH="0" baseline="0" noProof="0">
                <a:ln>
                  <a:noFill/>
                </a:ln>
                <a:solidFill>
                  <a:srgbClr val="FFFF99"/>
                </a:solidFill>
                <a:effectLst/>
                <a:uLnTx/>
                <a:uFillTx/>
                <a:latin typeface="Trebuchet MS" panose="020B0603020202020204" pitchFamily="34" charset="0"/>
                <a:ea typeface="+mn-ea"/>
                <a:cs typeface="+mn-cs"/>
              </a:rPr>
              <a:t>Claramente, el Dragón Rojo representa a Satanás (12:9). Sin embargo, se debate el momento de su expulsión de los cielos (12:9-10, 13). Se han ofrecido tres vistas:</a:t>
            </a:r>
          </a:p>
        </p:txBody>
      </p:sp>
      <p:sp>
        <p:nvSpPr>
          <p:cNvPr id="259078" name="Rectangle 6">
            <a:extLst>
              <a:ext uri="{FF2B5EF4-FFF2-40B4-BE49-F238E27FC236}">
                <a16:creationId xmlns:a16="http://schemas.microsoft.com/office/drawing/2014/main" id="{4E241DA9-61C4-436A-8AE4-4867E3D92248}"/>
              </a:ext>
            </a:extLst>
          </p:cNvPr>
          <p:cNvSpPr>
            <a:spLocks/>
          </p:cNvSpPr>
          <p:nvPr/>
        </p:nvSpPr>
        <p:spPr bwMode="auto">
          <a:xfrm>
            <a:off x="7696200" y="3478214"/>
            <a:ext cx="2795588" cy="3140075"/>
          </a:xfrm>
          <a:prstGeom prst="rect">
            <a:avLst/>
          </a:prstGeom>
          <a:solidFill>
            <a:srgbClr val="006C69"/>
          </a:solidFill>
          <a:ln w="12700">
            <a:solidFill>
              <a:srgbClr val="000000"/>
            </a:solidFill>
            <a:miter lim="800000"/>
            <a:headEnd/>
            <a:tailEnd/>
          </a:ln>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 altLang="en-US" sz="2800" b="0" i="0" u="none" strike="noStrike" kern="1200" cap="none" spc="0" normalizeH="0" baseline="0" noProof="0" dirty="0">
                <a:ln>
                  <a:noFill/>
                </a:ln>
                <a:solidFill>
                  <a:srgbClr val="0563C1"/>
                </a:solidFill>
                <a:effectLst/>
                <a:uLnTx/>
                <a:uFillTx/>
                <a:latin typeface="Agency FB" panose="020B0503020202020204" pitchFamily="34" charset="0"/>
                <a:ea typeface="+mn-ea"/>
                <a:cs typeface="+mn-cs"/>
              </a:rPr>
              <a:t>En la Gran Tribulación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 altLang="en-US" sz="20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Otros, basados en las palabras “ahora” (12:10) y el contexto inmediato, ven la expulsión como algo por venir durante la Gran Tribulación.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59077">
                                            <p:txEl>
                                              <p:pRg st="0" end="0"/>
                                            </p:txEl>
                                          </p:spTgt>
                                        </p:tgtEl>
                                        <p:attrNameLst>
                                          <p:attrName>style.visibility</p:attrName>
                                        </p:attrNameLst>
                                      </p:cBhvr>
                                      <p:to>
                                        <p:strVal val="visible"/>
                                      </p:to>
                                    </p:set>
                                    <p:anim calcmode="lin" valueType="num">
                                      <p:cBhvr>
                                        <p:cTn id="7" dur="500" fill="hold"/>
                                        <p:tgtEl>
                                          <p:spTgt spid="25907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907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59075">
                                            <p:bg/>
                                          </p:spTgt>
                                        </p:tgtEl>
                                        <p:attrNameLst>
                                          <p:attrName>style.visibility</p:attrName>
                                        </p:attrNameLst>
                                      </p:cBhvr>
                                      <p:to>
                                        <p:strVal val="visible"/>
                                      </p:to>
                                    </p:set>
                                    <p:animEffect transition="in" filter="dissolve">
                                      <p:cBhvr>
                                        <p:cTn id="13" dur="500"/>
                                        <p:tgtEl>
                                          <p:spTgt spid="259075">
                                            <p:bg/>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9075">
                                            <p:txEl>
                                              <p:pRg st="0" end="0"/>
                                            </p:txEl>
                                          </p:spTgt>
                                        </p:tgtEl>
                                        <p:attrNameLst>
                                          <p:attrName>style.visibility</p:attrName>
                                        </p:attrNameLst>
                                      </p:cBhvr>
                                      <p:to>
                                        <p:strVal val="visible"/>
                                      </p:to>
                                    </p:set>
                                    <p:animEffect transition="in" filter="dissolve">
                                      <p:cBhvr>
                                        <p:cTn id="16" dur="500"/>
                                        <p:tgtEl>
                                          <p:spTgt spid="259075">
                                            <p:txEl>
                                              <p:pRg st="0" end="0"/>
                                            </p:txEl>
                                          </p:spTgt>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259076">
                                            <p:bg/>
                                          </p:spTgt>
                                        </p:tgtEl>
                                        <p:attrNameLst>
                                          <p:attrName>style.visibility</p:attrName>
                                        </p:attrNameLst>
                                      </p:cBhvr>
                                      <p:to>
                                        <p:strVal val="visible"/>
                                      </p:to>
                                    </p:set>
                                    <p:animEffect transition="in" filter="dissolve">
                                      <p:cBhvr>
                                        <p:cTn id="20" dur="500"/>
                                        <p:tgtEl>
                                          <p:spTgt spid="259076">
                                            <p:bg/>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59076">
                                            <p:txEl>
                                              <p:pRg st="0" end="0"/>
                                            </p:txEl>
                                          </p:spTgt>
                                        </p:tgtEl>
                                        <p:attrNameLst>
                                          <p:attrName>style.visibility</p:attrName>
                                        </p:attrNameLst>
                                      </p:cBhvr>
                                      <p:to>
                                        <p:strVal val="visible"/>
                                      </p:to>
                                    </p:set>
                                    <p:animEffect transition="in" filter="dissolve">
                                      <p:cBhvr>
                                        <p:cTn id="23" dur="500"/>
                                        <p:tgtEl>
                                          <p:spTgt spid="259076">
                                            <p:txEl>
                                              <p:pRg st="0" end="0"/>
                                            </p:txEl>
                                          </p:spTgt>
                                        </p:tgtEl>
                                      </p:cBhvr>
                                    </p:animEffect>
                                  </p:childTnLst>
                                </p:cTn>
                              </p:par>
                            </p:childTnLst>
                          </p:cTn>
                        </p:par>
                        <p:par>
                          <p:cTn id="24" fill="hold" nodeType="afterGroup">
                            <p:stCondLst>
                              <p:cond delay="1000"/>
                            </p:stCondLst>
                            <p:childTnLst>
                              <p:par>
                                <p:cTn id="25" presetID="9" presetClass="entr" presetSubtype="0" fill="hold" grpId="0" nodeType="afterEffect">
                                  <p:stCondLst>
                                    <p:cond delay="0"/>
                                  </p:stCondLst>
                                  <p:childTnLst>
                                    <p:set>
                                      <p:cBhvr>
                                        <p:cTn id="26" dur="1" fill="hold">
                                          <p:stCondLst>
                                            <p:cond delay="0"/>
                                          </p:stCondLst>
                                        </p:cTn>
                                        <p:tgtEl>
                                          <p:spTgt spid="259078">
                                            <p:bg/>
                                          </p:spTgt>
                                        </p:tgtEl>
                                        <p:attrNameLst>
                                          <p:attrName>style.visibility</p:attrName>
                                        </p:attrNameLst>
                                      </p:cBhvr>
                                      <p:to>
                                        <p:strVal val="visible"/>
                                      </p:to>
                                    </p:set>
                                    <p:animEffect transition="in" filter="dissolve">
                                      <p:cBhvr>
                                        <p:cTn id="27" dur="500"/>
                                        <p:tgtEl>
                                          <p:spTgt spid="259078">
                                            <p:bg/>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59078">
                                            <p:txEl>
                                              <p:pRg st="0" end="0"/>
                                            </p:txEl>
                                          </p:spTgt>
                                        </p:tgtEl>
                                        <p:attrNameLst>
                                          <p:attrName>style.visibility</p:attrName>
                                        </p:attrNameLst>
                                      </p:cBhvr>
                                      <p:to>
                                        <p:strVal val="visible"/>
                                      </p:to>
                                    </p:set>
                                    <p:animEffect transition="in" filter="dissolve">
                                      <p:cBhvr>
                                        <p:cTn id="30" dur="500"/>
                                        <p:tgtEl>
                                          <p:spTgt spid="259078">
                                            <p:txEl>
                                              <p:pRg st="0" end="0"/>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59075">
                                            <p:txEl>
                                              <p:pRg st="1" end="1"/>
                                            </p:txEl>
                                          </p:spTgt>
                                        </p:tgtEl>
                                        <p:attrNameLst>
                                          <p:attrName>style.visibility</p:attrName>
                                        </p:attrNameLst>
                                      </p:cBhvr>
                                      <p:to>
                                        <p:strVal val="visible"/>
                                      </p:to>
                                    </p:set>
                                    <p:anim calcmode="lin" valueType="num">
                                      <p:cBhvr additive="base">
                                        <p:cTn id="35" dur="500" fill="hold"/>
                                        <p:tgtEl>
                                          <p:spTgt spid="259075">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59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59076">
                                            <p:txEl>
                                              <p:pRg st="1" end="1"/>
                                            </p:txEl>
                                          </p:spTgt>
                                        </p:tgtEl>
                                        <p:attrNameLst>
                                          <p:attrName>style.visibility</p:attrName>
                                        </p:attrNameLst>
                                      </p:cBhvr>
                                      <p:to>
                                        <p:strVal val="visible"/>
                                      </p:to>
                                    </p:set>
                                    <p:anim calcmode="lin" valueType="num">
                                      <p:cBhvr additive="base">
                                        <p:cTn id="41" dur="500" fill="hold"/>
                                        <p:tgtEl>
                                          <p:spTgt spid="259076">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59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59078">
                                            <p:txEl>
                                              <p:pRg st="1" end="1"/>
                                            </p:txEl>
                                          </p:spTgt>
                                        </p:tgtEl>
                                        <p:attrNameLst>
                                          <p:attrName>style.visibility</p:attrName>
                                        </p:attrNameLst>
                                      </p:cBhvr>
                                      <p:to>
                                        <p:strVal val="visible"/>
                                      </p:to>
                                    </p:set>
                                    <p:anim calcmode="lin" valueType="num">
                                      <p:cBhvr additive="base">
                                        <p:cTn id="47" dur="500" fill="hold"/>
                                        <p:tgtEl>
                                          <p:spTgt spid="259078">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5907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uiExpand="1" build="p" animBg="1"/>
      <p:bldP spid="259076" grpId="0" uiExpand="1" build="p" animBg="1"/>
      <p:bldP spid="259078" grpId="0" uiExpand="1" build="allAtOnce"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B2AE294F-5BDB-34F6-D3DE-CED71F0AA2EC}"/>
              </a:ext>
            </a:extLst>
          </p:cNvPr>
          <p:cNvSpPr>
            <a:spLocks noGrp="1"/>
          </p:cNvSpPr>
          <p:nvPr>
            <p:ph type="title" idx="4294967295"/>
          </p:nvPr>
        </p:nvSpPr>
        <p:spPr>
          <a:xfrm>
            <a:off x="2055813" y="295275"/>
            <a:ext cx="6896100" cy="1081088"/>
          </a:xfrm>
        </p:spPr>
        <p:txBody>
          <a:bodyPr/>
          <a:lstStyle/>
          <a:p>
            <a:pPr eaLnBrk="1" hangingPunct="1">
              <a:defRPr/>
            </a:pPr>
            <a:r>
              <a:rPr lang="es" altLang="en-US">
                <a:solidFill>
                  <a:srgbClr val="00FFFF"/>
                </a:solidFill>
                <a:effectLst>
                  <a:outerShdw blurRad="38100" dist="38100" dir="2700000" algn="tl">
                    <a:srgbClr val="000000"/>
                  </a:outerShdw>
                </a:effectLst>
              </a:rPr>
              <a:t>PUNTOS DE DISCUSIÓN</a:t>
            </a:r>
          </a:p>
        </p:txBody>
      </p:sp>
      <p:sp>
        <p:nvSpPr>
          <p:cNvPr id="246787" name="Rectangle 3">
            <a:extLst>
              <a:ext uri="{FF2B5EF4-FFF2-40B4-BE49-F238E27FC236}">
                <a16:creationId xmlns:a16="http://schemas.microsoft.com/office/drawing/2014/main" id="{2BE5010A-F87B-548A-E3DA-212A5264C152}"/>
              </a:ext>
            </a:extLst>
          </p:cNvPr>
          <p:cNvSpPr>
            <a:spLocks noGrp="1"/>
          </p:cNvSpPr>
          <p:nvPr>
            <p:ph type="body" idx="4294967295"/>
          </p:nvPr>
        </p:nvSpPr>
        <p:spPr>
          <a:xfrm>
            <a:off x="2028825" y="1250950"/>
            <a:ext cx="8318500" cy="5367338"/>
          </a:xfrm>
        </p:spPr>
        <p:txBody>
          <a:bodyPr/>
          <a:lstStyle/>
          <a:p>
            <a:pPr marL="457200" indent="-457200">
              <a:buFont typeface="Arial" panose="020B0604020202020204" pitchFamily="34" charset="0"/>
              <a:buAutoNum type="arabicPeriod"/>
            </a:pPr>
            <a:r>
              <a:rPr lang="es" altLang="en-US"/>
              <a:t>¿Le sorprende que la Biblia contenga imágenes de archivo, como la mujer y el dragón, que ya eran muy conocidas en el mundo antiguo?</a:t>
            </a:r>
          </a:p>
          <a:p>
            <a:pPr marL="457200" indent="-457200">
              <a:buFont typeface="Arial" panose="020B0604020202020204" pitchFamily="34" charset="0"/>
              <a:buAutoNum type="arabicPeriod"/>
            </a:pPr>
            <a:r>
              <a:rPr lang="es" altLang="en-US"/>
              <a:t>Ahora que hay unas 27 naciones en la Unión Europea, ¿qué tan viable es la interpretación de Hal Lindsey?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46787">
                                            <p:txEl>
                                              <p:pRg st="0" end="0"/>
                                            </p:txEl>
                                          </p:spTgt>
                                        </p:tgtEl>
                                        <p:attrNameLst>
                                          <p:attrName>style.visibility</p:attrName>
                                        </p:attrNameLst>
                                      </p:cBhvr>
                                      <p:to>
                                        <p:strVal val="visible"/>
                                      </p:to>
                                    </p:set>
                                    <p:anim calcmode="lin" valueType="num">
                                      <p:cBhvr additive="base">
                                        <p:cTn id="7" dur="500" fill="hold"/>
                                        <p:tgtEl>
                                          <p:spTgt spid="2467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67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46787">
                                            <p:txEl>
                                              <p:pRg st="1" end="1"/>
                                            </p:txEl>
                                          </p:spTgt>
                                        </p:tgtEl>
                                        <p:attrNameLst>
                                          <p:attrName>style.visibility</p:attrName>
                                        </p:attrNameLst>
                                      </p:cBhvr>
                                      <p:to>
                                        <p:strVal val="visible"/>
                                      </p:to>
                                    </p:set>
                                    <p:anim calcmode="lin" valueType="num">
                                      <p:cBhvr additive="base">
                                        <p:cTn id="13" dur="500" fill="hold"/>
                                        <p:tgtEl>
                                          <p:spTgt spid="2467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678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B1A63241-73F5-23C3-71C6-0DE0775CBE10}"/>
              </a:ext>
            </a:extLst>
          </p:cNvPr>
          <p:cNvSpPr>
            <a:spLocks noGrp="1"/>
          </p:cNvSpPr>
          <p:nvPr>
            <p:ph type="title" idx="4294967295"/>
          </p:nvPr>
        </p:nvSpPr>
        <p:spPr/>
        <p:txBody>
          <a:bodyPr/>
          <a:lstStyle/>
          <a:p>
            <a:pPr eaLnBrk="1" hangingPunct="1"/>
            <a:r>
              <a:rPr lang="es" altLang="en-US"/>
              <a:t>El Dragón y el Mesías</a:t>
            </a:r>
          </a:p>
        </p:txBody>
      </p:sp>
      <p:sp>
        <p:nvSpPr>
          <p:cNvPr id="248835" name="Rectangle 3">
            <a:extLst>
              <a:ext uri="{FF2B5EF4-FFF2-40B4-BE49-F238E27FC236}">
                <a16:creationId xmlns:a16="http://schemas.microsoft.com/office/drawing/2014/main" id="{73B5425D-C42F-2212-F8FF-D1477B8152EE}"/>
              </a:ext>
            </a:extLst>
          </p:cNvPr>
          <p:cNvSpPr>
            <a:spLocks noGrp="1"/>
          </p:cNvSpPr>
          <p:nvPr>
            <p:ph type="body" idx="4294967295"/>
          </p:nvPr>
        </p:nvSpPr>
        <p:spPr>
          <a:xfrm>
            <a:off x="2057401" y="2132013"/>
            <a:ext cx="8334375" cy="4697412"/>
          </a:xfrm>
        </p:spPr>
        <p:txBody>
          <a:bodyPr/>
          <a:lstStyle/>
          <a:p>
            <a:pPr eaLnBrk="1" hangingPunct="1">
              <a:buFont typeface="Arial" panose="020B0604020202020204" pitchFamily="34" charset="0"/>
              <a:buNone/>
            </a:pPr>
            <a:r>
              <a:rPr lang="es" altLang="en-US">
                <a:solidFill>
                  <a:srgbClr val="FFFF99"/>
                </a:solidFill>
              </a:rPr>
              <a:t>Es inmediatamente evidente que el Dragón busca destruir al niño mesiánico a quien Dios había destinado para gobernar las naciones.</a:t>
            </a:r>
          </a:p>
          <a:p>
            <a:pPr eaLnBrk="1" hangingPunct="1"/>
            <a:r>
              <a:rPr lang="es" altLang="en-US" i="1"/>
              <a:t>La ascensión del niño al trono de Dios lo identifica como el Cordero, que está en el centro del trono (cf. 5,6).</a:t>
            </a:r>
          </a:p>
          <a:p>
            <a:pPr eaLnBrk="1" hangingPunct="1"/>
            <a:r>
              <a:rPr lang="es" altLang="en-US" i="1"/>
              <a:t>Su destino de gobernar está tomado del Salmo 2:7-9, donde al Rey de Sion se le da soberanía sobre las naciones.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anim calcmode="lin" valueType="num">
                                      <p:cBhvr>
                                        <p:cTn id="7" dur="500" fill="hold"/>
                                        <p:tgtEl>
                                          <p:spTgt spid="2488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88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8835">
                                            <p:txEl>
                                              <p:pRg st="1" end="1"/>
                                            </p:txEl>
                                          </p:spTgt>
                                        </p:tgtEl>
                                        <p:attrNameLst>
                                          <p:attrName>style.visibility</p:attrName>
                                        </p:attrNameLst>
                                      </p:cBhvr>
                                      <p:to>
                                        <p:strVal val="visible"/>
                                      </p:to>
                                    </p:set>
                                    <p:anim calcmode="lin" valueType="num">
                                      <p:cBhvr additive="base">
                                        <p:cTn id="13" dur="500" fill="hold"/>
                                        <p:tgtEl>
                                          <p:spTgt spid="2488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88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8835">
                                            <p:txEl>
                                              <p:pRg st="2" end="2"/>
                                            </p:txEl>
                                          </p:spTgt>
                                        </p:tgtEl>
                                        <p:attrNameLst>
                                          <p:attrName>style.visibility</p:attrName>
                                        </p:attrNameLst>
                                      </p:cBhvr>
                                      <p:to>
                                        <p:strVal val="visible"/>
                                      </p:to>
                                    </p:set>
                                    <p:anim calcmode="lin" valueType="num">
                                      <p:cBhvr additive="base">
                                        <p:cTn id="19" dur="500" fill="hold"/>
                                        <p:tgtEl>
                                          <p:spTgt spid="2488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88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EB02EAF-9847-3690-CD3B-7106F65D1431}"/>
              </a:ext>
            </a:extLst>
          </p:cNvPr>
          <p:cNvSpPr>
            <a:spLocks noGrp="1"/>
          </p:cNvSpPr>
          <p:nvPr>
            <p:ph type="title" idx="4294967295"/>
          </p:nvPr>
        </p:nvSpPr>
        <p:spPr/>
        <p:txBody>
          <a:bodyPr/>
          <a:lstStyle/>
          <a:p>
            <a:pPr eaLnBrk="1" hangingPunct="1"/>
            <a:r>
              <a:rPr lang="es" altLang="en-US"/>
              <a:t>El Rey que ahora “es”</a:t>
            </a:r>
          </a:p>
        </p:txBody>
      </p:sp>
      <p:sp>
        <p:nvSpPr>
          <p:cNvPr id="34819" name="Rectangle 3">
            <a:extLst>
              <a:ext uri="{FF2B5EF4-FFF2-40B4-BE49-F238E27FC236}">
                <a16:creationId xmlns:a16="http://schemas.microsoft.com/office/drawing/2014/main" id="{DBBDF44B-ACF8-F7DF-2A00-EDB399EC0BA4}"/>
              </a:ext>
            </a:extLst>
          </p:cNvPr>
          <p:cNvSpPr>
            <a:spLocks noGrp="1"/>
          </p:cNvSpPr>
          <p:nvPr>
            <p:ph type="body" idx="4294967295"/>
          </p:nvPr>
        </p:nvSpPr>
        <p:spPr>
          <a:xfrm>
            <a:off x="2057400" y="2336801"/>
            <a:ext cx="7905750" cy="3598863"/>
          </a:xfrm>
        </p:spPr>
        <p:txBody>
          <a:bodyPr>
            <a:normAutofit fontScale="92500" lnSpcReduction="10000"/>
          </a:bodyPr>
          <a:lstStyle/>
          <a:p>
            <a:pPr eaLnBrk="1" hangingPunct="1">
              <a:buFont typeface="Arial" panose="020B0604020202020204" pitchFamily="34" charset="0"/>
              <a:buNone/>
            </a:pPr>
            <a:r>
              <a:rPr lang="es" altLang="en-US" b="1">
                <a:solidFill>
                  <a:srgbClr val="FFFF99"/>
                </a:solidFill>
              </a:rPr>
              <a:t>En una referencia secuencial a siete gobernantes políticos, Juan dijo que el sexto </a:t>
            </a:r>
            <a:r>
              <a:rPr lang="es" altLang="en-US" b="1" baseline="30000">
                <a:solidFill>
                  <a:srgbClr val="FFFF99"/>
                </a:solidFill>
              </a:rPr>
              <a:t>" </a:t>
            </a:r>
            <a:r>
              <a:rPr lang="es" altLang="en-US" b="1">
                <a:solidFill>
                  <a:srgbClr val="FFFF99"/>
                </a:solidFill>
              </a:rPr>
              <a:t>es" (17:10), lo que implica que estaba en el poder en el momento de la escritura.</a:t>
            </a:r>
          </a:p>
          <a:p>
            <a:pPr eaLnBrk="1" hangingPunct="1"/>
            <a:r>
              <a:rPr lang="es" altLang="en-US" i="1"/>
              <a:t>Si se acepta una fecha temprana, entonces el gobernante probablemente sería César Nerón (54-68 dC).</a:t>
            </a:r>
          </a:p>
          <a:p>
            <a:pPr eaLnBrk="1" hangingPunct="1"/>
            <a:r>
              <a:rPr lang="es" altLang="en-US" i="1"/>
              <a:t>Si se acepta una fecha posterior, entonces el gobernante probablemente sería el emperador Domiciano (81-96 dC).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p:cTn id="7" dur="500" fill="hold"/>
                                        <p:tgtEl>
                                          <p:spTgt spid="348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8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5E170FF9-CA8A-CE18-DB9B-6D401349F411}"/>
              </a:ext>
            </a:extLst>
          </p:cNvPr>
          <p:cNvSpPr>
            <a:spLocks noGrp="1"/>
          </p:cNvSpPr>
          <p:nvPr>
            <p:ph type="title" idx="4294967295"/>
          </p:nvPr>
        </p:nvSpPr>
        <p:spPr/>
        <p:txBody>
          <a:bodyPr/>
          <a:lstStyle/>
          <a:p>
            <a:pPr eaLnBrk="1" hangingPunct="1"/>
            <a:r>
              <a:rPr lang="es" altLang="en-US"/>
              <a:t>el vuelo de la mujer</a:t>
            </a:r>
          </a:p>
        </p:txBody>
      </p:sp>
      <p:sp>
        <p:nvSpPr>
          <p:cNvPr id="250887" name="Rectangle 7">
            <a:extLst>
              <a:ext uri="{FF2B5EF4-FFF2-40B4-BE49-F238E27FC236}">
                <a16:creationId xmlns:a16="http://schemas.microsoft.com/office/drawing/2014/main" id="{76333B2C-5BED-F0FA-64A5-44338F5A2DC3}"/>
              </a:ext>
            </a:extLst>
          </p:cNvPr>
          <p:cNvSpPr>
            <a:spLocks noGrp="1"/>
          </p:cNvSpPr>
          <p:nvPr>
            <p:ph type="body" idx="4294967295"/>
          </p:nvPr>
        </p:nvSpPr>
        <p:spPr>
          <a:xfrm>
            <a:off x="2057401" y="2336800"/>
            <a:ext cx="8245475" cy="4521200"/>
          </a:xfrm>
        </p:spPr>
        <p:txBody>
          <a:bodyPr/>
          <a:lstStyle/>
          <a:p>
            <a:pPr eaLnBrk="1" hangingPunct="1">
              <a:buFont typeface="Arial" panose="020B0604020202020204" pitchFamily="34" charset="0"/>
              <a:buNone/>
            </a:pPr>
            <a:r>
              <a:rPr lang="es" altLang="en-US">
                <a:solidFill>
                  <a:srgbClr val="FFFF99"/>
                </a:solidFill>
              </a:rPr>
              <a:t>El vuelo de la mujer al desierto sobre alas de águila recuerda la antigua estancia de Israel en el desierto antes de entrar en Canaán (Ex. 19:4).</a:t>
            </a:r>
          </a:p>
          <a:p>
            <a:pPr eaLnBrk="1" hangingPunct="1"/>
            <a:r>
              <a:rPr lang="es" altLang="en-US" i="1"/>
              <a:t>Aquí, la mujer estaría protegida de los ataques del dragón por “un tiempo, tiempos y la mitad de un tiempo”, el período descrito por Daniel durante el cual un tirano blasfemaría contra Dios y oprimiría a los santos (Daniel 7:25).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50887">
                                            <p:txEl>
                                              <p:pRg st="0" end="0"/>
                                            </p:txEl>
                                          </p:spTgt>
                                        </p:tgtEl>
                                        <p:attrNameLst>
                                          <p:attrName>style.visibility</p:attrName>
                                        </p:attrNameLst>
                                      </p:cBhvr>
                                      <p:to>
                                        <p:strVal val="visible"/>
                                      </p:to>
                                    </p:set>
                                    <p:anim calcmode="lin" valueType="num">
                                      <p:cBhvr>
                                        <p:cTn id="7" dur="500" fill="hold"/>
                                        <p:tgtEl>
                                          <p:spTgt spid="2508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08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0887">
                                            <p:txEl>
                                              <p:pRg st="1" end="1"/>
                                            </p:txEl>
                                          </p:spTgt>
                                        </p:tgtEl>
                                        <p:attrNameLst>
                                          <p:attrName>style.visibility</p:attrName>
                                        </p:attrNameLst>
                                      </p:cBhvr>
                                      <p:to>
                                        <p:strVal val="visible"/>
                                      </p:to>
                                    </p:set>
                                    <p:anim calcmode="lin" valueType="num">
                                      <p:cBhvr additive="base">
                                        <p:cTn id="13" dur="500" fill="hold"/>
                                        <p:tgtEl>
                                          <p:spTgt spid="2508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08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4">
            <a:extLst>
              <a:ext uri="{FF2B5EF4-FFF2-40B4-BE49-F238E27FC236}">
                <a16:creationId xmlns:a16="http://schemas.microsoft.com/office/drawing/2014/main" id="{D3CA9300-7CBF-0979-08F9-1119C0D164A7}"/>
              </a:ext>
            </a:extLst>
          </p:cNvPr>
          <p:cNvSpPr>
            <a:spLocks noGrp="1"/>
          </p:cNvSpPr>
          <p:nvPr>
            <p:ph type="title" idx="4294967295"/>
          </p:nvPr>
        </p:nvSpPr>
        <p:spPr/>
        <p:txBody>
          <a:bodyPr/>
          <a:lstStyle/>
          <a:p>
            <a:pPr eaLnBrk="1" hangingPunct="1"/>
            <a:r>
              <a:rPr lang="es" altLang="en-US"/>
              <a:t>¿Quién es la Mujer y Cuál es su Vuelo?</a:t>
            </a:r>
          </a:p>
        </p:txBody>
      </p:sp>
      <p:sp>
        <p:nvSpPr>
          <p:cNvPr id="253957" name="Rectangle 5">
            <a:extLst>
              <a:ext uri="{FF2B5EF4-FFF2-40B4-BE49-F238E27FC236}">
                <a16:creationId xmlns:a16="http://schemas.microsoft.com/office/drawing/2014/main" id="{0D40A29D-289F-D87C-0C07-056EF29254E5}"/>
              </a:ext>
            </a:extLst>
          </p:cNvPr>
          <p:cNvSpPr>
            <a:spLocks noGrp="1"/>
          </p:cNvSpPr>
          <p:nvPr>
            <p:ph type="body" sz="half" idx="4294967295"/>
          </p:nvPr>
        </p:nvSpPr>
        <p:spPr>
          <a:xfrm>
            <a:off x="1651000" y="2776538"/>
            <a:ext cx="2819400" cy="3910012"/>
          </a:xfrm>
          <a:solidFill>
            <a:srgbClr val="001E1D"/>
          </a:solidFill>
          <a:ln w="12700">
            <a:solidFill>
              <a:srgbClr val="000000"/>
            </a:solidFill>
            <a:miter lim="800000"/>
            <a:headEnd/>
            <a:tailEnd/>
          </a:ln>
        </p:spPr>
        <p:txBody>
          <a:bodyPr/>
          <a:lstStyle/>
          <a:p>
            <a:pPr eaLnBrk="1" hangingPunct="1">
              <a:buFont typeface="Arial" panose="020B0604020202020204" pitchFamily="34" charset="0"/>
              <a:buNone/>
              <a:defRPr/>
            </a:pPr>
            <a:r>
              <a:rPr lang="es" altLang="en-US" dirty="0">
                <a:solidFill>
                  <a:schemeClr val="hlink"/>
                </a:solidFill>
                <a:effectLst>
                  <a:outerShdw blurRad="38100" dist="38100" dir="2700000" algn="tl">
                    <a:srgbClr val="000000"/>
                  </a:outerShdw>
                </a:effectLst>
                <a:latin typeface="Impact" panose="020B0806030902050204" pitchFamily="34" charset="0"/>
              </a:rPr>
              <a:t>preterista</a:t>
            </a:r>
          </a:p>
          <a:p>
            <a:pPr eaLnBrk="1" hangingPunct="1">
              <a:defRPr/>
            </a:pPr>
            <a:r>
              <a:rPr lang="es" altLang="en-US" sz="2000" i="1" dirty="0">
                <a:solidFill>
                  <a:schemeClr val="bg1"/>
                </a:solidFill>
                <a:latin typeface="Arial Narrow" panose="020B0606020202030204" pitchFamily="34" charset="0"/>
              </a:rPr>
              <a:t>Aquí, la mujer representa al pueblo de Dios, especialmente a los que abandonaron Jerusalén antes de la </a:t>
            </a:r>
            <a:r>
              <a:rPr lang="es" altLang="en-US" sz="2000" i="1" baseline="30000" dirty="0">
                <a:solidFill>
                  <a:schemeClr val="bg1"/>
                </a:solidFill>
                <a:latin typeface="Arial Narrow" panose="020B0606020202030204" pitchFamily="34" charset="0"/>
              </a:rPr>
              <a:t>1ª </a:t>
            </a:r>
            <a:r>
              <a:rPr lang="es" altLang="en-US" sz="2000" i="1" dirty="0">
                <a:solidFill>
                  <a:schemeClr val="bg1"/>
                </a:solidFill>
                <a:latin typeface="Arial Narrow" panose="020B0606020202030204" pitchFamily="34" charset="0"/>
              </a:rPr>
              <a:t>revuelta judía.</a:t>
            </a:r>
          </a:p>
          <a:p>
            <a:pPr eaLnBrk="1" hangingPunct="1">
              <a:defRPr/>
            </a:pPr>
            <a:r>
              <a:rPr lang="es" altLang="en-US" sz="2000" i="1" dirty="0">
                <a:solidFill>
                  <a:schemeClr val="bg1"/>
                </a:solidFill>
                <a:latin typeface="Arial Narrow" panose="020B0606020202030204" pitchFamily="34" charset="0"/>
              </a:rPr>
              <a:t>Según Eusebio, los cristianos huyeron a Pella en Transjordania antes del asedio de la ciudad</a:t>
            </a:r>
            <a:r>
              <a:rPr lang="es" altLang="en-US" sz="2000" i="1" dirty="0">
                <a:latin typeface="Arial Narrow" panose="020B0606020202030204" pitchFamily="34" charset="0"/>
              </a:rPr>
              <a:t>.</a:t>
            </a:r>
          </a:p>
        </p:txBody>
      </p:sp>
      <p:sp>
        <p:nvSpPr>
          <p:cNvPr id="253958" name="Rectangle 6">
            <a:extLst>
              <a:ext uri="{FF2B5EF4-FFF2-40B4-BE49-F238E27FC236}">
                <a16:creationId xmlns:a16="http://schemas.microsoft.com/office/drawing/2014/main" id="{C618A717-5E31-68B2-469F-D2D5C412CC54}"/>
              </a:ext>
            </a:extLst>
          </p:cNvPr>
          <p:cNvSpPr>
            <a:spLocks noGrp="1"/>
          </p:cNvSpPr>
          <p:nvPr>
            <p:ph type="body" sz="half" idx="4294967295"/>
          </p:nvPr>
        </p:nvSpPr>
        <p:spPr>
          <a:xfrm>
            <a:off x="4652964" y="2776539"/>
            <a:ext cx="2867025" cy="3908425"/>
          </a:xfrm>
          <a:solidFill>
            <a:srgbClr val="003A39"/>
          </a:solidFill>
          <a:ln w="12700">
            <a:solidFill>
              <a:srgbClr val="000000"/>
            </a:solidFill>
            <a:miter lim="800000"/>
            <a:headEnd/>
            <a:tailEnd/>
          </a:ln>
        </p:spPr>
        <p:txBody>
          <a:bodyPr/>
          <a:lstStyle/>
          <a:p>
            <a:pPr eaLnBrk="1" hangingPunct="1">
              <a:buFont typeface="Arial" panose="020B0604020202020204" pitchFamily="34" charset="0"/>
              <a:buNone/>
              <a:defRPr/>
            </a:pPr>
            <a:r>
              <a:rPr lang="es" altLang="en-US" dirty="0">
                <a:solidFill>
                  <a:schemeClr val="hlink"/>
                </a:solidFill>
                <a:effectLst>
                  <a:outerShdw blurRad="38100" dist="38100" dir="2700000" algn="tl">
                    <a:srgbClr val="000000"/>
                  </a:outerShdw>
                </a:effectLst>
                <a:latin typeface="Impact" panose="020B0806030902050204" pitchFamily="34" charset="0"/>
              </a:rPr>
              <a:t>Era de la Iglesia</a:t>
            </a:r>
          </a:p>
          <a:p>
            <a:pPr eaLnBrk="1" hangingPunct="1">
              <a:defRPr/>
            </a:pPr>
            <a:r>
              <a:rPr lang="es" altLang="en-US" sz="2000" i="1" dirty="0">
                <a:solidFill>
                  <a:schemeClr val="bg1"/>
                </a:solidFill>
                <a:latin typeface="Arial Narrow" panose="020B0606020202030204" pitchFamily="34" charset="0"/>
              </a:rPr>
              <a:t>Aquí, la mujer es toda la comunidad cristiana frente a un mundo dominado por Satanás.</a:t>
            </a:r>
          </a:p>
          <a:p>
            <a:pPr eaLnBrk="1" hangingPunct="1">
              <a:defRPr/>
            </a:pPr>
            <a:r>
              <a:rPr lang="es" altLang="en-US" sz="2000" i="1" dirty="0">
                <a:solidFill>
                  <a:schemeClr val="bg1"/>
                </a:solidFill>
                <a:latin typeface="Arial Narrow" panose="020B0606020202030204" pitchFamily="34" charset="0"/>
              </a:rPr>
              <a:t>Los 3 años y medio son un símbolo del tiempo de la protección de Dios hasta el final de la era, la “permanencia” del cristiano en el desierto.</a:t>
            </a:r>
          </a:p>
        </p:txBody>
      </p:sp>
      <p:sp>
        <p:nvSpPr>
          <p:cNvPr id="253959" name="Rectangle 7">
            <a:extLst>
              <a:ext uri="{FF2B5EF4-FFF2-40B4-BE49-F238E27FC236}">
                <a16:creationId xmlns:a16="http://schemas.microsoft.com/office/drawing/2014/main" id="{AE89FBEA-0206-1505-DD00-241D719E7D03}"/>
              </a:ext>
            </a:extLst>
          </p:cNvPr>
          <p:cNvSpPr>
            <a:spLocks/>
          </p:cNvSpPr>
          <p:nvPr/>
        </p:nvSpPr>
        <p:spPr bwMode="auto">
          <a:xfrm>
            <a:off x="7724775" y="2781301"/>
            <a:ext cx="2819400" cy="3895725"/>
          </a:xfrm>
          <a:prstGeom prst="rect">
            <a:avLst/>
          </a:prstGeom>
          <a:solidFill>
            <a:srgbClr val="006C69"/>
          </a:solidFill>
          <a:ln w="12700">
            <a:solidFill>
              <a:srgbClr val="000000"/>
            </a:solidFill>
            <a:miter lim="800000"/>
            <a:headEnd/>
            <a:tailEnd/>
          </a:ln>
        </p:spPr>
        <p:txBody>
          <a:bodyPr/>
          <a:lstStyle>
            <a:lvl1pPr marL="228600" indent="-228600">
              <a:lnSpc>
                <a:spcPct val="90000"/>
              </a:lnSpc>
              <a:spcBef>
                <a:spcPts val="1000"/>
              </a:spcBef>
              <a:buFont typeface="Arial" panose="020B0604020202020204" pitchFamily="34" charset="0"/>
              <a:buChar char="•"/>
              <a:defRPr sz="20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4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4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 altLang="en-US" sz="2400" b="0" i="0" u="none" strike="noStrike" kern="1200" cap="none" spc="0" normalizeH="0" baseline="0" noProof="0" dirty="0">
                <a:ln>
                  <a:noFill/>
                </a:ln>
                <a:solidFill>
                  <a:srgbClr val="0563C1"/>
                </a:solidFill>
                <a:effectLst>
                  <a:outerShdw blurRad="38100" dist="38100" dir="2700000" algn="tl">
                    <a:srgbClr val="000000"/>
                  </a:outerShdw>
                </a:effectLst>
                <a:uLnTx/>
                <a:uFillTx/>
                <a:latin typeface="Impact" panose="020B0806030902050204" pitchFamily="34" charset="0"/>
                <a:ea typeface="+mn-ea"/>
                <a:cs typeface="+mn-cs"/>
              </a:rPr>
              <a:t>Hora de finalización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Aquí, la mujer es el Israel étnico o toda la comunidad del pueblo de Dios, judíos y gentiles, frente al anticristo al final de la era.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Los 3 años y medio son la Gran Tribulación siguiendo el patrón de la última mitad de la semana 70 de </a:t>
            </a:r>
            <a:r>
              <a:rPr kumimoji="0" lang="es" altLang="en-US" sz="2000" b="0" i="1" u="none" strike="noStrike" kern="1200" cap="none" spc="0" normalizeH="0" baseline="30000" noProof="0" dirty="0">
                <a:ln>
                  <a:noFill/>
                </a:ln>
                <a:solidFill>
                  <a:prstClr val="white"/>
                </a:solidFill>
                <a:effectLst/>
                <a:uLnTx/>
                <a:uFillTx/>
                <a:latin typeface="Arial Narrow" panose="020B0606020202030204" pitchFamily="34" charset="0"/>
                <a:ea typeface="+mn-ea"/>
                <a:cs typeface="+mn-cs"/>
              </a:rPr>
              <a:t>Daniel </a:t>
            </a: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a:t>
            </a:r>
          </a:p>
        </p:txBody>
      </p:sp>
      <p:sp>
        <p:nvSpPr>
          <p:cNvPr id="253960" name="Text Box 8">
            <a:extLst>
              <a:ext uri="{FF2B5EF4-FFF2-40B4-BE49-F238E27FC236}">
                <a16:creationId xmlns:a16="http://schemas.microsoft.com/office/drawing/2014/main" id="{2BFC0CC9-CD44-403F-A344-2C332DC3655C}"/>
              </a:ext>
            </a:extLst>
          </p:cNvPr>
          <p:cNvSpPr txBox="1">
            <a:spLocks noChangeArrowheads="1"/>
          </p:cNvSpPr>
          <p:nvPr/>
        </p:nvSpPr>
        <p:spPr bwMode="auto">
          <a:xfrm>
            <a:off x="1939552" y="1452564"/>
            <a:ext cx="79787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s" altLang="en-US" sz="2800" b="0" i="0" u="none" strike="noStrike" kern="1200" cap="none" spc="0" normalizeH="0" baseline="0" noProof="0" dirty="0">
                <a:ln>
                  <a:noFill/>
                </a:ln>
                <a:solidFill>
                  <a:srgbClr val="FFFF99"/>
                </a:solidFill>
                <a:effectLst/>
                <a:uLnTx/>
                <a:uFillTx/>
                <a:latin typeface="Trebuchet MS" panose="020B0603020202020204" pitchFamily="34" charset="0"/>
                <a:ea typeface="+mn-ea"/>
                <a:cs typeface="+mn-cs"/>
              </a:rPr>
              <a:t>Tres interpretaciones principales dominan el campo.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53960">
                                            <p:txEl>
                                              <p:pRg st="0" end="0"/>
                                            </p:txEl>
                                          </p:spTgt>
                                        </p:tgtEl>
                                        <p:attrNameLst>
                                          <p:attrName>style.visibility</p:attrName>
                                        </p:attrNameLst>
                                      </p:cBhvr>
                                      <p:to>
                                        <p:strVal val="visible"/>
                                      </p:to>
                                    </p:set>
                                    <p:anim calcmode="lin" valueType="num">
                                      <p:cBhvr>
                                        <p:cTn id="7" dur="500" fill="hold"/>
                                        <p:tgtEl>
                                          <p:spTgt spid="25396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396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53957">
                                            <p:bg/>
                                          </p:spTgt>
                                        </p:tgtEl>
                                        <p:attrNameLst>
                                          <p:attrName>style.visibility</p:attrName>
                                        </p:attrNameLst>
                                      </p:cBhvr>
                                      <p:to>
                                        <p:strVal val="visible"/>
                                      </p:to>
                                    </p:set>
                                    <p:animEffect transition="in" filter="dissolve">
                                      <p:cBhvr>
                                        <p:cTn id="13" dur="500"/>
                                        <p:tgtEl>
                                          <p:spTgt spid="253957">
                                            <p:bg/>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3957">
                                            <p:txEl>
                                              <p:pRg st="0" end="0"/>
                                            </p:txEl>
                                          </p:spTgt>
                                        </p:tgtEl>
                                        <p:attrNameLst>
                                          <p:attrName>style.visibility</p:attrName>
                                        </p:attrNameLst>
                                      </p:cBhvr>
                                      <p:to>
                                        <p:strVal val="visible"/>
                                      </p:to>
                                    </p:set>
                                    <p:animEffect transition="in" filter="dissolve">
                                      <p:cBhvr>
                                        <p:cTn id="16" dur="500"/>
                                        <p:tgtEl>
                                          <p:spTgt spid="25395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53957">
                                            <p:txEl>
                                              <p:pRg st="1" end="1"/>
                                            </p:txEl>
                                          </p:spTgt>
                                        </p:tgtEl>
                                        <p:attrNameLst>
                                          <p:attrName>style.visibility</p:attrName>
                                        </p:attrNameLst>
                                      </p:cBhvr>
                                      <p:to>
                                        <p:strVal val="visible"/>
                                      </p:to>
                                    </p:set>
                                    <p:anim calcmode="lin" valueType="num">
                                      <p:cBhvr additive="base">
                                        <p:cTn id="21" dur="500" fill="hold"/>
                                        <p:tgtEl>
                                          <p:spTgt spid="25395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539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53957">
                                            <p:txEl>
                                              <p:pRg st="2" end="2"/>
                                            </p:txEl>
                                          </p:spTgt>
                                        </p:tgtEl>
                                        <p:attrNameLst>
                                          <p:attrName>style.visibility</p:attrName>
                                        </p:attrNameLst>
                                      </p:cBhvr>
                                      <p:to>
                                        <p:strVal val="visible"/>
                                      </p:to>
                                    </p:set>
                                    <p:anim calcmode="lin" valueType="num">
                                      <p:cBhvr additive="base">
                                        <p:cTn id="27" dur="500" fill="hold"/>
                                        <p:tgtEl>
                                          <p:spTgt spid="25395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39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53958">
                                            <p:bg/>
                                          </p:spTgt>
                                        </p:tgtEl>
                                        <p:attrNameLst>
                                          <p:attrName>style.visibility</p:attrName>
                                        </p:attrNameLst>
                                      </p:cBhvr>
                                      <p:to>
                                        <p:strVal val="visible"/>
                                      </p:to>
                                    </p:set>
                                    <p:animEffect transition="in" filter="dissolve">
                                      <p:cBhvr>
                                        <p:cTn id="33" dur="500"/>
                                        <p:tgtEl>
                                          <p:spTgt spid="253958">
                                            <p:bg/>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53958">
                                            <p:txEl>
                                              <p:pRg st="0" end="0"/>
                                            </p:txEl>
                                          </p:spTgt>
                                        </p:tgtEl>
                                        <p:attrNameLst>
                                          <p:attrName>style.visibility</p:attrName>
                                        </p:attrNameLst>
                                      </p:cBhvr>
                                      <p:to>
                                        <p:strVal val="visible"/>
                                      </p:to>
                                    </p:set>
                                    <p:animEffect transition="in" filter="dissolve">
                                      <p:cBhvr>
                                        <p:cTn id="36" dur="500"/>
                                        <p:tgtEl>
                                          <p:spTgt spid="253958">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53958">
                                            <p:txEl>
                                              <p:pRg st="1" end="1"/>
                                            </p:txEl>
                                          </p:spTgt>
                                        </p:tgtEl>
                                        <p:attrNameLst>
                                          <p:attrName>style.visibility</p:attrName>
                                        </p:attrNameLst>
                                      </p:cBhvr>
                                      <p:to>
                                        <p:strVal val="visible"/>
                                      </p:to>
                                    </p:set>
                                    <p:anim calcmode="lin" valueType="num">
                                      <p:cBhvr additive="base">
                                        <p:cTn id="41" dur="500" fill="hold"/>
                                        <p:tgtEl>
                                          <p:spTgt spid="253958">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539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53958">
                                            <p:txEl>
                                              <p:pRg st="2" end="2"/>
                                            </p:txEl>
                                          </p:spTgt>
                                        </p:tgtEl>
                                        <p:attrNameLst>
                                          <p:attrName>style.visibility</p:attrName>
                                        </p:attrNameLst>
                                      </p:cBhvr>
                                      <p:to>
                                        <p:strVal val="visible"/>
                                      </p:to>
                                    </p:set>
                                    <p:anim calcmode="lin" valueType="num">
                                      <p:cBhvr additive="base">
                                        <p:cTn id="47" dur="500" fill="hold"/>
                                        <p:tgtEl>
                                          <p:spTgt spid="253958">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539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53959">
                                            <p:bg/>
                                          </p:spTgt>
                                        </p:tgtEl>
                                        <p:attrNameLst>
                                          <p:attrName>style.visibility</p:attrName>
                                        </p:attrNameLst>
                                      </p:cBhvr>
                                      <p:to>
                                        <p:strVal val="visible"/>
                                      </p:to>
                                    </p:set>
                                    <p:animEffect transition="in" filter="dissolve">
                                      <p:cBhvr>
                                        <p:cTn id="53" dur="500"/>
                                        <p:tgtEl>
                                          <p:spTgt spid="253959">
                                            <p:bg/>
                                          </p:spTgt>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53959">
                                            <p:txEl>
                                              <p:pRg st="0" end="0"/>
                                            </p:txEl>
                                          </p:spTgt>
                                        </p:tgtEl>
                                        <p:attrNameLst>
                                          <p:attrName>style.visibility</p:attrName>
                                        </p:attrNameLst>
                                      </p:cBhvr>
                                      <p:to>
                                        <p:strVal val="visible"/>
                                      </p:to>
                                    </p:set>
                                    <p:animEffect transition="in" filter="dissolve">
                                      <p:cBhvr>
                                        <p:cTn id="56" dur="500"/>
                                        <p:tgtEl>
                                          <p:spTgt spid="253959">
                                            <p:txEl>
                                              <p:pRg st="0" end="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53959">
                                            <p:txEl>
                                              <p:pRg st="1" end="1"/>
                                            </p:txEl>
                                          </p:spTgt>
                                        </p:tgtEl>
                                        <p:attrNameLst>
                                          <p:attrName>style.visibility</p:attrName>
                                        </p:attrNameLst>
                                      </p:cBhvr>
                                      <p:to>
                                        <p:strVal val="visible"/>
                                      </p:to>
                                    </p:set>
                                    <p:anim calcmode="lin" valueType="num">
                                      <p:cBhvr additive="base">
                                        <p:cTn id="61" dur="500" fill="hold"/>
                                        <p:tgtEl>
                                          <p:spTgt spid="253959">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539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253959">
                                            <p:txEl>
                                              <p:pRg st="2" end="2"/>
                                            </p:txEl>
                                          </p:spTgt>
                                        </p:tgtEl>
                                        <p:attrNameLst>
                                          <p:attrName>style.visibility</p:attrName>
                                        </p:attrNameLst>
                                      </p:cBhvr>
                                      <p:to>
                                        <p:strVal val="visible"/>
                                      </p:to>
                                    </p:set>
                                    <p:anim calcmode="lin" valueType="num">
                                      <p:cBhvr additive="base">
                                        <p:cTn id="67" dur="500" fill="hold"/>
                                        <p:tgtEl>
                                          <p:spTgt spid="253959">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539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7" grpId="0" uiExpand="1" build="p" animBg="1"/>
      <p:bldP spid="253958" grpId="0" uiExpand="1" build="p" animBg="1"/>
      <p:bldP spid="253959" grpId="0" uiExpand="1" build="allAtOnce"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B57B7428-C258-657E-5EEA-D47135C8B73D}"/>
              </a:ext>
            </a:extLst>
          </p:cNvPr>
          <p:cNvSpPr>
            <a:spLocks noGrp="1"/>
          </p:cNvSpPr>
          <p:nvPr>
            <p:ph type="title" idx="4294967295"/>
          </p:nvPr>
        </p:nvSpPr>
        <p:spPr/>
        <p:txBody>
          <a:bodyPr/>
          <a:lstStyle/>
          <a:p>
            <a:pPr eaLnBrk="1" hangingPunct="1"/>
            <a:r>
              <a:rPr lang="es" altLang="en-US"/>
              <a:t>LA BESTIA (13)</a:t>
            </a:r>
          </a:p>
        </p:txBody>
      </p:sp>
      <p:sp>
        <p:nvSpPr>
          <p:cNvPr id="177155" name="Rectangle 3">
            <a:extLst>
              <a:ext uri="{FF2B5EF4-FFF2-40B4-BE49-F238E27FC236}">
                <a16:creationId xmlns:a16="http://schemas.microsoft.com/office/drawing/2014/main" id="{A2032D6A-6214-8EEE-FE9C-3CCEC708AE61}"/>
              </a:ext>
            </a:extLst>
          </p:cNvPr>
          <p:cNvSpPr>
            <a:spLocks noGrp="1"/>
          </p:cNvSpPr>
          <p:nvPr>
            <p:ph type="body" idx="4294967295"/>
          </p:nvPr>
        </p:nvSpPr>
        <p:spPr/>
        <p:txBody>
          <a:bodyPr/>
          <a:lstStyle/>
          <a:p>
            <a:pPr eaLnBrk="1" hangingPunct="1">
              <a:buFont typeface="Arial" panose="020B0604020202020204" pitchFamily="34" charset="0"/>
              <a:buNone/>
            </a:pPr>
            <a:r>
              <a:rPr lang="es" altLang="en-US" b="1" i="1">
                <a:solidFill>
                  <a:srgbClr val="00FFFF"/>
                </a:solidFill>
              </a:rPr>
              <a:t>¿Quién es la bestia del mar?</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5DB50B68-C5FD-4B05-2F1E-BBAC7DE6C9CC}"/>
              </a:ext>
            </a:extLst>
          </p:cNvPr>
          <p:cNvSpPr>
            <a:spLocks noGrp="1"/>
          </p:cNvSpPr>
          <p:nvPr>
            <p:ph type="title" idx="4294967295"/>
          </p:nvPr>
        </p:nvSpPr>
        <p:spPr/>
        <p:txBody>
          <a:bodyPr/>
          <a:lstStyle/>
          <a:p>
            <a:pPr eaLnBrk="1" hangingPunct="1"/>
            <a:r>
              <a:rPr lang="es" altLang="en-US"/>
              <a:t>El agente del dragón</a:t>
            </a:r>
          </a:p>
        </p:txBody>
      </p:sp>
      <p:sp>
        <p:nvSpPr>
          <p:cNvPr id="263171" name="Rectangle 3">
            <a:extLst>
              <a:ext uri="{FF2B5EF4-FFF2-40B4-BE49-F238E27FC236}">
                <a16:creationId xmlns:a16="http://schemas.microsoft.com/office/drawing/2014/main" id="{0B2CC96E-B3AE-19D2-CA92-FC61E8B9CA13}"/>
              </a:ext>
            </a:extLst>
          </p:cNvPr>
          <p:cNvSpPr>
            <a:spLocks noGrp="1"/>
          </p:cNvSpPr>
          <p:nvPr>
            <p:ph type="body" idx="4294967295"/>
          </p:nvPr>
        </p:nvSpPr>
        <p:spPr>
          <a:xfrm>
            <a:off x="2057400" y="2336800"/>
            <a:ext cx="8318500" cy="4217988"/>
          </a:xfrm>
        </p:spPr>
        <p:txBody>
          <a:bodyPr/>
          <a:lstStyle/>
          <a:p>
            <a:pPr eaLnBrk="1" hangingPunct="1">
              <a:buFont typeface="Arial" panose="020B0604020202020204" pitchFamily="34" charset="0"/>
              <a:buNone/>
            </a:pPr>
            <a:r>
              <a:rPr lang="es" altLang="en-US">
                <a:solidFill>
                  <a:srgbClr val="FFFF99"/>
                </a:solidFill>
              </a:rPr>
              <a:t>Claramente, la bestia del mar es el agente del gran dragón rojo.</a:t>
            </a:r>
          </a:p>
          <a:p>
            <a:pPr eaLnBrk="1" hangingPunct="1"/>
            <a:r>
              <a:rPr lang="es" altLang="en-US" i="1"/>
              <a:t>Si la intención del dragón era perseguir a la descendencia de la mujer, la bestia es el agente que lleva a cabo esta persecución.</a:t>
            </a:r>
          </a:p>
          <a:p>
            <a:pPr eaLnBrk="1" hangingPunct="1"/>
            <a:r>
              <a:rPr lang="es" altLang="en-US" i="1"/>
              <a:t>Los intérpretes dispensacionales a menudo ven la curación de su herida mortal como un renacimiento de la antigua Roma imperial en la Unión Europea moderna.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anim calcmode="lin" valueType="num">
                                      <p:cBhvr>
                                        <p:cTn id="7" dur="500" fill="hold"/>
                                        <p:tgtEl>
                                          <p:spTgt spid="2631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31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3171">
                                            <p:txEl>
                                              <p:pRg st="1" end="1"/>
                                            </p:txEl>
                                          </p:spTgt>
                                        </p:tgtEl>
                                        <p:attrNameLst>
                                          <p:attrName>style.visibility</p:attrName>
                                        </p:attrNameLst>
                                      </p:cBhvr>
                                      <p:to>
                                        <p:strVal val="visible"/>
                                      </p:to>
                                    </p:set>
                                    <p:anim calcmode="lin" valueType="num">
                                      <p:cBhvr additive="base">
                                        <p:cTn id="13" dur="500" fill="hold"/>
                                        <p:tgtEl>
                                          <p:spTgt spid="263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3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63171">
                                            <p:txEl>
                                              <p:pRg st="2" end="2"/>
                                            </p:txEl>
                                          </p:spTgt>
                                        </p:tgtEl>
                                        <p:attrNameLst>
                                          <p:attrName>style.visibility</p:attrName>
                                        </p:attrNameLst>
                                      </p:cBhvr>
                                      <p:to>
                                        <p:strVal val="visible"/>
                                      </p:to>
                                    </p:set>
                                    <p:anim calcmode="lin" valueType="num">
                                      <p:cBhvr additive="base">
                                        <p:cTn id="19" dur="500" fill="hold"/>
                                        <p:tgtEl>
                                          <p:spTgt spid="263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3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a:extLst>
              <a:ext uri="{FF2B5EF4-FFF2-40B4-BE49-F238E27FC236}">
                <a16:creationId xmlns:a16="http://schemas.microsoft.com/office/drawing/2014/main" id="{69BB89A6-EF05-DE7E-3AB0-B5B4A736429D}"/>
              </a:ext>
            </a:extLst>
          </p:cNvPr>
          <p:cNvSpPr txBox="1">
            <a:spLocks noChangeArrowheads="1"/>
          </p:cNvSpPr>
          <p:nvPr/>
        </p:nvSpPr>
        <p:spPr bwMode="auto">
          <a:xfrm>
            <a:off x="1600200" y="914400"/>
            <a:ext cx="1676400" cy="469900"/>
          </a:xfrm>
          <a:prstGeom prst="rect">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400" b="1" i="0" u="none" strike="noStrike" kern="1200" cap="none" spc="0" normalizeH="0" baseline="0" noProof="0">
                <a:ln>
                  <a:noFill/>
                </a:ln>
                <a:solidFill>
                  <a:srgbClr val="4472C4"/>
                </a:solidFill>
                <a:effectLst/>
                <a:uLnTx/>
                <a:uFillTx/>
                <a:latin typeface="Agency FB" panose="020B0503020202020204" pitchFamily="34" charset="0"/>
                <a:ea typeface="+mn-ea"/>
                <a:cs typeface="Arial" panose="020B0604020202020204" pitchFamily="34" charset="0"/>
              </a:rPr>
              <a:t>PEQUEÑO CUERNO</a:t>
            </a:r>
          </a:p>
        </p:txBody>
      </p:sp>
      <p:sp>
        <p:nvSpPr>
          <p:cNvPr id="179203" name="Text Box 3">
            <a:extLst>
              <a:ext uri="{FF2B5EF4-FFF2-40B4-BE49-F238E27FC236}">
                <a16:creationId xmlns:a16="http://schemas.microsoft.com/office/drawing/2014/main" id="{D71CC163-9D38-3C69-5529-6A9105C366BD}"/>
              </a:ext>
            </a:extLst>
          </p:cNvPr>
          <p:cNvSpPr txBox="1">
            <a:spLocks noChangeArrowheads="1"/>
          </p:cNvSpPr>
          <p:nvPr/>
        </p:nvSpPr>
        <p:spPr bwMode="auto">
          <a:xfrm>
            <a:off x="3429000" y="914400"/>
            <a:ext cx="1828800" cy="469900"/>
          </a:xfrm>
          <a:prstGeom prst="rect">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400" b="1" i="0" u="none" strike="noStrike" kern="1200" cap="none" spc="0" normalizeH="0" baseline="0" noProof="0">
                <a:ln>
                  <a:noFill/>
                </a:ln>
                <a:solidFill>
                  <a:srgbClr val="4472C4"/>
                </a:solidFill>
                <a:effectLst/>
                <a:uLnTx/>
                <a:uFillTx/>
                <a:latin typeface="Agency FB" panose="020B0503020202020204" pitchFamily="34" charset="0"/>
                <a:ea typeface="+mn-ea"/>
                <a:cs typeface="Arial" panose="020B0604020202020204" pitchFamily="34" charset="0"/>
              </a:rPr>
              <a:t>ABOMINACIÓN</a:t>
            </a:r>
          </a:p>
        </p:txBody>
      </p:sp>
      <p:sp>
        <p:nvSpPr>
          <p:cNvPr id="179204" name="Text Box 4">
            <a:extLst>
              <a:ext uri="{FF2B5EF4-FFF2-40B4-BE49-F238E27FC236}">
                <a16:creationId xmlns:a16="http://schemas.microsoft.com/office/drawing/2014/main" id="{D33CE46B-F9F4-EA15-AA21-2165A55EB66A}"/>
              </a:ext>
            </a:extLst>
          </p:cNvPr>
          <p:cNvSpPr txBox="1">
            <a:spLocks noChangeArrowheads="1"/>
          </p:cNvSpPr>
          <p:nvPr/>
        </p:nvSpPr>
        <p:spPr bwMode="auto">
          <a:xfrm>
            <a:off x="5410200" y="914400"/>
            <a:ext cx="1600200" cy="469900"/>
          </a:xfrm>
          <a:prstGeom prst="rect">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400" b="1" i="0" u="none" strike="noStrike" kern="1200" cap="none" spc="0" normalizeH="0" baseline="0" noProof="0">
                <a:ln>
                  <a:noFill/>
                </a:ln>
                <a:solidFill>
                  <a:srgbClr val="4472C4"/>
                </a:solidFill>
                <a:effectLst/>
                <a:uLnTx/>
                <a:uFillTx/>
                <a:latin typeface="Agency FB" panose="020B0503020202020204" pitchFamily="34" charset="0"/>
                <a:ea typeface="+mn-ea"/>
                <a:cs typeface="Arial" panose="020B0604020202020204" pitchFamily="34" charset="0"/>
              </a:rPr>
              <a:t>HOMBRE de PECADO</a:t>
            </a:r>
          </a:p>
        </p:txBody>
      </p:sp>
      <p:sp>
        <p:nvSpPr>
          <p:cNvPr id="179205" name="Text Box 5">
            <a:extLst>
              <a:ext uri="{FF2B5EF4-FFF2-40B4-BE49-F238E27FC236}">
                <a16:creationId xmlns:a16="http://schemas.microsoft.com/office/drawing/2014/main" id="{F06E5996-30D9-FBCD-A6EB-BFF987354E7F}"/>
              </a:ext>
            </a:extLst>
          </p:cNvPr>
          <p:cNvSpPr txBox="1">
            <a:spLocks noChangeArrowheads="1"/>
          </p:cNvSpPr>
          <p:nvPr/>
        </p:nvSpPr>
        <p:spPr bwMode="auto">
          <a:xfrm>
            <a:off x="7162800" y="914400"/>
            <a:ext cx="1676400" cy="469900"/>
          </a:xfrm>
          <a:prstGeom prst="rect">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400" b="1" i="0" u="none" strike="noStrike" kern="1200" cap="none" spc="0" normalizeH="0" baseline="0" noProof="0">
                <a:ln>
                  <a:noFill/>
                </a:ln>
                <a:solidFill>
                  <a:srgbClr val="4472C4"/>
                </a:solidFill>
                <a:effectLst/>
                <a:uLnTx/>
                <a:uFillTx/>
                <a:latin typeface="Agency FB" panose="020B0503020202020204" pitchFamily="34" charset="0"/>
                <a:ea typeface="+mn-ea"/>
                <a:cs typeface="Arial" panose="020B0604020202020204" pitchFamily="34" charset="0"/>
              </a:rPr>
              <a:t>ANTECRISTO</a:t>
            </a:r>
          </a:p>
        </p:txBody>
      </p:sp>
      <p:sp>
        <p:nvSpPr>
          <p:cNvPr id="179206" name="Text Box 6">
            <a:extLst>
              <a:ext uri="{FF2B5EF4-FFF2-40B4-BE49-F238E27FC236}">
                <a16:creationId xmlns:a16="http://schemas.microsoft.com/office/drawing/2014/main" id="{3370F03A-5A01-A74E-29E9-B0ED69DF3C5D}"/>
              </a:ext>
            </a:extLst>
          </p:cNvPr>
          <p:cNvSpPr txBox="1">
            <a:spLocks noChangeArrowheads="1"/>
          </p:cNvSpPr>
          <p:nvPr/>
        </p:nvSpPr>
        <p:spPr bwMode="auto">
          <a:xfrm>
            <a:off x="8991600" y="914400"/>
            <a:ext cx="1600200" cy="469900"/>
          </a:xfrm>
          <a:prstGeom prst="rect">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400" b="1" i="0" u="none" strike="noStrike" kern="1200" cap="none" spc="0" normalizeH="0" baseline="0" noProof="0">
                <a:ln>
                  <a:noFill/>
                </a:ln>
                <a:solidFill>
                  <a:srgbClr val="4472C4"/>
                </a:solidFill>
                <a:effectLst/>
                <a:uLnTx/>
                <a:uFillTx/>
                <a:latin typeface="Agency FB" panose="020B0503020202020204" pitchFamily="34" charset="0"/>
                <a:ea typeface="+mn-ea"/>
                <a:cs typeface="Arial" panose="020B0604020202020204" pitchFamily="34" charset="0"/>
              </a:rPr>
              <a:t>BESTIA</a:t>
            </a:r>
          </a:p>
        </p:txBody>
      </p:sp>
      <p:sp>
        <p:nvSpPr>
          <p:cNvPr id="179207" name="Rectangle 7">
            <a:extLst>
              <a:ext uri="{FF2B5EF4-FFF2-40B4-BE49-F238E27FC236}">
                <a16:creationId xmlns:a16="http://schemas.microsoft.com/office/drawing/2014/main" id="{3A7B0F88-699E-4FE7-BF4C-F7A58EE070E6}"/>
              </a:ext>
            </a:extLst>
          </p:cNvPr>
          <p:cNvSpPr>
            <a:spLocks noGrp="1"/>
          </p:cNvSpPr>
          <p:nvPr>
            <p:ph type="title" idx="4294967295"/>
          </p:nvPr>
        </p:nvSpPr>
        <p:spPr>
          <a:xfrm>
            <a:off x="2057400" y="76200"/>
            <a:ext cx="8153400" cy="838200"/>
          </a:xfrm>
        </p:spPr>
        <p:txBody>
          <a:bodyPr/>
          <a:lstStyle/>
          <a:p>
            <a:pPr algn="ctr" eaLnBrk="1" hangingPunct="1"/>
            <a:r>
              <a:rPr lang="es" altLang="en-US">
                <a:solidFill>
                  <a:srgbClr val="FFFF99"/>
                </a:solidFill>
                <a:latin typeface="Showcard Gothic" panose="04020904020102020604" pitchFamily="82" charset="0"/>
              </a:rPr>
              <a:t>Correlaciones posibles</a:t>
            </a:r>
          </a:p>
        </p:txBody>
      </p:sp>
      <p:sp>
        <p:nvSpPr>
          <p:cNvPr id="265224" name="Text Box 8">
            <a:extLst>
              <a:ext uri="{FF2B5EF4-FFF2-40B4-BE49-F238E27FC236}">
                <a16:creationId xmlns:a16="http://schemas.microsoft.com/office/drawing/2014/main" id="{28A035AC-1D4B-84AF-22EE-194D10C112CD}"/>
              </a:ext>
            </a:extLst>
          </p:cNvPr>
          <p:cNvSpPr txBox="1">
            <a:spLocks noChangeArrowheads="1"/>
          </p:cNvSpPr>
          <p:nvPr/>
        </p:nvSpPr>
        <p:spPr bwMode="auto">
          <a:xfrm>
            <a:off x="1600200" y="1905001"/>
            <a:ext cx="1600200" cy="366713"/>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outerShdw blurRad="38100" dist="38100" dir="2700000" algn="tl">
                  <a:srgbClr val="000000"/>
                </a:outerShdw>
              </a:effectLst>
              <a:uLnTx/>
              <a:uFillTx/>
              <a:latin typeface="Tahoma" panose="020B0604030504040204" pitchFamily="34" charset="0"/>
              <a:ea typeface="+mn-ea"/>
              <a:cs typeface="Arial" panose="020B0604020202020204" pitchFamily="34" charset="0"/>
            </a:endParaRPr>
          </a:p>
        </p:txBody>
      </p:sp>
      <p:sp>
        <p:nvSpPr>
          <p:cNvPr id="265225" name="Text Box 9">
            <a:extLst>
              <a:ext uri="{FF2B5EF4-FFF2-40B4-BE49-F238E27FC236}">
                <a16:creationId xmlns:a16="http://schemas.microsoft.com/office/drawing/2014/main" id="{24AAABFC-A0F8-4857-5B68-2D53A0C5D77C}"/>
              </a:ext>
            </a:extLst>
          </p:cNvPr>
          <p:cNvSpPr txBox="1">
            <a:spLocks noChangeArrowheads="1"/>
          </p:cNvSpPr>
          <p:nvPr/>
        </p:nvSpPr>
        <p:spPr bwMode="auto">
          <a:xfrm>
            <a:off x="1600200" y="1447801"/>
            <a:ext cx="1600200" cy="366713"/>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1800" b="1" i="1" u="none" strike="noStrike" kern="1200" cap="none" spc="0" normalizeH="0" baseline="0" noProof="0">
                <a:ln>
                  <a:noFill/>
                </a:ln>
                <a:solidFill>
                  <a:prstClr val="black"/>
                </a:solidFill>
                <a:effectLst>
                  <a:outerShdw blurRad="38100" dist="38100" dir="2700000" algn="tl">
                    <a:srgbClr val="000000"/>
                  </a:outerShdw>
                </a:effectLst>
                <a:uLnTx/>
                <a:uFillTx/>
                <a:latin typeface="Arial Narrow" panose="020B0606020202030204" pitchFamily="34" charset="0"/>
                <a:ea typeface="+mn-ea"/>
                <a:cs typeface="Arial" panose="020B0604020202020204" pitchFamily="34" charset="0"/>
              </a:rPr>
              <a:t>da. 7:8, 24-25</a:t>
            </a:r>
          </a:p>
        </p:txBody>
      </p:sp>
      <p:sp>
        <p:nvSpPr>
          <p:cNvPr id="265226" name="Text Box 10">
            <a:extLst>
              <a:ext uri="{FF2B5EF4-FFF2-40B4-BE49-F238E27FC236}">
                <a16:creationId xmlns:a16="http://schemas.microsoft.com/office/drawing/2014/main" id="{6357A789-D58C-817D-1DAD-57B9DD87173C}"/>
              </a:ext>
            </a:extLst>
          </p:cNvPr>
          <p:cNvSpPr txBox="1">
            <a:spLocks noChangeArrowheads="1"/>
          </p:cNvSpPr>
          <p:nvPr/>
        </p:nvSpPr>
        <p:spPr bwMode="auto">
          <a:xfrm>
            <a:off x="3352800" y="1447800"/>
            <a:ext cx="2057400" cy="64135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1800" b="1" i="1" u="none" strike="noStrike" kern="1200" cap="none" spc="0" normalizeH="0" baseline="0" noProof="0">
                <a:ln>
                  <a:noFill/>
                </a:ln>
                <a:solidFill>
                  <a:prstClr val="black"/>
                </a:solidFill>
                <a:effectLst>
                  <a:outerShdw blurRad="38100" dist="38100" dir="2700000" algn="tl">
                    <a:srgbClr val="000000"/>
                  </a:outerShdw>
                </a:effectLst>
                <a:uLnTx/>
                <a:uFillTx/>
                <a:latin typeface="Arial Narrow" panose="020B0606020202030204" pitchFamily="34" charset="0"/>
                <a:ea typeface="+mn-ea"/>
                <a:cs typeface="Arial" panose="020B0604020202020204" pitchFamily="34" charset="0"/>
              </a:rPr>
              <a:t>da. 11:31; 12:1a; Mateo 24:15; Mk. 13:14</a:t>
            </a:r>
          </a:p>
        </p:txBody>
      </p:sp>
      <p:sp>
        <p:nvSpPr>
          <p:cNvPr id="265227" name="Text Box 11">
            <a:extLst>
              <a:ext uri="{FF2B5EF4-FFF2-40B4-BE49-F238E27FC236}">
                <a16:creationId xmlns:a16="http://schemas.microsoft.com/office/drawing/2014/main" id="{5349100F-544C-FA11-595F-2B8ABF742CCA}"/>
              </a:ext>
            </a:extLst>
          </p:cNvPr>
          <p:cNvSpPr txBox="1">
            <a:spLocks noChangeArrowheads="1"/>
          </p:cNvSpPr>
          <p:nvPr/>
        </p:nvSpPr>
        <p:spPr bwMode="auto">
          <a:xfrm>
            <a:off x="5410200" y="1447800"/>
            <a:ext cx="1524000" cy="646331"/>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1800" b="1" i="1" u="none" strike="noStrike" kern="1200" cap="none" spc="0" normalizeH="0" baseline="0" noProof="0" dirty="0">
                <a:ln>
                  <a:noFill/>
                </a:ln>
                <a:solidFill>
                  <a:prstClr val="black"/>
                </a:solidFill>
                <a:effectLst>
                  <a:outerShdw blurRad="38100" dist="38100" dir="2700000" algn="tl">
                    <a:srgbClr val="000000"/>
                  </a:outerShdw>
                </a:effectLst>
                <a:uLnTx/>
                <a:uFillTx/>
                <a:latin typeface="Arial Narrow" panose="020B0606020202030204" pitchFamily="34" charset="0"/>
                <a:ea typeface="+mn-ea"/>
                <a:cs typeface="Arial" panose="020B0604020202020204" pitchFamily="34" charset="0"/>
              </a:rPr>
              <a:t>2 Tesa. 2:3-4, 9-10a</a:t>
            </a:r>
          </a:p>
        </p:txBody>
      </p:sp>
      <p:sp>
        <p:nvSpPr>
          <p:cNvPr id="265228" name="Text Box 12">
            <a:extLst>
              <a:ext uri="{FF2B5EF4-FFF2-40B4-BE49-F238E27FC236}">
                <a16:creationId xmlns:a16="http://schemas.microsoft.com/office/drawing/2014/main" id="{2B9A7C81-ABDF-D585-AAD9-94DCDBB4BD53}"/>
              </a:ext>
            </a:extLst>
          </p:cNvPr>
          <p:cNvSpPr txBox="1">
            <a:spLocks noChangeArrowheads="1"/>
          </p:cNvSpPr>
          <p:nvPr/>
        </p:nvSpPr>
        <p:spPr bwMode="auto">
          <a:xfrm>
            <a:off x="7162800" y="1447800"/>
            <a:ext cx="1676400" cy="64135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1800" b="1" i="1" u="none" strike="noStrike" kern="1200" cap="none" spc="0" normalizeH="0" baseline="0" noProof="0">
                <a:ln>
                  <a:noFill/>
                </a:ln>
                <a:solidFill>
                  <a:prstClr val="black"/>
                </a:solidFill>
                <a:effectLst>
                  <a:outerShdw blurRad="38100" dist="38100" dir="2700000" algn="tl">
                    <a:srgbClr val="000000"/>
                  </a:outerShdw>
                </a:effectLst>
                <a:uLnTx/>
                <a:uFillTx/>
                <a:latin typeface="Arial Narrow" panose="020B0606020202030204" pitchFamily="34" charset="0"/>
                <a:ea typeface="+mn-ea"/>
                <a:cs typeface="Arial" panose="020B0604020202020204" pitchFamily="34" charset="0"/>
              </a:rPr>
              <a:t>1 Jn. 2:22; 4:3; 2 Jn. 7</a:t>
            </a:r>
          </a:p>
        </p:txBody>
      </p:sp>
      <p:sp>
        <p:nvSpPr>
          <p:cNvPr id="265229" name="Text Box 13">
            <a:extLst>
              <a:ext uri="{FF2B5EF4-FFF2-40B4-BE49-F238E27FC236}">
                <a16:creationId xmlns:a16="http://schemas.microsoft.com/office/drawing/2014/main" id="{5748D5E0-C88E-29BF-9CFF-7F8C2752CDC1}"/>
              </a:ext>
            </a:extLst>
          </p:cNvPr>
          <p:cNvSpPr txBox="1">
            <a:spLocks noChangeArrowheads="1"/>
          </p:cNvSpPr>
          <p:nvPr/>
        </p:nvSpPr>
        <p:spPr bwMode="auto">
          <a:xfrm>
            <a:off x="8991600" y="1447800"/>
            <a:ext cx="1447800" cy="641350"/>
          </a:xfrm>
          <a:prstGeom prst="rect">
            <a:avLst/>
          </a:prstGeom>
          <a:noFill/>
          <a:ln>
            <a:noFill/>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1800" b="1" i="1" u="none" strike="noStrike" kern="1200" cap="none" spc="0" normalizeH="0" baseline="0" noProof="0">
                <a:ln>
                  <a:noFill/>
                </a:ln>
                <a:solidFill>
                  <a:prstClr val="black"/>
                </a:solidFill>
                <a:effectLst>
                  <a:outerShdw blurRad="38100" dist="38100" dir="2700000" algn="tl">
                    <a:srgbClr val="000000"/>
                  </a:outerShdw>
                </a:effectLst>
                <a:uLnTx/>
                <a:uFillTx/>
                <a:latin typeface="Arial Narrow" panose="020B0606020202030204" pitchFamily="34" charset="0"/>
                <a:ea typeface="+mn-ea"/>
                <a:cs typeface="Arial" panose="020B0604020202020204" pitchFamily="34" charset="0"/>
              </a:rPr>
              <a:t>Rv. 13:5-8, 11-17</a:t>
            </a:r>
          </a:p>
        </p:txBody>
      </p:sp>
      <p:sp>
        <p:nvSpPr>
          <p:cNvPr id="265230" name="Text Box 14">
            <a:extLst>
              <a:ext uri="{FF2B5EF4-FFF2-40B4-BE49-F238E27FC236}">
                <a16:creationId xmlns:a16="http://schemas.microsoft.com/office/drawing/2014/main" id="{F481DD27-B791-A4CE-5FBC-FE71D2AC0BE6}"/>
              </a:ext>
            </a:extLst>
          </p:cNvPr>
          <p:cNvSpPr txBox="1">
            <a:spLocks noChangeArrowheads="1"/>
          </p:cNvSpPr>
          <p:nvPr/>
        </p:nvSpPr>
        <p:spPr bwMode="auto">
          <a:xfrm>
            <a:off x="1614488" y="2057401"/>
            <a:ext cx="1662112" cy="5324535"/>
          </a:xfrm>
          <a:prstGeom prst="rect">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000" b="1" i="0" u="none" strike="noStrike" kern="1200" cap="none" spc="0" normalizeH="0" baseline="0" noProof="0" dirty="0">
                <a:ln>
                  <a:noFill/>
                </a:ln>
                <a:solidFill>
                  <a:srgbClr val="FFFF00"/>
                </a:solidFill>
                <a:effectLst/>
                <a:uLnTx/>
                <a:uFillTx/>
                <a:latin typeface="Arial Narrow" panose="020B0606020202030204" pitchFamily="34" charset="0"/>
                <a:ea typeface="+mn-ea"/>
                <a:cs typeface="Arial" panose="020B0604020202020204" pitchFamily="34" charset="0"/>
              </a:rPr>
              <a:t>Arrogancia</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400" b="1" i="0" u="none" strike="noStrike" kern="1200" cap="none" spc="0" normalizeH="0" baseline="0" noProof="0" dirty="0">
              <a:ln>
                <a:noFill/>
              </a:ln>
              <a:solidFill>
                <a:srgbClr val="FFFF00"/>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000" b="1" i="0" u="none" strike="noStrike" kern="1200" cap="none" spc="0" normalizeH="0" baseline="0" noProof="0" dirty="0">
                <a:ln>
                  <a:noFill/>
                </a:ln>
                <a:solidFill>
                  <a:srgbClr val="FF3300"/>
                </a:solidFill>
                <a:effectLst/>
                <a:uLnTx/>
                <a:uFillTx/>
                <a:latin typeface="Arial Narrow" panose="020B0606020202030204" pitchFamily="34" charset="0"/>
                <a:ea typeface="+mn-ea"/>
                <a:cs typeface="Arial" panose="020B0604020202020204" pitchFamily="34" charset="0"/>
              </a:rPr>
              <a:t>Blasfemas</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0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Persigue al pueblo de Dios</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000" b="1" i="0" u="none" strike="noStrike" kern="1200" cap="none" spc="0" normalizeH="0" baseline="0" noProof="0" dirty="0">
                <a:ln>
                  <a:noFill/>
                </a:ln>
                <a:solidFill>
                  <a:srgbClr val="FF00FF"/>
                </a:solidFill>
                <a:effectLst/>
                <a:uLnTx/>
                <a:uFillTx/>
                <a:latin typeface="Arial Narrow" panose="020B0606020202030204" pitchFamily="34" charset="0"/>
                <a:ea typeface="+mn-ea"/>
                <a:cs typeface="Arial" panose="020B0604020202020204" pitchFamily="34" charset="0"/>
              </a:rPr>
              <a:t>Agresión</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000" b="1" i="0" u="none" strike="noStrike" kern="1200" cap="none" spc="0" normalizeH="0" baseline="0" noProof="0" dirty="0">
                <a:ln>
                  <a:noFill/>
                </a:ln>
                <a:solidFill>
                  <a:srgbClr val="FF9900"/>
                </a:solidFill>
                <a:effectLst/>
                <a:uLnTx/>
                <a:uFillTx/>
                <a:latin typeface="Arial Narrow" panose="020B0606020202030204" pitchFamily="34" charset="0"/>
                <a:ea typeface="+mn-ea"/>
                <a:cs typeface="Arial" panose="020B0604020202020204" pitchFamily="34" charset="0"/>
              </a:rPr>
              <a:t>Tiempo, tiempos y ½ tiempo</a:t>
            </a:r>
          </a:p>
        </p:txBody>
      </p:sp>
      <p:sp>
        <p:nvSpPr>
          <p:cNvPr id="265231" name="Text Box 15">
            <a:extLst>
              <a:ext uri="{FF2B5EF4-FFF2-40B4-BE49-F238E27FC236}">
                <a16:creationId xmlns:a16="http://schemas.microsoft.com/office/drawing/2014/main" id="{A08FAE28-9023-4AE4-8ED3-7DE28748E478}"/>
              </a:ext>
            </a:extLst>
          </p:cNvPr>
          <p:cNvSpPr txBox="1">
            <a:spLocks noChangeArrowheads="1"/>
          </p:cNvSpPr>
          <p:nvPr/>
        </p:nvSpPr>
        <p:spPr bwMode="auto">
          <a:xfrm>
            <a:off x="3443288" y="2057401"/>
            <a:ext cx="1828800" cy="4062651"/>
          </a:xfrm>
          <a:prstGeom prst="rect">
            <a:avLst/>
          </a:prstGeom>
          <a:solidFill>
            <a:srgbClr val="000000"/>
          </a:solidFill>
          <a:ln w="12700">
            <a:solidFill>
              <a:schemeClr val="tx1"/>
            </a:solid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prstClr val="black"/>
              </a:solidFill>
              <a:effectLst>
                <a:outerShdw blurRad="38100" dist="38100" dir="2700000" algn="tl">
                  <a:srgbClr val="9D360E"/>
                </a:outerShdw>
              </a:effectLst>
              <a:uLnTx/>
              <a:uFillTx/>
              <a:latin typeface="Comic Sans MS" panose="030F0702030302020204" pitchFamily="66"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400" b="1" i="0" u="none" strike="noStrike" kern="1200" cap="none" spc="0" normalizeH="0" baseline="0" noProof="0" dirty="0">
              <a:ln>
                <a:noFill/>
              </a:ln>
              <a:solidFill>
                <a:prstClr val="black"/>
              </a:solidFill>
              <a:effectLst>
                <a:outerShdw blurRad="38100" dist="38100" dir="2700000" algn="tl">
                  <a:srgbClr val="9D360E"/>
                </a:outerShdw>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dirty="0">
                <a:ln>
                  <a:noFill/>
                </a:ln>
                <a:solidFill>
                  <a:srgbClr val="FF3300"/>
                </a:solidFill>
                <a:effectLst/>
                <a:uLnTx/>
                <a:uFillTx/>
                <a:latin typeface="Arial Narrow" panose="020B0606020202030204" pitchFamily="34" charset="0"/>
                <a:ea typeface="+mn-ea"/>
                <a:cs typeface="Arial" panose="020B0604020202020204" pitchFamily="34" charset="0"/>
              </a:rPr>
              <a:t>Se para en el Lugar Santo</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dirty="0">
                <a:ln>
                  <a:noFill/>
                </a:ln>
                <a:solidFill>
                  <a:srgbClr val="669900"/>
                </a:solidFill>
                <a:effectLst/>
                <a:uLnTx/>
                <a:uFillTx/>
                <a:latin typeface="Arial Narrow" panose="020B0606020202030204" pitchFamily="34" charset="0"/>
                <a:ea typeface="+mn-ea"/>
                <a:cs typeface="Arial" panose="020B0604020202020204" pitchFamily="34" charset="0"/>
              </a:rPr>
              <a:t>realiza milagros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Persigue al pueblo de Dios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dirty="0">
                <a:ln>
                  <a:noFill/>
                </a:ln>
                <a:solidFill>
                  <a:srgbClr val="00FFFF"/>
                </a:solidFill>
                <a:effectLst/>
                <a:uLnTx/>
                <a:uFillTx/>
                <a:latin typeface="Arial Narrow" panose="020B0606020202030204" pitchFamily="34" charset="0"/>
                <a:ea typeface="+mn-ea"/>
                <a:cs typeface="Arial" panose="020B0604020202020204" pitchFamily="34" charset="0"/>
              </a:rPr>
              <a:t>Archi-engañador</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FFFF"/>
              </a:solidFill>
              <a:effectLst>
                <a:outerShdw blurRad="38100" dist="38100" dir="2700000" algn="tl">
                  <a:srgbClr val="FFFFFF"/>
                </a:outerShdw>
              </a:effectLst>
              <a:uLnTx/>
              <a:uFillTx/>
              <a:latin typeface="Comic Sans MS" panose="030F0702030302020204" pitchFamily="66"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400" b="1" i="0" u="none" strike="noStrike" kern="1200" cap="none" spc="0" normalizeH="0" baseline="0" noProof="0" dirty="0">
              <a:ln>
                <a:noFill/>
              </a:ln>
              <a:solidFill>
                <a:prstClr val="black"/>
              </a:solidFill>
              <a:effectLst>
                <a:outerShdw blurRad="38100" dist="38100" dir="2700000" algn="tl">
                  <a:srgbClr val="9D360E"/>
                </a:outerShdw>
              </a:effectLst>
              <a:uLnTx/>
              <a:uFillTx/>
              <a:latin typeface="Comic Sans MS" panose="030F0702030302020204" pitchFamily="66"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prstClr val="black"/>
              </a:solidFill>
              <a:effectLst>
                <a:outerShdw blurRad="38100" dist="38100" dir="2700000" algn="tl">
                  <a:srgbClr val="9D360E"/>
                </a:outerShdw>
              </a:effectLst>
              <a:uLnTx/>
              <a:uFillTx/>
              <a:latin typeface="Comic Sans MS" panose="030F0702030302020204" pitchFamily="66" charset="0"/>
              <a:ea typeface="+mn-ea"/>
              <a:cs typeface="Arial" panose="020B0604020202020204" pitchFamily="34" charset="0"/>
            </a:endParaRPr>
          </a:p>
        </p:txBody>
      </p:sp>
      <p:sp>
        <p:nvSpPr>
          <p:cNvPr id="265232" name="Text Box 16">
            <a:extLst>
              <a:ext uri="{FF2B5EF4-FFF2-40B4-BE49-F238E27FC236}">
                <a16:creationId xmlns:a16="http://schemas.microsoft.com/office/drawing/2014/main" id="{9338EC32-EBB4-9E9D-62FF-187ABB6BA920}"/>
              </a:ext>
            </a:extLst>
          </p:cNvPr>
          <p:cNvSpPr txBox="1">
            <a:spLocks noChangeArrowheads="1"/>
          </p:cNvSpPr>
          <p:nvPr/>
        </p:nvSpPr>
        <p:spPr bwMode="auto">
          <a:xfrm>
            <a:off x="5438775" y="2057400"/>
            <a:ext cx="1600200" cy="4385816"/>
          </a:xfrm>
          <a:prstGeom prst="rect">
            <a:avLst/>
          </a:prstGeom>
          <a:solidFill>
            <a:srgbClr val="000000"/>
          </a:solidFill>
          <a:ln w="12700">
            <a:solidFill>
              <a:schemeClr val="tx1"/>
            </a:solid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dirty="0">
                <a:ln>
                  <a:noFill/>
                </a:ln>
                <a:solidFill>
                  <a:srgbClr val="FFFF00"/>
                </a:solidFill>
                <a:effectLst/>
                <a:uLnTx/>
                <a:uFillTx/>
                <a:latin typeface="Arial Narrow" panose="020B0606020202030204" pitchFamily="34" charset="0"/>
                <a:ea typeface="+mn-ea"/>
                <a:cs typeface="Arial" panose="020B0604020202020204" pitchFamily="34" charset="0"/>
              </a:rPr>
              <a:t>Reclama deidad</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400" b="1" i="0" u="none" strike="noStrike" kern="1200" cap="none" spc="0" normalizeH="0" baseline="0" noProof="0" dirty="0">
              <a:ln>
                <a:noFill/>
              </a:ln>
              <a:solidFill>
                <a:srgbClr val="FFFF00"/>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dirty="0">
                <a:ln>
                  <a:noFill/>
                </a:ln>
                <a:solidFill>
                  <a:srgbClr val="FF3300"/>
                </a:solidFill>
                <a:effectLst/>
                <a:uLnTx/>
                <a:uFillTx/>
                <a:latin typeface="Arial Narrow" panose="020B0606020202030204" pitchFamily="34" charset="0"/>
                <a:ea typeface="+mn-ea"/>
                <a:cs typeface="Arial" panose="020B0604020202020204" pitchFamily="34" charset="0"/>
              </a:rPr>
              <a:t>Se sienta en el templo de Dios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dirty="0">
                <a:ln>
                  <a:noFill/>
                </a:ln>
                <a:solidFill>
                  <a:srgbClr val="669900"/>
                </a:solidFill>
                <a:effectLst/>
                <a:uLnTx/>
                <a:uFillTx/>
                <a:latin typeface="Arial Narrow" panose="020B0606020202030204" pitchFamily="34" charset="0"/>
                <a:ea typeface="+mn-ea"/>
                <a:cs typeface="Arial" panose="020B0604020202020204" pitchFamily="34" charset="0"/>
              </a:rPr>
              <a:t>realiza milagros</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669900"/>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dirty="0">
                <a:ln>
                  <a:noFill/>
                </a:ln>
                <a:solidFill>
                  <a:srgbClr val="00FFFF"/>
                </a:solidFill>
                <a:effectLst/>
                <a:uLnTx/>
                <a:uFillTx/>
                <a:latin typeface="Arial Narrow" panose="020B0606020202030204" pitchFamily="34" charset="0"/>
                <a:ea typeface="+mn-ea"/>
                <a:cs typeface="Arial" panose="020B0604020202020204" pitchFamily="34" charset="0"/>
              </a:rPr>
              <a:t>Archi-engañador</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srgbClr val="00FFFF"/>
              </a:solidFill>
              <a:effectLst>
                <a:outerShdw blurRad="38100" dist="38100" dir="2700000" algn="tl">
                  <a:srgbClr val="FFFFFF"/>
                </a:outerShdw>
              </a:effectLst>
              <a:uLnTx/>
              <a:uFillTx/>
              <a:latin typeface="Comic Sans MS" panose="030F0702030302020204" pitchFamily="66"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prstClr val="black"/>
              </a:solidFill>
              <a:effectLst>
                <a:outerShdw blurRad="38100" dist="38100" dir="2700000" algn="tl">
                  <a:srgbClr val="9D360E"/>
                </a:outerShdw>
              </a:effectLst>
              <a:uLnTx/>
              <a:uFillTx/>
              <a:latin typeface="Comic Sans MS" panose="030F0702030302020204" pitchFamily="66"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400" b="1" i="0" u="none" strike="noStrike" kern="1200" cap="none" spc="0" normalizeH="0" baseline="0" noProof="0" dirty="0">
              <a:ln>
                <a:noFill/>
              </a:ln>
              <a:solidFill>
                <a:prstClr val="black"/>
              </a:solidFill>
              <a:effectLst>
                <a:outerShdw blurRad="38100" dist="38100" dir="2700000" algn="tl">
                  <a:srgbClr val="9D360E"/>
                </a:outerShdw>
              </a:effectLst>
              <a:uLnTx/>
              <a:uFillTx/>
              <a:latin typeface="Comic Sans MS" panose="030F0702030302020204" pitchFamily="66" charset="0"/>
              <a:ea typeface="+mn-ea"/>
              <a:cs typeface="Arial" panose="020B0604020202020204" pitchFamily="34" charset="0"/>
            </a:endParaRPr>
          </a:p>
        </p:txBody>
      </p:sp>
      <p:sp>
        <p:nvSpPr>
          <p:cNvPr id="265233" name="Text Box 17">
            <a:extLst>
              <a:ext uri="{FF2B5EF4-FFF2-40B4-BE49-F238E27FC236}">
                <a16:creationId xmlns:a16="http://schemas.microsoft.com/office/drawing/2014/main" id="{61B45394-CDA4-4492-181C-387E8DCDFC26}"/>
              </a:ext>
            </a:extLst>
          </p:cNvPr>
          <p:cNvSpPr txBox="1">
            <a:spLocks noChangeArrowheads="1"/>
          </p:cNvSpPr>
          <p:nvPr/>
        </p:nvSpPr>
        <p:spPr bwMode="auto">
          <a:xfrm>
            <a:off x="7205663" y="2057401"/>
            <a:ext cx="1662112" cy="4431983"/>
          </a:xfrm>
          <a:prstGeom prst="rect">
            <a:avLst/>
          </a:prstGeom>
          <a:solidFill>
            <a:srgbClr val="000000"/>
          </a:solidFill>
          <a:ln w="12700">
            <a:solidFill>
              <a:schemeClr val="tx1"/>
            </a:solid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prstClr val="black"/>
              </a:solidFill>
              <a:effectLst>
                <a:outerShdw blurRad="38100" dist="38100" dir="2700000" algn="tl">
                  <a:srgbClr val="9D360E"/>
                </a:outerShdw>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400" b="1" i="0" u="none" strike="noStrike" kern="1200" cap="none" spc="0" normalizeH="0" baseline="0" noProof="0" dirty="0">
              <a:ln>
                <a:noFill/>
              </a:ln>
              <a:solidFill>
                <a:prstClr val="black"/>
              </a:solidFill>
              <a:effectLst>
                <a:outerShdw blurRad="38100" dist="38100" dir="2700000" algn="tl">
                  <a:srgbClr val="9D360E"/>
                </a:outerShdw>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dirty="0">
                <a:ln>
                  <a:noFill/>
                </a:ln>
                <a:solidFill>
                  <a:srgbClr val="FF3300"/>
                </a:solidFill>
                <a:effectLst/>
                <a:uLnTx/>
                <a:uFillTx/>
                <a:latin typeface="Arial Narrow" panose="020B0606020202030204" pitchFamily="34" charset="0"/>
                <a:ea typeface="+mn-ea"/>
                <a:cs typeface="Arial" panose="020B0604020202020204" pitchFamily="34" charset="0"/>
              </a:rPr>
              <a:t>Niega a Dios y a Cristo</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400" b="1" i="0" u="none" strike="noStrike" kern="1200" cap="none" spc="0" normalizeH="0" baseline="0" noProof="0" dirty="0">
              <a:ln>
                <a:noFill/>
              </a:ln>
              <a:solidFill>
                <a:srgbClr val="FF0000"/>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prstClr val="black"/>
              </a:solidFill>
              <a:effectLst>
                <a:outerShdw blurRad="38100" dist="38100" dir="2700000" algn="tl">
                  <a:srgbClr val="9D360E"/>
                </a:outerShdw>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prstClr val="black"/>
              </a:solidFill>
              <a:effectLst>
                <a:outerShdw blurRad="38100" dist="38100" dir="2700000" algn="tl">
                  <a:srgbClr val="9D360E"/>
                </a:outerShdw>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prstClr val="black"/>
              </a:solidFill>
              <a:effectLst>
                <a:outerShdw blurRad="38100" dist="38100" dir="2700000" algn="tl">
                  <a:srgbClr val="9D360E"/>
                </a:outerShdw>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prstClr val="black"/>
              </a:solidFill>
              <a:effectLst>
                <a:outerShdw blurRad="38100" dist="38100" dir="2700000" algn="tl">
                  <a:srgbClr val="9D360E"/>
                </a:outerShdw>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prstClr val="black"/>
              </a:solidFill>
              <a:effectLst>
                <a:outerShdw blurRad="38100" dist="38100" dir="2700000" algn="tl">
                  <a:srgbClr val="9D360E"/>
                </a:outerShdw>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prstClr val="black"/>
              </a:solidFill>
              <a:effectLst>
                <a:outerShdw blurRad="38100" dist="38100" dir="2700000" algn="tl">
                  <a:srgbClr val="9D360E"/>
                </a:outerShdw>
              </a:effectLst>
              <a:uLnTx/>
              <a:uFillTx/>
              <a:latin typeface="Arial Narrow" panose="020B0606020202030204" pitchFamily="34" charset="0"/>
              <a:ea typeface="+mn-ea"/>
              <a:cs typeface="Arial" panose="020B0604020202020204" pitchFamily="34" charset="0"/>
            </a:endParaRPr>
          </a:p>
        </p:txBody>
      </p:sp>
      <p:sp>
        <p:nvSpPr>
          <p:cNvPr id="265234" name="Text Box 18">
            <a:extLst>
              <a:ext uri="{FF2B5EF4-FFF2-40B4-BE49-F238E27FC236}">
                <a16:creationId xmlns:a16="http://schemas.microsoft.com/office/drawing/2014/main" id="{9BB62156-F840-5D98-2B65-07BF5498EAEC}"/>
              </a:ext>
            </a:extLst>
          </p:cNvPr>
          <p:cNvSpPr txBox="1">
            <a:spLocks noChangeArrowheads="1"/>
          </p:cNvSpPr>
          <p:nvPr/>
        </p:nvSpPr>
        <p:spPr bwMode="auto">
          <a:xfrm>
            <a:off x="9020175" y="2057401"/>
            <a:ext cx="1619250" cy="5386090"/>
          </a:xfrm>
          <a:prstGeom prst="rect">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000" b="1" i="0" u="none" strike="noStrike" kern="1200" cap="none" spc="0" normalizeH="0" baseline="0" noProof="0" dirty="0">
                <a:ln>
                  <a:noFill/>
                </a:ln>
                <a:solidFill>
                  <a:srgbClr val="FFFF00"/>
                </a:solidFill>
                <a:effectLst/>
                <a:uLnTx/>
                <a:uFillTx/>
                <a:latin typeface="Arial Narrow" panose="020B0606020202030204" pitchFamily="34" charset="0"/>
                <a:ea typeface="+mn-ea"/>
                <a:cs typeface="Arial" panose="020B0604020202020204" pitchFamily="34" charset="0"/>
              </a:rPr>
              <a:t>Exige adoración</a:t>
            </a:r>
            <a:endParaRPr kumimoji="0" lang="en-US" altLang="en-US" sz="800" b="1" i="0" u="none" strike="noStrike" kern="1200" cap="none" spc="0" normalizeH="0" baseline="0" noProof="0" dirty="0">
              <a:ln>
                <a:noFill/>
              </a:ln>
              <a:solidFill>
                <a:srgbClr val="FFFF00"/>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000" b="1" i="0" u="none" strike="noStrike" kern="1200" cap="none" spc="0" normalizeH="0" baseline="0" noProof="0" dirty="0">
                <a:ln>
                  <a:noFill/>
                </a:ln>
                <a:solidFill>
                  <a:srgbClr val="FF3300"/>
                </a:solidFill>
                <a:effectLst/>
                <a:uLnTx/>
                <a:uFillTx/>
                <a:latin typeface="Arial Narrow" panose="020B0606020202030204" pitchFamily="34" charset="0"/>
                <a:ea typeface="+mn-ea"/>
                <a:cs typeface="Arial" panose="020B0604020202020204" pitchFamily="34" charset="0"/>
              </a:rPr>
              <a:t>Blasfemas</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000" b="1" i="0" u="none" strike="noStrike" kern="1200" cap="none" spc="0" normalizeH="0" baseline="0" noProof="0" dirty="0">
                <a:ln>
                  <a:noFill/>
                </a:ln>
                <a:solidFill>
                  <a:srgbClr val="669900"/>
                </a:solidFill>
                <a:effectLst/>
                <a:uLnTx/>
                <a:uFillTx/>
                <a:latin typeface="Arial Narrow" panose="020B0606020202030204" pitchFamily="34" charset="0"/>
                <a:ea typeface="+mn-ea"/>
                <a:cs typeface="Arial" panose="020B0604020202020204" pitchFamily="34" charset="0"/>
              </a:rPr>
              <a:t>realiza milagros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Persigue al </a:t>
            </a:r>
            <a:r>
              <a:rPr kumimoji="0" lang="es" altLang="en-US" sz="20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pueblo de Dios</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000" b="1" i="0" u="none" strike="noStrike" kern="1200" cap="none" spc="0" normalizeH="0" baseline="0" noProof="0" dirty="0">
                <a:ln>
                  <a:noFill/>
                </a:ln>
                <a:solidFill>
                  <a:srgbClr val="FF00FF"/>
                </a:solidFill>
                <a:effectLst/>
                <a:uLnTx/>
                <a:uFillTx/>
                <a:latin typeface="Arial Narrow" panose="020B0606020202030204" pitchFamily="34" charset="0"/>
                <a:ea typeface="+mn-ea"/>
                <a:cs typeface="Arial" panose="020B0604020202020204" pitchFamily="34" charset="0"/>
              </a:rPr>
              <a:t>Poder mundial</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000" b="1" i="0" u="none" strike="noStrike" kern="1200" cap="none" spc="0" normalizeH="0" baseline="0" noProof="0" dirty="0">
                <a:ln>
                  <a:noFill/>
                </a:ln>
                <a:solidFill>
                  <a:srgbClr val="FF9900"/>
                </a:solidFill>
                <a:effectLst/>
                <a:uLnTx/>
                <a:uFillTx/>
                <a:latin typeface="Arial Narrow" panose="020B0606020202030204" pitchFamily="34" charset="0"/>
                <a:ea typeface="+mn-ea"/>
                <a:cs typeface="Arial" panose="020B0604020202020204" pitchFamily="34" charset="0"/>
              </a:rPr>
              <a:t>42 meses, 1260 días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65230">
                                            <p:txEl>
                                              <p:pRg st="0" end="0"/>
                                            </p:txEl>
                                          </p:spTgt>
                                        </p:tgtEl>
                                        <p:attrNameLst>
                                          <p:attrName>style.visibility</p:attrName>
                                        </p:attrNameLst>
                                      </p:cBhvr>
                                      <p:to>
                                        <p:strVal val="visible"/>
                                      </p:to>
                                    </p:set>
                                    <p:anim calcmode="lin" valueType="num">
                                      <p:cBhvr>
                                        <p:cTn id="7" dur="500" fill="hold"/>
                                        <p:tgtEl>
                                          <p:spTgt spid="26523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6523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6523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65230">
                                            <p:txEl>
                                              <p:pRg st="0" end="0"/>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265232">
                                            <p:txEl>
                                              <p:pRg st="0" end="0"/>
                                            </p:txEl>
                                          </p:spTgt>
                                        </p:tgtEl>
                                        <p:attrNameLst>
                                          <p:attrName>style.visibility</p:attrName>
                                        </p:attrNameLst>
                                      </p:cBhvr>
                                      <p:to>
                                        <p:strVal val="visible"/>
                                      </p:to>
                                    </p:set>
                                    <p:anim calcmode="lin" valueType="num">
                                      <p:cBhvr>
                                        <p:cTn id="13" dur="500" fill="hold"/>
                                        <p:tgtEl>
                                          <p:spTgt spid="26523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6523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6523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65232">
                                            <p:txEl>
                                              <p:pRg st="0" end="0"/>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265234">
                                            <p:txEl>
                                              <p:pRg st="0" end="0"/>
                                            </p:txEl>
                                          </p:spTgt>
                                        </p:tgtEl>
                                        <p:attrNameLst>
                                          <p:attrName>style.visibility</p:attrName>
                                        </p:attrNameLst>
                                      </p:cBhvr>
                                      <p:to>
                                        <p:strVal val="visible"/>
                                      </p:to>
                                    </p:set>
                                    <p:anim calcmode="lin" valueType="num">
                                      <p:cBhvr>
                                        <p:cTn id="19" dur="500" fill="hold"/>
                                        <p:tgtEl>
                                          <p:spTgt spid="26523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6523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6523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652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9" presetClass="entr" presetSubtype="0" accel="100000" fill="hold" nodeType="clickEffect">
                                  <p:stCondLst>
                                    <p:cond delay="0"/>
                                  </p:stCondLst>
                                  <p:childTnLst>
                                    <p:set>
                                      <p:cBhvr>
                                        <p:cTn id="26" dur="1" fill="hold">
                                          <p:stCondLst>
                                            <p:cond delay="0"/>
                                          </p:stCondLst>
                                        </p:cTn>
                                        <p:tgtEl>
                                          <p:spTgt spid="265230">
                                            <p:txEl>
                                              <p:pRg st="2" end="2"/>
                                            </p:txEl>
                                          </p:spTgt>
                                        </p:tgtEl>
                                        <p:attrNameLst>
                                          <p:attrName>style.visibility</p:attrName>
                                        </p:attrNameLst>
                                      </p:cBhvr>
                                      <p:to>
                                        <p:strVal val="visible"/>
                                      </p:to>
                                    </p:set>
                                    <p:anim calcmode="lin" valueType="num">
                                      <p:cBhvr>
                                        <p:cTn id="27" dur="500" fill="hold"/>
                                        <p:tgtEl>
                                          <p:spTgt spid="265230">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265230">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265230">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265230">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nodeType="withEffect">
                                  <p:stCondLst>
                                    <p:cond delay="0"/>
                                  </p:stCondLst>
                                  <p:childTnLst>
                                    <p:set>
                                      <p:cBhvr>
                                        <p:cTn id="32" dur="1" fill="hold">
                                          <p:stCondLst>
                                            <p:cond delay="0"/>
                                          </p:stCondLst>
                                        </p:cTn>
                                        <p:tgtEl>
                                          <p:spTgt spid="265231">
                                            <p:txEl>
                                              <p:pRg st="2" end="2"/>
                                            </p:txEl>
                                          </p:spTgt>
                                        </p:tgtEl>
                                        <p:attrNameLst>
                                          <p:attrName>style.visibility</p:attrName>
                                        </p:attrNameLst>
                                      </p:cBhvr>
                                      <p:to>
                                        <p:strVal val="visible"/>
                                      </p:to>
                                    </p:set>
                                    <p:anim calcmode="lin" valueType="num">
                                      <p:cBhvr>
                                        <p:cTn id="33" dur="500" fill="hold"/>
                                        <p:tgtEl>
                                          <p:spTgt spid="26523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26523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26523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265231">
                                            <p:txEl>
                                              <p:pRg st="2" end="2"/>
                                            </p:txEl>
                                          </p:spTgt>
                                        </p:tgtEl>
                                        <p:attrNameLst>
                                          <p:attrName>ppt_y</p:attrName>
                                        </p:attrNameLst>
                                      </p:cBhvr>
                                      <p:tavLst>
                                        <p:tav tm="0">
                                          <p:val>
                                            <p:strVal val="#ppt_y"/>
                                          </p:val>
                                        </p:tav>
                                        <p:tav tm="100000">
                                          <p:val>
                                            <p:strVal val="#ppt_y"/>
                                          </p:val>
                                        </p:tav>
                                      </p:tavLst>
                                    </p:anim>
                                  </p:childTnLst>
                                </p:cTn>
                              </p:par>
                              <p:par>
                                <p:cTn id="37" presetID="39" presetClass="entr" presetSubtype="0" accel="100000" fill="hold" nodeType="withEffect">
                                  <p:stCondLst>
                                    <p:cond delay="0"/>
                                  </p:stCondLst>
                                  <p:childTnLst>
                                    <p:set>
                                      <p:cBhvr>
                                        <p:cTn id="38" dur="1" fill="hold">
                                          <p:stCondLst>
                                            <p:cond delay="0"/>
                                          </p:stCondLst>
                                        </p:cTn>
                                        <p:tgtEl>
                                          <p:spTgt spid="265232">
                                            <p:txEl>
                                              <p:pRg st="2" end="2"/>
                                            </p:txEl>
                                          </p:spTgt>
                                        </p:tgtEl>
                                        <p:attrNameLst>
                                          <p:attrName>style.visibility</p:attrName>
                                        </p:attrNameLst>
                                      </p:cBhvr>
                                      <p:to>
                                        <p:strVal val="visible"/>
                                      </p:to>
                                    </p:set>
                                    <p:anim calcmode="lin" valueType="num">
                                      <p:cBhvr>
                                        <p:cTn id="39" dur="500" fill="hold"/>
                                        <p:tgtEl>
                                          <p:spTgt spid="26523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26523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26523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265232">
                                            <p:txEl>
                                              <p:pRg st="2" end="2"/>
                                            </p:txEl>
                                          </p:spTgt>
                                        </p:tgtEl>
                                        <p:attrNameLst>
                                          <p:attrName>ppt_y</p:attrName>
                                        </p:attrNameLst>
                                      </p:cBhvr>
                                      <p:tavLst>
                                        <p:tav tm="0">
                                          <p:val>
                                            <p:strVal val="#ppt_y"/>
                                          </p:val>
                                        </p:tav>
                                        <p:tav tm="100000">
                                          <p:val>
                                            <p:strVal val="#ppt_y"/>
                                          </p:val>
                                        </p:tav>
                                      </p:tavLst>
                                    </p:anim>
                                  </p:childTnLst>
                                </p:cTn>
                              </p:par>
                              <p:par>
                                <p:cTn id="43" presetID="39" presetClass="entr" presetSubtype="0" accel="100000" fill="hold" nodeType="withEffect">
                                  <p:stCondLst>
                                    <p:cond delay="0"/>
                                  </p:stCondLst>
                                  <p:childTnLst>
                                    <p:set>
                                      <p:cBhvr>
                                        <p:cTn id="44" dur="1" fill="hold">
                                          <p:stCondLst>
                                            <p:cond delay="0"/>
                                          </p:stCondLst>
                                        </p:cTn>
                                        <p:tgtEl>
                                          <p:spTgt spid="265233">
                                            <p:txEl>
                                              <p:pRg st="2" end="2"/>
                                            </p:txEl>
                                          </p:spTgt>
                                        </p:tgtEl>
                                        <p:attrNameLst>
                                          <p:attrName>style.visibility</p:attrName>
                                        </p:attrNameLst>
                                      </p:cBhvr>
                                      <p:to>
                                        <p:strVal val="visible"/>
                                      </p:to>
                                    </p:set>
                                    <p:anim calcmode="lin" valueType="num">
                                      <p:cBhvr>
                                        <p:cTn id="45" dur="500" fill="hold"/>
                                        <p:tgtEl>
                                          <p:spTgt spid="26523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26523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26523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265233">
                                            <p:txEl>
                                              <p:pRg st="2" end="2"/>
                                            </p:txEl>
                                          </p:spTgt>
                                        </p:tgtEl>
                                        <p:attrNameLst>
                                          <p:attrName>ppt_y</p:attrName>
                                        </p:attrNameLst>
                                      </p:cBhvr>
                                      <p:tavLst>
                                        <p:tav tm="0">
                                          <p:val>
                                            <p:strVal val="#ppt_y"/>
                                          </p:val>
                                        </p:tav>
                                        <p:tav tm="100000">
                                          <p:val>
                                            <p:strVal val="#ppt_y"/>
                                          </p:val>
                                        </p:tav>
                                      </p:tavLst>
                                    </p:anim>
                                  </p:childTnLst>
                                </p:cTn>
                              </p:par>
                              <p:par>
                                <p:cTn id="49" presetID="39" presetClass="entr" presetSubtype="0" accel="100000" fill="hold" nodeType="withEffect">
                                  <p:stCondLst>
                                    <p:cond delay="0"/>
                                  </p:stCondLst>
                                  <p:childTnLst>
                                    <p:set>
                                      <p:cBhvr>
                                        <p:cTn id="50" dur="1" fill="hold">
                                          <p:stCondLst>
                                            <p:cond delay="0"/>
                                          </p:stCondLst>
                                        </p:cTn>
                                        <p:tgtEl>
                                          <p:spTgt spid="265234">
                                            <p:txEl>
                                              <p:pRg st="1" end="1"/>
                                            </p:txEl>
                                          </p:spTgt>
                                        </p:tgtEl>
                                        <p:attrNameLst>
                                          <p:attrName>style.visibility</p:attrName>
                                        </p:attrNameLst>
                                      </p:cBhvr>
                                      <p:to>
                                        <p:strVal val="visible"/>
                                      </p:to>
                                    </p:set>
                                    <p:anim calcmode="lin" valueType="num">
                                      <p:cBhvr>
                                        <p:cTn id="51" dur="500" fill="hold"/>
                                        <p:tgtEl>
                                          <p:spTgt spid="26523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26523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26523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26523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9" presetClass="entr" presetSubtype="0" accel="100000" fill="hold" nodeType="clickEffect">
                                  <p:stCondLst>
                                    <p:cond delay="0"/>
                                  </p:stCondLst>
                                  <p:childTnLst>
                                    <p:set>
                                      <p:cBhvr>
                                        <p:cTn id="58" dur="1" fill="hold">
                                          <p:stCondLst>
                                            <p:cond delay="0"/>
                                          </p:stCondLst>
                                        </p:cTn>
                                        <p:tgtEl>
                                          <p:spTgt spid="265231">
                                            <p:txEl>
                                              <p:pRg st="3" end="3"/>
                                            </p:txEl>
                                          </p:spTgt>
                                        </p:tgtEl>
                                        <p:attrNameLst>
                                          <p:attrName>style.visibility</p:attrName>
                                        </p:attrNameLst>
                                      </p:cBhvr>
                                      <p:to>
                                        <p:strVal val="visible"/>
                                      </p:to>
                                    </p:set>
                                    <p:anim calcmode="lin" valueType="num">
                                      <p:cBhvr>
                                        <p:cTn id="59" dur="500" fill="hold"/>
                                        <p:tgtEl>
                                          <p:spTgt spid="26523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26523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26523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265231">
                                            <p:txEl>
                                              <p:pRg st="3" end="3"/>
                                            </p:txEl>
                                          </p:spTgt>
                                        </p:tgtEl>
                                        <p:attrNameLst>
                                          <p:attrName>ppt_y</p:attrName>
                                        </p:attrNameLst>
                                      </p:cBhvr>
                                      <p:tavLst>
                                        <p:tav tm="0">
                                          <p:val>
                                            <p:strVal val="#ppt_y"/>
                                          </p:val>
                                        </p:tav>
                                        <p:tav tm="100000">
                                          <p:val>
                                            <p:strVal val="#ppt_y"/>
                                          </p:val>
                                        </p:tav>
                                      </p:tavLst>
                                    </p:anim>
                                  </p:childTnLst>
                                </p:cTn>
                              </p:par>
                              <p:par>
                                <p:cTn id="63" presetID="39" presetClass="entr" presetSubtype="0" accel="100000" fill="hold" nodeType="withEffect">
                                  <p:stCondLst>
                                    <p:cond delay="0"/>
                                  </p:stCondLst>
                                  <p:childTnLst>
                                    <p:set>
                                      <p:cBhvr>
                                        <p:cTn id="64" dur="1" fill="hold">
                                          <p:stCondLst>
                                            <p:cond delay="0"/>
                                          </p:stCondLst>
                                        </p:cTn>
                                        <p:tgtEl>
                                          <p:spTgt spid="265232">
                                            <p:txEl>
                                              <p:pRg st="3" end="3"/>
                                            </p:txEl>
                                          </p:spTgt>
                                        </p:tgtEl>
                                        <p:attrNameLst>
                                          <p:attrName>style.visibility</p:attrName>
                                        </p:attrNameLst>
                                      </p:cBhvr>
                                      <p:to>
                                        <p:strVal val="visible"/>
                                      </p:to>
                                    </p:set>
                                    <p:anim calcmode="lin" valueType="num">
                                      <p:cBhvr>
                                        <p:cTn id="65" dur="500" fill="hold"/>
                                        <p:tgtEl>
                                          <p:spTgt spid="265232">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265232">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265232">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265232">
                                            <p:txEl>
                                              <p:pRg st="3" end="3"/>
                                            </p:txEl>
                                          </p:spTgt>
                                        </p:tgtEl>
                                        <p:attrNameLst>
                                          <p:attrName>ppt_y</p:attrName>
                                        </p:attrNameLst>
                                      </p:cBhvr>
                                      <p:tavLst>
                                        <p:tav tm="0">
                                          <p:val>
                                            <p:strVal val="#ppt_y"/>
                                          </p:val>
                                        </p:tav>
                                        <p:tav tm="100000">
                                          <p:val>
                                            <p:strVal val="#ppt_y"/>
                                          </p:val>
                                        </p:tav>
                                      </p:tavLst>
                                    </p:anim>
                                  </p:childTnLst>
                                </p:cTn>
                              </p:par>
                              <p:par>
                                <p:cTn id="69" presetID="39" presetClass="entr" presetSubtype="0" accel="100000" fill="hold" nodeType="withEffect">
                                  <p:stCondLst>
                                    <p:cond delay="0"/>
                                  </p:stCondLst>
                                  <p:childTnLst>
                                    <p:set>
                                      <p:cBhvr>
                                        <p:cTn id="70" dur="1" fill="hold">
                                          <p:stCondLst>
                                            <p:cond delay="0"/>
                                          </p:stCondLst>
                                        </p:cTn>
                                        <p:tgtEl>
                                          <p:spTgt spid="265234">
                                            <p:txEl>
                                              <p:pRg st="3" end="3"/>
                                            </p:txEl>
                                          </p:spTgt>
                                        </p:tgtEl>
                                        <p:attrNameLst>
                                          <p:attrName>style.visibility</p:attrName>
                                        </p:attrNameLst>
                                      </p:cBhvr>
                                      <p:to>
                                        <p:strVal val="visible"/>
                                      </p:to>
                                    </p:set>
                                    <p:anim calcmode="lin" valueType="num">
                                      <p:cBhvr>
                                        <p:cTn id="71" dur="500" fill="hold"/>
                                        <p:tgtEl>
                                          <p:spTgt spid="265234">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265234">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265234">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26523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9" presetClass="entr" presetSubtype="0" accel="100000" fill="hold" nodeType="clickEffect">
                                  <p:stCondLst>
                                    <p:cond delay="0"/>
                                  </p:stCondLst>
                                  <p:childTnLst>
                                    <p:set>
                                      <p:cBhvr>
                                        <p:cTn id="78" dur="1" fill="hold">
                                          <p:stCondLst>
                                            <p:cond delay="0"/>
                                          </p:stCondLst>
                                        </p:cTn>
                                        <p:tgtEl>
                                          <p:spTgt spid="265230">
                                            <p:txEl>
                                              <p:pRg st="5" end="5"/>
                                            </p:txEl>
                                          </p:spTgt>
                                        </p:tgtEl>
                                        <p:attrNameLst>
                                          <p:attrName>style.visibility</p:attrName>
                                        </p:attrNameLst>
                                      </p:cBhvr>
                                      <p:to>
                                        <p:strVal val="visible"/>
                                      </p:to>
                                    </p:set>
                                    <p:anim calcmode="lin" valueType="num">
                                      <p:cBhvr>
                                        <p:cTn id="79" dur="500" fill="hold"/>
                                        <p:tgtEl>
                                          <p:spTgt spid="265230">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0" dur="500" fill="hold"/>
                                        <p:tgtEl>
                                          <p:spTgt spid="265230">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1" dur="500" fill="hold"/>
                                        <p:tgtEl>
                                          <p:spTgt spid="265230">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82" dur="500" fill="hold"/>
                                        <p:tgtEl>
                                          <p:spTgt spid="265230">
                                            <p:txEl>
                                              <p:pRg st="5" end="5"/>
                                            </p:txEl>
                                          </p:spTgt>
                                        </p:tgtEl>
                                        <p:attrNameLst>
                                          <p:attrName>ppt_y</p:attrName>
                                        </p:attrNameLst>
                                      </p:cBhvr>
                                      <p:tavLst>
                                        <p:tav tm="0">
                                          <p:val>
                                            <p:strVal val="#ppt_y"/>
                                          </p:val>
                                        </p:tav>
                                        <p:tav tm="100000">
                                          <p:val>
                                            <p:strVal val="#ppt_y"/>
                                          </p:val>
                                        </p:tav>
                                      </p:tavLst>
                                    </p:anim>
                                  </p:childTnLst>
                                </p:cTn>
                              </p:par>
                              <p:par>
                                <p:cTn id="83" presetID="39" presetClass="entr" presetSubtype="0" accel="100000" fill="hold" nodeType="withEffect">
                                  <p:stCondLst>
                                    <p:cond delay="0"/>
                                  </p:stCondLst>
                                  <p:childTnLst>
                                    <p:set>
                                      <p:cBhvr>
                                        <p:cTn id="84" dur="1" fill="hold">
                                          <p:stCondLst>
                                            <p:cond delay="0"/>
                                          </p:stCondLst>
                                        </p:cTn>
                                        <p:tgtEl>
                                          <p:spTgt spid="265231">
                                            <p:txEl>
                                              <p:pRg st="4" end="4"/>
                                            </p:txEl>
                                          </p:spTgt>
                                        </p:tgtEl>
                                        <p:attrNameLst>
                                          <p:attrName>style.visibility</p:attrName>
                                        </p:attrNameLst>
                                      </p:cBhvr>
                                      <p:to>
                                        <p:strVal val="visible"/>
                                      </p:to>
                                    </p:set>
                                    <p:anim calcmode="lin" valueType="num">
                                      <p:cBhvr>
                                        <p:cTn id="85" dur="500" fill="hold"/>
                                        <p:tgtEl>
                                          <p:spTgt spid="26523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6" dur="500" fill="hold"/>
                                        <p:tgtEl>
                                          <p:spTgt spid="26523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7" dur="500" fill="hold"/>
                                        <p:tgtEl>
                                          <p:spTgt spid="26523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88" dur="500" fill="hold"/>
                                        <p:tgtEl>
                                          <p:spTgt spid="265231">
                                            <p:txEl>
                                              <p:pRg st="4" end="4"/>
                                            </p:txEl>
                                          </p:spTgt>
                                        </p:tgtEl>
                                        <p:attrNameLst>
                                          <p:attrName>ppt_y</p:attrName>
                                        </p:attrNameLst>
                                      </p:cBhvr>
                                      <p:tavLst>
                                        <p:tav tm="0">
                                          <p:val>
                                            <p:strVal val="#ppt_y"/>
                                          </p:val>
                                        </p:tav>
                                        <p:tav tm="100000">
                                          <p:val>
                                            <p:strVal val="#ppt_y"/>
                                          </p:val>
                                        </p:tav>
                                      </p:tavLst>
                                    </p:anim>
                                  </p:childTnLst>
                                </p:cTn>
                              </p:par>
                              <p:par>
                                <p:cTn id="89" presetID="39" presetClass="entr" presetSubtype="0" accel="100000" fill="hold" nodeType="withEffect">
                                  <p:stCondLst>
                                    <p:cond delay="0"/>
                                  </p:stCondLst>
                                  <p:childTnLst>
                                    <p:set>
                                      <p:cBhvr>
                                        <p:cTn id="90" dur="1" fill="hold">
                                          <p:stCondLst>
                                            <p:cond delay="0"/>
                                          </p:stCondLst>
                                        </p:cTn>
                                        <p:tgtEl>
                                          <p:spTgt spid="265234">
                                            <p:txEl>
                                              <p:pRg st="4" end="4"/>
                                            </p:txEl>
                                          </p:spTgt>
                                        </p:tgtEl>
                                        <p:attrNameLst>
                                          <p:attrName>style.visibility</p:attrName>
                                        </p:attrNameLst>
                                      </p:cBhvr>
                                      <p:to>
                                        <p:strVal val="visible"/>
                                      </p:to>
                                    </p:set>
                                    <p:anim calcmode="lin" valueType="num">
                                      <p:cBhvr>
                                        <p:cTn id="91" dur="500" fill="hold"/>
                                        <p:tgtEl>
                                          <p:spTgt spid="265234">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2" dur="500" fill="hold"/>
                                        <p:tgtEl>
                                          <p:spTgt spid="265234">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3" dur="500" fill="hold"/>
                                        <p:tgtEl>
                                          <p:spTgt spid="265234">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94" dur="500" fill="hold"/>
                                        <p:tgtEl>
                                          <p:spTgt spid="26523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39" presetClass="entr" presetSubtype="0" accel="100000" fill="hold" nodeType="clickEffect">
                                  <p:stCondLst>
                                    <p:cond delay="0"/>
                                  </p:stCondLst>
                                  <p:childTnLst>
                                    <p:set>
                                      <p:cBhvr>
                                        <p:cTn id="98" dur="1" fill="hold">
                                          <p:stCondLst>
                                            <p:cond delay="0"/>
                                          </p:stCondLst>
                                        </p:cTn>
                                        <p:tgtEl>
                                          <p:spTgt spid="265231">
                                            <p:txEl>
                                              <p:pRg st="5" end="5"/>
                                            </p:txEl>
                                          </p:spTgt>
                                        </p:tgtEl>
                                        <p:attrNameLst>
                                          <p:attrName>style.visibility</p:attrName>
                                        </p:attrNameLst>
                                      </p:cBhvr>
                                      <p:to>
                                        <p:strVal val="visible"/>
                                      </p:to>
                                    </p:set>
                                    <p:anim calcmode="lin" valueType="num">
                                      <p:cBhvr>
                                        <p:cTn id="99" dur="500" fill="hold"/>
                                        <p:tgtEl>
                                          <p:spTgt spid="265231">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00" dur="500" fill="hold"/>
                                        <p:tgtEl>
                                          <p:spTgt spid="265231">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01" dur="500" fill="hold"/>
                                        <p:tgtEl>
                                          <p:spTgt spid="265231">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2" dur="500" fill="hold"/>
                                        <p:tgtEl>
                                          <p:spTgt spid="265231">
                                            <p:txEl>
                                              <p:pRg st="5" end="5"/>
                                            </p:txEl>
                                          </p:spTgt>
                                        </p:tgtEl>
                                        <p:attrNameLst>
                                          <p:attrName>ppt_y</p:attrName>
                                        </p:attrNameLst>
                                      </p:cBhvr>
                                      <p:tavLst>
                                        <p:tav tm="0">
                                          <p:val>
                                            <p:strVal val="#ppt_y"/>
                                          </p:val>
                                        </p:tav>
                                        <p:tav tm="100000">
                                          <p:val>
                                            <p:strVal val="#ppt_y"/>
                                          </p:val>
                                        </p:tav>
                                      </p:tavLst>
                                    </p:anim>
                                  </p:childTnLst>
                                </p:cTn>
                              </p:par>
                              <p:par>
                                <p:cTn id="103" presetID="39" presetClass="entr" presetSubtype="0" accel="100000" fill="hold" nodeType="withEffect">
                                  <p:stCondLst>
                                    <p:cond delay="0"/>
                                  </p:stCondLst>
                                  <p:childTnLst>
                                    <p:set>
                                      <p:cBhvr>
                                        <p:cTn id="104" dur="1" fill="hold">
                                          <p:stCondLst>
                                            <p:cond delay="0"/>
                                          </p:stCondLst>
                                        </p:cTn>
                                        <p:tgtEl>
                                          <p:spTgt spid="265232">
                                            <p:txEl>
                                              <p:pRg st="6" end="6"/>
                                            </p:txEl>
                                          </p:spTgt>
                                        </p:tgtEl>
                                        <p:attrNameLst>
                                          <p:attrName>style.visibility</p:attrName>
                                        </p:attrNameLst>
                                      </p:cBhvr>
                                      <p:to>
                                        <p:strVal val="visible"/>
                                      </p:to>
                                    </p:set>
                                    <p:anim calcmode="lin" valueType="num">
                                      <p:cBhvr>
                                        <p:cTn id="105" dur="500" fill="hold"/>
                                        <p:tgtEl>
                                          <p:spTgt spid="265232">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06" dur="500" fill="hold"/>
                                        <p:tgtEl>
                                          <p:spTgt spid="265232">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07" dur="500" fill="hold"/>
                                        <p:tgtEl>
                                          <p:spTgt spid="265232">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8" dur="500" fill="hold"/>
                                        <p:tgtEl>
                                          <p:spTgt spid="2652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39" presetClass="entr" presetSubtype="0" accel="100000" fill="hold" nodeType="clickEffect">
                                  <p:stCondLst>
                                    <p:cond delay="0"/>
                                  </p:stCondLst>
                                  <p:childTnLst>
                                    <p:set>
                                      <p:cBhvr>
                                        <p:cTn id="112" dur="1" fill="hold">
                                          <p:stCondLst>
                                            <p:cond delay="0"/>
                                          </p:stCondLst>
                                        </p:cTn>
                                        <p:tgtEl>
                                          <p:spTgt spid="265230">
                                            <p:txEl>
                                              <p:pRg st="7" end="7"/>
                                            </p:txEl>
                                          </p:spTgt>
                                        </p:tgtEl>
                                        <p:attrNameLst>
                                          <p:attrName>style.visibility</p:attrName>
                                        </p:attrNameLst>
                                      </p:cBhvr>
                                      <p:to>
                                        <p:strVal val="visible"/>
                                      </p:to>
                                    </p:set>
                                    <p:anim calcmode="lin" valueType="num">
                                      <p:cBhvr>
                                        <p:cTn id="113" dur="500" fill="hold"/>
                                        <p:tgtEl>
                                          <p:spTgt spid="265230">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14" dur="500" fill="hold"/>
                                        <p:tgtEl>
                                          <p:spTgt spid="265230">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15" dur="500" fill="hold"/>
                                        <p:tgtEl>
                                          <p:spTgt spid="265230">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116" dur="500" fill="hold"/>
                                        <p:tgtEl>
                                          <p:spTgt spid="265230">
                                            <p:txEl>
                                              <p:pRg st="7" end="7"/>
                                            </p:txEl>
                                          </p:spTgt>
                                        </p:tgtEl>
                                        <p:attrNameLst>
                                          <p:attrName>ppt_y</p:attrName>
                                        </p:attrNameLst>
                                      </p:cBhvr>
                                      <p:tavLst>
                                        <p:tav tm="0">
                                          <p:val>
                                            <p:strVal val="#ppt_y"/>
                                          </p:val>
                                        </p:tav>
                                        <p:tav tm="100000">
                                          <p:val>
                                            <p:strVal val="#ppt_y"/>
                                          </p:val>
                                        </p:tav>
                                      </p:tavLst>
                                    </p:anim>
                                  </p:childTnLst>
                                </p:cTn>
                              </p:par>
                              <p:par>
                                <p:cTn id="117" presetID="39" presetClass="entr" presetSubtype="0" accel="100000" fill="hold" nodeType="withEffect">
                                  <p:stCondLst>
                                    <p:cond delay="0"/>
                                  </p:stCondLst>
                                  <p:childTnLst>
                                    <p:set>
                                      <p:cBhvr>
                                        <p:cTn id="118" dur="1" fill="hold">
                                          <p:stCondLst>
                                            <p:cond delay="0"/>
                                          </p:stCondLst>
                                        </p:cTn>
                                        <p:tgtEl>
                                          <p:spTgt spid="265234">
                                            <p:txEl>
                                              <p:pRg st="6" end="6"/>
                                            </p:txEl>
                                          </p:spTgt>
                                        </p:tgtEl>
                                        <p:attrNameLst>
                                          <p:attrName>style.visibility</p:attrName>
                                        </p:attrNameLst>
                                      </p:cBhvr>
                                      <p:to>
                                        <p:strVal val="visible"/>
                                      </p:to>
                                    </p:set>
                                    <p:anim calcmode="lin" valueType="num">
                                      <p:cBhvr>
                                        <p:cTn id="119" dur="500" fill="hold"/>
                                        <p:tgtEl>
                                          <p:spTgt spid="265234">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20" dur="500" fill="hold"/>
                                        <p:tgtEl>
                                          <p:spTgt spid="265234">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21" dur="500" fill="hold"/>
                                        <p:tgtEl>
                                          <p:spTgt spid="265234">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122" dur="500" fill="hold"/>
                                        <p:tgtEl>
                                          <p:spTgt spid="26523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9" presetClass="entr" presetSubtype="0" accel="100000" fill="hold" nodeType="clickEffect">
                                  <p:stCondLst>
                                    <p:cond delay="0"/>
                                  </p:stCondLst>
                                  <p:childTnLst>
                                    <p:set>
                                      <p:cBhvr>
                                        <p:cTn id="126" dur="1" fill="hold">
                                          <p:stCondLst>
                                            <p:cond delay="0"/>
                                          </p:stCondLst>
                                        </p:cTn>
                                        <p:tgtEl>
                                          <p:spTgt spid="265230">
                                            <p:txEl>
                                              <p:pRg st="8" end="8"/>
                                            </p:txEl>
                                          </p:spTgt>
                                        </p:tgtEl>
                                        <p:attrNameLst>
                                          <p:attrName>style.visibility</p:attrName>
                                        </p:attrNameLst>
                                      </p:cBhvr>
                                      <p:to>
                                        <p:strVal val="visible"/>
                                      </p:to>
                                    </p:set>
                                    <p:anim calcmode="lin" valueType="num">
                                      <p:cBhvr>
                                        <p:cTn id="127" dur="500" fill="hold"/>
                                        <p:tgtEl>
                                          <p:spTgt spid="265230">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28" dur="500" fill="hold"/>
                                        <p:tgtEl>
                                          <p:spTgt spid="265230">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29" dur="500" fill="hold"/>
                                        <p:tgtEl>
                                          <p:spTgt spid="265230">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130" dur="500" fill="hold"/>
                                        <p:tgtEl>
                                          <p:spTgt spid="265230">
                                            <p:txEl>
                                              <p:pRg st="8" end="8"/>
                                            </p:txEl>
                                          </p:spTgt>
                                        </p:tgtEl>
                                        <p:attrNameLst>
                                          <p:attrName>ppt_y</p:attrName>
                                        </p:attrNameLst>
                                      </p:cBhvr>
                                      <p:tavLst>
                                        <p:tav tm="0">
                                          <p:val>
                                            <p:strVal val="#ppt_y"/>
                                          </p:val>
                                        </p:tav>
                                        <p:tav tm="100000">
                                          <p:val>
                                            <p:strVal val="#ppt_y"/>
                                          </p:val>
                                        </p:tav>
                                      </p:tavLst>
                                    </p:anim>
                                  </p:childTnLst>
                                </p:cTn>
                              </p:par>
                              <p:par>
                                <p:cTn id="131" presetID="39" presetClass="entr" presetSubtype="0" accel="100000" fill="hold" nodeType="withEffect">
                                  <p:stCondLst>
                                    <p:cond delay="0"/>
                                  </p:stCondLst>
                                  <p:childTnLst>
                                    <p:set>
                                      <p:cBhvr>
                                        <p:cTn id="132" dur="1" fill="hold">
                                          <p:stCondLst>
                                            <p:cond delay="0"/>
                                          </p:stCondLst>
                                        </p:cTn>
                                        <p:tgtEl>
                                          <p:spTgt spid="265234">
                                            <p:txEl>
                                              <p:pRg st="7" end="7"/>
                                            </p:txEl>
                                          </p:spTgt>
                                        </p:tgtEl>
                                        <p:attrNameLst>
                                          <p:attrName>style.visibility</p:attrName>
                                        </p:attrNameLst>
                                      </p:cBhvr>
                                      <p:to>
                                        <p:strVal val="visible"/>
                                      </p:to>
                                    </p:set>
                                    <p:anim calcmode="lin" valueType="num">
                                      <p:cBhvr>
                                        <p:cTn id="133" dur="500" fill="hold"/>
                                        <p:tgtEl>
                                          <p:spTgt spid="265234">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4" dur="500" fill="hold"/>
                                        <p:tgtEl>
                                          <p:spTgt spid="265234">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35" dur="500" fill="hold"/>
                                        <p:tgtEl>
                                          <p:spTgt spid="265234">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136" dur="500" fill="hold"/>
                                        <p:tgtEl>
                                          <p:spTgt spid="26523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BCE3FAC4-1535-A842-006F-8522AB4455E5}"/>
              </a:ext>
            </a:extLst>
          </p:cNvPr>
          <p:cNvSpPr>
            <a:spLocks noGrp="1"/>
          </p:cNvSpPr>
          <p:nvPr>
            <p:ph type="title" idx="4294967295"/>
          </p:nvPr>
        </p:nvSpPr>
        <p:spPr/>
        <p:txBody>
          <a:bodyPr/>
          <a:lstStyle/>
          <a:p>
            <a:pPr eaLnBrk="1" hangingPunct="1"/>
            <a:r>
              <a:rPr lang="es" altLang="en-US"/>
              <a:t>LA SEGUNDA BESTIA</a:t>
            </a:r>
          </a:p>
        </p:txBody>
      </p:sp>
      <p:sp>
        <p:nvSpPr>
          <p:cNvPr id="180227" name="Rectangle 3">
            <a:extLst>
              <a:ext uri="{FF2B5EF4-FFF2-40B4-BE49-F238E27FC236}">
                <a16:creationId xmlns:a16="http://schemas.microsoft.com/office/drawing/2014/main" id="{F87E482F-6F9E-A976-E5ED-2F319D4D303B}"/>
              </a:ext>
            </a:extLst>
          </p:cNvPr>
          <p:cNvSpPr>
            <a:spLocks noGrp="1"/>
          </p:cNvSpPr>
          <p:nvPr>
            <p:ph type="body" idx="4294967295"/>
          </p:nvPr>
        </p:nvSpPr>
        <p:spPr>
          <a:xfrm>
            <a:off x="2057401" y="2325689"/>
            <a:ext cx="7883525" cy="3609975"/>
          </a:xfrm>
        </p:spPr>
        <p:txBody>
          <a:bodyPr/>
          <a:lstStyle/>
          <a:p>
            <a:pPr eaLnBrk="1" hangingPunct="1">
              <a:buFont typeface="Arial" panose="020B0604020202020204" pitchFamily="34" charset="0"/>
              <a:buNone/>
            </a:pPr>
            <a:r>
              <a:rPr lang="es" altLang="en-US" i="1">
                <a:solidFill>
                  <a:srgbClr val="00FFFF"/>
                </a:solidFill>
              </a:rPr>
              <a:t>¿Quién es la bestia de la tierra y cuál es la “marca de la bestia”?</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8AB5238E-F8D7-6372-5826-6B3378261AFE}"/>
              </a:ext>
            </a:extLst>
          </p:cNvPr>
          <p:cNvSpPr>
            <a:spLocks noGrp="1"/>
          </p:cNvSpPr>
          <p:nvPr>
            <p:ph type="title" idx="4294967295"/>
          </p:nvPr>
        </p:nvSpPr>
        <p:spPr/>
        <p:txBody>
          <a:bodyPr/>
          <a:lstStyle/>
          <a:p>
            <a:pPr eaLnBrk="1" hangingPunct="1"/>
            <a:r>
              <a:rPr lang="es" altLang="en-US"/>
              <a:t>La bestia sacerdotal y profética</a:t>
            </a:r>
          </a:p>
        </p:txBody>
      </p:sp>
      <p:sp>
        <p:nvSpPr>
          <p:cNvPr id="269315" name="Rectangle 3">
            <a:extLst>
              <a:ext uri="{FF2B5EF4-FFF2-40B4-BE49-F238E27FC236}">
                <a16:creationId xmlns:a16="http://schemas.microsoft.com/office/drawing/2014/main" id="{6BBDD54F-7CFA-3762-1014-0E44F552214A}"/>
              </a:ext>
            </a:extLst>
          </p:cNvPr>
          <p:cNvSpPr>
            <a:spLocks noGrp="1"/>
          </p:cNvSpPr>
          <p:nvPr>
            <p:ph type="body" idx="4294967295"/>
          </p:nvPr>
        </p:nvSpPr>
        <p:spPr>
          <a:xfrm>
            <a:off x="1988343" y="1629568"/>
            <a:ext cx="8215313" cy="3598863"/>
          </a:xfrm>
        </p:spPr>
        <p:txBody>
          <a:bodyPr>
            <a:normAutofit/>
          </a:bodyPr>
          <a:lstStyle/>
          <a:p>
            <a:pPr eaLnBrk="1" hangingPunct="1">
              <a:buFont typeface="Arial" panose="020B0604020202020204" pitchFamily="34" charset="0"/>
              <a:buNone/>
            </a:pPr>
            <a:r>
              <a:rPr lang="es" altLang="en-US" dirty="0">
                <a:solidFill>
                  <a:srgbClr val="FFFF99"/>
                </a:solidFill>
              </a:rPr>
              <a:t>La segunda bestia funciona como sacerdote y profeta.</a:t>
            </a:r>
          </a:p>
          <a:p>
            <a:pPr eaLnBrk="1" hangingPunct="1"/>
            <a:r>
              <a:rPr lang="es" altLang="en-US" i="1" dirty="0"/>
              <a:t>Como figura sacerdotal, dirige la adoración hacia la primera bestia, usando milagros y engaños.</a:t>
            </a:r>
          </a:p>
          <a:p>
            <a:pPr eaLnBrk="1" hangingPunct="1"/>
            <a:r>
              <a:rPr lang="es" altLang="en-US" i="1" dirty="0"/>
              <a:t>Más tarde, será llamado el “falso profeta” (16:13; 19:20; 20:10).</a:t>
            </a:r>
          </a:p>
          <a:p>
            <a:pPr eaLnBrk="1" hangingPunct="1"/>
            <a:r>
              <a:rPr lang="es" altLang="en-US" i="1" dirty="0"/>
              <a:t>Hace cumplir el control económico total a través de la "marca" diabólica, que se exige a todos en el mundo.</a:t>
            </a:r>
          </a:p>
        </p:txBody>
      </p:sp>
      <p:sp>
        <p:nvSpPr>
          <p:cNvPr id="269316" name="Text Box 4">
            <a:extLst>
              <a:ext uri="{FF2B5EF4-FFF2-40B4-BE49-F238E27FC236}">
                <a16:creationId xmlns:a16="http://schemas.microsoft.com/office/drawing/2014/main" id="{D990F3B3-CF00-32F3-69EA-882B2644A725}"/>
              </a:ext>
            </a:extLst>
          </p:cNvPr>
          <p:cNvSpPr txBox="1">
            <a:spLocks noChangeArrowheads="1"/>
          </p:cNvSpPr>
          <p:nvPr/>
        </p:nvSpPr>
        <p:spPr bwMode="auto">
          <a:xfrm>
            <a:off x="1497104" y="5472952"/>
            <a:ext cx="9663953" cy="707886"/>
          </a:xfrm>
          <a:prstGeom prst="rect">
            <a:avLst/>
          </a:prstGeom>
          <a:solidFill>
            <a:srgbClr val="800000"/>
          </a:solidFill>
          <a:ln w="12700">
            <a:solidFill>
              <a:schemeClr val="tx1"/>
            </a:solidFill>
            <a:miter lim="800000"/>
            <a:headEnd/>
            <a:tailEnd/>
          </a:ln>
          <a:effectLst/>
        </p:spPr>
        <p:txBody>
          <a:bodyPr wrap="square">
            <a:spAutoFit/>
          </a:bodyPr>
          <a:lstStyle>
            <a:lvl1pPr>
              <a:defRPr>
                <a:solidFill>
                  <a:schemeClr val="tx1"/>
                </a:solidFill>
                <a:latin typeface="Trebuchet MS" panose="020B0603020202020204" pitchFamily="34" charset="0"/>
              </a:defRPr>
            </a:lvl1pPr>
            <a:lvl2pPr>
              <a:defRPr>
                <a:solidFill>
                  <a:schemeClr val="tx1"/>
                </a:solidFill>
                <a:latin typeface="Trebuchet MS" panose="020B0603020202020204" pitchFamily="34" charset="0"/>
              </a:defRPr>
            </a:lvl2pPr>
            <a:lvl3pPr>
              <a:defRPr>
                <a:solidFill>
                  <a:schemeClr val="tx1"/>
                </a:solidFill>
                <a:latin typeface="Trebuchet MS" panose="020B0603020202020204" pitchFamily="34" charset="0"/>
              </a:defRPr>
            </a:lvl3pPr>
            <a:lvl4pPr>
              <a:defRPr>
                <a:solidFill>
                  <a:schemeClr val="tx1"/>
                </a:solidFill>
                <a:latin typeface="Trebuchet MS" panose="020B0603020202020204" pitchFamily="34" charset="0"/>
              </a:defRPr>
            </a:lvl4pPr>
            <a:lvl5pPr>
              <a:defRPr>
                <a:solidFill>
                  <a:schemeClr val="tx1"/>
                </a:solidFill>
                <a:latin typeface="Trebuchet MS" panose="020B0603020202020204" pitchFamily="34" charset="0"/>
              </a:defRPr>
            </a:lvl5pPr>
            <a:lvl6pPr fontAlgn="base">
              <a:spcBef>
                <a:spcPct val="0"/>
              </a:spcBef>
              <a:spcAft>
                <a:spcPct val="0"/>
              </a:spcAft>
              <a:defRPr>
                <a:solidFill>
                  <a:schemeClr val="tx1"/>
                </a:solidFill>
                <a:latin typeface="Trebuchet MS" panose="020B0603020202020204" pitchFamily="34" charset="0"/>
              </a:defRPr>
            </a:lvl6pPr>
            <a:lvl7pPr fontAlgn="base">
              <a:spcBef>
                <a:spcPct val="0"/>
              </a:spcBef>
              <a:spcAft>
                <a:spcPct val="0"/>
              </a:spcAft>
              <a:defRPr>
                <a:solidFill>
                  <a:schemeClr val="tx1"/>
                </a:solidFill>
                <a:latin typeface="Trebuchet MS" panose="020B0603020202020204" pitchFamily="34" charset="0"/>
              </a:defRPr>
            </a:lvl7pPr>
            <a:lvl8pPr fontAlgn="base">
              <a:spcBef>
                <a:spcPct val="0"/>
              </a:spcBef>
              <a:spcAft>
                <a:spcPct val="0"/>
              </a:spcAft>
              <a:defRPr>
                <a:solidFill>
                  <a:schemeClr val="tx1"/>
                </a:solidFill>
                <a:latin typeface="Trebuchet MS" panose="020B0603020202020204" pitchFamily="34" charset="0"/>
              </a:defRPr>
            </a:lvl8pPr>
            <a:lvl9pPr fontAlgn="base">
              <a:spcBef>
                <a:spcPct val="0"/>
              </a:spcBef>
              <a:spcAft>
                <a:spcPct val="0"/>
              </a:spcAft>
              <a:defRPr>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2000" b="0" i="0" u="none" strike="noStrike" kern="1200" cap="none" spc="0" normalizeH="0" baseline="0" noProof="0" dirty="0">
                <a:ln>
                  <a:noFill/>
                </a:ln>
                <a:solidFill>
                  <a:srgbClr val="FFFF99"/>
                </a:solidFill>
                <a:effectLst>
                  <a:outerShdw blurRad="38100" dist="38100" dir="2700000" algn="tl">
                    <a:srgbClr val="000000"/>
                  </a:outerShdw>
                </a:effectLst>
                <a:uLnTx/>
                <a:uFillTx/>
                <a:latin typeface="Impact" panose="020B0806030902050204" pitchFamily="34" charset="0"/>
                <a:ea typeface="+mn-ea"/>
                <a:cs typeface="+mn-cs"/>
              </a:rPr>
              <a:t>El dragón, la bestia del mar y la bestia de la tierra forman una contrapartida del Padre, el Hijo y el Espíritu, una especie de trinidad diabólica.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9315">
                                            <p:txEl>
                                              <p:pRg st="0" end="0"/>
                                            </p:txEl>
                                          </p:spTgt>
                                        </p:tgtEl>
                                        <p:attrNameLst>
                                          <p:attrName>style.visibility</p:attrName>
                                        </p:attrNameLst>
                                      </p:cBhvr>
                                      <p:to>
                                        <p:strVal val="visible"/>
                                      </p:to>
                                    </p:set>
                                    <p:anim calcmode="lin" valueType="num">
                                      <p:cBhvr>
                                        <p:cTn id="7" dur="500" fill="hold"/>
                                        <p:tgtEl>
                                          <p:spTgt spid="2693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93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9315">
                                            <p:txEl>
                                              <p:pRg st="1" end="1"/>
                                            </p:txEl>
                                          </p:spTgt>
                                        </p:tgtEl>
                                        <p:attrNameLst>
                                          <p:attrName>style.visibility</p:attrName>
                                        </p:attrNameLst>
                                      </p:cBhvr>
                                      <p:to>
                                        <p:strVal val="visible"/>
                                      </p:to>
                                    </p:set>
                                    <p:anim calcmode="lin" valueType="num">
                                      <p:cBhvr additive="base">
                                        <p:cTn id="13" dur="500" fill="hold"/>
                                        <p:tgtEl>
                                          <p:spTgt spid="269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9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69315">
                                            <p:txEl>
                                              <p:pRg st="2" end="2"/>
                                            </p:txEl>
                                          </p:spTgt>
                                        </p:tgtEl>
                                        <p:attrNameLst>
                                          <p:attrName>style.visibility</p:attrName>
                                        </p:attrNameLst>
                                      </p:cBhvr>
                                      <p:to>
                                        <p:strVal val="visible"/>
                                      </p:to>
                                    </p:set>
                                    <p:anim calcmode="lin" valueType="num">
                                      <p:cBhvr additive="base">
                                        <p:cTn id="19" dur="500" fill="hold"/>
                                        <p:tgtEl>
                                          <p:spTgt spid="269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9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69315">
                                            <p:txEl>
                                              <p:pRg st="3" end="3"/>
                                            </p:txEl>
                                          </p:spTgt>
                                        </p:tgtEl>
                                        <p:attrNameLst>
                                          <p:attrName>style.visibility</p:attrName>
                                        </p:attrNameLst>
                                      </p:cBhvr>
                                      <p:to>
                                        <p:strVal val="visible"/>
                                      </p:to>
                                    </p:set>
                                    <p:anim calcmode="lin" valueType="num">
                                      <p:cBhvr additive="base">
                                        <p:cTn id="25" dur="500" fill="hold"/>
                                        <p:tgtEl>
                                          <p:spTgt spid="269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9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69316"/>
                                        </p:tgtEl>
                                        <p:attrNameLst>
                                          <p:attrName>style.visibility</p:attrName>
                                        </p:attrNameLst>
                                      </p:cBhvr>
                                      <p:to>
                                        <p:strVal val="visible"/>
                                      </p:to>
                                    </p:set>
                                    <p:animEffect transition="in" filter="dissolve">
                                      <p:cBhvr>
                                        <p:cTn id="31" dur="500"/>
                                        <p:tgtEl>
                                          <p:spTgt spid="269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6"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3AF05AFA-5C39-FD60-A732-91BA963C49B9}"/>
              </a:ext>
            </a:extLst>
          </p:cNvPr>
          <p:cNvSpPr>
            <a:spLocks noGrp="1"/>
          </p:cNvSpPr>
          <p:nvPr>
            <p:ph type="title" idx="4294967295"/>
          </p:nvPr>
        </p:nvSpPr>
        <p:spPr/>
        <p:txBody>
          <a:bodyPr/>
          <a:lstStyle/>
          <a:p>
            <a:pPr eaLnBrk="1" hangingPunct="1"/>
            <a:r>
              <a:rPr lang="es" altLang="en-US"/>
              <a:t>La </a:t>
            </a:r>
            <a:r>
              <a:rPr lang="es" altLang="en-US">
                <a:latin typeface="Greekth" panose="02020803070505020304" pitchFamily="18" charset="0"/>
              </a:rPr>
              <a:t>Xaragma</a:t>
            </a:r>
            <a:endParaRPr lang="en-US" altLang="en-US"/>
          </a:p>
        </p:txBody>
      </p:sp>
      <p:sp>
        <p:nvSpPr>
          <p:cNvPr id="270339" name="Rectangle 3">
            <a:extLst>
              <a:ext uri="{FF2B5EF4-FFF2-40B4-BE49-F238E27FC236}">
                <a16:creationId xmlns:a16="http://schemas.microsoft.com/office/drawing/2014/main" id="{952D6AA6-4BA0-E5A7-4097-3F432911439C}"/>
              </a:ext>
            </a:extLst>
          </p:cNvPr>
          <p:cNvSpPr>
            <a:spLocks noGrp="1"/>
          </p:cNvSpPr>
          <p:nvPr>
            <p:ph type="body" idx="4294967295"/>
          </p:nvPr>
        </p:nvSpPr>
        <p:spPr>
          <a:xfrm>
            <a:off x="2071689" y="2179638"/>
            <a:ext cx="8378825" cy="4678362"/>
          </a:xfrm>
        </p:spPr>
        <p:txBody>
          <a:bodyPr>
            <a:normAutofit fontScale="92500" lnSpcReduction="10000"/>
          </a:bodyPr>
          <a:lstStyle/>
          <a:p>
            <a:pPr eaLnBrk="1" hangingPunct="1">
              <a:lnSpc>
                <a:spcPct val="80000"/>
              </a:lnSpc>
              <a:buFont typeface="Arial" panose="020B0604020202020204" pitchFamily="34" charset="0"/>
              <a:buNone/>
            </a:pPr>
            <a:r>
              <a:rPr lang="es" altLang="en-US">
                <a:solidFill>
                  <a:srgbClr val="FFFF99"/>
                </a:solidFill>
              </a:rPr>
              <a:t>Ya que la “marca” es tanto un número como un nombre (13:17), muchos intérpretes han buscado descubrir la identidad de la bestia a través de equivalentes numéricos en un mundo que usaba letras alfabéticas para los números cardinales.</a:t>
            </a:r>
          </a:p>
          <a:p>
            <a:pPr eaLnBrk="1" hangingPunct="1">
              <a:lnSpc>
                <a:spcPct val="80000"/>
              </a:lnSpc>
            </a:pPr>
            <a:r>
              <a:rPr lang="es" altLang="en-US" i="1"/>
              <a:t>La identificación más popular en la antigüedad fue Nerón, cuyo nombre en números latinos equivale a 666 (y en hebreo, el título más completo César Nerón también equivale a 666).</a:t>
            </a:r>
          </a:p>
          <a:p>
            <a:pPr eaLnBrk="1" hangingPunct="1">
              <a:lnSpc>
                <a:spcPct val="80000"/>
              </a:lnSpc>
            </a:pPr>
            <a:r>
              <a:rPr lang="es" altLang="en-US" i="1"/>
              <a:t>El número seis parece tener un significado simbólico, ya que le falta un número para la plenitud (es decir, "7").</a:t>
            </a:r>
          </a:p>
          <a:p>
            <a:pPr eaLnBrk="1" hangingPunct="1">
              <a:lnSpc>
                <a:spcPct val="80000"/>
              </a:lnSpc>
            </a:pPr>
            <a:r>
              <a:rPr lang="es" altLang="en-US" i="1"/>
              <a:t>Sugerencias más recientes incluyen al Papa, John Knox, Martín Lutero, Napoleón, Mussolini, Hitler, Yasar Arafat y John F. Kennedy.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anim calcmode="lin" valueType="num">
                                      <p:cBhvr>
                                        <p:cTn id="7" dur="500" fill="hold"/>
                                        <p:tgtEl>
                                          <p:spTgt spid="270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03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0339">
                                            <p:txEl>
                                              <p:pRg st="1" end="1"/>
                                            </p:txEl>
                                          </p:spTgt>
                                        </p:tgtEl>
                                        <p:attrNameLst>
                                          <p:attrName>style.visibility</p:attrName>
                                        </p:attrNameLst>
                                      </p:cBhvr>
                                      <p:to>
                                        <p:strVal val="visible"/>
                                      </p:to>
                                    </p:set>
                                    <p:anim calcmode="lin" valueType="num">
                                      <p:cBhvr additive="base">
                                        <p:cTn id="13" dur="500" fill="hold"/>
                                        <p:tgtEl>
                                          <p:spTgt spid="270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0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0339">
                                            <p:txEl>
                                              <p:pRg st="2" end="2"/>
                                            </p:txEl>
                                          </p:spTgt>
                                        </p:tgtEl>
                                        <p:attrNameLst>
                                          <p:attrName>style.visibility</p:attrName>
                                        </p:attrNameLst>
                                      </p:cBhvr>
                                      <p:to>
                                        <p:strVal val="visible"/>
                                      </p:to>
                                    </p:set>
                                    <p:anim calcmode="lin" valueType="num">
                                      <p:cBhvr additive="base">
                                        <p:cTn id="19" dur="500" fill="hold"/>
                                        <p:tgtEl>
                                          <p:spTgt spid="270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0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70339">
                                            <p:txEl>
                                              <p:pRg st="3" end="3"/>
                                            </p:txEl>
                                          </p:spTgt>
                                        </p:tgtEl>
                                        <p:attrNameLst>
                                          <p:attrName>style.visibility</p:attrName>
                                        </p:attrNameLst>
                                      </p:cBhvr>
                                      <p:to>
                                        <p:strVal val="visible"/>
                                      </p:to>
                                    </p:set>
                                    <p:anim calcmode="lin" valueType="num">
                                      <p:cBhvr additive="base">
                                        <p:cTn id="25" dur="500" fill="hold"/>
                                        <p:tgtEl>
                                          <p:spTgt spid="270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03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AC85D30D-406D-CC81-6054-AAAFFECAA0E8}"/>
              </a:ext>
            </a:extLst>
          </p:cNvPr>
          <p:cNvSpPr>
            <a:spLocks noGrp="1"/>
          </p:cNvSpPr>
          <p:nvPr>
            <p:ph type="title" idx="4294967295"/>
          </p:nvPr>
        </p:nvSpPr>
        <p:spPr/>
        <p:txBody>
          <a:bodyPr/>
          <a:lstStyle/>
          <a:p>
            <a:pPr eaLnBrk="1" hangingPunct="1"/>
            <a:r>
              <a:rPr lang="es" altLang="en-US"/>
              <a:t>LA VICTORIA FINAL DEL PUEBLO DE DIOS (14:1-5)</a:t>
            </a:r>
          </a:p>
        </p:txBody>
      </p:sp>
      <p:sp>
        <p:nvSpPr>
          <p:cNvPr id="272387" name="Rectangle 3">
            <a:extLst>
              <a:ext uri="{FF2B5EF4-FFF2-40B4-BE49-F238E27FC236}">
                <a16:creationId xmlns:a16="http://schemas.microsoft.com/office/drawing/2014/main" id="{169083F1-48EF-6CF1-B731-BC0D5F2028A1}"/>
              </a:ext>
            </a:extLst>
          </p:cNvPr>
          <p:cNvSpPr>
            <a:spLocks noGrp="1"/>
          </p:cNvSpPr>
          <p:nvPr>
            <p:ph type="body" idx="4294967295"/>
          </p:nvPr>
        </p:nvSpPr>
        <p:spPr>
          <a:xfrm>
            <a:off x="2057401" y="2336801"/>
            <a:ext cx="8334375" cy="4233863"/>
          </a:xfrm>
        </p:spPr>
        <p:txBody>
          <a:bodyPr/>
          <a:lstStyle/>
          <a:p>
            <a:pPr eaLnBrk="1" hangingPunct="1">
              <a:buFont typeface="Arial" panose="020B0604020202020204" pitchFamily="34" charset="0"/>
              <a:buNone/>
            </a:pPr>
            <a:r>
              <a:rPr lang="es" altLang="en-US">
                <a:solidFill>
                  <a:srgbClr val="FFFF99"/>
                </a:solidFill>
              </a:rPr>
              <a:t>El capítulo 14 ofrece un interludio entre las trompetas del juicio y las copas de la ira divina. Está claramente relacionado con lo que precede:</a:t>
            </a:r>
          </a:p>
          <a:p>
            <a:pPr eaLnBrk="1" hangingPunct="1"/>
            <a:r>
              <a:rPr lang="es" altLang="en-US" i="1"/>
              <a:t>Hace referencia al nombre del Cordero y al nombre del Padre en la frente de los creyentes (cf. 7:1ss.)</a:t>
            </a:r>
          </a:p>
          <a:p>
            <a:pPr eaLnBrk="1" hangingPunct="1"/>
            <a:r>
              <a:rPr lang="es" altLang="en-US" i="1"/>
              <a:t>Describe el triunfo de los 144.000, que están de pie sobre el monte Sion con el Cordero cantando el cántico de redención.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 calcmode="lin" valueType="num">
                                      <p:cBhvr>
                                        <p:cTn id="7" dur="500" fill="hold"/>
                                        <p:tgtEl>
                                          <p:spTgt spid="2723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23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2387">
                                            <p:txEl>
                                              <p:pRg st="1" end="1"/>
                                            </p:txEl>
                                          </p:spTgt>
                                        </p:tgtEl>
                                        <p:attrNameLst>
                                          <p:attrName>style.visibility</p:attrName>
                                        </p:attrNameLst>
                                      </p:cBhvr>
                                      <p:to>
                                        <p:strVal val="visible"/>
                                      </p:to>
                                    </p:set>
                                    <p:anim calcmode="lin" valueType="num">
                                      <p:cBhvr additive="base">
                                        <p:cTn id="13" dur="500" fill="hold"/>
                                        <p:tgtEl>
                                          <p:spTgt spid="272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2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2387">
                                            <p:txEl>
                                              <p:pRg st="2" end="2"/>
                                            </p:txEl>
                                          </p:spTgt>
                                        </p:tgtEl>
                                        <p:attrNameLst>
                                          <p:attrName>style.visibility</p:attrName>
                                        </p:attrNameLst>
                                      </p:cBhvr>
                                      <p:to>
                                        <p:strVal val="visible"/>
                                      </p:to>
                                    </p:set>
                                    <p:anim calcmode="lin" valueType="num">
                                      <p:cBhvr additive="base">
                                        <p:cTn id="19" dur="500" fill="hold"/>
                                        <p:tgtEl>
                                          <p:spTgt spid="272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23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78771621-4CD0-7659-66AA-EDCB0D1C1D9D}"/>
              </a:ext>
            </a:extLst>
          </p:cNvPr>
          <p:cNvSpPr>
            <a:spLocks noGrp="1"/>
          </p:cNvSpPr>
          <p:nvPr>
            <p:ph type="title" idx="4294967295"/>
          </p:nvPr>
        </p:nvSpPr>
        <p:spPr/>
        <p:txBody>
          <a:bodyPr/>
          <a:lstStyle/>
          <a:p>
            <a:pPr eaLnBrk="1" hangingPunct="1"/>
            <a:r>
              <a:rPr lang="es" altLang="en-US"/>
              <a:t>EL CORDERO EN LA MONTAÑA</a:t>
            </a:r>
          </a:p>
        </p:txBody>
      </p:sp>
      <p:sp>
        <p:nvSpPr>
          <p:cNvPr id="184323" name="Rectangle 3">
            <a:extLst>
              <a:ext uri="{FF2B5EF4-FFF2-40B4-BE49-F238E27FC236}">
                <a16:creationId xmlns:a16="http://schemas.microsoft.com/office/drawing/2014/main" id="{D3D37C6C-7DA0-DA02-6D09-DF3E0B9C984E}"/>
              </a:ext>
            </a:extLst>
          </p:cNvPr>
          <p:cNvSpPr>
            <a:spLocks noGrp="1"/>
          </p:cNvSpPr>
          <p:nvPr>
            <p:ph type="body" idx="4294967295"/>
          </p:nvPr>
        </p:nvSpPr>
        <p:spPr/>
        <p:txBody>
          <a:bodyPr/>
          <a:lstStyle/>
          <a:p>
            <a:pPr eaLnBrk="1" hangingPunct="1">
              <a:buFont typeface="Arial" panose="020B0604020202020204" pitchFamily="34" charset="0"/>
              <a:buNone/>
            </a:pPr>
            <a:r>
              <a:rPr lang="es" altLang="en-US" i="1">
                <a:solidFill>
                  <a:srgbClr val="00FFFF"/>
                </a:solidFill>
              </a:rPr>
              <a:t>¿Dónde está el Monte Sion?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a:extLst>
              <a:ext uri="{FF2B5EF4-FFF2-40B4-BE49-F238E27FC236}">
                <a16:creationId xmlns:a16="http://schemas.microsoft.com/office/drawing/2014/main" id="{0D848459-7417-B98F-1B6D-ADCBF18F51F9}"/>
              </a:ext>
            </a:extLst>
          </p:cNvPr>
          <p:cNvSpPr>
            <a:spLocks noGrp="1"/>
          </p:cNvSpPr>
          <p:nvPr>
            <p:ph type="title" idx="4294967295"/>
          </p:nvPr>
        </p:nvSpPr>
        <p:spPr>
          <a:xfrm>
            <a:off x="2600325" y="163514"/>
            <a:ext cx="6896100" cy="1081087"/>
          </a:xfrm>
        </p:spPr>
        <p:txBody>
          <a:bodyPr/>
          <a:lstStyle/>
          <a:p>
            <a:pPr algn="ctr" eaLnBrk="1" hangingPunct="1"/>
            <a:r>
              <a:rPr lang="es" altLang="en-US"/>
              <a:t>¿Nerón o Domiciano?</a:t>
            </a:r>
          </a:p>
        </p:txBody>
      </p:sp>
      <p:pic>
        <p:nvPicPr>
          <p:cNvPr id="55299" name="Content Placeholder 3">
            <a:extLst>
              <a:ext uri="{FF2B5EF4-FFF2-40B4-BE49-F238E27FC236}">
                <a16:creationId xmlns:a16="http://schemas.microsoft.com/office/drawing/2014/main" id="{A3818912-1507-EE62-EB00-0576714F8684}"/>
              </a:ext>
            </a:extLst>
          </p:cNvPr>
          <p:cNvPicPr>
            <a:picLocks noChangeAspect="1"/>
          </p:cNvPicPr>
          <p:nvPr/>
        </p:nvPicPr>
        <p:blipFill>
          <a:blip r:embed="rId2" cstate="email">
            <a:extLst>
              <a:ext uri="{28A0092B-C50C-407E-A947-70E740481C1C}">
                <a14:useLocalDpi xmlns:a14="http://schemas.microsoft.com/office/drawing/2010/main"/>
              </a:ext>
            </a:extLst>
          </a:blip>
          <a:srcRect b="-79"/>
          <a:stretch>
            <a:fillRect/>
          </a:stretch>
        </p:blipFill>
        <p:spPr bwMode="auto">
          <a:xfrm>
            <a:off x="2563813" y="1136650"/>
            <a:ext cx="3236912" cy="521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0" name="Picture 13" descr="220px-Bust_Domitian_Musei_Capitolini_MC1156">
            <a:extLst>
              <a:ext uri="{FF2B5EF4-FFF2-40B4-BE49-F238E27FC236}">
                <a16:creationId xmlns:a16="http://schemas.microsoft.com/office/drawing/2014/main" id="{F34FEF18-C417-23B6-3524-A60D8960349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29363" y="1173163"/>
            <a:ext cx="3238500" cy="515461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5301" name="Rectangle 14">
            <a:extLst>
              <a:ext uri="{FF2B5EF4-FFF2-40B4-BE49-F238E27FC236}">
                <a16:creationId xmlns:a16="http://schemas.microsoft.com/office/drawing/2014/main" id="{ADF18DC2-6E0E-2E1C-886E-51DFA1857B37}"/>
              </a:ext>
            </a:extLst>
          </p:cNvPr>
          <p:cNvSpPr>
            <a:spLocks noChangeArrowheads="1"/>
          </p:cNvSpPr>
          <p:nvPr/>
        </p:nvSpPr>
        <p:spPr bwMode="auto">
          <a:xfrm>
            <a:off x="2586039" y="1150938"/>
            <a:ext cx="3214687" cy="52054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nSpc>
                <a:spcPct val="100000"/>
              </a:lnSpc>
              <a:spcBef>
                <a:spcPct val="0"/>
              </a:spcBef>
              <a:buFontTx/>
              <a:buNone/>
            </a:pPr>
            <a:endParaRPr lang="en-US" altLang="en-US" sz="2000"/>
          </a:p>
        </p:txBody>
      </p:sp>
      <p:sp>
        <p:nvSpPr>
          <p:cNvPr id="55302" name="Rectangle 15">
            <a:extLst>
              <a:ext uri="{FF2B5EF4-FFF2-40B4-BE49-F238E27FC236}">
                <a16:creationId xmlns:a16="http://schemas.microsoft.com/office/drawing/2014/main" id="{AD661707-1D40-25D4-FD8D-6C15EB4F5943}"/>
              </a:ext>
            </a:extLst>
          </p:cNvPr>
          <p:cNvSpPr>
            <a:spLocks noChangeArrowheads="1"/>
          </p:cNvSpPr>
          <p:nvPr/>
        </p:nvSpPr>
        <p:spPr bwMode="auto">
          <a:xfrm>
            <a:off x="6332538" y="1165225"/>
            <a:ext cx="3244850" cy="51768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nSpc>
                <a:spcPct val="100000"/>
              </a:lnSpc>
              <a:spcBef>
                <a:spcPct val="0"/>
              </a:spcBef>
              <a:buFontTx/>
              <a:buNone/>
            </a:pPr>
            <a:endParaRPr lang="en-US" altLang="en-US" sz="200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FECBCFB7-01C1-2808-6AA1-906B2CADF9C6}"/>
              </a:ext>
            </a:extLst>
          </p:cNvPr>
          <p:cNvSpPr>
            <a:spLocks noGrp="1"/>
          </p:cNvSpPr>
          <p:nvPr>
            <p:ph type="title" idx="4294967295"/>
          </p:nvPr>
        </p:nvSpPr>
        <p:spPr/>
        <p:txBody>
          <a:bodyPr/>
          <a:lstStyle/>
          <a:p>
            <a:pPr eaLnBrk="1" hangingPunct="1"/>
            <a:r>
              <a:rPr lang="es" altLang="en-US"/>
              <a:t>monte sion</a:t>
            </a:r>
          </a:p>
        </p:txBody>
      </p:sp>
      <p:sp>
        <p:nvSpPr>
          <p:cNvPr id="273411" name="Rectangle 3">
            <a:extLst>
              <a:ext uri="{FF2B5EF4-FFF2-40B4-BE49-F238E27FC236}">
                <a16:creationId xmlns:a16="http://schemas.microsoft.com/office/drawing/2014/main" id="{A8497820-5FC3-1B8D-EBB8-1008C8E31F4B}"/>
              </a:ext>
            </a:extLst>
          </p:cNvPr>
          <p:cNvSpPr>
            <a:spLocks noGrp="1"/>
          </p:cNvSpPr>
          <p:nvPr>
            <p:ph type="body" idx="4294967295"/>
          </p:nvPr>
        </p:nvSpPr>
        <p:spPr>
          <a:xfrm>
            <a:off x="2057401" y="2336800"/>
            <a:ext cx="8245475" cy="4248150"/>
          </a:xfrm>
        </p:spPr>
        <p:txBody>
          <a:bodyPr>
            <a:normAutofit fontScale="92500" lnSpcReduction="10000"/>
          </a:bodyPr>
          <a:lstStyle/>
          <a:p>
            <a:pPr eaLnBrk="1" hangingPunct="1">
              <a:buFont typeface="Arial" panose="020B0604020202020204" pitchFamily="34" charset="0"/>
              <a:buNone/>
            </a:pPr>
            <a:r>
              <a:rPr lang="es" altLang="en-US">
                <a:solidFill>
                  <a:srgbClr val="FFFF99"/>
                </a:solidFill>
              </a:rPr>
              <a:t>El monte Sión (el monte del templo en Jerusalén) se convirtió en la morada de Yahvé, que se trasladó del monte Sinaí a un nuevo monte en la tierra prometida (Sal. 68:7-18).</a:t>
            </a:r>
          </a:p>
          <a:p>
            <a:pPr eaLnBrk="1" hangingPunct="1"/>
            <a:r>
              <a:rPr lang="es" altLang="en-US" i="1"/>
              <a:t>Después de la pérdida de Sion en el exilio, los profetas anticiparon la esperanza de su restauración, primero en la construcción del segundo templo ( </a:t>
            </a:r>
            <a:r>
              <a:rPr lang="es" altLang="en-US" i="1" baseline="30000"/>
              <a:t>Zac </a:t>
            </a:r>
            <a:r>
              <a:rPr lang="es" altLang="en-US" i="1"/>
              <a:t>. 1:14, 17; 2:7-10; 8:2-3) , pero también más allá (Zac. 9:9; cf. Is. 62:1-5).</a:t>
            </a:r>
          </a:p>
          <a:p>
            <a:pPr eaLnBrk="1" hangingPunct="1"/>
            <a:r>
              <a:rPr lang="es" altLang="en-US" i="1"/>
              <a:t>La idea de un monte Sion celestial se convierte en un símbolo de la morada del pueblo del nuevo pacto de Dios (Heb. 12:22-24).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73411">
                                            <p:txEl>
                                              <p:pRg st="0" end="0"/>
                                            </p:txEl>
                                          </p:spTgt>
                                        </p:tgtEl>
                                        <p:attrNameLst>
                                          <p:attrName>style.visibility</p:attrName>
                                        </p:attrNameLst>
                                      </p:cBhvr>
                                      <p:to>
                                        <p:strVal val="visible"/>
                                      </p:to>
                                    </p:set>
                                    <p:anim calcmode="lin" valueType="num">
                                      <p:cBhvr>
                                        <p:cTn id="7" dur="500" fill="hold"/>
                                        <p:tgtEl>
                                          <p:spTgt spid="2734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34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3411">
                                            <p:txEl>
                                              <p:pRg st="1" end="1"/>
                                            </p:txEl>
                                          </p:spTgt>
                                        </p:tgtEl>
                                        <p:attrNameLst>
                                          <p:attrName>style.visibility</p:attrName>
                                        </p:attrNameLst>
                                      </p:cBhvr>
                                      <p:to>
                                        <p:strVal val="visible"/>
                                      </p:to>
                                    </p:set>
                                    <p:anim calcmode="lin" valueType="num">
                                      <p:cBhvr additive="base">
                                        <p:cTn id="13" dur="500" fill="hold"/>
                                        <p:tgtEl>
                                          <p:spTgt spid="273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3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3411">
                                            <p:txEl>
                                              <p:pRg st="2" end="2"/>
                                            </p:txEl>
                                          </p:spTgt>
                                        </p:tgtEl>
                                        <p:attrNameLst>
                                          <p:attrName>style.visibility</p:attrName>
                                        </p:attrNameLst>
                                      </p:cBhvr>
                                      <p:to>
                                        <p:strVal val="visible"/>
                                      </p:to>
                                    </p:set>
                                    <p:anim calcmode="lin" valueType="num">
                                      <p:cBhvr additive="base">
                                        <p:cTn id="19" dur="500" fill="hold"/>
                                        <p:tgtEl>
                                          <p:spTgt spid="273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34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FEC6A57E-B97D-D20E-4AE0-76429227B539}"/>
              </a:ext>
            </a:extLst>
          </p:cNvPr>
          <p:cNvSpPr>
            <a:spLocks noGrp="1"/>
          </p:cNvSpPr>
          <p:nvPr>
            <p:ph type="title" idx="4294967295"/>
          </p:nvPr>
        </p:nvSpPr>
        <p:spPr/>
        <p:txBody>
          <a:bodyPr/>
          <a:lstStyle/>
          <a:p>
            <a:pPr eaLnBrk="1" hangingPunct="1"/>
            <a:r>
              <a:rPr lang="es" altLang="en-US"/>
              <a:t>LOS MENSAJES DEL ÁNGEL (14:6-13)</a:t>
            </a:r>
          </a:p>
        </p:txBody>
      </p:sp>
      <p:sp>
        <p:nvSpPr>
          <p:cNvPr id="275459" name="Rectangle 3">
            <a:extLst>
              <a:ext uri="{FF2B5EF4-FFF2-40B4-BE49-F238E27FC236}">
                <a16:creationId xmlns:a16="http://schemas.microsoft.com/office/drawing/2014/main" id="{3DFAD061-0973-375F-D2C0-C9A9CDDB2371}"/>
              </a:ext>
            </a:extLst>
          </p:cNvPr>
          <p:cNvSpPr>
            <a:spLocks noGrp="1"/>
          </p:cNvSpPr>
          <p:nvPr>
            <p:ph type="body" idx="4294967295"/>
          </p:nvPr>
        </p:nvSpPr>
        <p:spPr>
          <a:xfrm>
            <a:off x="2057400" y="2336801"/>
            <a:ext cx="8332788" cy="4100513"/>
          </a:xfrm>
        </p:spPr>
        <p:txBody>
          <a:bodyPr/>
          <a:lstStyle/>
          <a:p>
            <a:pPr eaLnBrk="1" hangingPunct="1">
              <a:buFont typeface="Arial" panose="020B0604020202020204" pitchFamily="34" charset="0"/>
              <a:buNone/>
            </a:pPr>
            <a:r>
              <a:rPr lang="es" altLang="en-US">
                <a:solidFill>
                  <a:srgbClr val="FFFF99"/>
                </a:solidFill>
              </a:rPr>
              <a:t>El “evangelio eterno” es el llamado al arrepentimiento y la adoración del único Dios verdadero.</a:t>
            </a:r>
          </a:p>
          <a:p>
            <a:pPr eaLnBrk="1" hangingPunct="1"/>
            <a:r>
              <a:rPr lang="es" altLang="en-US" i="1"/>
              <a:t>Está acompañado por la sentencia de muerte de Babilonia, que al igual que la bestia, se menciona brevemente antes de ser descrita.</a:t>
            </a:r>
          </a:p>
          <a:p>
            <a:pPr eaLnBrk="1" hangingPunct="1"/>
            <a:r>
              <a:rPr lang="es" altLang="en-US" i="1"/>
              <a:t>Se da una advertencia final a los que siguen a la bestia de que serán castigados para siempre.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 calcmode="lin" valueType="num">
                                      <p:cBhvr>
                                        <p:cTn id="7" dur="500" fill="hold"/>
                                        <p:tgtEl>
                                          <p:spTgt spid="2754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54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5459">
                                            <p:txEl>
                                              <p:pRg st="1" end="1"/>
                                            </p:txEl>
                                          </p:spTgt>
                                        </p:tgtEl>
                                        <p:attrNameLst>
                                          <p:attrName>style.visibility</p:attrName>
                                        </p:attrNameLst>
                                      </p:cBhvr>
                                      <p:to>
                                        <p:strVal val="visible"/>
                                      </p:to>
                                    </p:set>
                                    <p:anim calcmode="lin" valueType="num">
                                      <p:cBhvr additive="base">
                                        <p:cTn id="13" dur="500" fill="hold"/>
                                        <p:tgtEl>
                                          <p:spTgt spid="275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5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5459">
                                            <p:txEl>
                                              <p:pRg st="2" end="2"/>
                                            </p:txEl>
                                          </p:spTgt>
                                        </p:tgtEl>
                                        <p:attrNameLst>
                                          <p:attrName>style.visibility</p:attrName>
                                        </p:attrNameLst>
                                      </p:cBhvr>
                                      <p:to>
                                        <p:strVal val="visible"/>
                                      </p:to>
                                    </p:set>
                                    <p:anim calcmode="lin" valueType="num">
                                      <p:cBhvr additive="base">
                                        <p:cTn id="19" dur="500" fill="hold"/>
                                        <p:tgtEl>
                                          <p:spTgt spid="275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54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88E15832-8D15-5B72-486F-4FBA08DB51DA}"/>
              </a:ext>
            </a:extLst>
          </p:cNvPr>
          <p:cNvSpPr>
            <a:spLocks noGrp="1"/>
          </p:cNvSpPr>
          <p:nvPr>
            <p:ph type="title" idx="4294967295"/>
          </p:nvPr>
        </p:nvSpPr>
        <p:spPr/>
        <p:txBody>
          <a:bodyPr/>
          <a:lstStyle/>
          <a:p>
            <a:pPr eaLnBrk="1" hangingPunct="1"/>
            <a:r>
              <a:rPr lang="es" altLang="en-US"/>
              <a:t>El vino de la ira de Dios</a:t>
            </a:r>
          </a:p>
        </p:txBody>
      </p:sp>
      <p:sp>
        <p:nvSpPr>
          <p:cNvPr id="278531" name="Rectangle 3">
            <a:extLst>
              <a:ext uri="{FF2B5EF4-FFF2-40B4-BE49-F238E27FC236}">
                <a16:creationId xmlns:a16="http://schemas.microsoft.com/office/drawing/2014/main" id="{6A37F533-C9B8-E584-81A2-932A31EAC589}"/>
              </a:ext>
            </a:extLst>
          </p:cNvPr>
          <p:cNvSpPr>
            <a:spLocks noGrp="1"/>
          </p:cNvSpPr>
          <p:nvPr>
            <p:ph type="body" idx="4294967295"/>
          </p:nvPr>
        </p:nvSpPr>
        <p:spPr>
          <a:xfrm>
            <a:off x="1951037" y="1900701"/>
            <a:ext cx="8289925" cy="4159250"/>
          </a:xfrm>
        </p:spPr>
        <p:txBody>
          <a:bodyPr>
            <a:normAutofit lnSpcReduction="10000"/>
          </a:bodyPr>
          <a:lstStyle/>
          <a:p>
            <a:pPr eaLnBrk="1" hangingPunct="1">
              <a:buFont typeface="Arial" panose="020B0604020202020204" pitchFamily="34" charset="0"/>
              <a:buNone/>
            </a:pPr>
            <a:r>
              <a:rPr lang="es" altLang="en-US" dirty="0">
                <a:solidFill>
                  <a:srgbClr val="FFFF99"/>
                </a:solidFill>
              </a:rPr>
              <a:t>La metáfora de la ira divina como vino embriagador surge por primera vez entre los profetas de Israel (cf. Is 51, 17-23; Je 25, 15-38; Eze 23, 31-34; Hab 2, 15-17) .</a:t>
            </a:r>
          </a:p>
          <a:p>
            <a:pPr eaLnBrk="1" hangingPunct="1"/>
            <a:r>
              <a:rPr lang="es" altLang="en-US" i="1" dirty="0"/>
              <a:t>La expresión </a:t>
            </a:r>
            <a:r>
              <a:rPr lang="es" altLang="en-US" dirty="0" err="1">
                <a:latin typeface="Greekth" panose="02020803070505020304" pitchFamily="18" charset="0"/>
              </a:rPr>
              <a:t>kekerasme </a:t>
            </a:r>
            <a:r>
              <a:rPr lang="es" altLang="en-US" dirty="0">
                <a:latin typeface="Greekth" panose="02020803070505020304" pitchFamily="18" charset="0"/>
              </a:rPr>
              <a:t>&lt; </a:t>
            </a:r>
            <a:r>
              <a:rPr lang="es" altLang="en-US" dirty="0" err="1">
                <a:latin typeface="Greekth" panose="02020803070505020304" pitchFamily="18" charset="0"/>
              </a:rPr>
              <a:t>nou </a:t>
            </a:r>
            <a:r>
              <a:rPr lang="es" altLang="en-US" dirty="0">
                <a:latin typeface="Greekth" panose="02020803070505020304" pitchFamily="18" charset="0"/>
              </a:rPr>
              <a:t>a[ </a:t>
            </a:r>
            <a:r>
              <a:rPr lang="es" altLang="en-US" dirty="0" err="1">
                <a:latin typeface="Greekth" panose="02020803070505020304" pitchFamily="18" charset="0"/>
              </a:rPr>
              <a:t>kra </a:t>
            </a:r>
            <a:r>
              <a:rPr lang="es" altLang="en-US" dirty="0">
                <a:latin typeface="Greekth" panose="02020803070505020304" pitchFamily="18" charset="0"/>
              </a:rPr>
              <a:t>&lt; </a:t>
            </a:r>
            <a:r>
              <a:rPr lang="es" altLang="en-US" dirty="0" err="1">
                <a:latin typeface="Greekth" panose="02020803070505020304" pitchFamily="18" charset="0"/>
              </a:rPr>
              <a:t>tou </a:t>
            </a:r>
            <a:r>
              <a:rPr lang="es" altLang="en-US" i="1" dirty="0"/>
              <a:t>(= mezclado, sin diluir) se refiere a mezclar especias en el vino, convirtiéndolo en un poderoso intoxicante. La negativa a cortar la mezcla con agua, que generalmente se hacía para uso doméstico normal, significa que tiene toda su fuerza.</a:t>
            </a:r>
          </a:p>
          <a:p>
            <a:pPr eaLnBrk="1" hangingPunct="1"/>
            <a:r>
              <a:rPr lang="es" altLang="en-US" i="1" dirty="0"/>
              <a:t>¡Por lo tanto, este vino sería particularmente potente!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 calcmode="lin" valueType="num">
                                      <p:cBhvr>
                                        <p:cTn id="7" dur="500" fill="hold"/>
                                        <p:tgtEl>
                                          <p:spTgt spid="2785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85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8531">
                                            <p:txEl>
                                              <p:pRg st="1" end="1"/>
                                            </p:txEl>
                                          </p:spTgt>
                                        </p:tgtEl>
                                        <p:attrNameLst>
                                          <p:attrName>style.visibility</p:attrName>
                                        </p:attrNameLst>
                                      </p:cBhvr>
                                      <p:to>
                                        <p:strVal val="visible"/>
                                      </p:to>
                                    </p:set>
                                    <p:anim calcmode="lin" valueType="num">
                                      <p:cBhvr additive="base">
                                        <p:cTn id="13" dur="500" fill="hold"/>
                                        <p:tgtEl>
                                          <p:spTgt spid="278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8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8531">
                                            <p:txEl>
                                              <p:pRg st="2" end="2"/>
                                            </p:txEl>
                                          </p:spTgt>
                                        </p:tgtEl>
                                        <p:attrNameLst>
                                          <p:attrName>style.visibility</p:attrName>
                                        </p:attrNameLst>
                                      </p:cBhvr>
                                      <p:to>
                                        <p:strVal val="visible"/>
                                      </p:to>
                                    </p:set>
                                    <p:anim calcmode="lin" valueType="num">
                                      <p:cBhvr additive="base">
                                        <p:cTn id="19" dur="500" fill="hold"/>
                                        <p:tgtEl>
                                          <p:spTgt spid="278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85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0F12A493-AED2-8222-FAED-BE3A7D302AED}"/>
              </a:ext>
            </a:extLst>
          </p:cNvPr>
          <p:cNvSpPr>
            <a:spLocks noGrp="1"/>
          </p:cNvSpPr>
          <p:nvPr>
            <p:ph type="title" idx="4294967295"/>
          </p:nvPr>
        </p:nvSpPr>
        <p:spPr/>
        <p:txBody>
          <a:bodyPr/>
          <a:lstStyle/>
          <a:p>
            <a:pPr eaLnBrk="1" hangingPunct="1"/>
            <a:r>
              <a:rPr lang="es" altLang="en-US"/>
              <a:t>Los Santos"</a:t>
            </a:r>
          </a:p>
        </p:txBody>
      </p:sp>
      <p:sp>
        <p:nvSpPr>
          <p:cNvPr id="276483" name="Rectangle 3">
            <a:extLst>
              <a:ext uri="{FF2B5EF4-FFF2-40B4-BE49-F238E27FC236}">
                <a16:creationId xmlns:a16="http://schemas.microsoft.com/office/drawing/2014/main" id="{230CAC73-5925-3A32-27E8-2FC69E83B2E6}"/>
              </a:ext>
            </a:extLst>
          </p:cNvPr>
          <p:cNvSpPr>
            <a:spLocks noGrp="1"/>
          </p:cNvSpPr>
          <p:nvPr>
            <p:ph type="body" idx="4294967295"/>
          </p:nvPr>
        </p:nvSpPr>
        <p:spPr>
          <a:xfrm>
            <a:off x="2057400" y="2336800"/>
            <a:ext cx="8288338" cy="4248150"/>
          </a:xfrm>
        </p:spPr>
        <p:txBody>
          <a:bodyPr>
            <a:normAutofit lnSpcReduction="10000"/>
          </a:bodyPr>
          <a:lstStyle/>
          <a:p>
            <a:pPr eaLnBrk="1" hangingPunct="1">
              <a:buFont typeface="Arial" panose="020B0604020202020204" pitchFamily="34" charset="0"/>
              <a:buNone/>
            </a:pPr>
            <a:r>
              <a:rPr lang="es" altLang="en-US">
                <a:solidFill>
                  <a:srgbClr val="FFFF99"/>
                </a:solidFill>
              </a:rPr>
              <a:t>Una vez más Juan habla de los “santos” que perdurarán (14:12; cf. 5:8; 8:3-4; 11:18; 13:7, 10).</a:t>
            </a:r>
          </a:p>
          <a:p>
            <a:pPr eaLnBrk="1" hangingPunct="1"/>
            <a:r>
              <a:rPr lang="es" altLang="en-US" i="1"/>
              <a:t>Estos son los que obedecen a Dios y son fieles a Jesús.</a:t>
            </a:r>
          </a:p>
          <a:p>
            <a:pPr eaLnBrk="1" hangingPunct="1"/>
            <a:r>
              <a:rPr lang="es" altLang="en-US" i="1"/>
              <a:t>Más adelante vinculará a estos “santos” con los “profetas” y “apóstoles” (16:6; 18:20), lo que Pablo llamó el “fundamento” de la iglesia (Ef. 2:20).</a:t>
            </a:r>
          </a:p>
          <a:p>
            <a:pPr eaLnBrk="1" hangingPunct="1"/>
            <a:r>
              <a:rPr lang="es" altLang="en-US" i="1"/>
              <a:t>Los dispensacionalistas generalmente interpretan a estos santos como judíos convertidos (punto de vista anterior a la tribulación); otros generalmente los interpretan como cristianos (punto de vista posterior a la tribulación).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76483">
                                            <p:txEl>
                                              <p:pRg st="0" end="0"/>
                                            </p:txEl>
                                          </p:spTgt>
                                        </p:tgtEl>
                                        <p:attrNameLst>
                                          <p:attrName>style.visibility</p:attrName>
                                        </p:attrNameLst>
                                      </p:cBhvr>
                                      <p:to>
                                        <p:strVal val="visible"/>
                                      </p:to>
                                    </p:set>
                                    <p:anim calcmode="lin" valueType="num">
                                      <p:cBhvr>
                                        <p:cTn id="7" dur="500" fill="hold"/>
                                        <p:tgtEl>
                                          <p:spTgt spid="2764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64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6483">
                                            <p:txEl>
                                              <p:pRg st="1" end="1"/>
                                            </p:txEl>
                                          </p:spTgt>
                                        </p:tgtEl>
                                        <p:attrNameLst>
                                          <p:attrName>style.visibility</p:attrName>
                                        </p:attrNameLst>
                                      </p:cBhvr>
                                      <p:to>
                                        <p:strVal val="visible"/>
                                      </p:to>
                                    </p:set>
                                    <p:anim calcmode="lin" valueType="num">
                                      <p:cBhvr additive="base">
                                        <p:cTn id="13" dur="500" fill="hold"/>
                                        <p:tgtEl>
                                          <p:spTgt spid="276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6483">
                                            <p:txEl>
                                              <p:pRg st="2" end="2"/>
                                            </p:txEl>
                                          </p:spTgt>
                                        </p:tgtEl>
                                        <p:attrNameLst>
                                          <p:attrName>style.visibility</p:attrName>
                                        </p:attrNameLst>
                                      </p:cBhvr>
                                      <p:to>
                                        <p:strVal val="visible"/>
                                      </p:to>
                                    </p:set>
                                    <p:anim calcmode="lin" valueType="num">
                                      <p:cBhvr additive="base">
                                        <p:cTn id="19" dur="500" fill="hold"/>
                                        <p:tgtEl>
                                          <p:spTgt spid="276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76483">
                                            <p:txEl>
                                              <p:pRg st="3" end="3"/>
                                            </p:txEl>
                                          </p:spTgt>
                                        </p:tgtEl>
                                        <p:attrNameLst>
                                          <p:attrName>style.visibility</p:attrName>
                                        </p:attrNameLst>
                                      </p:cBhvr>
                                      <p:to>
                                        <p:strVal val="visible"/>
                                      </p:to>
                                    </p:set>
                                    <p:anim calcmode="lin" valueType="num">
                                      <p:cBhvr additive="base">
                                        <p:cTn id="25" dur="500" fill="hold"/>
                                        <p:tgtEl>
                                          <p:spTgt spid="276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1DF9B119-9A85-BCB3-1E63-8C1B7A527686}"/>
              </a:ext>
            </a:extLst>
          </p:cNvPr>
          <p:cNvSpPr>
            <a:spLocks noGrp="1"/>
          </p:cNvSpPr>
          <p:nvPr>
            <p:ph type="title" idx="4294967295"/>
          </p:nvPr>
        </p:nvSpPr>
        <p:spPr/>
        <p:txBody>
          <a:bodyPr/>
          <a:lstStyle/>
          <a:p>
            <a:pPr eaLnBrk="1" hangingPunct="1">
              <a:defRPr/>
            </a:pPr>
            <a:r>
              <a:rPr lang="es" altLang="en-US">
                <a:solidFill>
                  <a:srgbClr val="00FFFF"/>
                </a:solidFill>
                <a:effectLst>
                  <a:outerShdw blurRad="38100" dist="38100" dir="2700000" algn="tl">
                    <a:srgbClr val="000000"/>
                  </a:outerShdw>
                </a:effectLst>
              </a:rPr>
              <a:t>PUNTOS DE DISCUSIÓN</a:t>
            </a:r>
          </a:p>
        </p:txBody>
      </p:sp>
      <p:sp>
        <p:nvSpPr>
          <p:cNvPr id="277507" name="Rectangle 3">
            <a:extLst>
              <a:ext uri="{FF2B5EF4-FFF2-40B4-BE49-F238E27FC236}">
                <a16:creationId xmlns:a16="http://schemas.microsoft.com/office/drawing/2014/main" id="{1391B9A8-834B-AED1-E3AF-86F3CC9D8C14}"/>
              </a:ext>
            </a:extLst>
          </p:cNvPr>
          <p:cNvSpPr>
            <a:spLocks noGrp="1"/>
          </p:cNvSpPr>
          <p:nvPr>
            <p:ph type="body" idx="4294967295"/>
          </p:nvPr>
        </p:nvSpPr>
        <p:spPr>
          <a:xfrm>
            <a:off x="2057401" y="1793876"/>
            <a:ext cx="8289925" cy="4689475"/>
          </a:xfrm>
        </p:spPr>
        <p:txBody>
          <a:bodyPr/>
          <a:lstStyle/>
          <a:p>
            <a:pPr marL="457200" indent="-457200">
              <a:buFont typeface="Arial" panose="020B0604020202020204" pitchFamily="34" charset="0"/>
              <a:buAutoNum type="arabicPeriod"/>
            </a:pPr>
            <a:r>
              <a:rPr lang="es" altLang="en-US"/>
              <a:t>Dado que el término “santos” (= santos) se usa en los otros libros del Nuevo Testamento para referirse a los cristianos, este factor se convierte en un argumento importante a favor del postribulacionismo. ¿Qué tan fuerte es este argumento?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77507">
                                            <p:txEl>
                                              <p:pRg st="0" end="0"/>
                                            </p:txEl>
                                          </p:spTgt>
                                        </p:tgtEl>
                                        <p:attrNameLst>
                                          <p:attrName>style.visibility</p:attrName>
                                        </p:attrNameLst>
                                      </p:cBhvr>
                                      <p:to>
                                        <p:strVal val="visible"/>
                                      </p:to>
                                    </p:set>
                                    <p:anim calcmode="lin" valueType="num">
                                      <p:cBhvr additive="base">
                                        <p:cTn id="7" dur="500" fill="hold"/>
                                        <p:tgtEl>
                                          <p:spTgt spid="2775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750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06D4FE82-470B-A4AF-9F38-40477D919E83}"/>
              </a:ext>
            </a:extLst>
          </p:cNvPr>
          <p:cNvSpPr>
            <a:spLocks noGrp="1"/>
          </p:cNvSpPr>
          <p:nvPr>
            <p:ph type="title" idx="4294967295"/>
          </p:nvPr>
        </p:nvSpPr>
        <p:spPr/>
        <p:txBody>
          <a:bodyPr/>
          <a:lstStyle/>
          <a:p>
            <a:pPr eaLnBrk="1" hangingPunct="1"/>
            <a:r>
              <a:rPr lang="es" altLang="en-US"/>
              <a:t>LA COSECHA (14:14-20)</a:t>
            </a:r>
          </a:p>
        </p:txBody>
      </p:sp>
      <p:sp>
        <p:nvSpPr>
          <p:cNvPr id="279555" name="Rectangle 3">
            <a:extLst>
              <a:ext uri="{FF2B5EF4-FFF2-40B4-BE49-F238E27FC236}">
                <a16:creationId xmlns:a16="http://schemas.microsoft.com/office/drawing/2014/main" id="{7B8772C0-F41F-0F8E-6C62-4D5113F4D1E7}"/>
              </a:ext>
            </a:extLst>
          </p:cNvPr>
          <p:cNvSpPr>
            <a:spLocks noGrp="1"/>
          </p:cNvSpPr>
          <p:nvPr>
            <p:ph type="body" idx="4294967295"/>
          </p:nvPr>
        </p:nvSpPr>
        <p:spPr>
          <a:xfrm>
            <a:off x="2057401" y="2236788"/>
            <a:ext cx="8302625" cy="4521200"/>
          </a:xfrm>
        </p:spPr>
        <p:txBody>
          <a:bodyPr>
            <a:normAutofit lnSpcReduction="10000"/>
          </a:bodyPr>
          <a:lstStyle/>
          <a:p>
            <a:pPr eaLnBrk="1" hangingPunct="1">
              <a:buFont typeface="Arial" panose="020B0604020202020204" pitchFamily="34" charset="0"/>
              <a:buNone/>
            </a:pPr>
            <a:r>
              <a:rPr lang="es" altLang="en-US">
                <a:solidFill>
                  <a:srgbClr val="FFFF99"/>
                </a:solidFill>
              </a:rPr>
              <a:t>Juan parece usar dos metáforas para describir la cosecha.</a:t>
            </a:r>
          </a:p>
          <a:p>
            <a:pPr eaLnBrk="1" hangingPunct="1"/>
            <a:r>
              <a:rPr lang="es" altLang="en-US" i="1"/>
              <a:t>El primero es de grano, que se cosecha con una hoz que se balancea entre los tallos en pie. La metáfora de la cosecha del grano recuerda la parábola de Jesús del trigo y la cizaña, donde hay una separación entre el buen grano de la cizaña para ser destruido al final de la era (Mt. 13:24-30, 36-43).</a:t>
            </a:r>
          </a:p>
          <a:p>
            <a:pPr eaLnBrk="1" hangingPunct="1"/>
            <a:r>
              <a:rPr lang="es" altLang="en-US" i="1"/>
              <a:t>La segunda es de uvas, esta vez cortando racimos y echándolos al lagar. Aquí, todas las uvas deben ser pisoteadas en el lagar, metáfora de la reunión de los impíos para ser juzgados (cf. Is 63, 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79555">
                                            <p:txEl>
                                              <p:pRg st="0" end="0"/>
                                            </p:txEl>
                                          </p:spTgt>
                                        </p:tgtEl>
                                        <p:attrNameLst>
                                          <p:attrName>style.visibility</p:attrName>
                                        </p:attrNameLst>
                                      </p:cBhvr>
                                      <p:to>
                                        <p:strVal val="visible"/>
                                      </p:to>
                                    </p:set>
                                    <p:anim calcmode="lin" valueType="num">
                                      <p:cBhvr>
                                        <p:cTn id="7" dur="500" fill="hold"/>
                                        <p:tgtEl>
                                          <p:spTgt spid="2795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95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9555">
                                            <p:txEl>
                                              <p:pRg st="1" end="1"/>
                                            </p:txEl>
                                          </p:spTgt>
                                        </p:tgtEl>
                                        <p:attrNameLst>
                                          <p:attrName>style.visibility</p:attrName>
                                        </p:attrNameLst>
                                      </p:cBhvr>
                                      <p:to>
                                        <p:strVal val="visible"/>
                                      </p:to>
                                    </p:set>
                                    <p:anim calcmode="lin" valueType="num">
                                      <p:cBhvr additive="base">
                                        <p:cTn id="13" dur="500" fill="hold"/>
                                        <p:tgtEl>
                                          <p:spTgt spid="279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9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9555">
                                            <p:txEl>
                                              <p:pRg st="2" end="2"/>
                                            </p:txEl>
                                          </p:spTgt>
                                        </p:tgtEl>
                                        <p:attrNameLst>
                                          <p:attrName>style.visibility</p:attrName>
                                        </p:attrNameLst>
                                      </p:cBhvr>
                                      <p:to>
                                        <p:strVal val="visible"/>
                                      </p:to>
                                    </p:set>
                                    <p:anim calcmode="lin" valueType="num">
                                      <p:cBhvr additive="base">
                                        <p:cTn id="19" dur="500" fill="hold"/>
                                        <p:tgtEl>
                                          <p:spTgt spid="279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95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83" name="Picture 7" descr="BAS18">
            <a:extLst>
              <a:ext uri="{FF2B5EF4-FFF2-40B4-BE49-F238E27FC236}">
                <a16:creationId xmlns:a16="http://schemas.microsoft.com/office/drawing/2014/main" id="{28A14DAF-5B02-EAB1-298C-826D6244B0EB}"/>
              </a:ext>
            </a:extLst>
          </p:cNvPr>
          <p:cNvPicPr>
            <a:picLocks noGrp="1" noChangeAspect="1" noChangeArrowheads="1"/>
          </p:cNvPicPr>
          <p:nvPr>
            <p:ph sz="half" idx="4294967295"/>
          </p:nvPr>
        </p:nvPicPr>
        <p:blipFill>
          <a:blip r:embed="rId2" cstate="email">
            <a:extLst>
              <a:ext uri="{28A0092B-C50C-407E-A947-70E740481C1C}">
                <a14:useLocalDpi xmlns:a14="http://schemas.microsoft.com/office/drawing/2010/main"/>
              </a:ext>
            </a:extLst>
          </a:blip>
          <a:srcRect/>
          <a:stretch>
            <a:fillRect/>
          </a:stretch>
        </p:blipFill>
        <p:spPr>
          <a:xfrm>
            <a:off x="1543051" y="0"/>
            <a:ext cx="4214813" cy="6858000"/>
          </a:xfrm>
        </p:spPr>
      </p:pic>
      <p:pic>
        <p:nvPicPr>
          <p:cNvPr id="280585" name="Picture 9" descr="HBS113">
            <a:extLst>
              <a:ext uri="{FF2B5EF4-FFF2-40B4-BE49-F238E27FC236}">
                <a16:creationId xmlns:a16="http://schemas.microsoft.com/office/drawing/2014/main" id="{586A5523-129C-E36C-5015-6E80FF66DD9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48288" y="2336801"/>
            <a:ext cx="5319712" cy="35734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0587" name="Text Box 11">
            <a:extLst>
              <a:ext uri="{FF2B5EF4-FFF2-40B4-BE49-F238E27FC236}">
                <a16:creationId xmlns:a16="http://schemas.microsoft.com/office/drawing/2014/main" id="{888EC330-51C2-B801-1823-DBA76CC99CC1}"/>
              </a:ext>
            </a:extLst>
          </p:cNvPr>
          <p:cNvSpPr txBox="1">
            <a:spLocks noChangeArrowheads="1"/>
          </p:cNvSpPr>
          <p:nvPr/>
        </p:nvSpPr>
        <p:spPr bwMode="auto">
          <a:xfrm>
            <a:off x="5903914" y="398464"/>
            <a:ext cx="34512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s" altLang="en-US" sz="3200" b="1"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COSECHA DE GRANOS</a:t>
            </a:r>
          </a:p>
        </p:txBody>
      </p:sp>
      <p:sp>
        <p:nvSpPr>
          <p:cNvPr id="280588" name="Text Box 12">
            <a:extLst>
              <a:ext uri="{FF2B5EF4-FFF2-40B4-BE49-F238E27FC236}">
                <a16:creationId xmlns:a16="http://schemas.microsoft.com/office/drawing/2014/main" id="{0A8CC7A0-1DAD-0205-D48C-51ED3AA45B11}"/>
              </a:ext>
            </a:extLst>
          </p:cNvPr>
          <p:cNvSpPr txBox="1">
            <a:spLocks noChangeArrowheads="1"/>
          </p:cNvSpPr>
          <p:nvPr/>
        </p:nvSpPr>
        <p:spPr bwMode="auto">
          <a:xfrm>
            <a:off x="6243638" y="5929314"/>
            <a:ext cx="44243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s" altLang="en-US" sz="3200" b="1"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PRENSA CON PESAS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80583"/>
                                        </p:tgtEl>
                                        <p:attrNameLst>
                                          <p:attrName>style.visibility</p:attrName>
                                        </p:attrNameLst>
                                      </p:cBhvr>
                                      <p:to>
                                        <p:strVal val="visible"/>
                                      </p:to>
                                    </p:set>
                                    <p:animEffect transition="in" filter="dissolve">
                                      <p:cBhvr>
                                        <p:cTn id="7" dur="500"/>
                                        <p:tgtEl>
                                          <p:spTgt spid="280583"/>
                                        </p:tgtEl>
                                      </p:cBhvr>
                                    </p:animEffect>
                                  </p:childTnLst>
                                </p:cTn>
                              </p:par>
                              <p:par>
                                <p:cTn id="8" presetID="9" presetClass="entr" presetSubtype="0" fill="hold" nodeType="withEffect">
                                  <p:stCondLst>
                                    <p:cond delay="0"/>
                                  </p:stCondLst>
                                  <p:childTnLst>
                                    <p:set>
                                      <p:cBhvr>
                                        <p:cTn id="9" dur="1" fill="hold">
                                          <p:stCondLst>
                                            <p:cond delay="0"/>
                                          </p:stCondLst>
                                        </p:cTn>
                                        <p:tgtEl>
                                          <p:spTgt spid="280587">
                                            <p:txEl>
                                              <p:pRg st="0" end="0"/>
                                            </p:txEl>
                                          </p:spTgt>
                                        </p:tgtEl>
                                        <p:attrNameLst>
                                          <p:attrName>style.visibility</p:attrName>
                                        </p:attrNameLst>
                                      </p:cBhvr>
                                      <p:to>
                                        <p:strVal val="visible"/>
                                      </p:to>
                                    </p:set>
                                    <p:animEffect transition="in" filter="dissolve">
                                      <p:cBhvr>
                                        <p:cTn id="10" dur="500"/>
                                        <p:tgtEl>
                                          <p:spTgt spid="28058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80585"/>
                                        </p:tgtEl>
                                        <p:attrNameLst>
                                          <p:attrName>style.visibility</p:attrName>
                                        </p:attrNameLst>
                                      </p:cBhvr>
                                      <p:to>
                                        <p:strVal val="visible"/>
                                      </p:to>
                                    </p:set>
                                    <p:animEffect transition="in" filter="dissolve">
                                      <p:cBhvr>
                                        <p:cTn id="15" dur="500"/>
                                        <p:tgtEl>
                                          <p:spTgt spid="280585"/>
                                        </p:tgtEl>
                                      </p:cBhvr>
                                    </p:animEffect>
                                  </p:childTnLst>
                                </p:cTn>
                              </p:par>
                              <p:par>
                                <p:cTn id="16" presetID="9" presetClass="entr" presetSubtype="0" fill="hold" nodeType="withEffect">
                                  <p:stCondLst>
                                    <p:cond delay="0"/>
                                  </p:stCondLst>
                                  <p:childTnLst>
                                    <p:set>
                                      <p:cBhvr>
                                        <p:cTn id="17" dur="1" fill="hold">
                                          <p:stCondLst>
                                            <p:cond delay="0"/>
                                          </p:stCondLst>
                                        </p:cTn>
                                        <p:tgtEl>
                                          <p:spTgt spid="280588">
                                            <p:txEl>
                                              <p:pRg st="0" end="0"/>
                                            </p:txEl>
                                          </p:spTgt>
                                        </p:tgtEl>
                                        <p:attrNameLst>
                                          <p:attrName>style.visibility</p:attrName>
                                        </p:attrNameLst>
                                      </p:cBhvr>
                                      <p:to>
                                        <p:strVal val="visible"/>
                                      </p:to>
                                    </p:set>
                                    <p:animEffect transition="in" filter="dissolve">
                                      <p:cBhvr>
                                        <p:cTn id="18" dur="500"/>
                                        <p:tgtEl>
                                          <p:spTgt spid="2805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E095EDDA-97C0-B726-0A7C-57B9ECE7D844}"/>
              </a:ext>
            </a:extLst>
          </p:cNvPr>
          <p:cNvSpPr>
            <a:spLocks noGrp="1"/>
          </p:cNvSpPr>
          <p:nvPr>
            <p:ph type="title" idx="4294967295"/>
          </p:nvPr>
        </p:nvSpPr>
        <p:spPr/>
        <p:txBody>
          <a:bodyPr/>
          <a:lstStyle/>
          <a:p>
            <a:pPr eaLnBrk="1" hangingPunct="1"/>
            <a:r>
              <a:rPr lang="es" altLang="en-US"/>
              <a:t>Inundado en sangre</a:t>
            </a:r>
          </a:p>
        </p:txBody>
      </p:sp>
      <p:sp>
        <p:nvSpPr>
          <p:cNvPr id="282627" name="Rectangle 3">
            <a:extLst>
              <a:ext uri="{FF2B5EF4-FFF2-40B4-BE49-F238E27FC236}">
                <a16:creationId xmlns:a16="http://schemas.microsoft.com/office/drawing/2014/main" id="{25F4D2D3-E81E-B1BD-8631-A8BDCFBAF540}"/>
              </a:ext>
            </a:extLst>
          </p:cNvPr>
          <p:cNvSpPr>
            <a:spLocks noGrp="1"/>
          </p:cNvSpPr>
          <p:nvPr>
            <p:ph type="body" idx="4294967295"/>
          </p:nvPr>
        </p:nvSpPr>
        <p:spPr>
          <a:xfrm>
            <a:off x="2057401" y="2336801"/>
            <a:ext cx="8304213" cy="4187825"/>
          </a:xfrm>
        </p:spPr>
        <p:txBody>
          <a:bodyPr>
            <a:normAutofit lnSpcReduction="10000"/>
          </a:bodyPr>
          <a:lstStyle/>
          <a:p>
            <a:pPr eaLnBrk="1" hangingPunct="1">
              <a:buFont typeface="Arial" panose="020B0604020202020204" pitchFamily="34" charset="0"/>
              <a:buNone/>
            </a:pPr>
            <a:r>
              <a:rPr lang="es" altLang="en-US">
                <a:solidFill>
                  <a:srgbClr val="FFFF99"/>
                </a:solidFill>
              </a:rPr>
              <a:t>Del lagar fluyó sangre por 1600 estadios hasta la profundidad de la brida de un caballo.</a:t>
            </a:r>
          </a:p>
          <a:p>
            <a:pPr eaLnBrk="1" hangingPunct="1"/>
            <a:r>
              <a:rPr lang="es" altLang="en-US" i="1"/>
              <a:t>¿Es este un número matemático (alrededor de 180 millas), un número simbólico (40 al cuadrado) o una hipérbole (cf. 2 Esdras 15:35ff.)?</a:t>
            </a:r>
          </a:p>
          <a:p>
            <a:pPr eaLnBrk="1" hangingPunct="1"/>
            <a:r>
              <a:rPr lang="es" altLang="en-US" i="1"/>
              <a:t>La “ciudad” no se nombra inmediatamente, pero las otras ciudades nombradas en el libro (Jerusalén, Sodoma, Egipto, Babilonia y por simbolismo Roma) se refieren todas al mundo rebelde. Si la “ciudad” se refiere al anuncio en 14:8, entonces es Babilonia la Grande.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anim calcmode="lin" valueType="num">
                                      <p:cBhvr>
                                        <p:cTn id="7" dur="500" fill="hold"/>
                                        <p:tgtEl>
                                          <p:spTgt spid="2826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26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2627">
                                            <p:txEl>
                                              <p:pRg st="1" end="1"/>
                                            </p:txEl>
                                          </p:spTgt>
                                        </p:tgtEl>
                                        <p:attrNameLst>
                                          <p:attrName>style.visibility</p:attrName>
                                        </p:attrNameLst>
                                      </p:cBhvr>
                                      <p:to>
                                        <p:strVal val="visible"/>
                                      </p:to>
                                    </p:set>
                                    <p:anim calcmode="lin" valueType="num">
                                      <p:cBhvr additive="base">
                                        <p:cTn id="13" dur="500" fill="hold"/>
                                        <p:tgtEl>
                                          <p:spTgt spid="282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2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2627">
                                            <p:txEl>
                                              <p:pRg st="2" end="2"/>
                                            </p:txEl>
                                          </p:spTgt>
                                        </p:tgtEl>
                                        <p:attrNameLst>
                                          <p:attrName>style.visibility</p:attrName>
                                        </p:attrNameLst>
                                      </p:cBhvr>
                                      <p:to>
                                        <p:strVal val="visible"/>
                                      </p:to>
                                    </p:set>
                                    <p:anim calcmode="lin" valueType="num">
                                      <p:cBhvr additive="base">
                                        <p:cTn id="19" dur="500" fill="hold"/>
                                        <p:tgtEl>
                                          <p:spTgt spid="282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2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C57E0017-B1B7-1C4F-74FB-64AA35D0B681}"/>
              </a:ext>
            </a:extLst>
          </p:cNvPr>
          <p:cNvSpPr>
            <a:spLocks noGrp="1"/>
          </p:cNvSpPr>
          <p:nvPr>
            <p:ph type="title" idx="4294967295"/>
          </p:nvPr>
        </p:nvSpPr>
        <p:spPr>
          <a:xfrm>
            <a:off x="2055813" y="752475"/>
            <a:ext cx="6481762" cy="1303338"/>
          </a:xfrm>
        </p:spPr>
        <p:txBody>
          <a:bodyPr/>
          <a:lstStyle/>
          <a:p>
            <a:pPr eaLnBrk="1" hangingPunct="1"/>
            <a:r>
              <a:rPr lang="es" altLang="en-US"/>
              <a:t>LAS SIETE PLAGAS FINALES (15-16)</a:t>
            </a:r>
          </a:p>
        </p:txBody>
      </p:sp>
      <p:sp>
        <p:nvSpPr>
          <p:cNvPr id="283651" name="Rectangle 3">
            <a:extLst>
              <a:ext uri="{FF2B5EF4-FFF2-40B4-BE49-F238E27FC236}">
                <a16:creationId xmlns:a16="http://schemas.microsoft.com/office/drawing/2014/main" id="{182A0960-547B-6AD9-B7C1-605FDA6D2C24}"/>
              </a:ext>
            </a:extLst>
          </p:cNvPr>
          <p:cNvSpPr>
            <a:spLocks noGrp="1"/>
          </p:cNvSpPr>
          <p:nvPr>
            <p:ph type="body" idx="4294967295"/>
          </p:nvPr>
        </p:nvSpPr>
        <p:spPr>
          <a:xfrm>
            <a:off x="2057400" y="2336800"/>
            <a:ext cx="8408988" cy="4521200"/>
          </a:xfrm>
        </p:spPr>
        <p:txBody>
          <a:bodyPr/>
          <a:lstStyle/>
          <a:p>
            <a:pPr eaLnBrk="1" hangingPunct="1">
              <a:buFont typeface="Arial" panose="020B0604020202020204" pitchFamily="34" charset="0"/>
              <a:buNone/>
            </a:pPr>
            <a:r>
              <a:rPr lang="es" altLang="en-US">
                <a:solidFill>
                  <a:srgbClr val="FFFF99"/>
                </a:solidFill>
              </a:rPr>
              <a:t>El derramamiento final de la ira de Dios sobre un mundo rebelde se describirá en una metáfora de las siete últimas plagas derramadas de copas. Los lectores han observado durante mucho tiempo dos sorprendentes conjuntos de paralelos:</a:t>
            </a:r>
          </a:p>
          <a:p>
            <a:pPr eaLnBrk="1" hangingPunct="1"/>
            <a:r>
              <a:rPr lang="es" altLang="en-US" i="1"/>
              <a:t>Las siete plagas finales son paralelas a las plagas en Egipto.</a:t>
            </a:r>
          </a:p>
          <a:p>
            <a:pPr eaLnBrk="1" hangingPunct="1"/>
            <a:r>
              <a:rPr lang="es" altLang="en-US" i="1"/>
              <a:t>También son paralelos a las plagas en los juicios de las trompetas.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anim calcmode="lin" valueType="num">
                                      <p:cBhvr>
                                        <p:cTn id="7" dur="500" fill="hold"/>
                                        <p:tgtEl>
                                          <p:spTgt spid="2836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3651">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283651">
                                            <p:txEl>
                                              <p:pRg st="1" end="1"/>
                                            </p:txEl>
                                          </p:spTgt>
                                        </p:tgtEl>
                                        <p:attrNameLst>
                                          <p:attrName>style.visibility</p:attrName>
                                        </p:attrNameLst>
                                      </p:cBhvr>
                                      <p:to>
                                        <p:strVal val="visible"/>
                                      </p:to>
                                    </p:set>
                                    <p:anim calcmode="lin" valueType="num">
                                      <p:cBhvr>
                                        <p:cTn id="12" dur="500" fill="hold"/>
                                        <p:tgtEl>
                                          <p:spTgt spid="28365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83651">
                                            <p:txEl>
                                              <p:pRg st="1" end="1"/>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83651">
                                            <p:txEl>
                                              <p:pRg st="2" end="2"/>
                                            </p:txEl>
                                          </p:spTgt>
                                        </p:tgtEl>
                                        <p:attrNameLst>
                                          <p:attrName>style.visibility</p:attrName>
                                        </p:attrNameLst>
                                      </p:cBhvr>
                                      <p:to>
                                        <p:strVal val="visible"/>
                                      </p:to>
                                    </p:set>
                                    <p:anim calcmode="lin" valueType="num">
                                      <p:cBhvr>
                                        <p:cTn id="17" dur="500" fill="hold"/>
                                        <p:tgtEl>
                                          <p:spTgt spid="28365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8365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4">
            <a:extLst>
              <a:ext uri="{FF2B5EF4-FFF2-40B4-BE49-F238E27FC236}">
                <a16:creationId xmlns:a16="http://schemas.microsoft.com/office/drawing/2014/main" id="{D4A86CCE-18B9-201F-38CA-D01EA08576BD}"/>
              </a:ext>
            </a:extLst>
          </p:cNvPr>
          <p:cNvSpPr>
            <a:spLocks noGrp="1"/>
          </p:cNvSpPr>
          <p:nvPr>
            <p:ph type="title" idx="4294967295"/>
          </p:nvPr>
        </p:nvSpPr>
        <p:spPr>
          <a:xfrm>
            <a:off x="2055814" y="738189"/>
            <a:ext cx="8135937" cy="1095375"/>
          </a:xfrm>
        </p:spPr>
        <p:txBody>
          <a:bodyPr/>
          <a:lstStyle/>
          <a:p>
            <a:pPr algn="ctr" eaLnBrk="1" hangingPunct="1"/>
            <a:r>
              <a:rPr lang="es" altLang="en-US" b="1">
                <a:solidFill>
                  <a:srgbClr val="FFFF99"/>
                </a:solidFill>
              </a:rPr>
              <a:t>Paralelos del éxodo</a:t>
            </a:r>
          </a:p>
        </p:txBody>
      </p:sp>
      <p:sp>
        <p:nvSpPr>
          <p:cNvPr id="285701" name="Rectangle 5">
            <a:extLst>
              <a:ext uri="{FF2B5EF4-FFF2-40B4-BE49-F238E27FC236}">
                <a16:creationId xmlns:a16="http://schemas.microsoft.com/office/drawing/2014/main" id="{A6BF1777-7916-D490-4948-E2A692666C54}"/>
              </a:ext>
            </a:extLst>
          </p:cNvPr>
          <p:cNvSpPr>
            <a:spLocks noGrp="1"/>
          </p:cNvSpPr>
          <p:nvPr>
            <p:ph type="body" sz="half" idx="4294967295"/>
          </p:nvPr>
        </p:nvSpPr>
        <p:spPr>
          <a:xfrm>
            <a:off x="1749426" y="2336800"/>
            <a:ext cx="4149725" cy="2389188"/>
          </a:xfrm>
          <a:gradFill rotWithShape="1">
            <a:gsLst>
              <a:gs pos="0">
                <a:srgbClr val="000E0D"/>
              </a:gs>
              <a:gs pos="50000">
                <a:srgbClr val="001E1D"/>
              </a:gs>
              <a:gs pos="100000">
                <a:srgbClr val="000E0D"/>
              </a:gs>
            </a:gsLst>
            <a:lin ang="2700000" scaled="1"/>
          </a:gradFill>
          <a:ln w="12700">
            <a:solidFill>
              <a:schemeClr val="tx1"/>
            </a:solidFill>
            <a:miter lim="800000"/>
            <a:headEnd/>
            <a:tailEnd/>
          </a:ln>
        </p:spPr>
        <p:txBody>
          <a:bodyPr>
            <a:normAutofit fontScale="92500"/>
          </a:bodyPr>
          <a:lstStyle/>
          <a:p>
            <a:pPr algn="r" eaLnBrk="1" hangingPunct="1">
              <a:buFont typeface="Arial" panose="020B0604020202020204" pitchFamily="34" charset="0"/>
              <a:buNone/>
            </a:pPr>
            <a:r>
              <a:rPr lang="es" altLang="en-US" dirty="0">
                <a:solidFill>
                  <a:schemeClr val="bg1"/>
                </a:solidFill>
              </a:rPr>
              <a:t>(Ex. 9:8-11) Forúnculos </a:t>
            </a:r>
          </a:p>
          <a:p>
            <a:pPr algn="r" eaLnBrk="1" hangingPunct="1">
              <a:buFont typeface="Arial" panose="020B0604020202020204" pitchFamily="34" charset="0"/>
              <a:buNone/>
            </a:pPr>
            <a:r>
              <a:rPr lang="es" altLang="en-US" dirty="0">
                <a:solidFill>
                  <a:schemeClr val="bg1"/>
                </a:solidFill>
              </a:rPr>
              <a:t>(Ex. 7:19-22) Agua a la sangre</a:t>
            </a:r>
          </a:p>
          <a:p>
            <a:pPr algn="r" eaLnBrk="1" hangingPunct="1">
              <a:buFont typeface="Arial" panose="020B0604020202020204" pitchFamily="34" charset="0"/>
              <a:buNone/>
            </a:pPr>
            <a:r>
              <a:rPr lang="es" altLang="en-US" dirty="0">
                <a:solidFill>
                  <a:schemeClr val="bg1"/>
                </a:solidFill>
              </a:rPr>
              <a:t>(Éxodo 10:21-23) Oscuridad </a:t>
            </a:r>
          </a:p>
          <a:p>
            <a:pPr algn="r" eaLnBrk="1" hangingPunct="1">
              <a:buFont typeface="Arial" panose="020B0604020202020204" pitchFamily="34" charset="0"/>
              <a:buNone/>
            </a:pPr>
            <a:r>
              <a:rPr lang="es" altLang="en-US" dirty="0">
                <a:solidFill>
                  <a:schemeClr val="bg1"/>
                </a:solidFill>
              </a:rPr>
              <a:t>(Ex. 8:5-6) Ranas de río</a:t>
            </a:r>
          </a:p>
          <a:p>
            <a:pPr algn="r" eaLnBrk="1" hangingPunct="1">
              <a:buFont typeface="Arial" panose="020B0604020202020204" pitchFamily="34" charset="0"/>
              <a:buNone/>
            </a:pPr>
            <a:r>
              <a:rPr lang="es" altLang="en-US" dirty="0">
                <a:solidFill>
                  <a:schemeClr val="bg1"/>
                </a:solidFill>
              </a:rPr>
              <a:t>(Éxodo 9:22-26) </a:t>
            </a:r>
            <a:r>
              <a:rPr lang="es" altLang="en-US" dirty="0">
                <a:solidFill>
                  <a:srgbClr val="FFFF00"/>
                </a:solidFill>
              </a:rPr>
              <a:t>Tormenta</a:t>
            </a:r>
          </a:p>
        </p:txBody>
      </p:sp>
      <p:sp>
        <p:nvSpPr>
          <p:cNvPr id="285702" name="Rectangle 6">
            <a:extLst>
              <a:ext uri="{FF2B5EF4-FFF2-40B4-BE49-F238E27FC236}">
                <a16:creationId xmlns:a16="http://schemas.microsoft.com/office/drawing/2014/main" id="{65621FEB-0ECC-7978-8773-F51835F24B7F}"/>
              </a:ext>
            </a:extLst>
          </p:cNvPr>
          <p:cNvSpPr>
            <a:spLocks noGrp="1"/>
          </p:cNvSpPr>
          <p:nvPr>
            <p:ph type="body" sz="half" idx="4294967295"/>
          </p:nvPr>
        </p:nvSpPr>
        <p:spPr>
          <a:xfrm>
            <a:off x="6226175" y="2336801"/>
            <a:ext cx="4224338" cy="2390775"/>
          </a:xfrm>
          <a:gradFill rotWithShape="1">
            <a:gsLst>
              <a:gs pos="0">
                <a:srgbClr val="001B1A"/>
              </a:gs>
              <a:gs pos="100000">
                <a:srgbClr val="003A39"/>
              </a:gs>
            </a:gsLst>
            <a:lin ang="18900000" scaled="1"/>
          </a:gradFill>
          <a:ln w="12700">
            <a:solidFill>
              <a:schemeClr val="tx1"/>
            </a:solidFill>
            <a:miter lim="800000"/>
            <a:headEnd/>
            <a:tailEnd/>
          </a:ln>
        </p:spPr>
        <p:txBody>
          <a:bodyPr>
            <a:normAutofit fontScale="92500"/>
          </a:bodyPr>
          <a:lstStyle/>
          <a:p>
            <a:pPr eaLnBrk="1" hangingPunct="1">
              <a:buFont typeface="Arial" panose="020B0604020202020204" pitchFamily="34" charset="0"/>
              <a:buNone/>
            </a:pPr>
            <a:r>
              <a:rPr lang="es" altLang="en-US" dirty="0">
                <a:solidFill>
                  <a:srgbClr val="FFFF00"/>
                </a:solidFill>
              </a:rPr>
              <a:t>Llagas </a:t>
            </a:r>
            <a:r>
              <a:rPr lang="es" altLang="en-US" dirty="0">
                <a:solidFill>
                  <a:schemeClr val="bg1"/>
                </a:solidFill>
              </a:rPr>
              <a:t>(Ap. 16:2)</a:t>
            </a:r>
          </a:p>
          <a:p>
            <a:pPr eaLnBrk="1" hangingPunct="1">
              <a:buFont typeface="Arial" panose="020B0604020202020204" pitchFamily="34" charset="0"/>
              <a:buNone/>
            </a:pPr>
            <a:r>
              <a:rPr lang="es" altLang="en-US" dirty="0">
                <a:solidFill>
                  <a:schemeClr val="bg1"/>
                </a:solidFill>
              </a:rPr>
              <a:t>Agua a la sangre (Ap. 16:3-4)</a:t>
            </a:r>
          </a:p>
          <a:p>
            <a:pPr eaLnBrk="1" hangingPunct="1">
              <a:buFont typeface="Arial" panose="020B0604020202020204" pitchFamily="34" charset="0"/>
              <a:buNone/>
            </a:pPr>
            <a:r>
              <a:rPr lang="es" altLang="en-US" dirty="0">
                <a:solidFill>
                  <a:schemeClr val="bg1"/>
                </a:solidFill>
              </a:rPr>
              <a:t>Oscuridad (Ap. 16:10-11)</a:t>
            </a:r>
          </a:p>
          <a:p>
            <a:pPr eaLnBrk="1" hangingPunct="1">
              <a:buFont typeface="Arial" panose="020B0604020202020204" pitchFamily="34" charset="0"/>
              <a:buNone/>
            </a:pPr>
            <a:r>
              <a:rPr lang="es" altLang="en-US" dirty="0">
                <a:solidFill>
                  <a:schemeClr val="bg1"/>
                </a:solidFill>
              </a:rPr>
              <a:t>Ranas de río (Ap. 16:13)</a:t>
            </a:r>
          </a:p>
          <a:p>
            <a:pPr eaLnBrk="1" hangingPunct="1">
              <a:buFont typeface="Arial" panose="020B0604020202020204" pitchFamily="34" charset="0"/>
              <a:buNone/>
            </a:pPr>
            <a:r>
              <a:rPr lang="es" altLang="en-US" dirty="0">
                <a:solidFill>
                  <a:schemeClr val="bg1"/>
                </a:solidFill>
              </a:rPr>
              <a:t>Tormenta (Ap. 16:18-21)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85701">
                                            <p:txEl>
                                              <p:pRg st="0" end="0"/>
                                            </p:txEl>
                                          </p:spTgt>
                                        </p:tgtEl>
                                        <p:attrNameLst>
                                          <p:attrName>style.visibility</p:attrName>
                                        </p:attrNameLst>
                                      </p:cBhvr>
                                      <p:to>
                                        <p:strVal val="visible"/>
                                      </p:to>
                                    </p:set>
                                    <p:anim calcmode="lin" valueType="num">
                                      <p:cBhvr>
                                        <p:cTn id="7" dur="500" fill="hold"/>
                                        <p:tgtEl>
                                          <p:spTgt spid="28570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5701">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85702">
                                            <p:txEl>
                                              <p:pRg st="0" end="0"/>
                                            </p:txEl>
                                          </p:spTgt>
                                        </p:tgtEl>
                                        <p:attrNameLst>
                                          <p:attrName>style.visibility</p:attrName>
                                        </p:attrNameLst>
                                      </p:cBhvr>
                                      <p:to>
                                        <p:strVal val="visible"/>
                                      </p:to>
                                    </p:set>
                                    <p:anim calcmode="lin" valueType="num">
                                      <p:cBhvr>
                                        <p:cTn id="11" dur="500" fill="hold"/>
                                        <p:tgtEl>
                                          <p:spTgt spid="28570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85702">
                                            <p:txEl>
                                              <p:pRg st="0" end="0"/>
                                            </p:txEl>
                                          </p:spTgt>
                                        </p:tgtEl>
                                        <p:attrNameLst>
                                          <p:attrName>ppt_h</p:attrName>
                                        </p:attrNameLst>
                                      </p:cBhvr>
                                      <p:tavLst>
                                        <p:tav tm="0">
                                          <p:val>
                                            <p:fltVal val="0"/>
                                          </p:val>
                                        </p:tav>
                                        <p:tav tm="100000">
                                          <p:val>
                                            <p:strVal val="#ppt_h"/>
                                          </p:val>
                                        </p:tav>
                                      </p:tavLst>
                                    </p:anim>
                                  </p:childTnLst>
                                </p:cTn>
                              </p:par>
                            </p:childTnLst>
                          </p:cTn>
                        </p:par>
                        <p:par>
                          <p:cTn id="13" fill="hold" nodeType="afterGroup">
                            <p:stCondLst>
                              <p:cond delay="500"/>
                            </p:stCondLst>
                            <p:childTnLst>
                              <p:par>
                                <p:cTn id="14" presetID="23" presetClass="entr" presetSubtype="16" fill="hold" nodeType="afterEffect">
                                  <p:stCondLst>
                                    <p:cond delay="0"/>
                                  </p:stCondLst>
                                  <p:childTnLst>
                                    <p:set>
                                      <p:cBhvr>
                                        <p:cTn id="15" dur="1" fill="hold">
                                          <p:stCondLst>
                                            <p:cond delay="0"/>
                                          </p:stCondLst>
                                        </p:cTn>
                                        <p:tgtEl>
                                          <p:spTgt spid="285701">
                                            <p:txEl>
                                              <p:pRg st="1" end="1"/>
                                            </p:txEl>
                                          </p:spTgt>
                                        </p:tgtEl>
                                        <p:attrNameLst>
                                          <p:attrName>style.visibility</p:attrName>
                                        </p:attrNameLst>
                                      </p:cBhvr>
                                      <p:to>
                                        <p:strVal val="visible"/>
                                      </p:to>
                                    </p:set>
                                    <p:anim calcmode="lin" valueType="num">
                                      <p:cBhvr>
                                        <p:cTn id="16" dur="500" fill="hold"/>
                                        <p:tgtEl>
                                          <p:spTgt spid="285701">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285701">
                                            <p:txEl>
                                              <p:pRg st="1" end="1"/>
                                            </p:txEl>
                                          </p:spTgt>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285702">
                                            <p:txEl>
                                              <p:pRg st="1" end="1"/>
                                            </p:txEl>
                                          </p:spTgt>
                                        </p:tgtEl>
                                        <p:attrNameLst>
                                          <p:attrName>style.visibility</p:attrName>
                                        </p:attrNameLst>
                                      </p:cBhvr>
                                      <p:to>
                                        <p:strVal val="visible"/>
                                      </p:to>
                                    </p:set>
                                    <p:anim calcmode="lin" valueType="num">
                                      <p:cBhvr>
                                        <p:cTn id="20" dur="500" fill="hold"/>
                                        <p:tgtEl>
                                          <p:spTgt spid="285702">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285702">
                                            <p:txEl>
                                              <p:pRg st="1" end="1"/>
                                            </p:txEl>
                                          </p:spTgt>
                                        </p:tgtEl>
                                        <p:attrNameLst>
                                          <p:attrName>ppt_h</p:attrName>
                                        </p:attrNameLst>
                                      </p:cBhvr>
                                      <p:tavLst>
                                        <p:tav tm="0">
                                          <p:val>
                                            <p:fltVal val="0"/>
                                          </p:val>
                                        </p:tav>
                                        <p:tav tm="100000">
                                          <p:val>
                                            <p:strVal val="#ppt_h"/>
                                          </p:val>
                                        </p:tav>
                                      </p:tavLst>
                                    </p:anim>
                                  </p:childTnLst>
                                </p:cTn>
                              </p:par>
                            </p:childTnLst>
                          </p:cTn>
                        </p:par>
                        <p:par>
                          <p:cTn id="22" fill="hold" nodeType="afterGroup">
                            <p:stCondLst>
                              <p:cond delay="1000"/>
                            </p:stCondLst>
                            <p:childTnLst>
                              <p:par>
                                <p:cTn id="23" presetID="23" presetClass="entr" presetSubtype="16" fill="hold" nodeType="afterEffect">
                                  <p:stCondLst>
                                    <p:cond delay="0"/>
                                  </p:stCondLst>
                                  <p:childTnLst>
                                    <p:set>
                                      <p:cBhvr>
                                        <p:cTn id="24" dur="1" fill="hold">
                                          <p:stCondLst>
                                            <p:cond delay="0"/>
                                          </p:stCondLst>
                                        </p:cTn>
                                        <p:tgtEl>
                                          <p:spTgt spid="285701">
                                            <p:txEl>
                                              <p:pRg st="2" end="2"/>
                                            </p:txEl>
                                          </p:spTgt>
                                        </p:tgtEl>
                                        <p:attrNameLst>
                                          <p:attrName>style.visibility</p:attrName>
                                        </p:attrNameLst>
                                      </p:cBhvr>
                                      <p:to>
                                        <p:strVal val="visible"/>
                                      </p:to>
                                    </p:set>
                                    <p:anim calcmode="lin" valueType="num">
                                      <p:cBhvr>
                                        <p:cTn id="25" dur="500" fill="hold"/>
                                        <p:tgtEl>
                                          <p:spTgt spid="28570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85701">
                                            <p:txEl>
                                              <p:pRg st="2" end="2"/>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285702">
                                            <p:txEl>
                                              <p:pRg st="2" end="2"/>
                                            </p:txEl>
                                          </p:spTgt>
                                        </p:tgtEl>
                                        <p:attrNameLst>
                                          <p:attrName>style.visibility</p:attrName>
                                        </p:attrNameLst>
                                      </p:cBhvr>
                                      <p:to>
                                        <p:strVal val="visible"/>
                                      </p:to>
                                    </p:set>
                                    <p:anim calcmode="lin" valueType="num">
                                      <p:cBhvr>
                                        <p:cTn id="29" dur="500" fill="hold"/>
                                        <p:tgtEl>
                                          <p:spTgt spid="28570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85702">
                                            <p:txEl>
                                              <p:pRg st="2" end="2"/>
                                            </p:txEl>
                                          </p:spTgt>
                                        </p:tgtEl>
                                        <p:attrNameLst>
                                          <p:attrName>ppt_h</p:attrName>
                                        </p:attrNameLst>
                                      </p:cBhvr>
                                      <p:tavLst>
                                        <p:tav tm="0">
                                          <p:val>
                                            <p:fltVal val="0"/>
                                          </p:val>
                                        </p:tav>
                                        <p:tav tm="100000">
                                          <p:val>
                                            <p:strVal val="#ppt_h"/>
                                          </p:val>
                                        </p:tav>
                                      </p:tavLst>
                                    </p:anim>
                                  </p:childTnLst>
                                </p:cTn>
                              </p:par>
                            </p:childTnLst>
                          </p:cTn>
                        </p:par>
                        <p:par>
                          <p:cTn id="31" fill="hold" nodeType="afterGroup">
                            <p:stCondLst>
                              <p:cond delay="1500"/>
                            </p:stCondLst>
                            <p:childTnLst>
                              <p:par>
                                <p:cTn id="32" presetID="23" presetClass="entr" presetSubtype="16" fill="hold" nodeType="afterEffect">
                                  <p:stCondLst>
                                    <p:cond delay="0"/>
                                  </p:stCondLst>
                                  <p:childTnLst>
                                    <p:set>
                                      <p:cBhvr>
                                        <p:cTn id="33" dur="1" fill="hold">
                                          <p:stCondLst>
                                            <p:cond delay="0"/>
                                          </p:stCondLst>
                                        </p:cTn>
                                        <p:tgtEl>
                                          <p:spTgt spid="285701">
                                            <p:txEl>
                                              <p:pRg st="3" end="3"/>
                                            </p:txEl>
                                          </p:spTgt>
                                        </p:tgtEl>
                                        <p:attrNameLst>
                                          <p:attrName>style.visibility</p:attrName>
                                        </p:attrNameLst>
                                      </p:cBhvr>
                                      <p:to>
                                        <p:strVal val="visible"/>
                                      </p:to>
                                    </p:set>
                                    <p:anim calcmode="lin" valueType="num">
                                      <p:cBhvr>
                                        <p:cTn id="34" dur="500" fill="hold"/>
                                        <p:tgtEl>
                                          <p:spTgt spid="285701">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285701">
                                            <p:txEl>
                                              <p:pRg st="3" end="3"/>
                                            </p:txEl>
                                          </p:spTgt>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285702">
                                            <p:txEl>
                                              <p:pRg st="3" end="3"/>
                                            </p:txEl>
                                          </p:spTgt>
                                        </p:tgtEl>
                                        <p:attrNameLst>
                                          <p:attrName>style.visibility</p:attrName>
                                        </p:attrNameLst>
                                      </p:cBhvr>
                                      <p:to>
                                        <p:strVal val="visible"/>
                                      </p:to>
                                    </p:set>
                                    <p:anim calcmode="lin" valueType="num">
                                      <p:cBhvr>
                                        <p:cTn id="38" dur="500" fill="hold"/>
                                        <p:tgtEl>
                                          <p:spTgt spid="285702">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285702">
                                            <p:txEl>
                                              <p:pRg st="3" end="3"/>
                                            </p:txEl>
                                          </p:spTgt>
                                        </p:tgtEl>
                                        <p:attrNameLst>
                                          <p:attrName>ppt_h</p:attrName>
                                        </p:attrNameLst>
                                      </p:cBhvr>
                                      <p:tavLst>
                                        <p:tav tm="0">
                                          <p:val>
                                            <p:fltVal val="0"/>
                                          </p:val>
                                        </p:tav>
                                        <p:tav tm="100000">
                                          <p:val>
                                            <p:strVal val="#ppt_h"/>
                                          </p:val>
                                        </p:tav>
                                      </p:tavLst>
                                    </p:anim>
                                  </p:childTnLst>
                                </p:cTn>
                              </p:par>
                            </p:childTnLst>
                          </p:cTn>
                        </p:par>
                        <p:par>
                          <p:cTn id="40" fill="hold" nodeType="afterGroup">
                            <p:stCondLst>
                              <p:cond delay="2000"/>
                            </p:stCondLst>
                            <p:childTnLst>
                              <p:par>
                                <p:cTn id="41" presetID="23" presetClass="entr" presetSubtype="16" fill="hold" nodeType="afterEffect">
                                  <p:stCondLst>
                                    <p:cond delay="0"/>
                                  </p:stCondLst>
                                  <p:childTnLst>
                                    <p:set>
                                      <p:cBhvr>
                                        <p:cTn id="42" dur="1" fill="hold">
                                          <p:stCondLst>
                                            <p:cond delay="0"/>
                                          </p:stCondLst>
                                        </p:cTn>
                                        <p:tgtEl>
                                          <p:spTgt spid="285701">
                                            <p:txEl>
                                              <p:pRg st="4" end="4"/>
                                            </p:txEl>
                                          </p:spTgt>
                                        </p:tgtEl>
                                        <p:attrNameLst>
                                          <p:attrName>style.visibility</p:attrName>
                                        </p:attrNameLst>
                                      </p:cBhvr>
                                      <p:to>
                                        <p:strVal val="visible"/>
                                      </p:to>
                                    </p:set>
                                    <p:anim calcmode="lin" valueType="num">
                                      <p:cBhvr>
                                        <p:cTn id="43" dur="500" fill="hold"/>
                                        <p:tgtEl>
                                          <p:spTgt spid="285701">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285701">
                                            <p:txEl>
                                              <p:pRg st="4" end="4"/>
                                            </p:txEl>
                                          </p:spTgt>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285702">
                                            <p:txEl>
                                              <p:pRg st="4" end="4"/>
                                            </p:txEl>
                                          </p:spTgt>
                                        </p:tgtEl>
                                        <p:attrNameLst>
                                          <p:attrName>style.visibility</p:attrName>
                                        </p:attrNameLst>
                                      </p:cBhvr>
                                      <p:to>
                                        <p:strVal val="visible"/>
                                      </p:to>
                                    </p:set>
                                    <p:anim calcmode="lin" valueType="num">
                                      <p:cBhvr>
                                        <p:cTn id="47" dur="500" fill="hold"/>
                                        <p:tgtEl>
                                          <p:spTgt spid="285702">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285702">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B005043-2FED-5CFE-25EA-F74D8B60343C}"/>
              </a:ext>
            </a:extLst>
          </p:cNvPr>
          <p:cNvSpPr>
            <a:spLocks noGrp="1"/>
          </p:cNvSpPr>
          <p:nvPr>
            <p:ph type="title" idx="4294967295"/>
          </p:nvPr>
        </p:nvSpPr>
        <p:spPr/>
        <p:txBody>
          <a:bodyPr/>
          <a:lstStyle/>
          <a:p>
            <a:pPr eaLnBrk="1" hangingPunct="1">
              <a:defRPr/>
            </a:pPr>
            <a:r>
              <a:rPr lang="es" altLang="en-US">
                <a:solidFill>
                  <a:srgbClr val="00FFFF"/>
                </a:solidFill>
                <a:effectLst>
                  <a:outerShdw blurRad="38100" dist="38100" dir="2700000" algn="tl">
                    <a:srgbClr val="000000"/>
                  </a:outerShdw>
                </a:effectLst>
              </a:rPr>
              <a:t>PUNTOS DE DISCUSIÓN</a:t>
            </a:r>
          </a:p>
        </p:txBody>
      </p:sp>
      <p:sp>
        <p:nvSpPr>
          <p:cNvPr id="41987" name="Rectangle 3">
            <a:extLst>
              <a:ext uri="{FF2B5EF4-FFF2-40B4-BE49-F238E27FC236}">
                <a16:creationId xmlns:a16="http://schemas.microsoft.com/office/drawing/2014/main" id="{B73D92C5-F616-24AD-606E-EC1ADF0021BF}"/>
              </a:ext>
            </a:extLst>
          </p:cNvPr>
          <p:cNvSpPr>
            <a:spLocks noGrp="1"/>
          </p:cNvSpPr>
          <p:nvPr>
            <p:ph type="body" idx="4294967295"/>
          </p:nvPr>
        </p:nvSpPr>
        <p:spPr>
          <a:xfrm>
            <a:off x="2057400" y="1965326"/>
            <a:ext cx="7683500" cy="3997325"/>
          </a:xfrm>
        </p:spPr>
        <p:txBody>
          <a:bodyPr>
            <a:normAutofit lnSpcReduction="10000"/>
          </a:bodyPr>
          <a:lstStyle/>
          <a:p>
            <a:pPr marL="457200" indent="-457200">
              <a:buFont typeface="Arial" panose="020B0604020202020204" pitchFamily="34" charset="0"/>
              <a:buAutoNum type="arabicPeriod"/>
            </a:pPr>
            <a:r>
              <a:rPr lang="es" altLang="en-US"/>
              <a:t>Si bien gran parte del NT fue escrito por apóstoles, ¿hay partes que no fueron escritas por apóstoles? (Si Apocalipsis fue escrito por alguien que no fuera Juan excepto Zebedeo, entonces tampoco fue escrito por un apóstol). ¿Por qué entonces decimos que todo el NT es “apostólico”, y es esto importante?</a:t>
            </a:r>
          </a:p>
          <a:p>
            <a:pPr marL="457200" indent="-457200">
              <a:buFont typeface="Arial" panose="020B0604020202020204" pitchFamily="34" charset="0"/>
              <a:buAutoNum type="arabicPeriod"/>
            </a:pPr>
            <a:r>
              <a:rPr lang="es" altLang="en-US"/>
              <a:t>Si usted vivió en el siglo I y </a:t>
            </a:r>
            <a:r>
              <a:rPr lang="es" altLang="en-US" baseline="30000"/>
              <a:t>escuchó </a:t>
            </a:r>
            <a:r>
              <a:rPr lang="es" altLang="en-US"/>
              <a:t>este libro leído públicamente, y escuchó acerca de un "rey" que ahora "es", ¿cuál podría ser su reacción?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079906DB-FBC9-415A-785E-19DEDC277188}"/>
              </a:ext>
            </a:extLst>
          </p:cNvPr>
          <p:cNvSpPr>
            <a:spLocks noGrp="1"/>
          </p:cNvSpPr>
          <p:nvPr>
            <p:ph type="title" idx="4294967295"/>
          </p:nvPr>
        </p:nvSpPr>
        <p:spPr>
          <a:xfrm>
            <a:off x="2055814" y="252414"/>
            <a:ext cx="8135937" cy="1095375"/>
          </a:xfrm>
        </p:spPr>
        <p:txBody>
          <a:bodyPr/>
          <a:lstStyle/>
          <a:p>
            <a:pPr algn="ctr" eaLnBrk="1" hangingPunct="1"/>
            <a:r>
              <a:rPr lang="es" altLang="en-US" b="1">
                <a:solidFill>
                  <a:srgbClr val="FFFF99"/>
                </a:solidFill>
              </a:rPr>
              <a:t>Paralelos de trompeta</a:t>
            </a:r>
          </a:p>
        </p:txBody>
      </p:sp>
      <p:sp>
        <p:nvSpPr>
          <p:cNvPr id="288771" name="Rectangle 3">
            <a:extLst>
              <a:ext uri="{FF2B5EF4-FFF2-40B4-BE49-F238E27FC236}">
                <a16:creationId xmlns:a16="http://schemas.microsoft.com/office/drawing/2014/main" id="{601061FE-E1AC-551D-B4E3-617CAD257187}"/>
              </a:ext>
            </a:extLst>
          </p:cNvPr>
          <p:cNvSpPr>
            <a:spLocks noGrp="1"/>
          </p:cNvSpPr>
          <p:nvPr>
            <p:ph type="body" sz="half" idx="4294967295"/>
          </p:nvPr>
        </p:nvSpPr>
        <p:spPr>
          <a:xfrm>
            <a:off x="1754189" y="1393826"/>
            <a:ext cx="4224337" cy="4143375"/>
          </a:xfrm>
          <a:gradFill rotWithShape="1">
            <a:gsLst>
              <a:gs pos="0">
                <a:srgbClr val="000E0D"/>
              </a:gs>
              <a:gs pos="50000">
                <a:srgbClr val="001E1D"/>
              </a:gs>
              <a:gs pos="100000">
                <a:srgbClr val="000E0D"/>
              </a:gs>
            </a:gsLst>
            <a:lin ang="2700000" scaled="1"/>
          </a:gradFill>
          <a:ln w="12700">
            <a:solidFill>
              <a:schemeClr val="tx1"/>
            </a:solidFill>
            <a:miter lim="800000"/>
            <a:headEnd/>
            <a:tailEnd/>
          </a:ln>
        </p:spPr>
        <p:txBody>
          <a:bodyPr>
            <a:normAutofit fontScale="92500"/>
          </a:bodyPr>
          <a:lstStyle/>
          <a:p>
            <a:pPr algn="r" eaLnBrk="1" hangingPunct="1">
              <a:buFont typeface="Arial" panose="020B0604020202020204" pitchFamily="34" charset="0"/>
              <a:buNone/>
            </a:pPr>
            <a:r>
              <a:rPr lang="es" altLang="en-US"/>
              <a:t>(8:7) </a:t>
            </a:r>
            <a:r>
              <a:rPr lang="es" altLang="en-US">
                <a:solidFill>
                  <a:srgbClr val="FFFF00"/>
                </a:solidFill>
              </a:rPr>
              <a:t>La tierra</a:t>
            </a:r>
            <a:r>
              <a:rPr lang="es" altLang="en-US"/>
              <a:t> </a:t>
            </a:r>
          </a:p>
          <a:p>
            <a:pPr algn="r" eaLnBrk="1" hangingPunct="1">
              <a:buFont typeface="Arial" panose="020B0604020202020204" pitchFamily="34" charset="0"/>
              <a:buNone/>
            </a:pPr>
            <a:r>
              <a:rPr lang="es" altLang="en-US"/>
              <a:t>(8:8-9) </a:t>
            </a:r>
            <a:r>
              <a:rPr lang="es" altLang="en-US">
                <a:solidFill>
                  <a:srgbClr val="FFFF00"/>
                </a:solidFill>
              </a:rPr>
              <a:t>El mar</a:t>
            </a:r>
          </a:p>
          <a:p>
            <a:pPr algn="r" eaLnBrk="1" hangingPunct="1">
              <a:buFont typeface="Arial" panose="020B0604020202020204" pitchFamily="34" charset="0"/>
              <a:buNone/>
            </a:pPr>
            <a:r>
              <a:rPr lang="es" altLang="en-US"/>
              <a:t>(8:10-11) </a:t>
            </a:r>
            <a:r>
              <a:rPr lang="es" altLang="en-US">
                <a:solidFill>
                  <a:srgbClr val="FFFF00"/>
                </a:solidFill>
              </a:rPr>
              <a:t>Ríos y manantiales</a:t>
            </a:r>
            <a:r>
              <a:rPr lang="es" altLang="en-US"/>
              <a:t> </a:t>
            </a:r>
          </a:p>
          <a:p>
            <a:pPr algn="r" eaLnBrk="1" hangingPunct="1">
              <a:buFont typeface="Arial" panose="020B0604020202020204" pitchFamily="34" charset="0"/>
              <a:buNone/>
            </a:pPr>
            <a:r>
              <a:rPr lang="es" altLang="en-US"/>
              <a:t>(8:12) </a:t>
            </a:r>
            <a:r>
              <a:rPr lang="es" altLang="en-US">
                <a:solidFill>
                  <a:srgbClr val="FFFF00"/>
                </a:solidFill>
              </a:rPr>
              <a:t>El sol</a:t>
            </a:r>
          </a:p>
          <a:p>
            <a:pPr algn="r" eaLnBrk="1" hangingPunct="1">
              <a:buFont typeface="Arial" panose="020B0604020202020204" pitchFamily="34" charset="0"/>
              <a:buNone/>
            </a:pPr>
            <a:r>
              <a:rPr lang="es" altLang="en-US"/>
              <a:t>(9:2) </a:t>
            </a:r>
            <a:r>
              <a:rPr lang="es" altLang="en-US">
                <a:solidFill>
                  <a:srgbClr val="FFFF00"/>
                </a:solidFill>
              </a:rPr>
              <a:t>Oscuridad</a:t>
            </a:r>
          </a:p>
          <a:p>
            <a:pPr algn="r" eaLnBrk="1" hangingPunct="1">
              <a:buFont typeface="Arial" panose="020B0604020202020204" pitchFamily="34" charset="0"/>
              <a:buNone/>
            </a:pPr>
            <a:r>
              <a:rPr lang="es" altLang="en-US"/>
              <a:t>(9:14) </a:t>
            </a:r>
            <a:r>
              <a:rPr lang="es" altLang="en-US">
                <a:solidFill>
                  <a:srgbClr val="FFFF00"/>
                </a:solidFill>
              </a:rPr>
              <a:t>El Éufrates</a:t>
            </a:r>
          </a:p>
          <a:p>
            <a:pPr algn="r" eaLnBrk="1" hangingPunct="1">
              <a:buFont typeface="Arial" panose="020B0604020202020204" pitchFamily="34" charset="0"/>
              <a:buNone/>
            </a:pPr>
            <a:r>
              <a:rPr lang="es" altLang="en-US"/>
              <a:t>(11:15, 19) </a:t>
            </a:r>
            <a:r>
              <a:rPr lang="es" altLang="en-US">
                <a:solidFill>
                  <a:srgbClr val="FFFF00"/>
                </a:solidFill>
              </a:rPr>
              <a:t>Voces, truenos, terremotos, relámpagos y granizo</a:t>
            </a:r>
          </a:p>
        </p:txBody>
      </p:sp>
      <p:sp>
        <p:nvSpPr>
          <p:cNvPr id="288772" name="Rectangle 4">
            <a:extLst>
              <a:ext uri="{FF2B5EF4-FFF2-40B4-BE49-F238E27FC236}">
                <a16:creationId xmlns:a16="http://schemas.microsoft.com/office/drawing/2014/main" id="{C6E8667C-9BB7-2BEC-419C-901B7507FD98}"/>
              </a:ext>
            </a:extLst>
          </p:cNvPr>
          <p:cNvSpPr>
            <a:spLocks noGrp="1"/>
          </p:cNvSpPr>
          <p:nvPr>
            <p:ph type="body" sz="half" idx="4294967295"/>
          </p:nvPr>
        </p:nvSpPr>
        <p:spPr>
          <a:xfrm>
            <a:off x="6226175" y="1379539"/>
            <a:ext cx="4224338" cy="4175125"/>
          </a:xfrm>
          <a:gradFill rotWithShape="1">
            <a:gsLst>
              <a:gs pos="0">
                <a:srgbClr val="001B1A"/>
              </a:gs>
              <a:gs pos="100000">
                <a:srgbClr val="003A39"/>
              </a:gs>
            </a:gsLst>
            <a:lin ang="18900000" scaled="1"/>
          </a:gradFill>
          <a:ln w="12700">
            <a:solidFill>
              <a:schemeClr val="tx1"/>
            </a:solidFill>
            <a:miter lim="800000"/>
            <a:headEnd/>
            <a:tailEnd/>
          </a:ln>
        </p:spPr>
        <p:txBody>
          <a:bodyPr>
            <a:normAutofit lnSpcReduction="10000"/>
          </a:bodyPr>
          <a:lstStyle/>
          <a:p>
            <a:pPr eaLnBrk="1" hangingPunct="1">
              <a:buFont typeface="Arial" panose="020B0604020202020204" pitchFamily="34" charset="0"/>
              <a:buNone/>
            </a:pPr>
            <a:r>
              <a:rPr lang="es" altLang="en-US">
                <a:solidFill>
                  <a:srgbClr val="FFFF00"/>
                </a:solidFill>
              </a:rPr>
              <a:t>La tierra </a:t>
            </a:r>
            <a:r>
              <a:rPr lang="es" altLang="en-US"/>
              <a:t>(16:2)</a:t>
            </a:r>
          </a:p>
          <a:p>
            <a:pPr eaLnBrk="1" hangingPunct="1">
              <a:buFont typeface="Arial" panose="020B0604020202020204" pitchFamily="34" charset="0"/>
              <a:buNone/>
            </a:pPr>
            <a:r>
              <a:rPr lang="es" altLang="en-US">
                <a:solidFill>
                  <a:srgbClr val="FFFF00"/>
                </a:solidFill>
              </a:rPr>
              <a:t>El mar </a:t>
            </a:r>
            <a:r>
              <a:rPr lang="es" altLang="en-US"/>
              <a:t>(16:3)</a:t>
            </a:r>
          </a:p>
          <a:p>
            <a:pPr eaLnBrk="1" hangingPunct="1">
              <a:buFont typeface="Arial" panose="020B0604020202020204" pitchFamily="34" charset="0"/>
              <a:buNone/>
            </a:pPr>
            <a:r>
              <a:rPr lang="es" altLang="en-US">
                <a:solidFill>
                  <a:srgbClr val="FFFF00"/>
                </a:solidFill>
              </a:rPr>
              <a:t>Ríos y manantiales </a:t>
            </a:r>
            <a:r>
              <a:rPr lang="es" altLang="en-US"/>
              <a:t>(16:4)</a:t>
            </a:r>
          </a:p>
          <a:p>
            <a:pPr eaLnBrk="1" hangingPunct="1">
              <a:buFont typeface="Arial" panose="020B0604020202020204" pitchFamily="34" charset="0"/>
              <a:buNone/>
            </a:pPr>
            <a:r>
              <a:rPr lang="es" altLang="en-US">
                <a:solidFill>
                  <a:srgbClr val="FFFF00"/>
                </a:solidFill>
              </a:rPr>
              <a:t>El sol </a:t>
            </a:r>
            <a:r>
              <a:rPr lang="es" altLang="en-US"/>
              <a:t>(16:8)</a:t>
            </a:r>
          </a:p>
          <a:p>
            <a:pPr eaLnBrk="1" hangingPunct="1">
              <a:buFont typeface="Arial" panose="020B0604020202020204" pitchFamily="34" charset="0"/>
              <a:buNone/>
            </a:pPr>
            <a:r>
              <a:rPr lang="es" altLang="en-US">
                <a:solidFill>
                  <a:srgbClr val="FFFF00"/>
                </a:solidFill>
              </a:rPr>
              <a:t>Oscuridad </a:t>
            </a:r>
            <a:r>
              <a:rPr lang="es" altLang="en-US"/>
              <a:t>(16:10)</a:t>
            </a:r>
          </a:p>
          <a:p>
            <a:pPr eaLnBrk="1" hangingPunct="1">
              <a:buFont typeface="Arial" panose="020B0604020202020204" pitchFamily="34" charset="0"/>
              <a:buNone/>
            </a:pPr>
            <a:r>
              <a:rPr lang="es" altLang="en-US">
                <a:solidFill>
                  <a:srgbClr val="FFFF00"/>
                </a:solidFill>
              </a:rPr>
              <a:t>El Éufrates </a:t>
            </a:r>
            <a:r>
              <a:rPr lang="es" altLang="en-US"/>
              <a:t>(16:12)</a:t>
            </a:r>
          </a:p>
          <a:p>
            <a:pPr eaLnBrk="1" hangingPunct="1">
              <a:buFont typeface="Arial" panose="020B0604020202020204" pitchFamily="34" charset="0"/>
              <a:buNone/>
            </a:pPr>
            <a:r>
              <a:rPr lang="es" altLang="en-US">
                <a:solidFill>
                  <a:srgbClr val="FFFF00"/>
                </a:solidFill>
              </a:rPr>
              <a:t>Voces, truenos, terremotos, relámpagos y granizo </a:t>
            </a:r>
            <a:r>
              <a:rPr lang="es" altLang="en-US"/>
              <a:t>(16:17-21)</a:t>
            </a:r>
          </a:p>
        </p:txBody>
      </p:sp>
      <p:sp>
        <p:nvSpPr>
          <p:cNvPr id="288773" name="Text Box 5">
            <a:extLst>
              <a:ext uri="{FF2B5EF4-FFF2-40B4-BE49-F238E27FC236}">
                <a16:creationId xmlns:a16="http://schemas.microsoft.com/office/drawing/2014/main" id="{595AF1E9-12FF-9F0F-0B7A-E064F73E2AE7}"/>
              </a:ext>
            </a:extLst>
          </p:cNvPr>
          <p:cNvSpPr txBox="1">
            <a:spLocks noChangeArrowheads="1"/>
          </p:cNvSpPr>
          <p:nvPr/>
        </p:nvSpPr>
        <p:spPr bwMode="auto">
          <a:xfrm>
            <a:off x="1524000" y="5680076"/>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s" altLang="en-US" sz="2400" b="0" i="0" u="none" strike="noStrike" kern="1200" cap="none" spc="0" normalizeH="0" baseline="0" noProof="0">
                <a:ln>
                  <a:noFill/>
                </a:ln>
                <a:solidFill>
                  <a:prstClr val="black"/>
                </a:solidFill>
                <a:effectLst/>
                <a:uLnTx/>
                <a:uFillTx/>
                <a:latin typeface="Impact" panose="020B0806030902050204" pitchFamily="34" charset="0"/>
                <a:ea typeface="+mn-ea"/>
                <a:cs typeface="+mn-cs"/>
              </a:rPr>
              <a:t>La principal diferencia es que mientras que los juicios de las trompetas eran parciales, no se hace ninguna restricción con respecto a las copas de la ira divina.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anim calcmode="lin" valueType="num">
                                      <p:cBhvr>
                                        <p:cTn id="7" dur="500" fill="hold"/>
                                        <p:tgtEl>
                                          <p:spTgt spid="2887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8771">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88772">
                                            <p:txEl>
                                              <p:pRg st="0" end="0"/>
                                            </p:txEl>
                                          </p:spTgt>
                                        </p:tgtEl>
                                        <p:attrNameLst>
                                          <p:attrName>style.visibility</p:attrName>
                                        </p:attrNameLst>
                                      </p:cBhvr>
                                      <p:to>
                                        <p:strVal val="visible"/>
                                      </p:to>
                                    </p:set>
                                    <p:anim calcmode="lin" valueType="num">
                                      <p:cBhvr>
                                        <p:cTn id="11" dur="500" fill="hold"/>
                                        <p:tgtEl>
                                          <p:spTgt spid="28877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88772">
                                            <p:txEl>
                                              <p:pRg st="0" end="0"/>
                                            </p:txEl>
                                          </p:spTgt>
                                        </p:tgtEl>
                                        <p:attrNameLst>
                                          <p:attrName>ppt_h</p:attrName>
                                        </p:attrNameLst>
                                      </p:cBhvr>
                                      <p:tavLst>
                                        <p:tav tm="0">
                                          <p:val>
                                            <p:fltVal val="0"/>
                                          </p:val>
                                        </p:tav>
                                        <p:tav tm="100000">
                                          <p:val>
                                            <p:strVal val="#ppt_h"/>
                                          </p:val>
                                        </p:tav>
                                      </p:tavLst>
                                    </p:anim>
                                  </p:childTnLst>
                                </p:cTn>
                              </p:par>
                            </p:childTnLst>
                          </p:cTn>
                        </p:par>
                        <p:par>
                          <p:cTn id="13" fill="hold" nodeType="afterGroup">
                            <p:stCondLst>
                              <p:cond delay="500"/>
                            </p:stCondLst>
                            <p:childTnLst>
                              <p:par>
                                <p:cTn id="14" presetID="23" presetClass="entr" presetSubtype="16" fill="hold" nodeType="afterEffect">
                                  <p:stCondLst>
                                    <p:cond delay="0"/>
                                  </p:stCondLst>
                                  <p:childTnLst>
                                    <p:set>
                                      <p:cBhvr>
                                        <p:cTn id="15" dur="1" fill="hold">
                                          <p:stCondLst>
                                            <p:cond delay="0"/>
                                          </p:stCondLst>
                                        </p:cTn>
                                        <p:tgtEl>
                                          <p:spTgt spid="288771">
                                            <p:txEl>
                                              <p:pRg st="1" end="1"/>
                                            </p:txEl>
                                          </p:spTgt>
                                        </p:tgtEl>
                                        <p:attrNameLst>
                                          <p:attrName>style.visibility</p:attrName>
                                        </p:attrNameLst>
                                      </p:cBhvr>
                                      <p:to>
                                        <p:strVal val="visible"/>
                                      </p:to>
                                    </p:set>
                                    <p:anim calcmode="lin" valueType="num">
                                      <p:cBhvr>
                                        <p:cTn id="16" dur="500" fill="hold"/>
                                        <p:tgtEl>
                                          <p:spTgt spid="288771">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288771">
                                            <p:txEl>
                                              <p:pRg st="1" end="1"/>
                                            </p:txEl>
                                          </p:spTgt>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288772">
                                            <p:txEl>
                                              <p:pRg st="1" end="1"/>
                                            </p:txEl>
                                          </p:spTgt>
                                        </p:tgtEl>
                                        <p:attrNameLst>
                                          <p:attrName>style.visibility</p:attrName>
                                        </p:attrNameLst>
                                      </p:cBhvr>
                                      <p:to>
                                        <p:strVal val="visible"/>
                                      </p:to>
                                    </p:set>
                                    <p:anim calcmode="lin" valueType="num">
                                      <p:cBhvr>
                                        <p:cTn id="20" dur="500" fill="hold"/>
                                        <p:tgtEl>
                                          <p:spTgt spid="288772">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288772">
                                            <p:txEl>
                                              <p:pRg st="1" end="1"/>
                                            </p:txEl>
                                          </p:spTgt>
                                        </p:tgtEl>
                                        <p:attrNameLst>
                                          <p:attrName>ppt_h</p:attrName>
                                        </p:attrNameLst>
                                      </p:cBhvr>
                                      <p:tavLst>
                                        <p:tav tm="0">
                                          <p:val>
                                            <p:fltVal val="0"/>
                                          </p:val>
                                        </p:tav>
                                        <p:tav tm="100000">
                                          <p:val>
                                            <p:strVal val="#ppt_h"/>
                                          </p:val>
                                        </p:tav>
                                      </p:tavLst>
                                    </p:anim>
                                  </p:childTnLst>
                                </p:cTn>
                              </p:par>
                            </p:childTnLst>
                          </p:cTn>
                        </p:par>
                        <p:par>
                          <p:cTn id="22" fill="hold" nodeType="afterGroup">
                            <p:stCondLst>
                              <p:cond delay="1000"/>
                            </p:stCondLst>
                            <p:childTnLst>
                              <p:par>
                                <p:cTn id="23" presetID="23" presetClass="entr" presetSubtype="16" fill="hold" nodeType="afterEffect">
                                  <p:stCondLst>
                                    <p:cond delay="0"/>
                                  </p:stCondLst>
                                  <p:childTnLst>
                                    <p:set>
                                      <p:cBhvr>
                                        <p:cTn id="24" dur="1" fill="hold">
                                          <p:stCondLst>
                                            <p:cond delay="0"/>
                                          </p:stCondLst>
                                        </p:cTn>
                                        <p:tgtEl>
                                          <p:spTgt spid="288771">
                                            <p:txEl>
                                              <p:pRg st="2" end="2"/>
                                            </p:txEl>
                                          </p:spTgt>
                                        </p:tgtEl>
                                        <p:attrNameLst>
                                          <p:attrName>style.visibility</p:attrName>
                                        </p:attrNameLst>
                                      </p:cBhvr>
                                      <p:to>
                                        <p:strVal val="visible"/>
                                      </p:to>
                                    </p:set>
                                    <p:anim calcmode="lin" valueType="num">
                                      <p:cBhvr>
                                        <p:cTn id="25" dur="500" fill="hold"/>
                                        <p:tgtEl>
                                          <p:spTgt spid="28877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88771">
                                            <p:txEl>
                                              <p:pRg st="2" end="2"/>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288772">
                                            <p:txEl>
                                              <p:pRg st="2" end="2"/>
                                            </p:txEl>
                                          </p:spTgt>
                                        </p:tgtEl>
                                        <p:attrNameLst>
                                          <p:attrName>style.visibility</p:attrName>
                                        </p:attrNameLst>
                                      </p:cBhvr>
                                      <p:to>
                                        <p:strVal val="visible"/>
                                      </p:to>
                                    </p:set>
                                    <p:anim calcmode="lin" valueType="num">
                                      <p:cBhvr>
                                        <p:cTn id="29" dur="500" fill="hold"/>
                                        <p:tgtEl>
                                          <p:spTgt spid="28877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288772">
                                            <p:txEl>
                                              <p:pRg st="2" end="2"/>
                                            </p:txEl>
                                          </p:spTgt>
                                        </p:tgtEl>
                                        <p:attrNameLst>
                                          <p:attrName>ppt_h</p:attrName>
                                        </p:attrNameLst>
                                      </p:cBhvr>
                                      <p:tavLst>
                                        <p:tav tm="0">
                                          <p:val>
                                            <p:fltVal val="0"/>
                                          </p:val>
                                        </p:tav>
                                        <p:tav tm="100000">
                                          <p:val>
                                            <p:strVal val="#ppt_h"/>
                                          </p:val>
                                        </p:tav>
                                      </p:tavLst>
                                    </p:anim>
                                  </p:childTnLst>
                                </p:cTn>
                              </p:par>
                            </p:childTnLst>
                          </p:cTn>
                        </p:par>
                        <p:par>
                          <p:cTn id="31" fill="hold" nodeType="afterGroup">
                            <p:stCondLst>
                              <p:cond delay="1500"/>
                            </p:stCondLst>
                            <p:childTnLst>
                              <p:par>
                                <p:cTn id="32" presetID="23" presetClass="entr" presetSubtype="16" fill="hold" nodeType="afterEffect">
                                  <p:stCondLst>
                                    <p:cond delay="0"/>
                                  </p:stCondLst>
                                  <p:childTnLst>
                                    <p:set>
                                      <p:cBhvr>
                                        <p:cTn id="33" dur="1" fill="hold">
                                          <p:stCondLst>
                                            <p:cond delay="0"/>
                                          </p:stCondLst>
                                        </p:cTn>
                                        <p:tgtEl>
                                          <p:spTgt spid="288771">
                                            <p:txEl>
                                              <p:pRg st="3" end="3"/>
                                            </p:txEl>
                                          </p:spTgt>
                                        </p:tgtEl>
                                        <p:attrNameLst>
                                          <p:attrName>style.visibility</p:attrName>
                                        </p:attrNameLst>
                                      </p:cBhvr>
                                      <p:to>
                                        <p:strVal val="visible"/>
                                      </p:to>
                                    </p:set>
                                    <p:anim calcmode="lin" valueType="num">
                                      <p:cBhvr>
                                        <p:cTn id="34" dur="500" fill="hold"/>
                                        <p:tgtEl>
                                          <p:spTgt spid="288771">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288771">
                                            <p:txEl>
                                              <p:pRg st="3" end="3"/>
                                            </p:txEl>
                                          </p:spTgt>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288772">
                                            <p:txEl>
                                              <p:pRg st="3" end="3"/>
                                            </p:txEl>
                                          </p:spTgt>
                                        </p:tgtEl>
                                        <p:attrNameLst>
                                          <p:attrName>style.visibility</p:attrName>
                                        </p:attrNameLst>
                                      </p:cBhvr>
                                      <p:to>
                                        <p:strVal val="visible"/>
                                      </p:to>
                                    </p:set>
                                    <p:anim calcmode="lin" valueType="num">
                                      <p:cBhvr>
                                        <p:cTn id="38" dur="500" fill="hold"/>
                                        <p:tgtEl>
                                          <p:spTgt spid="288772">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288772">
                                            <p:txEl>
                                              <p:pRg st="3" end="3"/>
                                            </p:txEl>
                                          </p:spTgt>
                                        </p:tgtEl>
                                        <p:attrNameLst>
                                          <p:attrName>ppt_h</p:attrName>
                                        </p:attrNameLst>
                                      </p:cBhvr>
                                      <p:tavLst>
                                        <p:tav tm="0">
                                          <p:val>
                                            <p:fltVal val="0"/>
                                          </p:val>
                                        </p:tav>
                                        <p:tav tm="100000">
                                          <p:val>
                                            <p:strVal val="#ppt_h"/>
                                          </p:val>
                                        </p:tav>
                                      </p:tavLst>
                                    </p:anim>
                                  </p:childTnLst>
                                </p:cTn>
                              </p:par>
                            </p:childTnLst>
                          </p:cTn>
                        </p:par>
                        <p:par>
                          <p:cTn id="40" fill="hold" nodeType="afterGroup">
                            <p:stCondLst>
                              <p:cond delay="2000"/>
                            </p:stCondLst>
                            <p:childTnLst>
                              <p:par>
                                <p:cTn id="41" presetID="23" presetClass="entr" presetSubtype="16" fill="hold" nodeType="afterEffect">
                                  <p:stCondLst>
                                    <p:cond delay="0"/>
                                  </p:stCondLst>
                                  <p:childTnLst>
                                    <p:set>
                                      <p:cBhvr>
                                        <p:cTn id="42" dur="1" fill="hold">
                                          <p:stCondLst>
                                            <p:cond delay="0"/>
                                          </p:stCondLst>
                                        </p:cTn>
                                        <p:tgtEl>
                                          <p:spTgt spid="288771">
                                            <p:txEl>
                                              <p:pRg st="4" end="4"/>
                                            </p:txEl>
                                          </p:spTgt>
                                        </p:tgtEl>
                                        <p:attrNameLst>
                                          <p:attrName>style.visibility</p:attrName>
                                        </p:attrNameLst>
                                      </p:cBhvr>
                                      <p:to>
                                        <p:strVal val="visible"/>
                                      </p:to>
                                    </p:set>
                                    <p:anim calcmode="lin" valueType="num">
                                      <p:cBhvr>
                                        <p:cTn id="43" dur="500" fill="hold"/>
                                        <p:tgtEl>
                                          <p:spTgt spid="288771">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288771">
                                            <p:txEl>
                                              <p:pRg st="4" end="4"/>
                                            </p:txEl>
                                          </p:spTgt>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288772">
                                            <p:txEl>
                                              <p:pRg st="4" end="4"/>
                                            </p:txEl>
                                          </p:spTgt>
                                        </p:tgtEl>
                                        <p:attrNameLst>
                                          <p:attrName>style.visibility</p:attrName>
                                        </p:attrNameLst>
                                      </p:cBhvr>
                                      <p:to>
                                        <p:strVal val="visible"/>
                                      </p:to>
                                    </p:set>
                                    <p:anim calcmode="lin" valueType="num">
                                      <p:cBhvr>
                                        <p:cTn id="47" dur="500" fill="hold"/>
                                        <p:tgtEl>
                                          <p:spTgt spid="288772">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288772">
                                            <p:txEl>
                                              <p:pRg st="4" end="4"/>
                                            </p:txEl>
                                          </p:spTgt>
                                        </p:tgtEl>
                                        <p:attrNameLst>
                                          <p:attrName>ppt_h</p:attrName>
                                        </p:attrNameLst>
                                      </p:cBhvr>
                                      <p:tavLst>
                                        <p:tav tm="0">
                                          <p:val>
                                            <p:fltVal val="0"/>
                                          </p:val>
                                        </p:tav>
                                        <p:tav tm="100000">
                                          <p:val>
                                            <p:strVal val="#ppt_h"/>
                                          </p:val>
                                        </p:tav>
                                      </p:tavLst>
                                    </p:anim>
                                  </p:childTnLst>
                                </p:cTn>
                              </p:par>
                            </p:childTnLst>
                          </p:cTn>
                        </p:par>
                        <p:par>
                          <p:cTn id="49" fill="hold" nodeType="afterGroup">
                            <p:stCondLst>
                              <p:cond delay="2500"/>
                            </p:stCondLst>
                            <p:childTnLst>
                              <p:par>
                                <p:cTn id="50" presetID="23" presetClass="entr" presetSubtype="16" fill="hold" nodeType="afterEffect">
                                  <p:stCondLst>
                                    <p:cond delay="0"/>
                                  </p:stCondLst>
                                  <p:childTnLst>
                                    <p:set>
                                      <p:cBhvr>
                                        <p:cTn id="51" dur="1" fill="hold">
                                          <p:stCondLst>
                                            <p:cond delay="0"/>
                                          </p:stCondLst>
                                        </p:cTn>
                                        <p:tgtEl>
                                          <p:spTgt spid="288771">
                                            <p:txEl>
                                              <p:pRg st="5" end="5"/>
                                            </p:txEl>
                                          </p:spTgt>
                                        </p:tgtEl>
                                        <p:attrNameLst>
                                          <p:attrName>style.visibility</p:attrName>
                                        </p:attrNameLst>
                                      </p:cBhvr>
                                      <p:to>
                                        <p:strVal val="visible"/>
                                      </p:to>
                                    </p:set>
                                    <p:anim calcmode="lin" valueType="num">
                                      <p:cBhvr>
                                        <p:cTn id="52" dur="500" fill="hold"/>
                                        <p:tgtEl>
                                          <p:spTgt spid="288771">
                                            <p:txEl>
                                              <p:pRg st="5" end="5"/>
                                            </p:txEl>
                                          </p:spTgt>
                                        </p:tgtEl>
                                        <p:attrNameLst>
                                          <p:attrName>ppt_w</p:attrName>
                                        </p:attrNameLst>
                                      </p:cBhvr>
                                      <p:tavLst>
                                        <p:tav tm="0">
                                          <p:val>
                                            <p:fltVal val="0"/>
                                          </p:val>
                                        </p:tav>
                                        <p:tav tm="100000">
                                          <p:val>
                                            <p:strVal val="#ppt_w"/>
                                          </p:val>
                                        </p:tav>
                                      </p:tavLst>
                                    </p:anim>
                                    <p:anim calcmode="lin" valueType="num">
                                      <p:cBhvr>
                                        <p:cTn id="53" dur="500" fill="hold"/>
                                        <p:tgtEl>
                                          <p:spTgt spid="288771">
                                            <p:txEl>
                                              <p:pRg st="5" end="5"/>
                                            </p:txEl>
                                          </p:spTgt>
                                        </p:tgtEl>
                                        <p:attrNameLst>
                                          <p:attrName>ppt_h</p:attrName>
                                        </p:attrNameLst>
                                      </p:cBhvr>
                                      <p:tavLst>
                                        <p:tav tm="0">
                                          <p:val>
                                            <p:fltVal val="0"/>
                                          </p:val>
                                        </p:tav>
                                        <p:tav tm="100000">
                                          <p:val>
                                            <p:strVal val="#ppt_h"/>
                                          </p:val>
                                        </p:tav>
                                      </p:tavLst>
                                    </p:anim>
                                  </p:childTnLst>
                                </p:cTn>
                              </p:par>
                              <p:par>
                                <p:cTn id="54" presetID="23" presetClass="entr" presetSubtype="16" fill="hold" nodeType="withEffect">
                                  <p:stCondLst>
                                    <p:cond delay="0"/>
                                  </p:stCondLst>
                                  <p:childTnLst>
                                    <p:set>
                                      <p:cBhvr>
                                        <p:cTn id="55" dur="1" fill="hold">
                                          <p:stCondLst>
                                            <p:cond delay="0"/>
                                          </p:stCondLst>
                                        </p:cTn>
                                        <p:tgtEl>
                                          <p:spTgt spid="288772">
                                            <p:txEl>
                                              <p:pRg st="5" end="5"/>
                                            </p:txEl>
                                          </p:spTgt>
                                        </p:tgtEl>
                                        <p:attrNameLst>
                                          <p:attrName>style.visibility</p:attrName>
                                        </p:attrNameLst>
                                      </p:cBhvr>
                                      <p:to>
                                        <p:strVal val="visible"/>
                                      </p:to>
                                    </p:set>
                                    <p:anim calcmode="lin" valueType="num">
                                      <p:cBhvr>
                                        <p:cTn id="56" dur="500" fill="hold"/>
                                        <p:tgtEl>
                                          <p:spTgt spid="288772">
                                            <p:txEl>
                                              <p:pRg st="5" end="5"/>
                                            </p:txEl>
                                          </p:spTgt>
                                        </p:tgtEl>
                                        <p:attrNameLst>
                                          <p:attrName>ppt_w</p:attrName>
                                        </p:attrNameLst>
                                      </p:cBhvr>
                                      <p:tavLst>
                                        <p:tav tm="0">
                                          <p:val>
                                            <p:fltVal val="0"/>
                                          </p:val>
                                        </p:tav>
                                        <p:tav tm="100000">
                                          <p:val>
                                            <p:strVal val="#ppt_w"/>
                                          </p:val>
                                        </p:tav>
                                      </p:tavLst>
                                    </p:anim>
                                    <p:anim calcmode="lin" valueType="num">
                                      <p:cBhvr>
                                        <p:cTn id="57" dur="500" fill="hold"/>
                                        <p:tgtEl>
                                          <p:spTgt spid="288772">
                                            <p:txEl>
                                              <p:pRg st="5" end="5"/>
                                            </p:txEl>
                                          </p:spTgt>
                                        </p:tgtEl>
                                        <p:attrNameLst>
                                          <p:attrName>ppt_h</p:attrName>
                                        </p:attrNameLst>
                                      </p:cBhvr>
                                      <p:tavLst>
                                        <p:tav tm="0">
                                          <p:val>
                                            <p:fltVal val="0"/>
                                          </p:val>
                                        </p:tav>
                                        <p:tav tm="100000">
                                          <p:val>
                                            <p:strVal val="#ppt_h"/>
                                          </p:val>
                                        </p:tav>
                                      </p:tavLst>
                                    </p:anim>
                                  </p:childTnLst>
                                </p:cTn>
                              </p:par>
                            </p:childTnLst>
                          </p:cTn>
                        </p:par>
                        <p:par>
                          <p:cTn id="58" fill="hold" nodeType="afterGroup">
                            <p:stCondLst>
                              <p:cond delay="3000"/>
                            </p:stCondLst>
                            <p:childTnLst>
                              <p:par>
                                <p:cTn id="59" presetID="23" presetClass="entr" presetSubtype="16" fill="hold" nodeType="afterEffect">
                                  <p:stCondLst>
                                    <p:cond delay="0"/>
                                  </p:stCondLst>
                                  <p:childTnLst>
                                    <p:set>
                                      <p:cBhvr>
                                        <p:cTn id="60" dur="1" fill="hold">
                                          <p:stCondLst>
                                            <p:cond delay="0"/>
                                          </p:stCondLst>
                                        </p:cTn>
                                        <p:tgtEl>
                                          <p:spTgt spid="288771">
                                            <p:txEl>
                                              <p:pRg st="6" end="6"/>
                                            </p:txEl>
                                          </p:spTgt>
                                        </p:tgtEl>
                                        <p:attrNameLst>
                                          <p:attrName>style.visibility</p:attrName>
                                        </p:attrNameLst>
                                      </p:cBhvr>
                                      <p:to>
                                        <p:strVal val="visible"/>
                                      </p:to>
                                    </p:set>
                                    <p:anim calcmode="lin" valueType="num">
                                      <p:cBhvr>
                                        <p:cTn id="61" dur="500" fill="hold"/>
                                        <p:tgtEl>
                                          <p:spTgt spid="288771">
                                            <p:txEl>
                                              <p:pRg st="6" end="6"/>
                                            </p:txEl>
                                          </p:spTgt>
                                        </p:tgtEl>
                                        <p:attrNameLst>
                                          <p:attrName>ppt_w</p:attrName>
                                        </p:attrNameLst>
                                      </p:cBhvr>
                                      <p:tavLst>
                                        <p:tav tm="0">
                                          <p:val>
                                            <p:fltVal val="0"/>
                                          </p:val>
                                        </p:tav>
                                        <p:tav tm="100000">
                                          <p:val>
                                            <p:strVal val="#ppt_w"/>
                                          </p:val>
                                        </p:tav>
                                      </p:tavLst>
                                    </p:anim>
                                    <p:anim calcmode="lin" valueType="num">
                                      <p:cBhvr>
                                        <p:cTn id="62" dur="500" fill="hold"/>
                                        <p:tgtEl>
                                          <p:spTgt spid="288771">
                                            <p:txEl>
                                              <p:pRg st="6" end="6"/>
                                            </p:txEl>
                                          </p:spTgt>
                                        </p:tgtEl>
                                        <p:attrNameLst>
                                          <p:attrName>ppt_h</p:attrName>
                                        </p:attrNameLst>
                                      </p:cBhvr>
                                      <p:tavLst>
                                        <p:tav tm="0">
                                          <p:val>
                                            <p:fltVal val="0"/>
                                          </p:val>
                                        </p:tav>
                                        <p:tav tm="100000">
                                          <p:val>
                                            <p:strVal val="#ppt_h"/>
                                          </p:val>
                                        </p:tav>
                                      </p:tavLst>
                                    </p:anim>
                                  </p:childTnLst>
                                </p:cTn>
                              </p:par>
                              <p:par>
                                <p:cTn id="63" presetID="23" presetClass="entr" presetSubtype="16" fill="hold" nodeType="withEffect">
                                  <p:stCondLst>
                                    <p:cond delay="0"/>
                                  </p:stCondLst>
                                  <p:childTnLst>
                                    <p:set>
                                      <p:cBhvr>
                                        <p:cTn id="64" dur="1" fill="hold">
                                          <p:stCondLst>
                                            <p:cond delay="0"/>
                                          </p:stCondLst>
                                        </p:cTn>
                                        <p:tgtEl>
                                          <p:spTgt spid="288772">
                                            <p:txEl>
                                              <p:pRg st="6" end="6"/>
                                            </p:txEl>
                                          </p:spTgt>
                                        </p:tgtEl>
                                        <p:attrNameLst>
                                          <p:attrName>style.visibility</p:attrName>
                                        </p:attrNameLst>
                                      </p:cBhvr>
                                      <p:to>
                                        <p:strVal val="visible"/>
                                      </p:to>
                                    </p:set>
                                    <p:anim calcmode="lin" valueType="num">
                                      <p:cBhvr>
                                        <p:cTn id="65" dur="500" fill="hold"/>
                                        <p:tgtEl>
                                          <p:spTgt spid="288772">
                                            <p:txEl>
                                              <p:pRg st="6" end="6"/>
                                            </p:txEl>
                                          </p:spTgt>
                                        </p:tgtEl>
                                        <p:attrNameLst>
                                          <p:attrName>ppt_w</p:attrName>
                                        </p:attrNameLst>
                                      </p:cBhvr>
                                      <p:tavLst>
                                        <p:tav tm="0">
                                          <p:val>
                                            <p:fltVal val="0"/>
                                          </p:val>
                                        </p:tav>
                                        <p:tav tm="100000">
                                          <p:val>
                                            <p:strVal val="#ppt_w"/>
                                          </p:val>
                                        </p:tav>
                                      </p:tavLst>
                                    </p:anim>
                                    <p:anim calcmode="lin" valueType="num">
                                      <p:cBhvr>
                                        <p:cTn id="66" dur="500" fill="hold"/>
                                        <p:tgtEl>
                                          <p:spTgt spid="288772">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288773"/>
                                        </p:tgtEl>
                                        <p:attrNameLst>
                                          <p:attrName>style.visibility</p:attrName>
                                        </p:attrNameLst>
                                      </p:cBhvr>
                                      <p:to>
                                        <p:strVal val="visible"/>
                                      </p:to>
                                    </p:set>
                                    <p:anim calcmode="lin" valueType="num">
                                      <p:cBhvr>
                                        <p:cTn id="71" dur="500" fill="hold"/>
                                        <p:tgtEl>
                                          <p:spTgt spid="288773"/>
                                        </p:tgtEl>
                                        <p:attrNameLst>
                                          <p:attrName>ppt_w</p:attrName>
                                        </p:attrNameLst>
                                      </p:cBhvr>
                                      <p:tavLst>
                                        <p:tav tm="0">
                                          <p:val>
                                            <p:fltVal val="0"/>
                                          </p:val>
                                        </p:tav>
                                        <p:tav tm="100000">
                                          <p:val>
                                            <p:strVal val="#ppt_w"/>
                                          </p:val>
                                        </p:tav>
                                      </p:tavLst>
                                    </p:anim>
                                    <p:anim calcmode="lin" valueType="num">
                                      <p:cBhvr>
                                        <p:cTn id="72" dur="500" fill="hold"/>
                                        <p:tgtEl>
                                          <p:spTgt spid="2887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3"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16CFD6B3-EE89-E00D-4119-34850BDC2597}"/>
              </a:ext>
            </a:extLst>
          </p:cNvPr>
          <p:cNvSpPr>
            <a:spLocks noGrp="1"/>
          </p:cNvSpPr>
          <p:nvPr>
            <p:ph type="title" idx="4294967295"/>
          </p:nvPr>
        </p:nvSpPr>
        <p:spPr/>
        <p:txBody>
          <a:bodyPr/>
          <a:lstStyle/>
          <a:p>
            <a:pPr eaLnBrk="1" hangingPunct="1"/>
            <a:r>
              <a:rPr lang="es" altLang="en-US"/>
              <a:t>sin arrepentimiento</a:t>
            </a:r>
          </a:p>
        </p:txBody>
      </p:sp>
      <p:sp>
        <p:nvSpPr>
          <p:cNvPr id="292867" name="Rectangle 3">
            <a:extLst>
              <a:ext uri="{FF2B5EF4-FFF2-40B4-BE49-F238E27FC236}">
                <a16:creationId xmlns:a16="http://schemas.microsoft.com/office/drawing/2014/main" id="{74A70422-D006-8C1B-12C1-9945A2BD3518}"/>
              </a:ext>
            </a:extLst>
          </p:cNvPr>
          <p:cNvSpPr>
            <a:spLocks noGrp="1"/>
          </p:cNvSpPr>
          <p:nvPr>
            <p:ph type="body" idx="4294967295"/>
          </p:nvPr>
        </p:nvSpPr>
        <p:spPr>
          <a:xfrm>
            <a:off x="2057401" y="2336800"/>
            <a:ext cx="8348663" cy="4262438"/>
          </a:xfrm>
        </p:spPr>
        <p:txBody>
          <a:bodyPr/>
          <a:lstStyle/>
          <a:p>
            <a:pPr eaLnBrk="1" hangingPunct="1">
              <a:buFont typeface="Arial" panose="020B0604020202020204" pitchFamily="34" charset="0"/>
              <a:buNone/>
            </a:pPr>
            <a:r>
              <a:rPr lang="es" altLang="en-US">
                <a:solidFill>
                  <a:srgbClr val="FFFF99"/>
                </a:solidFill>
              </a:rPr>
              <a:t>Mientras es claro que el “evangelio eterno” todavía se proclama (cf. 14:6-7), y los juicios de Dios por su misma naturaleza instan al arrepentimiento, los seguidores de la bestia están firmes en su rebelión, maldiciendo a Dios y negarse a arrepentirse (16:9b, 11, 21b).</a:t>
            </a:r>
          </a:p>
          <a:p>
            <a:pPr eaLnBrk="1" hangingPunct="1"/>
            <a:r>
              <a:rPr lang="es" altLang="en-US" i="1"/>
              <a:t>Según Cristo, los falsos mesías y los falsos profetas los descarriarán (Mt. 24:23-25//Mc. 13:21-23).</a:t>
            </a:r>
          </a:p>
          <a:p>
            <a:pPr eaLnBrk="1" hangingPunct="1"/>
            <a:r>
              <a:rPr lang="es" altLang="en-US" i="1"/>
              <a:t>Según Pablo, serán entregados al engaño porque rechazaron la verdad (2 Tes. 2:9-12).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92867">
                                            <p:txEl>
                                              <p:pRg st="0" end="0"/>
                                            </p:txEl>
                                          </p:spTgt>
                                        </p:tgtEl>
                                        <p:attrNameLst>
                                          <p:attrName>style.visibility</p:attrName>
                                        </p:attrNameLst>
                                      </p:cBhvr>
                                      <p:to>
                                        <p:strVal val="visible"/>
                                      </p:to>
                                    </p:set>
                                    <p:anim calcmode="lin" valueType="num">
                                      <p:cBhvr>
                                        <p:cTn id="7" dur="500" fill="hold"/>
                                        <p:tgtEl>
                                          <p:spTgt spid="2928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28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2867">
                                            <p:txEl>
                                              <p:pRg st="1" end="1"/>
                                            </p:txEl>
                                          </p:spTgt>
                                        </p:tgtEl>
                                        <p:attrNameLst>
                                          <p:attrName>style.visibility</p:attrName>
                                        </p:attrNameLst>
                                      </p:cBhvr>
                                      <p:to>
                                        <p:strVal val="visible"/>
                                      </p:to>
                                    </p:set>
                                    <p:anim calcmode="lin" valueType="num">
                                      <p:cBhvr additive="base">
                                        <p:cTn id="13" dur="500" fill="hold"/>
                                        <p:tgtEl>
                                          <p:spTgt spid="292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2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92867">
                                            <p:txEl>
                                              <p:pRg st="2" end="2"/>
                                            </p:txEl>
                                          </p:spTgt>
                                        </p:tgtEl>
                                        <p:attrNameLst>
                                          <p:attrName>style.visibility</p:attrName>
                                        </p:attrNameLst>
                                      </p:cBhvr>
                                      <p:to>
                                        <p:strVal val="visible"/>
                                      </p:to>
                                    </p:set>
                                    <p:anim calcmode="lin" valueType="num">
                                      <p:cBhvr additive="base">
                                        <p:cTn id="19" dur="500" fill="hold"/>
                                        <p:tgtEl>
                                          <p:spTgt spid="292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28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21C42DA0-3B3E-8C96-1837-756DCAEC7BDC}"/>
              </a:ext>
            </a:extLst>
          </p:cNvPr>
          <p:cNvSpPr>
            <a:spLocks noGrp="1"/>
          </p:cNvSpPr>
          <p:nvPr>
            <p:ph type="title" idx="4294967295"/>
          </p:nvPr>
        </p:nvSpPr>
        <p:spPr/>
        <p:txBody>
          <a:bodyPr/>
          <a:lstStyle/>
          <a:p>
            <a:pPr eaLnBrk="1" hangingPunct="1"/>
            <a:r>
              <a:rPr lang="es" altLang="en-US"/>
              <a:t>Armagedón</a:t>
            </a:r>
          </a:p>
        </p:txBody>
      </p:sp>
      <p:sp>
        <p:nvSpPr>
          <p:cNvPr id="293891" name="Rectangle 3">
            <a:extLst>
              <a:ext uri="{FF2B5EF4-FFF2-40B4-BE49-F238E27FC236}">
                <a16:creationId xmlns:a16="http://schemas.microsoft.com/office/drawing/2014/main" id="{05266A09-D2F5-F159-E670-C5C53EC594B7}"/>
              </a:ext>
            </a:extLst>
          </p:cNvPr>
          <p:cNvSpPr>
            <a:spLocks noGrp="1"/>
          </p:cNvSpPr>
          <p:nvPr>
            <p:ph type="body" idx="4294967295"/>
          </p:nvPr>
        </p:nvSpPr>
        <p:spPr>
          <a:xfrm>
            <a:off x="2057401" y="2336801"/>
            <a:ext cx="8289925" cy="4130675"/>
          </a:xfrm>
        </p:spPr>
        <p:txBody>
          <a:bodyPr>
            <a:normAutofit fontScale="92500" lnSpcReduction="10000"/>
          </a:bodyPr>
          <a:lstStyle/>
          <a:p>
            <a:pPr eaLnBrk="1" hangingPunct="1">
              <a:buFont typeface="Arial" panose="020B0604020202020204" pitchFamily="34" charset="0"/>
              <a:buNone/>
            </a:pPr>
            <a:r>
              <a:rPr lang="es" altLang="en-US">
                <a:solidFill>
                  <a:srgbClr val="FFFF99"/>
                </a:solidFill>
              </a:rPr>
              <a:t>Los poderosos reyes del mundo se reúnen para la batalla final en “Armagedón”.</a:t>
            </a:r>
          </a:p>
          <a:p>
            <a:pPr eaLnBrk="1" hangingPunct="1"/>
            <a:r>
              <a:rPr lang="es" altLang="en-US" i="1"/>
              <a:t>La “montaña de Meguido” (Aramagedón), que es más propiamente una llanura, es el sitio antiguo de varias batallas importantes, que incluyen:</a:t>
            </a:r>
          </a:p>
          <a:p>
            <a:pPr lvl="1" eaLnBrk="1" hangingPunct="1"/>
            <a:r>
              <a:rPr lang="es" altLang="en-US" i="1"/>
              <a:t>Débora y Sísara (Jue. 4)</a:t>
            </a:r>
          </a:p>
          <a:p>
            <a:pPr lvl="1" eaLnBrk="1" hangingPunct="1"/>
            <a:r>
              <a:rPr lang="es" altLang="en-US" i="1"/>
              <a:t>Saúl y los filisteos (1 S. 31)</a:t>
            </a:r>
          </a:p>
          <a:p>
            <a:pPr lvl="1" eaLnBrk="1" hangingPunct="1"/>
            <a:r>
              <a:rPr lang="es" altLang="en-US" i="1"/>
              <a:t>Josías y Faraón-Neco (2 Rey. 23; 2 Cr. 35)</a:t>
            </a:r>
          </a:p>
          <a:p>
            <a:pPr eaLnBrk="1" hangingPunct="1"/>
            <a:r>
              <a:rPr lang="es" altLang="en-US" i="1"/>
              <a:t>Megiddo sirvió como una ciudad fortaleza crítica que protegía la </a:t>
            </a:r>
            <a:br>
              <a:rPr lang="en-US" altLang="en-US" i="1"/>
            </a:br>
            <a:r>
              <a:rPr lang="es" altLang="en-US" i="1"/>
              <a:t>llanura de Esdraelon (Jezreel o Megiddo).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93891">
                                            <p:txEl>
                                              <p:pRg st="0" end="0"/>
                                            </p:txEl>
                                          </p:spTgt>
                                        </p:tgtEl>
                                        <p:attrNameLst>
                                          <p:attrName>style.visibility</p:attrName>
                                        </p:attrNameLst>
                                      </p:cBhvr>
                                      <p:to>
                                        <p:strVal val="visible"/>
                                      </p:to>
                                    </p:set>
                                    <p:anim calcmode="lin" valueType="num">
                                      <p:cBhvr>
                                        <p:cTn id="7" dur="500" fill="hold"/>
                                        <p:tgtEl>
                                          <p:spTgt spid="2938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38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3891">
                                            <p:txEl>
                                              <p:pRg st="1" end="1"/>
                                            </p:txEl>
                                          </p:spTgt>
                                        </p:tgtEl>
                                        <p:attrNameLst>
                                          <p:attrName>style.visibility</p:attrName>
                                        </p:attrNameLst>
                                      </p:cBhvr>
                                      <p:to>
                                        <p:strVal val="visible"/>
                                      </p:to>
                                    </p:set>
                                    <p:anim calcmode="lin" valueType="num">
                                      <p:cBhvr additive="base">
                                        <p:cTn id="13" dur="500" fill="hold"/>
                                        <p:tgtEl>
                                          <p:spTgt spid="293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3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93891">
                                            <p:txEl>
                                              <p:pRg st="2" end="2"/>
                                            </p:txEl>
                                          </p:spTgt>
                                        </p:tgtEl>
                                        <p:attrNameLst>
                                          <p:attrName>style.visibility</p:attrName>
                                        </p:attrNameLst>
                                      </p:cBhvr>
                                      <p:to>
                                        <p:strVal val="visible"/>
                                      </p:to>
                                    </p:set>
                                    <p:anim calcmode="lin" valueType="num">
                                      <p:cBhvr additive="base">
                                        <p:cTn id="19" dur="500" fill="hold"/>
                                        <p:tgtEl>
                                          <p:spTgt spid="293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38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93891">
                                            <p:txEl>
                                              <p:pRg st="3" end="3"/>
                                            </p:txEl>
                                          </p:spTgt>
                                        </p:tgtEl>
                                        <p:attrNameLst>
                                          <p:attrName>style.visibility</p:attrName>
                                        </p:attrNameLst>
                                      </p:cBhvr>
                                      <p:to>
                                        <p:strVal val="visible"/>
                                      </p:to>
                                    </p:set>
                                    <p:anim calcmode="lin" valueType="num">
                                      <p:cBhvr additive="base">
                                        <p:cTn id="25" dur="500" fill="hold"/>
                                        <p:tgtEl>
                                          <p:spTgt spid="2938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3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93891">
                                            <p:txEl>
                                              <p:pRg st="4" end="4"/>
                                            </p:txEl>
                                          </p:spTgt>
                                        </p:tgtEl>
                                        <p:attrNameLst>
                                          <p:attrName>style.visibility</p:attrName>
                                        </p:attrNameLst>
                                      </p:cBhvr>
                                      <p:to>
                                        <p:strVal val="visible"/>
                                      </p:to>
                                    </p:set>
                                    <p:anim calcmode="lin" valueType="num">
                                      <p:cBhvr additive="base">
                                        <p:cTn id="31" dur="500" fill="hold"/>
                                        <p:tgtEl>
                                          <p:spTgt spid="2938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38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93891">
                                            <p:txEl>
                                              <p:pRg st="5" end="5"/>
                                            </p:txEl>
                                          </p:spTgt>
                                        </p:tgtEl>
                                        <p:attrNameLst>
                                          <p:attrName>style.visibility</p:attrName>
                                        </p:attrNameLst>
                                      </p:cBhvr>
                                      <p:to>
                                        <p:strVal val="visible"/>
                                      </p:to>
                                    </p:set>
                                    <p:anim calcmode="lin" valueType="num">
                                      <p:cBhvr additive="base">
                                        <p:cTn id="37" dur="500" fill="hold"/>
                                        <p:tgtEl>
                                          <p:spTgt spid="2938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38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41306AF0-C2A0-95B5-F1A0-8C5E786C8E44}"/>
              </a:ext>
            </a:extLst>
          </p:cNvPr>
          <p:cNvSpPr>
            <a:spLocks noGrp="1"/>
          </p:cNvSpPr>
          <p:nvPr>
            <p:ph type="title" idx="4294967295"/>
          </p:nvPr>
        </p:nvSpPr>
        <p:spPr/>
        <p:txBody>
          <a:bodyPr/>
          <a:lstStyle/>
          <a:p>
            <a:pPr eaLnBrk="1" hangingPunct="1"/>
            <a:r>
              <a:rPr lang="es" altLang="en-US"/>
              <a:t>HAR-MEGIDDO</a:t>
            </a:r>
          </a:p>
        </p:txBody>
      </p:sp>
      <p:sp>
        <p:nvSpPr>
          <p:cNvPr id="198659" name="Rectangle 3">
            <a:extLst>
              <a:ext uri="{FF2B5EF4-FFF2-40B4-BE49-F238E27FC236}">
                <a16:creationId xmlns:a16="http://schemas.microsoft.com/office/drawing/2014/main" id="{DD9F9849-1037-1A77-FD54-AD11CADBC5E7}"/>
              </a:ext>
            </a:extLst>
          </p:cNvPr>
          <p:cNvSpPr>
            <a:spLocks noGrp="1"/>
          </p:cNvSpPr>
          <p:nvPr>
            <p:ph type="body" idx="4294967295"/>
          </p:nvPr>
        </p:nvSpPr>
        <p:spPr/>
        <p:txBody>
          <a:bodyPr/>
          <a:lstStyle/>
          <a:p>
            <a:pPr eaLnBrk="1" hangingPunct="1">
              <a:buFont typeface="Arial" panose="020B0604020202020204" pitchFamily="34" charset="0"/>
              <a:buNone/>
            </a:pPr>
            <a:r>
              <a:rPr lang="es" altLang="en-US" i="1">
                <a:solidFill>
                  <a:srgbClr val="00FFFF"/>
                </a:solidFill>
              </a:rPr>
              <a:t>¿Dónde está Armagedón?</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6" descr="mapofisrael[1]">
            <a:extLst>
              <a:ext uri="{FF2B5EF4-FFF2-40B4-BE49-F238E27FC236}">
                <a16:creationId xmlns:a16="http://schemas.microsoft.com/office/drawing/2014/main" id="{57DF4FAE-9428-A6A6-C664-1E176073FB62}"/>
              </a:ext>
            </a:extLst>
          </p:cNvPr>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t="2280" r="220" b="7642"/>
          <a:stretch>
            <a:fillRect/>
          </a:stretch>
        </p:blipFill>
        <p:spPr>
          <a:xfrm>
            <a:off x="1524000" y="0"/>
            <a:ext cx="9144000" cy="6840538"/>
          </a:xfrm>
        </p:spPr>
      </p:pic>
      <p:sp>
        <p:nvSpPr>
          <p:cNvPr id="299016" name="Line 8">
            <a:extLst>
              <a:ext uri="{FF2B5EF4-FFF2-40B4-BE49-F238E27FC236}">
                <a16:creationId xmlns:a16="http://schemas.microsoft.com/office/drawing/2014/main" id="{DF4428A1-A9C2-AEF0-D207-03CC038FD9D1}"/>
              </a:ext>
            </a:extLst>
          </p:cNvPr>
          <p:cNvSpPr>
            <a:spLocks noChangeShapeType="1"/>
          </p:cNvSpPr>
          <p:nvPr/>
        </p:nvSpPr>
        <p:spPr bwMode="auto">
          <a:xfrm>
            <a:off x="6789738" y="560388"/>
            <a:ext cx="0" cy="5905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017" name="Line 9">
            <a:extLst>
              <a:ext uri="{FF2B5EF4-FFF2-40B4-BE49-F238E27FC236}">
                <a16:creationId xmlns:a16="http://schemas.microsoft.com/office/drawing/2014/main" id="{A2FDA73B-6B0C-414D-250E-F4965E1C97D9}"/>
              </a:ext>
            </a:extLst>
          </p:cNvPr>
          <p:cNvSpPr>
            <a:spLocks noChangeShapeType="1"/>
          </p:cNvSpPr>
          <p:nvPr/>
        </p:nvSpPr>
        <p:spPr bwMode="auto">
          <a:xfrm flipH="1">
            <a:off x="6597650" y="1150938"/>
            <a:ext cx="192088" cy="72231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018" name="Line 10">
            <a:extLst>
              <a:ext uri="{FF2B5EF4-FFF2-40B4-BE49-F238E27FC236}">
                <a16:creationId xmlns:a16="http://schemas.microsoft.com/office/drawing/2014/main" id="{396F089F-5EEC-8D64-0176-B69A92C6DAB6}"/>
              </a:ext>
            </a:extLst>
          </p:cNvPr>
          <p:cNvSpPr>
            <a:spLocks noChangeShapeType="1"/>
          </p:cNvSpPr>
          <p:nvPr/>
        </p:nvSpPr>
        <p:spPr bwMode="auto">
          <a:xfrm>
            <a:off x="6583363" y="1887538"/>
            <a:ext cx="309562" cy="39846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020" name="Line 12">
            <a:extLst>
              <a:ext uri="{FF2B5EF4-FFF2-40B4-BE49-F238E27FC236}">
                <a16:creationId xmlns:a16="http://schemas.microsoft.com/office/drawing/2014/main" id="{69D483DB-3884-8C89-73F3-8DA1AF8E5094}"/>
              </a:ext>
            </a:extLst>
          </p:cNvPr>
          <p:cNvSpPr>
            <a:spLocks noChangeShapeType="1"/>
          </p:cNvSpPr>
          <p:nvPr/>
        </p:nvSpPr>
        <p:spPr bwMode="auto">
          <a:xfrm flipH="1" flipV="1">
            <a:off x="7083425" y="1343025"/>
            <a:ext cx="222250" cy="2794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021" name="Line 13">
            <a:extLst>
              <a:ext uri="{FF2B5EF4-FFF2-40B4-BE49-F238E27FC236}">
                <a16:creationId xmlns:a16="http://schemas.microsoft.com/office/drawing/2014/main" id="{A6BFED34-FC13-4290-82E3-7E392D3FB4CF}"/>
              </a:ext>
            </a:extLst>
          </p:cNvPr>
          <p:cNvSpPr>
            <a:spLocks noChangeShapeType="1"/>
          </p:cNvSpPr>
          <p:nvPr/>
        </p:nvSpPr>
        <p:spPr bwMode="auto">
          <a:xfrm flipV="1">
            <a:off x="7099300" y="869951"/>
            <a:ext cx="58738" cy="4873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022" name="Line 14">
            <a:extLst>
              <a:ext uri="{FF2B5EF4-FFF2-40B4-BE49-F238E27FC236}">
                <a16:creationId xmlns:a16="http://schemas.microsoft.com/office/drawing/2014/main" id="{2BA73A97-ABD3-0C48-7DF4-EB82B142F0E4}"/>
              </a:ext>
            </a:extLst>
          </p:cNvPr>
          <p:cNvSpPr>
            <a:spLocks noChangeShapeType="1"/>
          </p:cNvSpPr>
          <p:nvPr/>
        </p:nvSpPr>
        <p:spPr bwMode="auto">
          <a:xfrm flipV="1">
            <a:off x="7172326" y="811214"/>
            <a:ext cx="442913" cy="5873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023" name="Line 15">
            <a:extLst>
              <a:ext uri="{FF2B5EF4-FFF2-40B4-BE49-F238E27FC236}">
                <a16:creationId xmlns:a16="http://schemas.microsoft.com/office/drawing/2014/main" id="{01AAFA32-A204-E838-CCCE-0AC1A7966283}"/>
              </a:ext>
            </a:extLst>
          </p:cNvPr>
          <p:cNvSpPr>
            <a:spLocks noChangeShapeType="1"/>
          </p:cNvSpPr>
          <p:nvPr/>
        </p:nvSpPr>
        <p:spPr bwMode="auto">
          <a:xfrm flipV="1">
            <a:off x="7615239" y="192089"/>
            <a:ext cx="14287" cy="64928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024" name="Line 16">
            <a:extLst>
              <a:ext uri="{FF2B5EF4-FFF2-40B4-BE49-F238E27FC236}">
                <a16:creationId xmlns:a16="http://schemas.microsoft.com/office/drawing/2014/main" id="{E80D0659-A366-78C8-5065-E0937D0B1DCE}"/>
              </a:ext>
            </a:extLst>
          </p:cNvPr>
          <p:cNvSpPr>
            <a:spLocks noChangeShapeType="1"/>
          </p:cNvSpPr>
          <p:nvPr/>
        </p:nvSpPr>
        <p:spPr bwMode="auto">
          <a:xfrm flipV="1">
            <a:off x="6907214" y="1946276"/>
            <a:ext cx="192087" cy="3397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025" name="Line 17">
            <a:extLst>
              <a:ext uri="{FF2B5EF4-FFF2-40B4-BE49-F238E27FC236}">
                <a16:creationId xmlns:a16="http://schemas.microsoft.com/office/drawing/2014/main" id="{445FFD2A-F278-FF97-EEB8-ACF72D3E143F}"/>
              </a:ext>
            </a:extLst>
          </p:cNvPr>
          <p:cNvSpPr>
            <a:spLocks noChangeShapeType="1"/>
          </p:cNvSpPr>
          <p:nvPr/>
        </p:nvSpPr>
        <p:spPr bwMode="auto">
          <a:xfrm>
            <a:off x="7099301" y="1946276"/>
            <a:ext cx="117475" cy="53181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026" name="Line 18">
            <a:extLst>
              <a:ext uri="{FF2B5EF4-FFF2-40B4-BE49-F238E27FC236}">
                <a16:creationId xmlns:a16="http://schemas.microsoft.com/office/drawing/2014/main" id="{38D4F8F0-A4EF-9753-1EAB-D71EF007B326}"/>
              </a:ext>
            </a:extLst>
          </p:cNvPr>
          <p:cNvSpPr>
            <a:spLocks noChangeShapeType="1"/>
          </p:cNvSpPr>
          <p:nvPr/>
        </p:nvSpPr>
        <p:spPr bwMode="auto">
          <a:xfrm flipV="1">
            <a:off x="7216775" y="2241551"/>
            <a:ext cx="323850" cy="2206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027" name="Line 19">
            <a:extLst>
              <a:ext uri="{FF2B5EF4-FFF2-40B4-BE49-F238E27FC236}">
                <a16:creationId xmlns:a16="http://schemas.microsoft.com/office/drawing/2014/main" id="{1B0B4C62-EA4C-1C7A-2517-3ED08ACE7E39}"/>
              </a:ext>
            </a:extLst>
          </p:cNvPr>
          <p:cNvSpPr>
            <a:spLocks noChangeShapeType="1"/>
          </p:cNvSpPr>
          <p:nvPr/>
        </p:nvSpPr>
        <p:spPr bwMode="auto">
          <a:xfrm flipH="1" flipV="1">
            <a:off x="7186613" y="1755776"/>
            <a:ext cx="354012" cy="5000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028" name="Line 20">
            <a:extLst>
              <a:ext uri="{FF2B5EF4-FFF2-40B4-BE49-F238E27FC236}">
                <a16:creationId xmlns:a16="http://schemas.microsoft.com/office/drawing/2014/main" id="{E4FF6624-8D4A-FAF6-7CC3-CA40BFC15A29}"/>
              </a:ext>
            </a:extLst>
          </p:cNvPr>
          <p:cNvSpPr>
            <a:spLocks noChangeShapeType="1"/>
          </p:cNvSpPr>
          <p:nvPr/>
        </p:nvSpPr>
        <p:spPr bwMode="auto">
          <a:xfrm flipV="1">
            <a:off x="7186614" y="1592263"/>
            <a:ext cx="104775" cy="16351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99016"/>
                                        </p:tgtEl>
                                        <p:attrNameLst>
                                          <p:attrName>style.visibility</p:attrName>
                                        </p:attrNameLst>
                                      </p:cBhvr>
                                      <p:to>
                                        <p:strVal val="visible"/>
                                      </p:to>
                                    </p:set>
                                    <p:animEffect transition="in" filter="wipe(up)">
                                      <p:cBhvr>
                                        <p:cTn id="7" dur="500"/>
                                        <p:tgtEl>
                                          <p:spTgt spid="299016"/>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99017"/>
                                        </p:tgtEl>
                                        <p:attrNameLst>
                                          <p:attrName>style.visibility</p:attrName>
                                        </p:attrNameLst>
                                      </p:cBhvr>
                                      <p:to>
                                        <p:strVal val="visible"/>
                                      </p:to>
                                    </p:set>
                                    <p:animEffect transition="in" filter="wipe(up)">
                                      <p:cBhvr>
                                        <p:cTn id="11" dur="500"/>
                                        <p:tgtEl>
                                          <p:spTgt spid="299017"/>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299018"/>
                                        </p:tgtEl>
                                        <p:attrNameLst>
                                          <p:attrName>style.visibility</p:attrName>
                                        </p:attrNameLst>
                                      </p:cBhvr>
                                      <p:to>
                                        <p:strVal val="visible"/>
                                      </p:to>
                                    </p:set>
                                    <p:animEffect transition="in" filter="wipe(up)">
                                      <p:cBhvr>
                                        <p:cTn id="15" dur="500"/>
                                        <p:tgtEl>
                                          <p:spTgt spid="299018"/>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299024"/>
                                        </p:tgtEl>
                                        <p:attrNameLst>
                                          <p:attrName>style.visibility</p:attrName>
                                        </p:attrNameLst>
                                      </p:cBhvr>
                                      <p:to>
                                        <p:strVal val="visible"/>
                                      </p:to>
                                    </p:set>
                                    <p:animEffect transition="in" filter="wipe(down)">
                                      <p:cBhvr>
                                        <p:cTn id="19" dur="500"/>
                                        <p:tgtEl>
                                          <p:spTgt spid="299024"/>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299025"/>
                                        </p:tgtEl>
                                        <p:attrNameLst>
                                          <p:attrName>style.visibility</p:attrName>
                                        </p:attrNameLst>
                                      </p:cBhvr>
                                      <p:to>
                                        <p:strVal val="visible"/>
                                      </p:to>
                                    </p:set>
                                    <p:animEffect transition="in" filter="wipe(up)">
                                      <p:cBhvr>
                                        <p:cTn id="23" dur="500"/>
                                        <p:tgtEl>
                                          <p:spTgt spid="299025"/>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299026"/>
                                        </p:tgtEl>
                                        <p:attrNameLst>
                                          <p:attrName>style.visibility</p:attrName>
                                        </p:attrNameLst>
                                      </p:cBhvr>
                                      <p:to>
                                        <p:strVal val="visible"/>
                                      </p:to>
                                    </p:set>
                                    <p:animEffect transition="in" filter="wipe(left)">
                                      <p:cBhvr>
                                        <p:cTn id="27" dur="500"/>
                                        <p:tgtEl>
                                          <p:spTgt spid="299026"/>
                                        </p:tgtEl>
                                      </p:cBhvr>
                                    </p:animEffect>
                                  </p:childTnLst>
                                </p:cTn>
                              </p:par>
                            </p:childTnLst>
                          </p:cTn>
                        </p:par>
                        <p:par>
                          <p:cTn id="28" fill="hold" nodeType="afterGroup">
                            <p:stCondLst>
                              <p:cond delay="3000"/>
                            </p:stCondLst>
                            <p:childTnLst>
                              <p:par>
                                <p:cTn id="29" presetID="22" presetClass="entr" presetSubtype="4" fill="hold" nodeType="afterEffect">
                                  <p:stCondLst>
                                    <p:cond delay="0"/>
                                  </p:stCondLst>
                                  <p:childTnLst>
                                    <p:set>
                                      <p:cBhvr>
                                        <p:cTn id="30" dur="1" fill="hold">
                                          <p:stCondLst>
                                            <p:cond delay="0"/>
                                          </p:stCondLst>
                                        </p:cTn>
                                        <p:tgtEl>
                                          <p:spTgt spid="299027"/>
                                        </p:tgtEl>
                                        <p:attrNameLst>
                                          <p:attrName>style.visibility</p:attrName>
                                        </p:attrNameLst>
                                      </p:cBhvr>
                                      <p:to>
                                        <p:strVal val="visible"/>
                                      </p:to>
                                    </p:set>
                                    <p:animEffect transition="in" filter="wipe(down)">
                                      <p:cBhvr>
                                        <p:cTn id="31" dur="500"/>
                                        <p:tgtEl>
                                          <p:spTgt spid="299027"/>
                                        </p:tgtEl>
                                      </p:cBhvr>
                                    </p:animEffect>
                                  </p:childTnLst>
                                </p:cTn>
                              </p:par>
                            </p:childTnLst>
                          </p:cTn>
                        </p:par>
                        <p:par>
                          <p:cTn id="32" fill="hold" nodeType="afterGroup">
                            <p:stCondLst>
                              <p:cond delay="3500"/>
                            </p:stCondLst>
                            <p:childTnLst>
                              <p:par>
                                <p:cTn id="33" presetID="22" presetClass="entr" presetSubtype="8" fill="hold" nodeType="afterEffect">
                                  <p:stCondLst>
                                    <p:cond delay="0"/>
                                  </p:stCondLst>
                                  <p:childTnLst>
                                    <p:set>
                                      <p:cBhvr>
                                        <p:cTn id="34" dur="1" fill="hold">
                                          <p:stCondLst>
                                            <p:cond delay="0"/>
                                          </p:stCondLst>
                                        </p:cTn>
                                        <p:tgtEl>
                                          <p:spTgt spid="299028"/>
                                        </p:tgtEl>
                                        <p:attrNameLst>
                                          <p:attrName>style.visibility</p:attrName>
                                        </p:attrNameLst>
                                      </p:cBhvr>
                                      <p:to>
                                        <p:strVal val="visible"/>
                                      </p:to>
                                    </p:set>
                                    <p:animEffect transition="in" filter="wipe(left)">
                                      <p:cBhvr>
                                        <p:cTn id="35" dur="500"/>
                                        <p:tgtEl>
                                          <p:spTgt spid="299028"/>
                                        </p:tgtEl>
                                      </p:cBhvr>
                                    </p:animEffect>
                                  </p:childTnLst>
                                </p:cTn>
                              </p:par>
                            </p:childTnLst>
                          </p:cTn>
                        </p:par>
                        <p:par>
                          <p:cTn id="36" fill="hold" nodeType="afterGroup">
                            <p:stCondLst>
                              <p:cond delay="4000"/>
                            </p:stCondLst>
                            <p:childTnLst>
                              <p:par>
                                <p:cTn id="37" presetID="22" presetClass="entr" presetSubtype="2" fill="hold" nodeType="afterEffect">
                                  <p:stCondLst>
                                    <p:cond delay="0"/>
                                  </p:stCondLst>
                                  <p:childTnLst>
                                    <p:set>
                                      <p:cBhvr>
                                        <p:cTn id="38" dur="1" fill="hold">
                                          <p:stCondLst>
                                            <p:cond delay="0"/>
                                          </p:stCondLst>
                                        </p:cTn>
                                        <p:tgtEl>
                                          <p:spTgt spid="299020"/>
                                        </p:tgtEl>
                                        <p:attrNameLst>
                                          <p:attrName>style.visibility</p:attrName>
                                        </p:attrNameLst>
                                      </p:cBhvr>
                                      <p:to>
                                        <p:strVal val="visible"/>
                                      </p:to>
                                    </p:set>
                                    <p:animEffect transition="in" filter="wipe(right)">
                                      <p:cBhvr>
                                        <p:cTn id="39" dur="500"/>
                                        <p:tgtEl>
                                          <p:spTgt spid="299020"/>
                                        </p:tgtEl>
                                      </p:cBhvr>
                                    </p:animEffect>
                                  </p:childTnLst>
                                </p:cTn>
                              </p:par>
                            </p:childTnLst>
                          </p:cTn>
                        </p:par>
                        <p:par>
                          <p:cTn id="40" fill="hold" nodeType="afterGroup">
                            <p:stCondLst>
                              <p:cond delay="4500"/>
                            </p:stCondLst>
                            <p:childTnLst>
                              <p:par>
                                <p:cTn id="41" presetID="22" presetClass="entr" presetSubtype="4" fill="hold" nodeType="afterEffect">
                                  <p:stCondLst>
                                    <p:cond delay="0"/>
                                  </p:stCondLst>
                                  <p:childTnLst>
                                    <p:set>
                                      <p:cBhvr>
                                        <p:cTn id="42" dur="1" fill="hold">
                                          <p:stCondLst>
                                            <p:cond delay="0"/>
                                          </p:stCondLst>
                                        </p:cTn>
                                        <p:tgtEl>
                                          <p:spTgt spid="299021"/>
                                        </p:tgtEl>
                                        <p:attrNameLst>
                                          <p:attrName>style.visibility</p:attrName>
                                        </p:attrNameLst>
                                      </p:cBhvr>
                                      <p:to>
                                        <p:strVal val="visible"/>
                                      </p:to>
                                    </p:set>
                                    <p:animEffect transition="in" filter="wipe(down)">
                                      <p:cBhvr>
                                        <p:cTn id="43" dur="500"/>
                                        <p:tgtEl>
                                          <p:spTgt spid="299021"/>
                                        </p:tgtEl>
                                      </p:cBhvr>
                                    </p:animEffect>
                                  </p:childTnLst>
                                </p:cTn>
                              </p:par>
                            </p:childTnLst>
                          </p:cTn>
                        </p:par>
                        <p:par>
                          <p:cTn id="44" fill="hold" nodeType="afterGroup">
                            <p:stCondLst>
                              <p:cond delay="5000"/>
                            </p:stCondLst>
                            <p:childTnLst>
                              <p:par>
                                <p:cTn id="45" presetID="22" presetClass="entr" presetSubtype="8" fill="hold" nodeType="afterEffect">
                                  <p:stCondLst>
                                    <p:cond delay="0"/>
                                  </p:stCondLst>
                                  <p:childTnLst>
                                    <p:set>
                                      <p:cBhvr>
                                        <p:cTn id="46" dur="1" fill="hold">
                                          <p:stCondLst>
                                            <p:cond delay="0"/>
                                          </p:stCondLst>
                                        </p:cTn>
                                        <p:tgtEl>
                                          <p:spTgt spid="299022"/>
                                        </p:tgtEl>
                                        <p:attrNameLst>
                                          <p:attrName>style.visibility</p:attrName>
                                        </p:attrNameLst>
                                      </p:cBhvr>
                                      <p:to>
                                        <p:strVal val="visible"/>
                                      </p:to>
                                    </p:set>
                                    <p:animEffect transition="in" filter="wipe(left)">
                                      <p:cBhvr>
                                        <p:cTn id="47" dur="500"/>
                                        <p:tgtEl>
                                          <p:spTgt spid="299022"/>
                                        </p:tgtEl>
                                      </p:cBhvr>
                                    </p:animEffect>
                                  </p:childTnLst>
                                </p:cTn>
                              </p:par>
                            </p:childTnLst>
                          </p:cTn>
                        </p:par>
                        <p:par>
                          <p:cTn id="48" fill="hold" nodeType="afterGroup">
                            <p:stCondLst>
                              <p:cond delay="5500"/>
                            </p:stCondLst>
                            <p:childTnLst>
                              <p:par>
                                <p:cTn id="49" presetID="22" presetClass="entr" presetSubtype="4" fill="hold" nodeType="afterEffect">
                                  <p:stCondLst>
                                    <p:cond delay="0"/>
                                  </p:stCondLst>
                                  <p:childTnLst>
                                    <p:set>
                                      <p:cBhvr>
                                        <p:cTn id="50" dur="1" fill="hold">
                                          <p:stCondLst>
                                            <p:cond delay="0"/>
                                          </p:stCondLst>
                                        </p:cTn>
                                        <p:tgtEl>
                                          <p:spTgt spid="299023"/>
                                        </p:tgtEl>
                                        <p:attrNameLst>
                                          <p:attrName>style.visibility</p:attrName>
                                        </p:attrNameLst>
                                      </p:cBhvr>
                                      <p:to>
                                        <p:strVal val="visible"/>
                                      </p:to>
                                    </p:set>
                                    <p:animEffect transition="in" filter="wipe(down)">
                                      <p:cBhvr>
                                        <p:cTn id="51" dur="500"/>
                                        <p:tgtEl>
                                          <p:spTgt spid="299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6" descr="GAS04">
            <a:extLst>
              <a:ext uri="{FF2B5EF4-FFF2-40B4-BE49-F238E27FC236}">
                <a16:creationId xmlns:a16="http://schemas.microsoft.com/office/drawing/2014/main" id="{CF60AB03-1287-08E8-E98B-BD250DF7B264}"/>
              </a:ext>
            </a:extLst>
          </p:cNvPr>
          <p:cNvPicPr>
            <a:picLocks noGrp="1" noChangeAspect="1" noChangeArrowheads="1"/>
          </p:cNvPicPr>
          <p:nvPr>
            <p:ph idx="4294967295"/>
          </p:nvPr>
        </p:nvPicPr>
        <p:blipFill>
          <a:blip r:embed="rId2" cstate="email">
            <a:lum bright="12000"/>
            <a:extLst>
              <a:ext uri="{28A0092B-C50C-407E-A947-70E740481C1C}">
                <a14:useLocalDpi xmlns:a14="http://schemas.microsoft.com/office/drawing/2010/main"/>
              </a:ext>
            </a:extLst>
          </a:blip>
          <a:srcRect/>
          <a:stretch>
            <a:fillRect/>
          </a:stretch>
        </p:blipFill>
        <p:spPr>
          <a:xfrm>
            <a:off x="1524000" y="11113"/>
            <a:ext cx="9144000" cy="5441950"/>
          </a:xfrm>
        </p:spPr>
      </p:pic>
      <p:sp>
        <p:nvSpPr>
          <p:cNvPr id="200707" name="Rectangle 7">
            <a:extLst>
              <a:ext uri="{FF2B5EF4-FFF2-40B4-BE49-F238E27FC236}">
                <a16:creationId xmlns:a16="http://schemas.microsoft.com/office/drawing/2014/main" id="{9C00100A-B6F4-1042-D996-10EAB7D775E9}"/>
              </a:ext>
            </a:extLst>
          </p:cNvPr>
          <p:cNvSpPr>
            <a:spLocks noGrp="1"/>
          </p:cNvSpPr>
          <p:nvPr>
            <p:ph type="title" idx="4294967295"/>
          </p:nvPr>
        </p:nvSpPr>
        <p:spPr>
          <a:xfrm>
            <a:off x="1795463" y="5648326"/>
            <a:ext cx="8636000" cy="1065213"/>
          </a:xfrm>
          <a:noFill/>
        </p:spPr>
        <p:txBody>
          <a:bodyPr>
            <a:normAutofit fontScale="90000"/>
          </a:bodyPr>
          <a:lstStyle/>
          <a:p>
            <a:pPr algn="ctr" eaLnBrk="1" hangingPunct="1"/>
            <a:r>
              <a:rPr lang="es" altLang="en-US" sz="2400" b="1"/>
              <a:t>Llanura de Esdraelón </a:t>
            </a:r>
            <a:br>
              <a:rPr lang="en-US" altLang="en-US" sz="2400" b="1"/>
            </a:br>
            <a:r>
              <a:rPr lang="es" altLang="en-US" sz="2400" i="1">
                <a:latin typeface="Arial Narrow" panose="020B0606020202030204" pitchFamily="34" charset="0"/>
              </a:rPr>
              <a:t>que se extiende desde el monte Carmelo y Megiddo al este hasta el monte Gilboa y Beth Shan al oeste.</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6" descr="GAS26">
            <a:extLst>
              <a:ext uri="{FF2B5EF4-FFF2-40B4-BE49-F238E27FC236}">
                <a16:creationId xmlns:a16="http://schemas.microsoft.com/office/drawing/2014/main" id="{014A8415-08BB-69D4-0074-7FCBD225F79E}"/>
              </a:ext>
            </a:extLst>
          </p:cNvPr>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a:off x="1524000" y="1588"/>
            <a:ext cx="9144000" cy="6070600"/>
          </a:xfrm>
        </p:spPr>
      </p:pic>
      <p:sp>
        <p:nvSpPr>
          <p:cNvPr id="201731" name="Rectangle 7">
            <a:extLst>
              <a:ext uri="{FF2B5EF4-FFF2-40B4-BE49-F238E27FC236}">
                <a16:creationId xmlns:a16="http://schemas.microsoft.com/office/drawing/2014/main" id="{C7CBC477-F2EC-BBFB-A450-F2574AF70A07}"/>
              </a:ext>
            </a:extLst>
          </p:cNvPr>
          <p:cNvSpPr>
            <a:spLocks noGrp="1"/>
          </p:cNvSpPr>
          <p:nvPr>
            <p:ph type="title" idx="4294967295"/>
          </p:nvPr>
        </p:nvSpPr>
        <p:spPr>
          <a:xfrm>
            <a:off x="2073276" y="6032501"/>
            <a:ext cx="8061325" cy="727075"/>
          </a:xfrm>
          <a:noFill/>
        </p:spPr>
        <p:txBody>
          <a:bodyPr>
            <a:normAutofit fontScale="90000"/>
          </a:bodyPr>
          <a:lstStyle/>
          <a:p>
            <a:pPr algn="ctr" eaLnBrk="1" hangingPunct="1"/>
            <a:r>
              <a:rPr lang="es" altLang="en-US"/>
              <a:t>Vista aérea de la fortaleza de Megiddo</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0692C343-D29E-2587-C93F-7692E8A1FBD7}"/>
              </a:ext>
            </a:extLst>
          </p:cNvPr>
          <p:cNvSpPr>
            <a:spLocks noGrp="1"/>
          </p:cNvSpPr>
          <p:nvPr>
            <p:ph type="title" idx="4294967295"/>
          </p:nvPr>
        </p:nvSpPr>
        <p:spPr/>
        <p:txBody>
          <a:bodyPr/>
          <a:lstStyle/>
          <a:p>
            <a:pPr eaLnBrk="1" hangingPunct="1"/>
            <a:r>
              <a:rPr lang="es" altLang="en-US"/>
              <a:t>“La Gran Ciudad”</a:t>
            </a:r>
          </a:p>
        </p:txBody>
      </p:sp>
      <p:sp>
        <p:nvSpPr>
          <p:cNvPr id="301059" name="Rectangle 3">
            <a:extLst>
              <a:ext uri="{FF2B5EF4-FFF2-40B4-BE49-F238E27FC236}">
                <a16:creationId xmlns:a16="http://schemas.microsoft.com/office/drawing/2014/main" id="{271537B2-F3A3-6B65-D454-439A1B326352}"/>
              </a:ext>
            </a:extLst>
          </p:cNvPr>
          <p:cNvSpPr>
            <a:spLocks noGrp="1"/>
          </p:cNvSpPr>
          <p:nvPr>
            <p:ph type="body" idx="4294967295"/>
          </p:nvPr>
        </p:nvSpPr>
        <p:spPr>
          <a:xfrm>
            <a:off x="2057400" y="2051051"/>
            <a:ext cx="8407400" cy="4778375"/>
          </a:xfrm>
        </p:spPr>
        <p:txBody>
          <a:bodyPr/>
          <a:lstStyle/>
          <a:p>
            <a:pPr eaLnBrk="1" hangingPunct="1">
              <a:lnSpc>
                <a:spcPct val="85000"/>
              </a:lnSpc>
              <a:buFont typeface="Arial" panose="020B0604020202020204" pitchFamily="34" charset="0"/>
              <a:buNone/>
            </a:pPr>
            <a:r>
              <a:rPr lang="es" altLang="en-US">
                <a:solidFill>
                  <a:srgbClr val="FFFF99"/>
                </a:solidFill>
              </a:rPr>
              <a:t>Al igual que hizo con la bestia (cf. 11,7), Juan habla de “la gran ciudad” antes de describirla.</a:t>
            </a:r>
          </a:p>
          <a:p>
            <a:pPr eaLnBrk="1" hangingPunct="1">
              <a:lnSpc>
                <a:spcPct val="85000"/>
              </a:lnSpc>
            </a:pPr>
            <a:r>
              <a:rPr lang="es" altLang="en-US" i="1"/>
              <a:t>Claramente se refiere a la ciudad como "Babilonia" (16:19), aunque los detalles sobre Babilonia aún están por venir (17-18).</a:t>
            </a:r>
          </a:p>
          <a:p>
            <a:pPr eaLnBrk="1" hangingPunct="1">
              <a:lnSpc>
                <a:spcPct val="85000"/>
              </a:lnSpc>
            </a:pPr>
            <a:r>
              <a:rPr lang="es" altLang="en-US" i="1"/>
              <a:t>Anteriormente, se refirió a “la gran ciudad… donde el Señor fue crucificado” (11:8), una ciudad figurativamente llamada Sodoma y Egipto.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anim calcmode="lin" valueType="num">
                                      <p:cBhvr>
                                        <p:cTn id="7" dur="500" fill="hold"/>
                                        <p:tgtEl>
                                          <p:spTgt spid="3010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10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1059">
                                            <p:txEl>
                                              <p:pRg st="1" end="1"/>
                                            </p:txEl>
                                          </p:spTgt>
                                        </p:tgtEl>
                                        <p:attrNameLst>
                                          <p:attrName>style.visibility</p:attrName>
                                        </p:attrNameLst>
                                      </p:cBhvr>
                                      <p:to>
                                        <p:strVal val="visible"/>
                                      </p:to>
                                    </p:set>
                                    <p:anim calcmode="lin" valueType="num">
                                      <p:cBhvr additive="base">
                                        <p:cTn id="13" dur="500" fill="hold"/>
                                        <p:tgtEl>
                                          <p:spTgt spid="301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1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1059">
                                            <p:txEl>
                                              <p:pRg st="2" end="2"/>
                                            </p:txEl>
                                          </p:spTgt>
                                        </p:tgtEl>
                                        <p:attrNameLst>
                                          <p:attrName>style.visibility</p:attrName>
                                        </p:attrNameLst>
                                      </p:cBhvr>
                                      <p:to>
                                        <p:strVal val="visible"/>
                                      </p:to>
                                    </p:set>
                                    <p:anim calcmode="lin" valueType="num">
                                      <p:cBhvr additive="base">
                                        <p:cTn id="19" dur="500" fill="hold"/>
                                        <p:tgtEl>
                                          <p:spTgt spid="301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10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a:extLst>
              <a:ext uri="{FF2B5EF4-FFF2-40B4-BE49-F238E27FC236}">
                <a16:creationId xmlns:a16="http://schemas.microsoft.com/office/drawing/2014/main" id="{D7F4AB86-5FD8-6650-4980-FBBCF76704A1}"/>
              </a:ext>
            </a:extLst>
          </p:cNvPr>
          <p:cNvSpPr>
            <a:spLocks noGrp="1"/>
          </p:cNvSpPr>
          <p:nvPr>
            <p:ph type="title" idx="4294967295"/>
          </p:nvPr>
        </p:nvSpPr>
        <p:spPr/>
        <p:txBody>
          <a:bodyPr/>
          <a:lstStyle/>
          <a:p>
            <a:pPr eaLnBrk="1" hangingPunct="1">
              <a:defRPr/>
            </a:pPr>
            <a:r>
              <a:rPr lang="es" altLang="en-US">
                <a:solidFill>
                  <a:srgbClr val="00FFFF"/>
                </a:solidFill>
                <a:effectLst>
                  <a:outerShdw blurRad="38100" dist="38100" dir="2700000" algn="tl">
                    <a:srgbClr val="000000"/>
                  </a:outerShdw>
                </a:effectLst>
              </a:rPr>
              <a:t>PUNTOS DE DISCUSIÓN</a:t>
            </a:r>
          </a:p>
        </p:txBody>
      </p:sp>
      <p:sp>
        <p:nvSpPr>
          <p:cNvPr id="315395" name="Rectangle 3">
            <a:extLst>
              <a:ext uri="{FF2B5EF4-FFF2-40B4-BE49-F238E27FC236}">
                <a16:creationId xmlns:a16="http://schemas.microsoft.com/office/drawing/2014/main" id="{5700CCE2-6FDA-E0F4-09DF-32AFB9006DED}"/>
              </a:ext>
            </a:extLst>
          </p:cNvPr>
          <p:cNvSpPr>
            <a:spLocks noGrp="1"/>
          </p:cNvSpPr>
          <p:nvPr>
            <p:ph type="body" idx="4294967295"/>
          </p:nvPr>
        </p:nvSpPr>
        <p:spPr>
          <a:xfrm>
            <a:off x="2057401" y="1793876"/>
            <a:ext cx="8289925" cy="4689475"/>
          </a:xfrm>
        </p:spPr>
        <p:txBody>
          <a:bodyPr/>
          <a:lstStyle/>
          <a:p>
            <a:pPr marL="457200" indent="-457200">
              <a:buFont typeface="Arial" panose="020B0604020202020204" pitchFamily="34" charset="0"/>
              <a:buAutoNum type="arabicPeriod"/>
            </a:pPr>
            <a:r>
              <a:rPr lang="es" altLang="en-US"/>
              <a:t>¿Cómo ha capturado la idea del Armagedón la imaginación del mundo moderno?</a:t>
            </a:r>
            <a:endParaRPr lang="en-US" altLang="en-US"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15395">
                                            <p:txEl>
                                              <p:pRg st="0" end="0"/>
                                            </p:txEl>
                                          </p:spTgt>
                                        </p:tgtEl>
                                        <p:attrNameLst>
                                          <p:attrName>style.visibility</p:attrName>
                                        </p:attrNameLst>
                                      </p:cBhvr>
                                      <p:to>
                                        <p:strVal val="visible"/>
                                      </p:to>
                                    </p:set>
                                    <p:anim calcmode="lin" valueType="num">
                                      <p:cBhvr additive="base">
                                        <p:cTn id="7" dur="500" fill="hold"/>
                                        <p:tgtEl>
                                          <p:spTgt spid="315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53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E63E72A7-5940-60CE-608D-7C0C24280BBA}"/>
              </a:ext>
            </a:extLst>
          </p:cNvPr>
          <p:cNvSpPr>
            <a:spLocks noGrp="1"/>
          </p:cNvSpPr>
          <p:nvPr>
            <p:ph type="title" idx="4294967295"/>
          </p:nvPr>
        </p:nvSpPr>
        <p:spPr/>
        <p:txBody>
          <a:bodyPr/>
          <a:lstStyle/>
          <a:p>
            <a:pPr eaLnBrk="1" hangingPunct="1"/>
            <a:r>
              <a:rPr lang="es" altLang="en-US"/>
              <a:t>BABILONIA EL MISTERIO (17-18)</a:t>
            </a:r>
          </a:p>
        </p:txBody>
      </p:sp>
      <p:sp>
        <p:nvSpPr>
          <p:cNvPr id="204803" name="Rectangle 3">
            <a:extLst>
              <a:ext uri="{FF2B5EF4-FFF2-40B4-BE49-F238E27FC236}">
                <a16:creationId xmlns:a16="http://schemas.microsoft.com/office/drawing/2014/main" id="{6558E5A4-0052-B26A-085A-D4FA2CFA6AAE}"/>
              </a:ext>
            </a:extLst>
          </p:cNvPr>
          <p:cNvSpPr>
            <a:spLocks noGrp="1"/>
          </p:cNvSpPr>
          <p:nvPr>
            <p:ph type="body" idx="4294967295"/>
          </p:nvPr>
        </p:nvSpPr>
        <p:spPr/>
        <p:txBody>
          <a:bodyPr/>
          <a:lstStyle/>
          <a:p>
            <a:pPr eaLnBrk="1" hangingPunct="1">
              <a:buFont typeface="Arial" panose="020B0604020202020204" pitchFamily="34" charset="0"/>
              <a:buNone/>
            </a:pPr>
            <a:r>
              <a:rPr lang="es" altLang="en-US" i="1">
                <a:solidFill>
                  <a:srgbClr val="00FFFF"/>
                </a:solidFill>
              </a:rPr>
              <a:t>¿A qué se refiere Babilonia?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56A8A37-4FD9-D995-7E37-79EA7A367EEF}"/>
              </a:ext>
            </a:extLst>
          </p:cNvPr>
          <p:cNvSpPr>
            <a:spLocks noGrp="1"/>
          </p:cNvSpPr>
          <p:nvPr>
            <p:ph type="title" idx="4294967295"/>
          </p:nvPr>
        </p:nvSpPr>
        <p:spPr/>
        <p:txBody>
          <a:bodyPr/>
          <a:lstStyle/>
          <a:p>
            <a:pPr eaLnBrk="1" hangingPunct="1"/>
            <a:r>
              <a:rPr lang="es" altLang="en-US" b="1"/>
              <a:t>REFERENCIAS</a:t>
            </a:r>
          </a:p>
        </p:txBody>
      </p:sp>
      <p:sp>
        <p:nvSpPr>
          <p:cNvPr id="37891" name="Rectangle 3">
            <a:extLst>
              <a:ext uri="{FF2B5EF4-FFF2-40B4-BE49-F238E27FC236}">
                <a16:creationId xmlns:a16="http://schemas.microsoft.com/office/drawing/2014/main" id="{5115F690-2509-20FC-58ED-5E58AC15A836}"/>
              </a:ext>
            </a:extLst>
          </p:cNvPr>
          <p:cNvSpPr>
            <a:spLocks noGrp="1"/>
          </p:cNvSpPr>
          <p:nvPr>
            <p:ph type="body" idx="4294967295"/>
          </p:nvPr>
        </p:nvSpPr>
        <p:spPr>
          <a:xfrm>
            <a:off x="2057400" y="2336801"/>
            <a:ext cx="7861300" cy="3598863"/>
          </a:xfrm>
        </p:spPr>
        <p:txBody>
          <a:bodyPr/>
          <a:lstStyle/>
          <a:p>
            <a:pPr eaLnBrk="1" hangingPunct="1">
              <a:buFont typeface="Arial" panose="020B0604020202020204" pitchFamily="34" charset="0"/>
              <a:buNone/>
            </a:pPr>
            <a:r>
              <a:rPr lang="es" altLang="en-US" b="1">
                <a:solidFill>
                  <a:srgbClr val="FFFF99"/>
                </a:solidFill>
              </a:rPr>
              <a:t>Juan se basó en gran medida en el Antiguo Testamento (más de 250 alusiones).</a:t>
            </a:r>
          </a:p>
          <a:p>
            <a:pPr eaLnBrk="1" hangingPunct="1"/>
            <a:r>
              <a:rPr lang="es" altLang="en-US" i="1"/>
              <a:t>También utilizó iconografías bursátiles, como la bestia de siete cabezas, conocida figura mitológica del mal de la antigüedad.</a:t>
            </a:r>
          </a:p>
          <a:p>
            <a:pPr eaLnBrk="1" hangingPunct="1"/>
            <a:r>
              <a:rPr lang="es" altLang="en-US" i="1"/>
              <a:t>Otra fuente aparente fue la himnodia de la iglesia primitiva.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p:cTn id="7" dur="5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8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a:extLst>
              <a:ext uri="{FF2B5EF4-FFF2-40B4-BE49-F238E27FC236}">
                <a16:creationId xmlns:a16="http://schemas.microsoft.com/office/drawing/2014/main" id="{C3D25947-062F-A777-D376-F86F21A21359}"/>
              </a:ext>
            </a:extLst>
          </p:cNvPr>
          <p:cNvSpPr>
            <a:spLocks noGrp="1"/>
          </p:cNvSpPr>
          <p:nvPr>
            <p:ph type="title" idx="4294967295"/>
          </p:nvPr>
        </p:nvSpPr>
        <p:spPr>
          <a:xfrm>
            <a:off x="2041526" y="1"/>
            <a:ext cx="8283575" cy="1050925"/>
          </a:xfrm>
        </p:spPr>
        <p:txBody>
          <a:bodyPr/>
          <a:lstStyle/>
          <a:p>
            <a:pPr algn="ctr" eaLnBrk="1" hangingPunct="1">
              <a:defRPr/>
            </a:pPr>
            <a:r>
              <a:rPr lang="es" altLang="en-US">
                <a:solidFill>
                  <a:srgbClr val="FFFF99"/>
                </a:solidFill>
                <a:effectLst>
                  <a:outerShdw blurRad="38100" dist="38100" dir="2700000" algn="tl">
                    <a:srgbClr val="000000"/>
                  </a:outerShdw>
                </a:effectLst>
                <a:latin typeface="Impact" panose="020B0806030902050204" pitchFamily="34" charset="0"/>
              </a:rPr>
              <a:t>Las antítesis mayores</a:t>
            </a:r>
          </a:p>
        </p:txBody>
      </p:sp>
      <p:sp>
        <p:nvSpPr>
          <p:cNvPr id="369667" name="Rectangle 3">
            <a:extLst>
              <a:ext uri="{FF2B5EF4-FFF2-40B4-BE49-F238E27FC236}">
                <a16:creationId xmlns:a16="http://schemas.microsoft.com/office/drawing/2014/main" id="{6990DCB3-1593-DC48-4AF7-F12998B01B08}"/>
              </a:ext>
            </a:extLst>
          </p:cNvPr>
          <p:cNvSpPr>
            <a:spLocks noGrp="1"/>
          </p:cNvSpPr>
          <p:nvPr>
            <p:ph type="body" sz="half" idx="4294967295"/>
          </p:nvPr>
        </p:nvSpPr>
        <p:spPr>
          <a:xfrm>
            <a:off x="1881189" y="1338264"/>
            <a:ext cx="3927475" cy="5191125"/>
          </a:xfrm>
          <a:gradFill rotWithShape="1">
            <a:gsLst>
              <a:gs pos="0">
                <a:srgbClr val="006C69">
                  <a:gamma/>
                  <a:shade val="46275"/>
                  <a:invGamma/>
                </a:srgbClr>
              </a:gs>
              <a:gs pos="100000">
                <a:srgbClr val="006C69"/>
              </a:gs>
            </a:gsLst>
            <a:lin ang="0" scaled="1"/>
          </a:gradFill>
          <a:ln w="12700">
            <a:solidFill>
              <a:srgbClr val="000000"/>
            </a:solidFill>
            <a:miter lim="800000"/>
            <a:headEnd/>
            <a:tailEnd/>
          </a:ln>
        </p:spPr>
        <p:txBody>
          <a:bodyPr>
            <a:normAutofit fontScale="92500" lnSpcReduction="10000"/>
          </a:bodyPr>
          <a:lstStyle/>
          <a:p>
            <a:pPr eaLnBrk="1" hangingPunct="1">
              <a:buFont typeface="Arial" panose="020B0604020202020204" pitchFamily="34" charset="0"/>
              <a:buNone/>
              <a:defRPr/>
            </a:pPr>
            <a:r>
              <a:rPr lang="es" altLang="en-US" b="1">
                <a:solidFill>
                  <a:srgbClr val="FFFF00"/>
                </a:solidFill>
                <a:effectLst>
                  <a:outerShdw blurRad="38100" dist="38100" dir="2700000" algn="tl">
                    <a:srgbClr val="000000"/>
                  </a:outerShdw>
                </a:effectLst>
                <a:latin typeface="Arial" panose="020B0604020202020204" pitchFamily="34" charset="0"/>
              </a:rPr>
              <a:t>DOS PUEBLOS</a:t>
            </a:r>
          </a:p>
          <a:p>
            <a:pPr eaLnBrk="1" hangingPunct="1">
              <a:defRPr/>
            </a:pPr>
            <a:r>
              <a:rPr lang="es" altLang="en-US" i="1"/>
              <a:t>Los fieles a Dios</a:t>
            </a:r>
          </a:p>
          <a:p>
            <a:pPr eaLnBrk="1" hangingPunct="1">
              <a:defRPr/>
            </a:pPr>
            <a:r>
              <a:rPr lang="es" altLang="en-US" i="1"/>
              <a:t>Los contra Dios</a:t>
            </a:r>
          </a:p>
          <a:p>
            <a:pPr eaLnBrk="1" hangingPunct="1">
              <a:buFont typeface="Arial" panose="020B0604020202020204" pitchFamily="34" charset="0"/>
              <a:buNone/>
              <a:defRPr/>
            </a:pPr>
            <a:r>
              <a:rPr lang="es" altLang="en-US" b="1">
                <a:solidFill>
                  <a:srgbClr val="FFFF00"/>
                </a:solidFill>
                <a:effectLst>
                  <a:outerShdw blurRad="38100" dist="38100" dir="2700000" algn="tl">
                    <a:srgbClr val="000000"/>
                  </a:outerShdw>
                </a:effectLst>
                <a:latin typeface="Arial" panose="020B0604020202020204" pitchFamily="34" charset="0"/>
              </a:rPr>
              <a:t>DOS SELLOS</a:t>
            </a:r>
          </a:p>
          <a:p>
            <a:pPr eaLnBrk="1" hangingPunct="1">
              <a:defRPr/>
            </a:pPr>
            <a:r>
              <a:rPr lang="es" altLang="en-US" i="1"/>
              <a:t>el nombre del padre</a:t>
            </a:r>
          </a:p>
          <a:p>
            <a:pPr eaLnBrk="1" hangingPunct="1">
              <a:defRPr/>
            </a:pPr>
            <a:r>
              <a:rPr lang="es" altLang="en-US" i="1"/>
              <a:t>La marca de la bestia</a:t>
            </a:r>
          </a:p>
          <a:p>
            <a:pPr eaLnBrk="1" hangingPunct="1">
              <a:buFont typeface="Arial" panose="020B0604020202020204" pitchFamily="34" charset="0"/>
              <a:buNone/>
              <a:defRPr/>
            </a:pPr>
            <a:r>
              <a:rPr lang="es" altLang="en-US" b="1">
                <a:solidFill>
                  <a:srgbClr val="FFFF00"/>
                </a:solidFill>
                <a:effectLst>
                  <a:outerShdw blurRad="38100" dist="38100" dir="2700000" algn="tl">
                    <a:srgbClr val="000000"/>
                  </a:outerShdw>
                </a:effectLst>
                <a:latin typeface="Arial" panose="020B0604020202020204" pitchFamily="34" charset="0"/>
              </a:rPr>
              <a:t>DOS CLASES DE ANIMALES</a:t>
            </a:r>
          </a:p>
          <a:p>
            <a:pPr eaLnBrk="1" hangingPunct="1">
              <a:defRPr/>
            </a:pPr>
            <a:r>
              <a:rPr lang="es" altLang="en-US" i="1"/>
              <a:t>El dragón, la bestia, las hordas demoníacas.</a:t>
            </a:r>
          </a:p>
          <a:p>
            <a:pPr eaLnBrk="1" hangingPunct="1">
              <a:defRPr/>
            </a:pPr>
            <a:r>
              <a:rPr lang="es" altLang="en-US" i="1"/>
              <a:t>El Cordero, los cuatro seres vivientes</a:t>
            </a:r>
          </a:p>
        </p:txBody>
      </p:sp>
      <p:sp>
        <p:nvSpPr>
          <p:cNvPr id="369668" name="Rectangle 4">
            <a:extLst>
              <a:ext uri="{FF2B5EF4-FFF2-40B4-BE49-F238E27FC236}">
                <a16:creationId xmlns:a16="http://schemas.microsoft.com/office/drawing/2014/main" id="{3CCCBA98-4417-7115-F550-36DDD14AD9C8}"/>
              </a:ext>
            </a:extLst>
          </p:cNvPr>
          <p:cNvSpPr>
            <a:spLocks noGrp="1"/>
          </p:cNvSpPr>
          <p:nvPr>
            <p:ph type="body" sz="half" idx="4294967295"/>
          </p:nvPr>
        </p:nvSpPr>
        <p:spPr>
          <a:xfrm>
            <a:off x="6153150" y="1349376"/>
            <a:ext cx="4210050" cy="5160963"/>
          </a:xfrm>
          <a:gradFill rotWithShape="1">
            <a:gsLst>
              <a:gs pos="0">
                <a:srgbClr val="006C69"/>
              </a:gs>
              <a:gs pos="100000">
                <a:srgbClr val="006C69">
                  <a:gamma/>
                  <a:shade val="46275"/>
                  <a:invGamma/>
                </a:srgbClr>
              </a:gs>
            </a:gsLst>
            <a:lin ang="0" scaled="1"/>
          </a:gradFill>
          <a:ln w="12700">
            <a:solidFill>
              <a:srgbClr val="000000"/>
            </a:solidFill>
            <a:miter lim="800000"/>
            <a:headEnd/>
            <a:tailEnd/>
          </a:ln>
        </p:spPr>
        <p:txBody>
          <a:bodyPr>
            <a:normAutofit lnSpcReduction="10000"/>
          </a:bodyPr>
          <a:lstStyle/>
          <a:p>
            <a:pPr eaLnBrk="1" hangingPunct="1">
              <a:buFont typeface="Arial" panose="020B0604020202020204" pitchFamily="34" charset="0"/>
              <a:buNone/>
              <a:defRPr/>
            </a:pPr>
            <a:r>
              <a:rPr lang="es" altLang="en-US" b="1">
                <a:solidFill>
                  <a:srgbClr val="FFFF00"/>
                </a:solidFill>
                <a:effectLst>
                  <a:outerShdw blurRad="38100" dist="38100" dir="2700000" algn="tl">
                    <a:srgbClr val="000000"/>
                  </a:outerShdw>
                </a:effectLst>
                <a:latin typeface="Arial" panose="020B0604020202020204" pitchFamily="34" charset="0"/>
              </a:rPr>
              <a:t>DOS COPAS</a:t>
            </a:r>
          </a:p>
          <a:p>
            <a:pPr eaLnBrk="1" hangingPunct="1">
              <a:defRPr/>
            </a:pPr>
            <a:r>
              <a:rPr lang="es" altLang="en-US" i="1"/>
              <a:t>Uvas de la ira</a:t>
            </a:r>
          </a:p>
          <a:p>
            <a:pPr eaLnBrk="1" hangingPunct="1">
              <a:defRPr/>
            </a:pPr>
            <a:r>
              <a:rPr lang="es" altLang="en-US" i="1"/>
              <a:t>rio de la vida</a:t>
            </a:r>
          </a:p>
          <a:p>
            <a:pPr eaLnBrk="1" hangingPunct="1">
              <a:buFont typeface="Arial" panose="020B0604020202020204" pitchFamily="34" charset="0"/>
              <a:buNone/>
              <a:defRPr/>
            </a:pPr>
            <a:r>
              <a:rPr lang="es" altLang="en-US" b="1">
                <a:solidFill>
                  <a:srgbClr val="FFFF00"/>
                </a:solidFill>
                <a:effectLst>
                  <a:outerShdw blurRad="38100" dist="38100" dir="2700000" algn="tl">
                    <a:srgbClr val="000000"/>
                  </a:outerShdw>
                </a:effectLst>
                <a:latin typeface="Arial" panose="020B0604020202020204" pitchFamily="34" charset="0"/>
              </a:rPr>
              <a:t>DOS CIUDADES</a:t>
            </a:r>
          </a:p>
          <a:p>
            <a:pPr eaLnBrk="1" hangingPunct="1">
              <a:defRPr/>
            </a:pPr>
            <a:r>
              <a:rPr lang="es" altLang="en-US" i="1"/>
              <a:t>Roma, la antigua Jerusalén, Sodoma, Egipto y Babilonia</a:t>
            </a:r>
          </a:p>
          <a:p>
            <a:pPr eaLnBrk="1" hangingPunct="1">
              <a:defRPr/>
            </a:pPr>
            <a:r>
              <a:rPr lang="es" altLang="en-US" i="1"/>
              <a:t>la nueva jerusalén</a:t>
            </a:r>
          </a:p>
          <a:p>
            <a:pPr eaLnBrk="1" hangingPunct="1">
              <a:buFont typeface="Arial" panose="020B0604020202020204" pitchFamily="34" charset="0"/>
              <a:buNone/>
              <a:defRPr/>
            </a:pPr>
            <a:r>
              <a:rPr lang="es" altLang="en-US" b="1">
                <a:solidFill>
                  <a:srgbClr val="FFFF00"/>
                </a:solidFill>
                <a:effectLst>
                  <a:outerShdw blurRad="38100" dist="38100" dir="2700000" algn="tl">
                    <a:srgbClr val="000000"/>
                  </a:outerShdw>
                </a:effectLst>
                <a:latin typeface="Arial" panose="020B0604020202020204" pitchFamily="34" charset="0"/>
              </a:rPr>
              <a:t>DOS MUJERES</a:t>
            </a:r>
          </a:p>
          <a:p>
            <a:pPr eaLnBrk="1" hangingPunct="1">
              <a:defRPr/>
            </a:pPr>
            <a:r>
              <a:rPr lang="es" altLang="en-US" i="1"/>
              <a:t>la prostituta</a:t>
            </a:r>
          </a:p>
          <a:p>
            <a:pPr eaLnBrk="1" hangingPunct="1">
              <a:defRPr/>
            </a:pPr>
            <a:r>
              <a:rPr lang="es" altLang="en-US" i="1"/>
              <a:t>la novia de cristo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9667">
                                            <p:bg/>
                                          </p:spTgt>
                                        </p:tgtEl>
                                        <p:attrNameLst>
                                          <p:attrName>style.visibility</p:attrName>
                                        </p:attrNameLst>
                                      </p:cBhvr>
                                      <p:to>
                                        <p:strVal val="visible"/>
                                      </p:to>
                                    </p:set>
                                    <p:animEffect transition="in" filter="dissolve">
                                      <p:cBhvr>
                                        <p:cTn id="7" dur="500"/>
                                        <p:tgtEl>
                                          <p:spTgt spid="369667">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69667">
                                            <p:txEl>
                                              <p:pRg st="0" end="0"/>
                                            </p:txEl>
                                          </p:spTgt>
                                        </p:tgtEl>
                                        <p:attrNameLst>
                                          <p:attrName>style.visibility</p:attrName>
                                        </p:attrNameLst>
                                      </p:cBhvr>
                                      <p:to>
                                        <p:strVal val="visible"/>
                                      </p:to>
                                    </p:set>
                                    <p:animEffect transition="in" filter="dissolve">
                                      <p:cBhvr>
                                        <p:cTn id="10" dur="500"/>
                                        <p:tgtEl>
                                          <p:spTgt spid="369667">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69667">
                                            <p:txEl>
                                              <p:pRg st="1" end="1"/>
                                            </p:txEl>
                                          </p:spTgt>
                                        </p:tgtEl>
                                        <p:attrNameLst>
                                          <p:attrName>style.visibility</p:attrName>
                                        </p:attrNameLst>
                                      </p:cBhvr>
                                      <p:to>
                                        <p:strVal val="visible"/>
                                      </p:to>
                                    </p:set>
                                    <p:animEffect transition="in" filter="dissolve">
                                      <p:cBhvr>
                                        <p:cTn id="13" dur="500"/>
                                        <p:tgtEl>
                                          <p:spTgt spid="369667">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69667">
                                            <p:txEl>
                                              <p:pRg st="2" end="2"/>
                                            </p:txEl>
                                          </p:spTgt>
                                        </p:tgtEl>
                                        <p:attrNameLst>
                                          <p:attrName>style.visibility</p:attrName>
                                        </p:attrNameLst>
                                      </p:cBhvr>
                                      <p:to>
                                        <p:strVal val="visible"/>
                                      </p:to>
                                    </p:set>
                                    <p:animEffect transition="in" filter="dissolve">
                                      <p:cBhvr>
                                        <p:cTn id="16" dur="500"/>
                                        <p:tgtEl>
                                          <p:spTgt spid="36966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69667">
                                            <p:txEl>
                                              <p:pRg st="3" end="3"/>
                                            </p:txEl>
                                          </p:spTgt>
                                        </p:tgtEl>
                                        <p:attrNameLst>
                                          <p:attrName>style.visibility</p:attrName>
                                        </p:attrNameLst>
                                      </p:cBhvr>
                                      <p:to>
                                        <p:strVal val="visible"/>
                                      </p:to>
                                    </p:set>
                                    <p:animEffect transition="in" filter="dissolve">
                                      <p:cBhvr>
                                        <p:cTn id="21" dur="500"/>
                                        <p:tgtEl>
                                          <p:spTgt spid="369667">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69667">
                                            <p:txEl>
                                              <p:pRg st="4" end="4"/>
                                            </p:txEl>
                                          </p:spTgt>
                                        </p:tgtEl>
                                        <p:attrNameLst>
                                          <p:attrName>style.visibility</p:attrName>
                                        </p:attrNameLst>
                                      </p:cBhvr>
                                      <p:to>
                                        <p:strVal val="visible"/>
                                      </p:to>
                                    </p:set>
                                    <p:animEffect transition="in" filter="dissolve">
                                      <p:cBhvr>
                                        <p:cTn id="24" dur="500"/>
                                        <p:tgtEl>
                                          <p:spTgt spid="369667">
                                            <p:txEl>
                                              <p:pRg st="4" end="4"/>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69667">
                                            <p:txEl>
                                              <p:pRg st="5" end="5"/>
                                            </p:txEl>
                                          </p:spTgt>
                                        </p:tgtEl>
                                        <p:attrNameLst>
                                          <p:attrName>style.visibility</p:attrName>
                                        </p:attrNameLst>
                                      </p:cBhvr>
                                      <p:to>
                                        <p:strVal val="visible"/>
                                      </p:to>
                                    </p:set>
                                    <p:animEffect transition="in" filter="dissolve">
                                      <p:cBhvr>
                                        <p:cTn id="27" dur="500"/>
                                        <p:tgtEl>
                                          <p:spTgt spid="369667">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69667">
                                            <p:txEl>
                                              <p:pRg st="6" end="6"/>
                                            </p:txEl>
                                          </p:spTgt>
                                        </p:tgtEl>
                                        <p:attrNameLst>
                                          <p:attrName>style.visibility</p:attrName>
                                        </p:attrNameLst>
                                      </p:cBhvr>
                                      <p:to>
                                        <p:strVal val="visible"/>
                                      </p:to>
                                    </p:set>
                                    <p:animEffect transition="in" filter="dissolve">
                                      <p:cBhvr>
                                        <p:cTn id="32" dur="500"/>
                                        <p:tgtEl>
                                          <p:spTgt spid="369667">
                                            <p:txEl>
                                              <p:pRg st="6" end="6"/>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69667">
                                            <p:txEl>
                                              <p:pRg st="7" end="7"/>
                                            </p:txEl>
                                          </p:spTgt>
                                        </p:tgtEl>
                                        <p:attrNameLst>
                                          <p:attrName>style.visibility</p:attrName>
                                        </p:attrNameLst>
                                      </p:cBhvr>
                                      <p:to>
                                        <p:strVal val="visible"/>
                                      </p:to>
                                    </p:set>
                                    <p:animEffect transition="in" filter="dissolve">
                                      <p:cBhvr>
                                        <p:cTn id="35" dur="500"/>
                                        <p:tgtEl>
                                          <p:spTgt spid="369667">
                                            <p:txEl>
                                              <p:pRg st="7" end="7"/>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69667">
                                            <p:txEl>
                                              <p:pRg st="8" end="8"/>
                                            </p:txEl>
                                          </p:spTgt>
                                        </p:tgtEl>
                                        <p:attrNameLst>
                                          <p:attrName>style.visibility</p:attrName>
                                        </p:attrNameLst>
                                      </p:cBhvr>
                                      <p:to>
                                        <p:strVal val="visible"/>
                                      </p:to>
                                    </p:set>
                                    <p:animEffect transition="in" filter="dissolve">
                                      <p:cBhvr>
                                        <p:cTn id="38" dur="500"/>
                                        <p:tgtEl>
                                          <p:spTgt spid="369667">
                                            <p:txEl>
                                              <p:pRg st="8" end="8"/>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69668">
                                            <p:bg/>
                                          </p:spTgt>
                                        </p:tgtEl>
                                        <p:attrNameLst>
                                          <p:attrName>style.visibility</p:attrName>
                                        </p:attrNameLst>
                                      </p:cBhvr>
                                      <p:to>
                                        <p:strVal val="visible"/>
                                      </p:to>
                                    </p:set>
                                    <p:animEffect transition="in" filter="dissolve">
                                      <p:cBhvr>
                                        <p:cTn id="43" dur="500"/>
                                        <p:tgtEl>
                                          <p:spTgt spid="369668">
                                            <p:bg/>
                                          </p:spTgt>
                                        </p:tgtEl>
                                      </p:cBhvr>
                                    </p:animEffect>
                                  </p:childTnLst>
                                </p:cTn>
                              </p:par>
                              <p:par>
                                <p:cTn id="44" presetID="9" presetClass="entr" presetSubtype="0" fill="hold" nodeType="withEffect">
                                  <p:stCondLst>
                                    <p:cond delay="0"/>
                                  </p:stCondLst>
                                  <p:childTnLst>
                                    <p:set>
                                      <p:cBhvr>
                                        <p:cTn id="45" dur="1" fill="hold">
                                          <p:stCondLst>
                                            <p:cond delay="0"/>
                                          </p:stCondLst>
                                        </p:cTn>
                                        <p:tgtEl>
                                          <p:spTgt spid="369668">
                                            <p:txEl>
                                              <p:pRg st="0" end="0"/>
                                            </p:txEl>
                                          </p:spTgt>
                                        </p:tgtEl>
                                        <p:attrNameLst>
                                          <p:attrName>style.visibility</p:attrName>
                                        </p:attrNameLst>
                                      </p:cBhvr>
                                      <p:to>
                                        <p:strVal val="visible"/>
                                      </p:to>
                                    </p:set>
                                    <p:animEffect transition="in" filter="dissolve">
                                      <p:cBhvr>
                                        <p:cTn id="46" dur="500"/>
                                        <p:tgtEl>
                                          <p:spTgt spid="369668">
                                            <p:txEl>
                                              <p:pRg st="0" end="0"/>
                                            </p:txEl>
                                          </p:spTgt>
                                        </p:tgtEl>
                                      </p:cBhvr>
                                    </p:animEffect>
                                  </p:childTnLst>
                                </p:cTn>
                              </p:par>
                              <p:par>
                                <p:cTn id="47" presetID="9" presetClass="entr" presetSubtype="0" fill="hold" nodeType="withEffect">
                                  <p:stCondLst>
                                    <p:cond delay="0"/>
                                  </p:stCondLst>
                                  <p:childTnLst>
                                    <p:set>
                                      <p:cBhvr>
                                        <p:cTn id="48" dur="1" fill="hold">
                                          <p:stCondLst>
                                            <p:cond delay="0"/>
                                          </p:stCondLst>
                                        </p:cTn>
                                        <p:tgtEl>
                                          <p:spTgt spid="369668">
                                            <p:txEl>
                                              <p:pRg st="1" end="1"/>
                                            </p:txEl>
                                          </p:spTgt>
                                        </p:tgtEl>
                                        <p:attrNameLst>
                                          <p:attrName>style.visibility</p:attrName>
                                        </p:attrNameLst>
                                      </p:cBhvr>
                                      <p:to>
                                        <p:strVal val="visible"/>
                                      </p:to>
                                    </p:set>
                                    <p:animEffect transition="in" filter="dissolve">
                                      <p:cBhvr>
                                        <p:cTn id="49" dur="500"/>
                                        <p:tgtEl>
                                          <p:spTgt spid="369668">
                                            <p:txEl>
                                              <p:pRg st="1" end="1"/>
                                            </p:txEl>
                                          </p:spTgt>
                                        </p:tgtEl>
                                      </p:cBhvr>
                                    </p:animEffect>
                                  </p:childTnLst>
                                </p:cTn>
                              </p:par>
                              <p:par>
                                <p:cTn id="50" presetID="9" presetClass="entr" presetSubtype="0" fill="hold" nodeType="withEffect">
                                  <p:stCondLst>
                                    <p:cond delay="0"/>
                                  </p:stCondLst>
                                  <p:childTnLst>
                                    <p:set>
                                      <p:cBhvr>
                                        <p:cTn id="51" dur="1" fill="hold">
                                          <p:stCondLst>
                                            <p:cond delay="0"/>
                                          </p:stCondLst>
                                        </p:cTn>
                                        <p:tgtEl>
                                          <p:spTgt spid="369668">
                                            <p:txEl>
                                              <p:pRg st="2" end="2"/>
                                            </p:txEl>
                                          </p:spTgt>
                                        </p:tgtEl>
                                        <p:attrNameLst>
                                          <p:attrName>style.visibility</p:attrName>
                                        </p:attrNameLst>
                                      </p:cBhvr>
                                      <p:to>
                                        <p:strVal val="visible"/>
                                      </p:to>
                                    </p:set>
                                    <p:animEffect transition="in" filter="dissolve">
                                      <p:cBhvr>
                                        <p:cTn id="52" dur="500"/>
                                        <p:tgtEl>
                                          <p:spTgt spid="369668">
                                            <p:txEl>
                                              <p:pRg st="2" end="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369668">
                                            <p:txEl>
                                              <p:pRg st="3" end="3"/>
                                            </p:txEl>
                                          </p:spTgt>
                                        </p:tgtEl>
                                        <p:attrNameLst>
                                          <p:attrName>style.visibility</p:attrName>
                                        </p:attrNameLst>
                                      </p:cBhvr>
                                      <p:to>
                                        <p:strVal val="visible"/>
                                      </p:to>
                                    </p:set>
                                    <p:animEffect transition="in" filter="dissolve">
                                      <p:cBhvr>
                                        <p:cTn id="57" dur="500"/>
                                        <p:tgtEl>
                                          <p:spTgt spid="369668">
                                            <p:txEl>
                                              <p:pRg st="3" end="3"/>
                                            </p:txEl>
                                          </p:spTgt>
                                        </p:tgtEl>
                                      </p:cBhvr>
                                    </p:animEffect>
                                  </p:childTnLst>
                                </p:cTn>
                              </p:par>
                              <p:par>
                                <p:cTn id="58" presetID="9" presetClass="entr" presetSubtype="0" fill="hold" nodeType="withEffect">
                                  <p:stCondLst>
                                    <p:cond delay="0"/>
                                  </p:stCondLst>
                                  <p:childTnLst>
                                    <p:set>
                                      <p:cBhvr>
                                        <p:cTn id="59" dur="1" fill="hold">
                                          <p:stCondLst>
                                            <p:cond delay="0"/>
                                          </p:stCondLst>
                                        </p:cTn>
                                        <p:tgtEl>
                                          <p:spTgt spid="369668">
                                            <p:txEl>
                                              <p:pRg st="4" end="4"/>
                                            </p:txEl>
                                          </p:spTgt>
                                        </p:tgtEl>
                                        <p:attrNameLst>
                                          <p:attrName>style.visibility</p:attrName>
                                        </p:attrNameLst>
                                      </p:cBhvr>
                                      <p:to>
                                        <p:strVal val="visible"/>
                                      </p:to>
                                    </p:set>
                                    <p:animEffect transition="in" filter="dissolve">
                                      <p:cBhvr>
                                        <p:cTn id="60" dur="500"/>
                                        <p:tgtEl>
                                          <p:spTgt spid="369668">
                                            <p:txEl>
                                              <p:pRg st="4" end="4"/>
                                            </p:txEl>
                                          </p:spTgt>
                                        </p:tgtEl>
                                      </p:cBhvr>
                                    </p:animEffect>
                                  </p:childTnLst>
                                </p:cTn>
                              </p:par>
                              <p:par>
                                <p:cTn id="61" presetID="9" presetClass="entr" presetSubtype="0" fill="hold" nodeType="withEffect">
                                  <p:stCondLst>
                                    <p:cond delay="0"/>
                                  </p:stCondLst>
                                  <p:childTnLst>
                                    <p:set>
                                      <p:cBhvr>
                                        <p:cTn id="62" dur="1" fill="hold">
                                          <p:stCondLst>
                                            <p:cond delay="0"/>
                                          </p:stCondLst>
                                        </p:cTn>
                                        <p:tgtEl>
                                          <p:spTgt spid="369668">
                                            <p:txEl>
                                              <p:pRg st="5" end="5"/>
                                            </p:txEl>
                                          </p:spTgt>
                                        </p:tgtEl>
                                        <p:attrNameLst>
                                          <p:attrName>style.visibility</p:attrName>
                                        </p:attrNameLst>
                                      </p:cBhvr>
                                      <p:to>
                                        <p:strVal val="visible"/>
                                      </p:to>
                                    </p:set>
                                    <p:animEffect transition="in" filter="dissolve">
                                      <p:cBhvr>
                                        <p:cTn id="63" dur="500"/>
                                        <p:tgtEl>
                                          <p:spTgt spid="369668">
                                            <p:txEl>
                                              <p:pRg st="5" end="5"/>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nodeType="clickEffect">
                                  <p:stCondLst>
                                    <p:cond delay="0"/>
                                  </p:stCondLst>
                                  <p:childTnLst>
                                    <p:set>
                                      <p:cBhvr>
                                        <p:cTn id="67" dur="1" fill="hold">
                                          <p:stCondLst>
                                            <p:cond delay="0"/>
                                          </p:stCondLst>
                                        </p:cTn>
                                        <p:tgtEl>
                                          <p:spTgt spid="369668">
                                            <p:txEl>
                                              <p:pRg st="6" end="6"/>
                                            </p:txEl>
                                          </p:spTgt>
                                        </p:tgtEl>
                                        <p:attrNameLst>
                                          <p:attrName>style.visibility</p:attrName>
                                        </p:attrNameLst>
                                      </p:cBhvr>
                                      <p:to>
                                        <p:strVal val="visible"/>
                                      </p:to>
                                    </p:set>
                                    <p:animEffect transition="in" filter="dissolve">
                                      <p:cBhvr>
                                        <p:cTn id="68" dur="500"/>
                                        <p:tgtEl>
                                          <p:spTgt spid="369668">
                                            <p:txEl>
                                              <p:pRg st="6" end="6"/>
                                            </p:txEl>
                                          </p:spTgt>
                                        </p:tgtEl>
                                      </p:cBhvr>
                                    </p:animEffect>
                                  </p:childTnLst>
                                </p:cTn>
                              </p:par>
                              <p:par>
                                <p:cTn id="69" presetID="9" presetClass="entr" presetSubtype="0" fill="hold" nodeType="withEffect">
                                  <p:stCondLst>
                                    <p:cond delay="0"/>
                                  </p:stCondLst>
                                  <p:childTnLst>
                                    <p:set>
                                      <p:cBhvr>
                                        <p:cTn id="70" dur="1" fill="hold">
                                          <p:stCondLst>
                                            <p:cond delay="0"/>
                                          </p:stCondLst>
                                        </p:cTn>
                                        <p:tgtEl>
                                          <p:spTgt spid="369668">
                                            <p:txEl>
                                              <p:pRg st="7" end="7"/>
                                            </p:txEl>
                                          </p:spTgt>
                                        </p:tgtEl>
                                        <p:attrNameLst>
                                          <p:attrName>style.visibility</p:attrName>
                                        </p:attrNameLst>
                                      </p:cBhvr>
                                      <p:to>
                                        <p:strVal val="visible"/>
                                      </p:to>
                                    </p:set>
                                    <p:animEffect transition="in" filter="dissolve">
                                      <p:cBhvr>
                                        <p:cTn id="71" dur="500"/>
                                        <p:tgtEl>
                                          <p:spTgt spid="369668">
                                            <p:txEl>
                                              <p:pRg st="7" end="7"/>
                                            </p:txEl>
                                          </p:spTgt>
                                        </p:tgtEl>
                                      </p:cBhvr>
                                    </p:animEffect>
                                  </p:childTnLst>
                                </p:cTn>
                              </p:par>
                              <p:par>
                                <p:cTn id="72" presetID="9" presetClass="entr" presetSubtype="0" fill="hold" nodeType="withEffect">
                                  <p:stCondLst>
                                    <p:cond delay="0"/>
                                  </p:stCondLst>
                                  <p:childTnLst>
                                    <p:set>
                                      <p:cBhvr>
                                        <p:cTn id="73" dur="1" fill="hold">
                                          <p:stCondLst>
                                            <p:cond delay="0"/>
                                          </p:stCondLst>
                                        </p:cTn>
                                        <p:tgtEl>
                                          <p:spTgt spid="369668">
                                            <p:txEl>
                                              <p:pRg st="8" end="8"/>
                                            </p:txEl>
                                          </p:spTgt>
                                        </p:tgtEl>
                                        <p:attrNameLst>
                                          <p:attrName>style.visibility</p:attrName>
                                        </p:attrNameLst>
                                      </p:cBhvr>
                                      <p:to>
                                        <p:strVal val="visible"/>
                                      </p:to>
                                    </p:set>
                                    <p:animEffect transition="in" filter="dissolve">
                                      <p:cBhvr>
                                        <p:cTn id="74" dur="500"/>
                                        <p:tgtEl>
                                          <p:spTgt spid="36966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build="p" animBg="1"/>
      <p:bldP spid="369668" grpId="0" build="p"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20A6A49D-36DA-4B9F-5DFD-6072526AAEE6}"/>
              </a:ext>
            </a:extLst>
          </p:cNvPr>
          <p:cNvSpPr>
            <a:spLocks noGrp="1"/>
          </p:cNvSpPr>
          <p:nvPr>
            <p:ph type="title" idx="4294967295"/>
          </p:nvPr>
        </p:nvSpPr>
        <p:spPr/>
        <p:txBody>
          <a:bodyPr/>
          <a:lstStyle/>
          <a:p>
            <a:pPr eaLnBrk="1" hangingPunct="1"/>
            <a:r>
              <a:rPr lang="es" altLang="en-US"/>
              <a:t>Pistas sobre la identidad de Babilonia</a:t>
            </a:r>
          </a:p>
        </p:txBody>
      </p:sp>
      <p:sp>
        <p:nvSpPr>
          <p:cNvPr id="309251" name="Rectangle 3">
            <a:extLst>
              <a:ext uri="{FF2B5EF4-FFF2-40B4-BE49-F238E27FC236}">
                <a16:creationId xmlns:a16="http://schemas.microsoft.com/office/drawing/2014/main" id="{885D047A-9EFC-92B2-76C1-D86E63C6B541}"/>
              </a:ext>
            </a:extLst>
          </p:cNvPr>
          <p:cNvSpPr>
            <a:spLocks noGrp="1"/>
          </p:cNvSpPr>
          <p:nvPr>
            <p:ph type="body" idx="4294967295"/>
          </p:nvPr>
        </p:nvSpPr>
        <p:spPr>
          <a:xfrm>
            <a:off x="1958181" y="1906494"/>
            <a:ext cx="8275638" cy="4173538"/>
          </a:xfrm>
        </p:spPr>
        <p:txBody>
          <a:bodyPr>
            <a:normAutofit lnSpcReduction="10000"/>
          </a:bodyPr>
          <a:lstStyle/>
          <a:p>
            <a:pPr eaLnBrk="1" hangingPunct="1">
              <a:buFont typeface="Arial" panose="020B0604020202020204" pitchFamily="34" charset="0"/>
              <a:buNone/>
            </a:pPr>
            <a:r>
              <a:rPr lang="es" altLang="en-US">
                <a:solidFill>
                  <a:srgbClr val="FFFF99"/>
                </a:solidFill>
              </a:rPr>
              <a:t>Juan ofrece varias pistas de identificación importantes en su descripción de Babilonia.</a:t>
            </a:r>
          </a:p>
          <a:p>
            <a:pPr eaLnBrk="1" hangingPunct="1"/>
            <a:r>
              <a:rPr lang="es" altLang="en-US" i="1"/>
              <a:t>La ciudad que hizo beber a todas las naciones del vino enloquecedor de sus adulterios…</a:t>
            </a:r>
          </a:p>
          <a:p>
            <a:pPr eaLnBrk="1" hangingPunct="1"/>
            <a:r>
              <a:rPr lang="es" altLang="en-US" i="1"/>
              <a:t>La ciudad que está asentada sobre siete colinas...</a:t>
            </a:r>
          </a:p>
          <a:p>
            <a:pPr eaLnBrk="1" hangingPunct="1"/>
            <a:r>
              <a:rPr lang="es" altLang="en-US" i="1"/>
              <a:t>La ciudad que gobierna sobre los reyes de la tierra…</a:t>
            </a:r>
          </a:p>
          <a:p>
            <a:pPr eaLnBrk="1" hangingPunct="1"/>
            <a:r>
              <a:rPr lang="es" altLang="en-US" i="1"/>
              <a:t>La ciudad que es el hogar de los demonios y de todo espíritu maligno…</a:t>
            </a:r>
          </a:p>
          <a:p>
            <a:pPr eaLnBrk="1" hangingPunct="1"/>
            <a:r>
              <a:rPr lang="es" altLang="en-US" i="1"/>
              <a:t>La ciudad ebria de la sangre de los mártires cristianos…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anim calcmode="lin" valueType="num">
                                      <p:cBhvr>
                                        <p:cTn id="7" dur="500" fill="hold"/>
                                        <p:tgtEl>
                                          <p:spTgt spid="3092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92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9251">
                                            <p:txEl>
                                              <p:pRg st="1" end="1"/>
                                            </p:txEl>
                                          </p:spTgt>
                                        </p:tgtEl>
                                        <p:attrNameLst>
                                          <p:attrName>style.visibility</p:attrName>
                                        </p:attrNameLst>
                                      </p:cBhvr>
                                      <p:to>
                                        <p:strVal val="visible"/>
                                      </p:to>
                                    </p:set>
                                    <p:anim calcmode="lin" valueType="num">
                                      <p:cBhvr additive="base">
                                        <p:cTn id="13" dur="500" fill="hold"/>
                                        <p:tgtEl>
                                          <p:spTgt spid="309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9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9251">
                                            <p:txEl>
                                              <p:pRg st="2" end="2"/>
                                            </p:txEl>
                                          </p:spTgt>
                                        </p:tgtEl>
                                        <p:attrNameLst>
                                          <p:attrName>style.visibility</p:attrName>
                                        </p:attrNameLst>
                                      </p:cBhvr>
                                      <p:to>
                                        <p:strVal val="visible"/>
                                      </p:to>
                                    </p:set>
                                    <p:anim calcmode="lin" valueType="num">
                                      <p:cBhvr additive="base">
                                        <p:cTn id="19" dur="500" fill="hold"/>
                                        <p:tgtEl>
                                          <p:spTgt spid="3092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9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09251">
                                            <p:txEl>
                                              <p:pRg st="3" end="3"/>
                                            </p:txEl>
                                          </p:spTgt>
                                        </p:tgtEl>
                                        <p:attrNameLst>
                                          <p:attrName>style.visibility</p:attrName>
                                        </p:attrNameLst>
                                      </p:cBhvr>
                                      <p:to>
                                        <p:strVal val="visible"/>
                                      </p:to>
                                    </p:set>
                                    <p:anim calcmode="lin" valueType="num">
                                      <p:cBhvr additive="base">
                                        <p:cTn id="25" dur="500" fill="hold"/>
                                        <p:tgtEl>
                                          <p:spTgt spid="3092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9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09251">
                                            <p:txEl>
                                              <p:pRg st="4" end="4"/>
                                            </p:txEl>
                                          </p:spTgt>
                                        </p:tgtEl>
                                        <p:attrNameLst>
                                          <p:attrName>style.visibility</p:attrName>
                                        </p:attrNameLst>
                                      </p:cBhvr>
                                      <p:to>
                                        <p:strVal val="visible"/>
                                      </p:to>
                                    </p:set>
                                    <p:anim calcmode="lin" valueType="num">
                                      <p:cBhvr additive="base">
                                        <p:cTn id="31" dur="500" fill="hold"/>
                                        <p:tgtEl>
                                          <p:spTgt spid="3092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92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09251">
                                            <p:txEl>
                                              <p:pRg st="5" end="5"/>
                                            </p:txEl>
                                          </p:spTgt>
                                        </p:tgtEl>
                                        <p:attrNameLst>
                                          <p:attrName>style.visibility</p:attrName>
                                        </p:attrNameLst>
                                      </p:cBhvr>
                                      <p:to>
                                        <p:strVal val="visible"/>
                                      </p:to>
                                    </p:set>
                                    <p:anim calcmode="lin" valueType="num">
                                      <p:cBhvr additive="base">
                                        <p:cTn id="37" dur="500" fill="hold"/>
                                        <p:tgtEl>
                                          <p:spTgt spid="3092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92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C32FA3A8-2F8D-60D4-2F3A-1D0061599013}"/>
              </a:ext>
            </a:extLst>
          </p:cNvPr>
          <p:cNvSpPr>
            <a:spLocks noGrp="1"/>
          </p:cNvSpPr>
          <p:nvPr>
            <p:ph type="title" idx="4294967295"/>
          </p:nvPr>
        </p:nvSpPr>
        <p:spPr/>
        <p:txBody>
          <a:bodyPr/>
          <a:lstStyle/>
          <a:p>
            <a:pPr eaLnBrk="1" hangingPunct="1"/>
            <a:r>
              <a:rPr lang="es" altLang="en-US"/>
              <a:t>¡Roma!</a:t>
            </a:r>
          </a:p>
        </p:txBody>
      </p:sp>
      <p:sp>
        <p:nvSpPr>
          <p:cNvPr id="310275" name="Rectangle 3">
            <a:extLst>
              <a:ext uri="{FF2B5EF4-FFF2-40B4-BE49-F238E27FC236}">
                <a16:creationId xmlns:a16="http://schemas.microsoft.com/office/drawing/2014/main" id="{F8143601-F2D8-257A-D5D8-91E15620E04E}"/>
              </a:ext>
            </a:extLst>
          </p:cNvPr>
          <p:cNvSpPr>
            <a:spLocks noGrp="1"/>
          </p:cNvSpPr>
          <p:nvPr>
            <p:ph type="body" idx="4294967295"/>
          </p:nvPr>
        </p:nvSpPr>
        <p:spPr>
          <a:xfrm>
            <a:off x="2057401" y="2174876"/>
            <a:ext cx="8334375" cy="4683125"/>
          </a:xfrm>
        </p:spPr>
        <p:txBody>
          <a:bodyPr>
            <a:normAutofit lnSpcReduction="10000"/>
          </a:bodyPr>
          <a:lstStyle/>
          <a:p>
            <a:pPr eaLnBrk="1" hangingPunct="1">
              <a:lnSpc>
                <a:spcPct val="80000"/>
              </a:lnSpc>
              <a:buFont typeface="Arial" panose="020B0604020202020204" pitchFamily="34" charset="0"/>
              <a:buNone/>
            </a:pPr>
            <a:r>
              <a:rPr lang="es" altLang="en-US">
                <a:solidFill>
                  <a:srgbClr val="FFFF99"/>
                </a:solidFill>
              </a:rPr>
              <a:t>Es difícil escapar a la conclusión de que todas estas descripciones apuntan directamente a Roma.</a:t>
            </a:r>
          </a:p>
          <a:p>
            <a:pPr eaLnBrk="1" hangingPunct="1">
              <a:lnSpc>
                <a:spcPct val="80000"/>
              </a:lnSpc>
            </a:pPr>
            <a:r>
              <a:rPr lang="es" altLang="en-US" i="1"/>
              <a:t>Como empresa comercial, Roma unió a las naciones del Mediterráneo en un solo complejo económico.</a:t>
            </a:r>
          </a:p>
          <a:p>
            <a:pPr eaLnBrk="1" hangingPunct="1">
              <a:lnSpc>
                <a:spcPct val="80000"/>
              </a:lnSpc>
            </a:pPr>
            <a:r>
              <a:rPr lang="es" altLang="en-US" i="1"/>
              <a:t>Siete colinas formaban el corazón geográfico de Roma.</a:t>
            </a:r>
          </a:p>
          <a:p>
            <a:pPr eaLnBrk="1" hangingPunct="1">
              <a:lnSpc>
                <a:spcPct val="80000"/>
              </a:lnSpc>
            </a:pPr>
            <a:r>
              <a:rPr lang="es" altLang="en-US" i="1"/>
              <a:t>Con sus legiones, Roma había conquistado todas las naciones del mundo mediterráneo y muchas más allá.</a:t>
            </a:r>
          </a:p>
          <a:p>
            <a:pPr eaLnBrk="1" hangingPunct="1">
              <a:lnSpc>
                <a:spcPct val="80000"/>
              </a:lnSpc>
            </a:pPr>
            <a:r>
              <a:rPr lang="es" altLang="en-US" i="1"/>
              <a:t>Como centro religioso del panteón de deidades, Roma era el centro de la religión falsa y del culto al emperador.</a:t>
            </a:r>
          </a:p>
          <a:p>
            <a:pPr eaLnBrk="1" hangingPunct="1">
              <a:lnSpc>
                <a:spcPct val="80000"/>
              </a:lnSpc>
            </a:pPr>
            <a:r>
              <a:rPr lang="es" altLang="en-US" i="1"/>
              <a:t>Dado que el cristianismo era una religión ilegal, sus adherentes fueron perseguidos, torturados y martirizados.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anim calcmode="lin" valueType="num">
                                      <p:cBhvr>
                                        <p:cTn id="7" dur="500" fill="hold"/>
                                        <p:tgtEl>
                                          <p:spTgt spid="3102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02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0275">
                                            <p:txEl>
                                              <p:pRg st="1" end="1"/>
                                            </p:txEl>
                                          </p:spTgt>
                                        </p:tgtEl>
                                        <p:attrNameLst>
                                          <p:attrName>style.visibility</p:attrName>
                                        </p:attrNameLst>
                                      </p:cBhvr>
                                      <p:to>
                                        <p:strVal val="visible"/>
                                      </p:to>
                                    </p:set>
                                    <p:anim calcmode="lin" valueType="num">
                                      <p:cBhvr additive="base">
                                        <p:cTn id="13" dur="500" fill="hold"/>
                                        <p:tgtEl>
                                          <p:spTgt spid="310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0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10275">
                                            <p:txEl>
                                              <p:pRg st="2" end="2"/>
                                            </p:txEl>
                                          </p:spTgt>
                                        </p:tgtEl>
                                        <p:attrNameLst>
                                          <p:attrName>style.visibility</p:attrName>
                                        </p:attrNameLst>
                                      </p:cBhvr>
                                      <p:to>
                                        <p:strVal val="visible"/>
                                      </p:to>
                                    </p:set>
                                    <p:anim calcmode="lin" valueType="num">
                                      <p:cBhvr additive="base">
                                        <p:cTn id="19" dur="500" fill="hold"/>
                                        <p:tgtEl>
                                          <p:spTgt spid="310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0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10275">
                                            <p:txEl>
                                              <p:pRg st="3" end="3"/>
                                            </p:txEl>
                                          </p:spTgt>
                                        </p:tgtEl>
                                        <p:attrNameLst>
                                          <p:attrName>style.visibility</p:attrName>
                                        </p:attrNameLst>
                                      </p:cBhvr>
                                      <p:to>
                                        <p:strVal val="visible"/>
                                      </p:to>
                                    </p:set>
                                    <p:anim calcmode="lin" valueType="num">
                                      <p:cBhvr additive="base">
                                        <p:cTn id="25" dur="500" fill="hold"/>
                                        <p:tgtEl>
                                          <p:spTgt spid="3102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0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10275">
                                            <p:txEl>
                                              <p:pRg st="4" end="4"/>
                                            </p:txEl>
                                          </p:spTgt>
                                        </p:tgtEl>
                                        <p:attrNameLst>
                                          <p:attrName>style.visibility</p:attrName>
                                        </p:attrNameLst>
                                      </p:cBhvr>
                                      <p:to>
                                        <p:strVal val="visible"/>
                                      </p:to>
                                    </p:set>
                                    <p:anim calcmode="lin" valueType="num">
                                      <p:cBhvr additive="base">
                                        <p:cTn id="31" dur="500" fill="hold"/>
                                        <p:tgtEl>
                                          <p:spTgt spid="3102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02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10275">
                                            <p:txEl>
                                              <p:pRg st="5" end="5"/>
                                            </p:txEl>
                                          </p:spTgt>
                                        </p:tgtEl>
                                        <p:attrNameLst>
                                          <p:attrName>style.visibility</p:attrName>
                                        </p:attrNameLst>
                                      </p:cBhvr>
                                      <p:to>
                                        <p:strVal val="visible"/>
                                      </p:to>
                                    </p:set>
                                    <p:anim calcmode="lin" valueType="num">
                                      <p:cBhvr additive="base">
                                        <p:cTn id="37" dur="500" fill="hold"/>
                                        <p:tgtEl>
                                          <p:spTgt spid="3102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102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4">
            <a:extLst>
              <a:ext uri="{FF2B5EF4-FFF2-40B4-BE49-F238E27FC236}">
                <a16:creationId xmlns:a16="http://schemas.microsoft.com/office/drawing/2014/main" id="{64C4DA5A-32EA-231B-EFC6-FD2D3C5318FF}"/>
              </a:ext>
            </a:extLst>
          </p:cNvPr>
          <p:cNvSpPr>
            <a:spLocks noGrp="1"/>
          </p:cNvSpPr>
          <p:nvPr>
            <p:ph type="title" idx="4294967295"/>
          </p:nvPr>
        </p:nvSpPr>
        <p:spPr>
          <a:xfrm>
            <a:off x="1524001" y="309563"/>
            <a:ext cx="1852613" cy="6184900"/>
          </a:xfrm>
        </p:spPr>
        <p:txBody>
          <a:bodyPr/>
          <a:lstStyle/>
          <a:p>
            <a:pPr algn="r" eaLnBrk="1" hangingPunct="1"/>
            <a:r>
              <a:rPr lang="es" altLang="en-US" sz="2400"/>
              <a:t>La descripción de Roma como la ciudad sobre las siete colinas aparece en las obras de Virgilio, Marcial y Cicerón, conocidos autores romanos en la época de Juan.</a:t>
            </a:r>
          </a:p>
        </p:txBody>
      </p:sp>
      <p:pic>
        <p:nvPicPr>
          <p:cNvPr id="208899" name="Picture 6" descr="Seven_Hills_of_Rome">
            <a:extLst>
              <a:ext uri="{FF2B5EF4-FFF2-40B4-BE49-F238E27FC236}">
                <a16:creationId xmlns:a16="http://schemas.microsoft.com/office/drawing/2014/main" id="{D3272A59-F708-11FC-2AE0-131AD454DFAF}"/>
              </a:ext>
            </a:extLst>
          </p:cNvPr>
          <p:cNvPicPr>
            <a:picLocks noGrp="1" noChangeAspect="1" noChangeArrowheads="1"/>
          </p:cNvPicPr>
          <p:nvPr>
            <p:ph idx="4294967295"/>
          </p:nvPr>
        </p:nvPicPr>
        <p:blipFill>
          <a:blip r:embed="rId2">
            <a:extLst>
              <a:ext uri="{28A0092B-C50C-407E-A947-70E740481C1C}">
                <a14:useLocalDpi xmlns:a14="http://schemas.microsoft.com/office/drawing/2010/main"/>
              </a:ext>
            </a:extLst>
          </a:blip>
          <a:srcRect/>
          <a:stretch>
            <a:fillRect/>
          </a:stretch>
        </p:blipFill>
        <p:spPr>
          <a:xfrm>
            <a:off x="3465513" y="-12700"/>
            <a:ext cx="7245350" cy="6910388"/>
          </a:xfrm>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3C971235-288D-92EA-364D-7B9853D2BDE3}"/>
              </a:ext>
            </a:extLst>
          </p:cNvPr>
          <p:cNvSpPr>
            <a:spLocks noGrp="1"/>
          </p:cNvSpPr>
          <p:nvPr>
            <p:ph type="title" idx="4294967295"/>
          </p:nvPr>
        </p:nvSpPr>
        <p:spPr/>
        <p:txBody>
          <a:bodyPr/>
          <a:lstStyle/>
          <a:p>
            <a:pPr eaLnBrk="1" hangingPunct="1"/>
            <a:r>
              <a:rPr lang="es" altLang="en-US" dirty="0"/>
              <a:t>La metáfora de la </a:t>
            </a:r>
            <a:r>
              <a:rPr lang="en-US" altLang="en-US" dirty="0" err="1"/>
              <a:t>prostituta</a:t>
            </a:r>
            <a:endParaRPr lang="es" altLang="en-US" dirty="0"/>
          </a:p>
        </p:txBody>
      </p:sp>
      <p:sp>
        <p:nvSpPr>
          <p:cNvPr id="316419" name="Rectangle 3">
            <a:extLst>
              <a:ext uri="{FF2B5EF4-FFF2-40B4-BE49-F238E27FC236}">
                <a16:creationId xmlns:a16="http://schemas.microsoft.com/office/drawing/2014/main" id="{5F9E2369-4FAD-2930-4496-7A3060374033}"/>
              </a:ext>
            </a:extLst>
          </p:cNvPr>
          <p:cNvSpPr>
            <a:spLocks noGrp="1"/>
          </p:cNvSpPr>
          <p:nvPr>
            <p:ph type="body" idx="4294967295"/>
          </p:nvPr>
        </p:nvSpPr>
        <p:spPr>
          <a:xfrm>
            <a:off x="1653148" y="1415211"/>
            <a:ext cx="8304212" cy="4727575"/>
          </a:xfrm>
        </p:spPr>
        <p:txBody>
          <a:bodyPr>
            <a:normAutofit lnSpcReduction="10000"/>
          </a:bodyPr>
          <a:lstStyle/>
          <a:p>
            <a:pPr eaLnBrk="1" hangingPunct="1">
              <a:buFont typeface="Arial" panose="020B0604020202020204" pitchFamily="34" charset="0"/>
              <a:buNone/>
            </a:pPr>
            <a:r>
              <a:rPr lang="es" altLang="en-US" dirty="0">
                <a:solidFill>
                  <a:srgbClr val="FFFF99"/>
                </a:solidFill>
              </a:rPr>
              <a:t>La promiscuidad sexual se usa con frecuencia en el Antiguo Testamento para describir la religión falsa, particularmente en el contexto de Israel como la esposa de Dios.</a:t>
            </a:r>
          </a:p>
          <a:p>
            <a:pPr eaLnBrk="1" hangingPunct="1"/>
            <a:r>
              <a:rPr lang="es" altLang="en-US" i="1" dirty="0"/>
              <a:t>Las prostitutas en Roma usaban diademas con sus nombres, y esta Babilonia también usa una.</a:t>
            </a:r>
          </a:p>
          <a:p>
            <a:pPr eaLnBrk="1" hangingPunct="1"/>
            <a:r>
              <a:rPr lang="es" altLang="en-US" i="1" dirty="0"/>
              <a:t>Así como la antigua Babilonia se construyó sobre el río Éufrates, esta Babilonia se asienta sobre “muchas aguas”, una metáfora de las naciones del mundo.</a:t>
            </a:r>
          </a:p>
          <a:p>
            <a:pPr eaLnBrk="1" hangingPunct="1"/>
            <a:r>
              <a:rPr lang="es" altLang="en-US" i="1" dirty="0"/>
              <a:t>Los nombres blasfemos de la bestia sobre la que se sienta bien pueden representar el culto imperial y sus pretensiones de deidad.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16419">
                                            <p:txEl>
                                              <p:pRg st="0" end="0"/>
                                            </p:txEl>
                                          </p:spTgt>
                                        </p:tgtEl>
                                        <p:attrNameLst>
                                          <p:attrName>style.visibility</p:attrName>
                                        </p:attrNameLst>
                                      </p:cBhvr>
                                      <p:to>
                                        <p:strVal val="visible"/>
                                      </p:to>
                                    </p:set>
                                    <p:anim calcmode="lin" valueType="num">
                                      <p:cBhvr>
                                        <p:cTn id="7" dur="500" fill="hold"/>
                                        <p:tgtEl>
                                          <p:spTgt spid="3164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64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6419">
                                            <p:txEl>
                                              <p:pRg st="1" end="1"/>
                                            </p:txEl>
                                          </p:spTgt>
                                        </p:tgtEl>
                                        <p:attrNameLst>
                                          <p:attrName>style.visibility</p:attrName>
                                        </p:attrNameLst>
                                      </p:cBhvr>
                                      <p:to>
                                        <p:strVal val="visible"/>
                                      </p:to>
                                    </p:set>
                                    <p:anim calcmode="lin" valueType="num">
                                      <p:cBhvr additive="base">
                                        <p:cTn id="13" dur="500" fill="hold"/>
                                        <p:tgtEl>
                                          <p:spTgt spid="316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6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16419">
                                            <p:txEl>
                                              <p:pRg st="2" end="2"/>
                                            </p:txEl>
                                          </p:spTgt>
                                        </p:tgtEl>
                                        <p:attrNameLst>
                                          <p:attrName>style.visibility</p:attrName>
                                        </p:attrNameLst>
                                      </p:cBhvr>
                                      <p:to>
                                        <p:strVal val="visible"/>
                                      </p:to>
                                    </p:set>
                                    <p:anim calcmode="lin" valueType="num">
                                      <p:cBhvr additive="base">
                                        <p:cTn id="19" dur="500" fill="hold"/>
                                        <p:tgtEl>
                                          <p:spTgt spid="3164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6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16419">
                                            <p:txEl>
                                              <p:pRg st="3" end="3"/>
                                            </p:txEl>
                                          </p:spTgt>
                                        </p:tgtEl>
                                        <p:attrNameLst>
                                          <p:attrName>style.visibility</p:attrName>
                                        </p:attrNameLst>
                                      </p:cBhvr>
                                      <p:to>
                                        <p:strVal val="visible"/>
                                      </p:to>
                                    </p:set>
                                    <p:anim calcmode="lin" valueType="num">
                                      <p:cBhvr additive="base">
                                        <p:cTn id="25" dur="500" fill="hold"/>
                                        <p:tgtEl>
                                          <p:spTgt spid="3164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64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6E257DB4-BBE7-9C3A-511B-74EC0C2EE84F}"/>
              </a:ext>
            </a:extLst>
          </p:cNvPr>
          <p:cNvSpPr>
            <a:spLocks noGrp="1"/>
          </p:cNvSpPr>
          <p:nvPr>
            <p:ph type="title" idx="4294967295"/>
          </p:nvPr>
        </p:nvSpPr>
        <p:spPr/>
        <p:txBody>
          <a:bodyPr/>
          <a:lstStyle/>
          <a:p>
            <a:pPr eaLnBrk="1" hangingPunct="1"/>
            <a:r>
              <a:rPr lang="es" altLang="en-US"/>
              <a:t>El mito de Redivivus</a:t>
            </a:r>
          </a:p>
        </p:txBody>
      </p:sp>
      <p:sp>
        <p:nvSpPr>
          <p:cNvPr id="317443" name="Rectangle 3">
            <a:extLst>
              <a:ext uri="{FF2B5EF4-FFF2-40B4-BE49-F238E27FC236}">
                <a16:creationId xmlns:a16="http://schemas.microsoft.com/office/drawing/2014/main" id="{1F9F762E-5513-CB49-ED17-213CD384BF15}"/>
              </a:ext>
            </a:extLst>
          </p:cNvPr>
          <p:cNvSpPr>
            <a:spLocks noGrp="1"/>
          </p:cNvSpPr>
          <p:nvPr>
            <p:ph type="body" idx="4294967295"/>
          </p:nvPr>
        </p:nvSpPr>
        <p:spPr>
          <a:xfrm>
            <a:off x="2057400" y="2336801"/>
            <a:ext cx="8318500" cy="4246563"/>
          </a:xfrm>
        </p:spPr>
        <p:txBody>
          <a:bodyPr>
            <a:normAutofit lnSpcReduction="10000"/>
          </a:bodyPr>
          <a:lstStyle/>
          <a:p>
            <a:pPr eaLnBrk="1" hangingPunct="1">
              <a:buFont typeface="Arial" panose="020B0604020202020204" pitchFamily="34" charset="0"/>
              <a:buNone/>
            </a:pPr>
            <a:r>
              <a:rPr lang="es" altLang="en-US">
                <a:solidFill>
                  <a:srgbClr val="FFFF99"/>
                </a:solidFill>
              </a:rPr>
              <a:t>La bestia sobre la que cabalga la ramera (que “era, ya no es, y vendrá” es una parodia del Cordero (“el que es, y que era, y que ha de venir”).</a:t>
            </a:r>
          </a:p>
          <a:p>
            <a:pPr eaLnBrk="1" hangingPunct="1"/>
            <a:r>
              <a:rPr lang="es" altLang="en-US" i="1"/>
              <a:t>Este lenguaje críptico de “una vez fue, ahora no es y surgirá” recuerda el mito de que César Nerón se levantaría de entre los muertos e invadiría Roma con los ejércitos orientales.</a:t>
            </a:r>
          </a:p>
          <a:p>
            <a:pPr eaLnBrk="1" hangingPunct="1"/>
            <a:r>
              <a:rPr lang="es" altLang="en-US" i="1"/>
              <a:t>Algunos intérpretes argumentan que este es el significado de la cabeza fatalmente herida de la bestia que fue sanada: que una figura parecida a Nerón se levantaría para oponerse al pueblo de Dios al final.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17443">
                                            <p:txEl>
                                              <p:pRg st="0" end="0"/>
                                            </p:txEl>
                                          </p:spTgt>
                                        </p:tgtEl>
                                        <p:attrNameLst>
                                          <p:attrName>style.visibility</p:attrName>
                                        </p:attrNameLst>
                                      </p:cBhvr>
                                      <p:to>
                                        <p:strVal val="visible"/>
                                      </p:to>
                                    </p:set>
                                    <p:anim calcmode="lin" valueType="num">
                                      <p:cBhvr>
                                        <p:cTn id="7" dur="500" fill="hold"/>
                                        <p:tgtEl>
                                          <p:spTgt spid="3174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74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7443">
                                            <p:txEl>
                                              <p:pRg st="1" end="1"/>
                                            </p:txEl>
                                          </p:spTgt>
                                        </p:tgtEl>
                                        <p:attrNameLst>
                                          <p:attrName>style.visibility</p:attrName>
                                        </p:attrNameLst>
                                      </p:cBhvr>
                                      <p:to>
                                        <p:strVal val="visible"/>
                                      </p:to>
                                    </p:set>
                                    <p:anim calcmode="lin" valueType="num">
                                      <p:cBhvr additive="base">
                                        <p:cTn id="13" dur="500" fill="hold"/>
                                        <p:tgtEl>
                                          <p:spTgt spid="3174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17443">
                                            <p:txEl>
                                              <p:pRg st="2" end="2"/>
                                            </p:txEl>
                                          </p:spTgt>
                                        </p:tgtEl>
                                        <p:attrNameLst>
                                          <p:attrName>style.visibility</p:attrName>
                                        </p:attrNameLst>
                                      </p:cBhvr>
                                      <p:to>
                                        <p:strVal val="visible"/>
                                      </p:to>
                                    </p:set>
                                    <p:anim calcmode="lin" valueType="num">
                                      <p:cBhvr additive="base">
                                        <p:cTn id="19" dur="500" fill="hold"/>
                                        <p:tgtEl>
                                          <p:spTgt spid="3174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4">
            <a:extLst>
              <a:ext uri="{FF2B5EF4-FFF2-40B4-BE49-F238E27FC236}">
                <a16:creationId xmlns:a16="http://schemas.microsoft.com/office/drawing/2014/main" id="{FD41B404-6B0F-ED38-1772-1D8D0A8F3E03}"/>
              </a:ext>
            </a:extLst>
          </p:cNvPr>
          <p:cNvSpPr>
            <a:spLocks noGrp="1"/>
          </p:cNvSpPr>
          <p:nvPr>
            <p:ph type="title" idx="4294967295"/>
          </p:nvPr>
        </p:nvSpPr>
        <p:spPr/>
        <p:txBody>
          <a:bodyPr/>
          <a:lstStyle/>
          <a:p>
            <a:pPr eaLnBrk="1" hangingPunct="1"/>
            <a:r>
              <a:rPr lang="es" altLang="en-US"/>
              <a:t>las siete cabezas</a:t>
            </a:r>
          </a:p>
        </p:txBody>
      </p:sp>
      <p:sp>
        <p:nvSpPr>
          <p:cNvPr id="318472" name="Rectangle 8">
            <a:extLst>
              <a:ext uri="{FF2B5EF4-FFF2-40B4-BE49-F238E27FC236}">
                <a16:creationId xmlns:a16="http://schemas.microsoft.com/office/drawing/2014/main" id="{B503AF69-D912-1CE4-5E3E-1FA1888B5752}"/>
              </a:ext>
            </a:extLst>
          </p:cNvPr>
          <p:cNvSpPr>
            <a:spLocks noGrp="1"/>
          </p:cNvSpPr>
          <p:nvPr>
            <p:ph type="body" idx="4294967295"/>
          </p:nvPr>
        </p:nvSpPr>
        <p:spPr>
          <a:xfrm>
            <a:off x="2057401" y="2336800"/>
            <a:ext cx="8347075" cy="4262438"/>
          </a:xfrm>
        </p:spPr>
        <p:txBody>
          <a:bodyPr>
            <a:normAutofit lnSpcReduction="10000"/>
          </a:bodyPr>
          <a:lstStyle/>
          <a:p>
            <a:pPr>
              <a:lnSpc>
                <a:spcPct val="100000"/>
              </a:lnSpc>
              <a:spcBef>
                <a:spcPct val="50000"/>
              </a:spcBef>
              <a:buFontTx/>
              <a:buNone/>
            </a:pPr>
            <a:r>
              <a:rPr lang="es" altLang="en-US">
                <a:solidFill>
                  <a:srgbClr val="FFFF99"/>
                </a:solidFill>
              </a:rPr>
              <a:t>Las siete cabezas de la bestia tienen una doble interpretación: son las siete colinas (de Roma), y también son siete “reyes”.</a:t>
            </a:r>
            <a:r>
              <a:rPr lang="es" altLang="en-US"/>
              <a:t> </a:t>
            </a:r>
          </a:p>
          <a:p>
            <a:pPr>
              <a:lnSpc>
                <a:spcPct val="100000"/>
              </a:lnSpc>
              <a:spcBef>
                <a:spcPct val="50000"/>
              </a:spcBef>
              <a:buFontTx/>
              <a:buChar char="•"/>
            </a:pPr>
            <a:r>
              <a:rPr lang="es" altLang="en-US" i="1"/>
              <a:t>Si bien existe un acuerdo general sobre las siete colinas, hay varias opciones para las siete cabezas.</a:t>
            </a:r>
          </a:p>
          <a:p>
            <a:pPr>
              <a:lnSpc>
                <a:spcPct val="100000"/>
              </a:lnSpc>
              <a:spcBef>
                <a:spcPct val="50000"/>
              </a:spcBef>
              <a:buFontTx/>
              <a:buChar char="•"/>
            </a:pPr>
            <a:r>
              <a:rPr lang="es" altLang="en-US" i="1"/>
              <a:t>Independientemente de cómo uno interprete las cabezas, el hecho de que “uno es” presumiblemente se refiere a alguna parte del gobierno en el poder en el momento en que Juan estaba escribiendo.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18472">
                                            <p:txEl>
                                              <p:pRg st="0" end="0"/>
                                            </p:txEl>
                                          </p:spTgt>
                                        </p:tgtEl>
                                        <p:attrNameLst>
                                          <p:attrName>style.visibility</p:attrName>
                                        </p:attrNameLst>
                                      </p:cBhvr>
                                      <p:to>
                                        <p:strVal val="visible"/>
                                      </p:to>
                                    </p:set>
                                    <p:anim calcmode="lin" valueType="num">
                                      <p:cBhvr>
                                        <p:cTn id="7" dur="500" fill="hold"/>
                                        <p:tgtEl>
                                          <p:spTgt spid="31847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1847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18472">
                                            <p:txEl>
                                              <p:pRg st="1" end="1"/>
                                            </p:txEl>
                                          </p:spTgt>
                                        </p:tgtEl>
                                        <p:attrNameLst>
                                          <p:attrName>style.visibility</p:attrName>
                                        </p:attrNameLst>
                                      </p:cBhvr>
                                      <p:to>
                                        <p:strVal val="visible"/>
                                      </p:to>
                                    </p:set>
                                    <p:anim calcmode="lin" valueType="num">
                                      <p:cBhvr additive="base">
                                        <p:cTn id="13" dur="500" fill="hold"/>
                                        <p:tgtEl>
                                          <p:spTgt spid="3184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847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18472">
                                            <p:txEl>
                                              <p:pRg st="2" end="2"/>
                                            </p:txEl>
                                          </p:spTgt>
                                        </p:tgtEl>
                                        <p:attrNameLst>
                                          <p:attrName>style.visibility</p:attrName>
                                        </p:attrNameLst>
                                      </p:cBhvr>
                                      <p:to>
                                        <p:strVal val="visible"/>
                                      </p:to>
                                    </p:set>
                                    <p:anim calcmode="lin" valueType="num">
                                      <p:cBhvr additive="base">
                                        <p:cTn id="19" dur="500" fill="hold"/>
                                        <p:tgtEl>
                                          <p:spTgt spid="3184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847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D3C0CDC1-2539-3E3A-AD32-E5BB390D45CD}"/>
              </a:ext>
            </a:extLst>
          </p:cNvPr>
          <p:cNvSpPr>
            <a:spLocks noGrp="1"/>
          </p:cNvSpPr>
          <p:nvPr>
            <p:ph type="title" idx="4294967295"/>
          </p:nvPr>
        </p:nvSpPr>
        <p:spPr/>
        <p:txBody>
          <a:bodyPr/>
          <a:lstStyle/>
          <a:p>
            <a:pPr eaLnBrk="1" hangingPunct="1"/>
            <a:r>
              <a:rPr lang="es" altLang="en-US"/>
              <a:t>Los césares imperiales</a:t>
            </a:r>
          </a:p>
        </p:txBody>
      </p:sp>
      <p:sp>
        <p:nvSpPr>
          <p:cNvPr id="323587" name="Rectangle 3">
            <a:extLst>
              <a:ext uri="{FF2B5EF4-FFF2-40B4-BE49-F238E27FC236}">
                <a16:creationId xmlns:a16="http://schemas.microsoft.com/office/drawing/2014/main" id="{FDDF43D4-4941-A837-E96F-44D3DBEBAC9B}"/>
              </a:ext>
            </a:extLst>
          </p:cNvPr>
          <p:cNvSpPr>
            <a:spLocks noGrp="1"/>
          </p:cNvSpPr>
          <p:nvPr>
            <p:ph type="body" idx="4294967295"/>
          </p:nvPr>
        </p:nvSpPr>
        <p:spPr>
          <a:xfrm>
            <a:off x="2057401" y="2079625"/>
            <a:ext cx="8393113" cy="4521200"/>
          </a:xfrm>
        </p:spPr>
        <p:txBody>
          <a:bodyPr/>
          <a:lstStyle/>
          <a:p>
            <a:pPr eaLnBrk="1" hangingPunct="1">
              <a:buFont typeface="Arial" panose="020B0604020202020204" pitchFamily="34" charset="0"/>
              <a:buNone/>
            </a:pPr>
            <a:r>
              <a:rPr lang="es" altLang="en-US">
                <a:solidFill>
                  <a:srgbClr val="FFFF99"/>
                </a:solidFill>
              </a:rPr>
              <a:t>Una forma popular de interpretar las “cabezas” de la bestia es correlacionarlas con los césares imperiales:</a:t>
            </a:r>
          </a:p>
          <a:p>
            <a:pPr>
              <a:lnSpc>
                <a:spcPct val="100000"/>
              </a:lnSpc>
              <a:spcBef>
                <a:spcPct val="50000"/>
              </a:spcBef>
              <a:buFontTx/>
              <a:buChar char="•"/>
            </a:pPr>
            <a:r>
              <a:rPr lang="es" altLang="en-US" i="1"/>
              <a:t>Si se usa este esquema, obviamente es importante cuando se va a fechar el Libro de Apocalipsis.</a:t>
            </a:r>
          </a:p>
          <a:p>
            <a:pPr>
              <a:lnSpc>
                <a:spcPct val="100000"/>
              </a:lnSpc>
              <a:spcBef>
                <a:spcPct val="50000"/>
              </a:spcBef>
              <a:buFontTx/>
              <a:buChar char="•"/>
            </a:pPr>
            <a:r>
              <a:rPr lang="es" altLang="en-US" i="1"/>
              <a:t>Es igualmente importante qué emperador es el primero de la serie de siete.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23587">
                                            <p:txEl>
                                              <p:pRg st="0" end="0"/>
                                            </p:txEl>
                                          </p:spTgt>
                                        </p:tgtEl>
                                        <p:attrNameLst>
                                          <p:attrName>style.visibility</p:attrName>
                                        </p:attrNameLst>
                                      </p:cBhvr>
                                      <p:to>
                                        <p:strVal val="visible"/>
                                      </p:to>
                                    </p:set>
                                    <p:anim calcmode="lin" valueType="num">
                                      <p:cBhvr>
                                        <p:cTn id="7" dur="500" fill="hold"/>
                                        <p:tgtEl>
                                          <p:spTgt spid="3235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35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3587">
                                            <p:txEl>
                                              <p:pRg st="1" end="1"/>
                                            </p:txEl>
                                          </p:spTgt>
                                        </p:tgtEl>
                                        <p:attrNameLst>
                                          <p:attrName>style.visibility</p:attrName>
                                        </p:attrNameLst>
                                      </p:cBhvr>
                                      <p:to>
                                        <p:strVal val="visible"/>
                                      </p:to>
                                    </p:set>
                                    <p:anim calcmode="lin" valueType="num">
                                      <p:cBhvr additive="base">
                                        <p:cTn id="13" dur="500" fill="hold"/>
                                        <p:tgtEl>
                                          <p:spTgt spid="3235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3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3587">
                                            <p:txEl>
                                              <p:pRg st="2" end="2"/>
                                            </p:txEl>
                                          </p:spTgt>
                                        </p:tgtEl>
                                        <p:attrNameLst>
                                          <p:attrName>style.visibility</p:attrName>
                                        </p:attrNameLst>
                                      </p:cBhvr>
                                      <p:to>
                                        <p:strVal val="visible"/>
                                      </p:to>
                                    </p:set>
                                    <p:anim calcmode="lin" valueType="num">
                                      <p:cBhvr additive="base">
                                        <p:cTn id="19" dur="500" fill="hold"/>
                                        <p:tgtEl>
                                          <p:spTgt spid="3235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35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a:extLst>
              <a:ext uri="{FF2B5EF4-FFF2-40B4-BE49-F238E27FC236}">
                <a16:creationId xmlns:a16="http://schemas.microsoft.com/office/drawing/2014/main" id="{42FF59E9-DF06-6C58-45CA-1540AD692370}"/>
              </a:ext>
            </a:extLst>
          </p:cNvPr>
          <p:cNvSpPr>
            <a:spLocks noGrp="1"/>
          </p:cNvSpPr>
          <p:nvPr>
            <p:ph type="title" idx="4294967295"/>
          </p:nvPr>
        </p:nvSpPr>
        <p:spPr>
          <a:xfrm>
            <a:off x="1624014" y="2255838"/>
            <a:ext cx="1792287" cy="800100"/>
          </a:xfrm>
        </p:spPr>
        <p:txBody>
          <a:bodyPr/>
          <a:lstStyle/>
          <a:p>
            <a:pPr algn="ctr" eaLnBrk="1" hangingPunct="1"/>
            <a:r>
              <a:rPr lang="es" altLang="en-US" sz="2000" i="1"/>
              <a:t>Julio </a:t>
            </a:r>
            <a:br>
              <a:rPr lang="en-US" altLang="en-US" sz="2000" i="1"/>
            </a:br>
            <a:r>
              <a:rPr lang="es" altLang="en-US" sz="2000" i="1"/>
              <a:t>(49—44 a. C.)</a:t>
            </a:r>
          </a:p>
        </p:txBody>
      </p:sp>
      <p:pic>
        <p:nvPicPr>
          <p:cNvPr id="324612" name="Picture 4" descr="Julius-Caesar[1]">
            <a:extLst>
              <a:ext uri="{FF2B5EF4-FFF2-40B4-BE49-F238E27FC236}">
                <a16:creationId xmlns:a16="http://schemas.microsoft.com/office/drawing/2014/main" id="{B495A52A-B01D-3574-7583-73F80EC6F3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87526" y="249238"/>
            <a:ext cx="152876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613" name="Picture 5" descr="augustus[1]">
            <a:extLst>
              <a:ext uri="{FF2B5EF4-FFF2-40B4-BE49-F238E27FC236}">
                <a16:creationId xmlns:a16="http://schemas.microsoft.com/office/drawing/2014/main" id="{B5CB3BCD-5D3D-AA9A-8798-EE733E812D0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r="949" b="7590"/>
          <a:stretch>
            <a:fillRect/>
          </a:stretch>
        </p:blipFill>
        <p:spPr bwMode="auto">
          <a:xfrm>
            <a:off x="5297488" y="214314"/>
            <a:ext cx="1522412"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614" name="Picture 6" descr="tiberius_bm[1]">
            <a:extLst>
              <a:ext uri="{FF2B5EF4-FFF2-40B4-BE49-F238E27FC236}">
                <a16:creationId xmlns:a16="http://schemas.microsoft.com/office/drawing/2014/main" id="{8FF25F47-0A54-CF28-9DD0-5ED73EF0FFD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1838" y="227013"/>
            <a:ext cx="1522412"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5" name="Text Box 7">
            <a:extLst>
              <a:ext uri="{FF2B5EF4-FFF2-40B4-BE49-F238E27FC236}">
                <a16:creationId xmlns:a16="http://schemas.microsoft.com/office/drawing/2014/main" id="{D72D104E-CD35-4338-8BF1-A2A940E8A6BA}"/>
              </a:ext>
            </a:extLst>
          </p:cNvPr>
          <p:cNvSpPr txBox="1">
            <a:spLocks noChangeArrowheads="1"/>
          </p:cNvSpPr>
          <p:nvPr/>
        </p:nvSpPr>
        <p:spPr bwMode="auto">
          <a:xfrm>
            <a:off x="3614738" y="263525"/>
            <a:ext cx="1401762" cy="19637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s" altLang="en-US" sz="24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GUERRA CIVIL</a:t>
            </a:r>
          </a:p>
          <a:p>
            <a:pPr marL="0" marR="0" lvl="0" indent="0" algn="ctr"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endParaRPr kumimoji="0" lang="en-US" altLang="en-US" sz="1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endParaRPr kumimoji="0" lang="en-US" alt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324616" name="Rectangle 8">
            <a:extLst>
              <a:ext uri="{FF2B5EF4-FFF2-40B4-BE49-F238E27FC236}">
                <a16:creationId xmlns:a16="http://schemas.microsoft.com/office/drawing/2014/main" id="{1945AF90-CB9B-2426-A92C-D17CC663B851}"/>
              </a:ext>
            </a:extLst>
          </p:cNvPr>
          <p:cNvSpPr>
            <a:spLocks/>
          </p:cNvSpPr>
          <p:nvPr/>
        </p:nvSpPr>
        <p:spPr bwMode="auto">
          <a:xfrm>
            <a:off x="5006975" y="2235200"/>
            <a:ext cx="2057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s" altLang="en-US" sz="20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t>Augusto </a:t>
            </a:r>
            <a:br>
              <a:rPr kumimoji="0" lang="en-US" altLang="en-US" sz="20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br>
            <a:r>
              <a:rPr kumimoji="0" lang="es" altLang="en-US" sz="20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t>(27 a. C.—14 d. C.)</a:t>
            </a:r>
          </a:p>
        </p:txBody>
      </p:sp>
      <p:sp>
        <p:nvSpPr>
          <p:cNvPr id="324617" name="Rectangle 9">
            <a:extLst>
              <a:ext uri="{FF2B5EF4-FFF2-40B4-BE49-F238E27FC236}">
                <a16:creationId xmlns:a16="http://schemas.microsoft.com/office/drawing/2014/main" id="{66F3A924-E006-36CE-D607-06E2F8952E41}"/>
              </a:ext>
            </a:extLst>
          </p:cNvPr>
          <p:cNvSpPr>
            <a:spLocks/>
          </p:cNvSpPr>
          <p:nvPr/>
        </p:nvSpPr>
        <p:spPr bwMode="auto">
          <a:xfrm>
            <a:off x="6829426" y="2230439"/>
            <a:ext cx="1998663"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s" altLang="en-US" sz="20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t>Tiberio </a:t>
            </a:r>
            <a:br>
              <a:rPr kumimoji="0" lang="en-US" altLang="en-US" sz="20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br>
            <a:r>
              <a:rPr kumimoji="0" lang="es" altLang="en-US" sz="20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t>(14-37 d. C.)</a:t>
            </a:r>
          </a:p>
        </p:txBody>
      </p:sp>
      <p:pic>
        <p:nvPicPr>
          <p:cNvPr id="324618" name="Picture 10" descr="caligula1[1]">
            <a:extLst>
              <a:ext uri="{FF2B5EF4-FFF2-40B4-BE49-F238E27FC236}">
                <a16:creationId xmlns:a16="http://schemas.microsoft.com/office/drawing/2014/main" id="{E73F0BB7-F555-C4BB-A127-F95693D30A9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47139" y="230188"/>
            <a:ext cx="1538287"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19" name="Rectangle 11">
            <a:extLst>
              <a:ext uri="{FF2B5EF4-FFF2-40B4-BE49-F238E27FC236}">
                <a16:creationId xmlns:a16="http://schemas.microsoft.com/office/drawing/2014/main" id="{88F460BA-72E1-5A90-AB66-D33CFB8EF733}"/>
              </a:ext>
            </a:extLst>
          </p:cNvPr>
          <p:cNvSpPr>
            <a:spLocks/>
          </p:cNvSpPr>
          <p:nvPr/>
        </p:nvSpPr>
        <p:spPr bwMode="auto">
          <a:xfrm>
            <a:off x="8610601" y="2238375"/>
            <a:ext cx="1998663"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s" altLang="en-US" sz="20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t>Gayo/Calígula </a:t>
            </a:r>
            <a:br>
              <a:rPr kumimoji="0" lang="en-US" altLang="en-US" sz="20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br>
            <a:r>
              <a:rPr kumimoji="0" lang="es" altLang="en-US" sz="20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t>(37-41 d. C.)</a:t>
            </a:r>
          </a:p>
        </p:txBody>
      </p:sp>
      <p:pic>
        <p:nvPicPr>
          <p:cNvPr id="324620" name="Picture 12" descr="Claudius_Ny_Carlsberg02[1]">
            <a:extLst>
              <a:ext uri="{FF2B5EF4-FFF2-40B4-BE49-F238E27FC236}">
                <a16:creationId xmlns:a16="http://schemas.microsoft.com/office/drawing/2014/main" id="{D9938D3D-3A80-1392-57B0-3C4786F580C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82763" y="3548064"/>
            <a:ext cx="1524000"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21" name="Rectangle 13">
            <a:extLst>
              <a:ext uri="{FF2B5EF4-FFF2-40B4-BE49-F238E27FC236}">
                <a16:creationId xmlns:a16="http://schemas.microsoft.com/office/drawing/2014/main" id="{7AA3AA6A-8E23-5052-5E14-1A0C5399EDD5}"/>
              </a:ext>
            </a:extLst>
          </p:cNvPr>
          <p:cNvSpPr>
            <a:spLocks/>
          </p:cNvSpPr>
          <p:nvPr/>
        </p:nvSpPr>
        <p:spPr bwMode="auto">
          <a:xfrm>
            <a:off x="1524001" y="5530850"/>
            <a:ext cx="1998663"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s" altLang="en-US" sz="20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t>Claudio </a:t>
            </a:r>
            <a:br>
              <a:rPr kumimoji="0" lang="en-US" altLang="en-US" sz="20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br>
            <a:r>
              <a:rPr kumimoji="0" lang="es" altLang="en-US" sz="20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t>(41-54 d. C.)</a:t>
            </a:r>
          </a:p>
        </p:txBody>
      </p:sp>
      <p:pic>
        <p:nvPicPr>
          <p:cNvPr id="324622" name="Picture 14" descr="Nero_pushkin[1]">
            <a:extLst>
              <a:ext uri="{FF2B5EF4-FFF2-40B4-BE49-F238E27FC236}">
                <a16:creationId xmlns:a16="http://schemas.microsoft.com/office/drawing/2014/main" id="{37C62197-82A7-8287-69F8-30B45C02315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t="-1468"/>
          <a:stretch>
            <a:fillRect/>
          </a:stretch>
        </p:blipFill>
        <p:spPr bwMode="auto">
          <a:xfrm>
            <a:off x="3575051" y="3522664"/>
            <a:ext cx="152717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23" name="Rectangle 15">
            <a:extLst>
              <a:ext uri="{FF2B5EF4-FFF2-40B4-BE49-F238E27FC236}">
                <a16:creationId xmlns:a16="http://schemas.microsoft.com/office/drawing/2014/main" id="{4CF55F4E-BFB6-BB3F-BDE2-3BA197EDE8BD}"/>
              </a:ext>
            </a:extLst>
          </p:cNvPr>
          <p:cNvSpPr>
            <a:spLocks/>
          </p:cNvSpPr>
          <p:nvPr/>
        </p:nvSpPr>
        <p:spPr bwMode="auto">
          <a:xfrm>
            <a:off x="3308351" y="5526089"/>
            <a:ext cx="1998663"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s" altLang="en-US" sz="20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t>Nerón </a:t>
            </a:r>
            <a:br>
              <a:rPr kumimoji="0" lang="en-US" altLang="en-US" sz="20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br>
            <a:r>
              <a:rPr kumimoji="0" lang="es" altLang="en-US" sz="20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t>(54-68 d. C.)</a:t>
            </a:r>
          </a:p>
        </p:txBody>
      </p:sp>
      <p:pic>
        <p:nvPicPr>
          <p:cNvPr id="324624" name="Picture 16" descr="vespasian[1]">
            <a:extLst>
              <a:ext uri="{FF2B5EF4-FFF2-40B4-BE49-F238E27FC236}">
                <a16:creationId xmlns:a16="http://schemas.microsoft.com/office/drawing/2014/main" id="{EE5D904C-0A72-DB24-FF9D-115658D5899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329238" y="3559176"/>
            <a:ext cx="145891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25" name="Rectangle 17">
            <a:extLst>
              <a:ext uri="{FF2B5EF4-FFF2-40B4-BE49-F238E27FC236}">
                <a16:creationId xmlns:a16="http://schemas.microsoft.com/office/drawing/2014/main" id="{9ADBA97D-0477-6C31-5FC9-9CD6CA626ED7}"/>
              </a:ext>
            </a:extLst>
          </p:cNvPr>
          <p:cNvSpPr>
            <a:spLocks/>
          </p:cNvSpPr>
          <p:nvPr/>
        </p:nvSpPr>
        <p:spPr bwMode="auto">
          <a:xfrm>
            <a:off x="5054601" y="5519739"/>
            <a:ext cx="1998663"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s" altLang="en-US" sz="20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t>Vespasiano </a:t>
            </a:r>
            <a:br>
              <a:rPr kumimoji="0" lang="en-US" altLang="en-US" sz="20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br>
            <a:r>
              <a:rPr kumimoji="0" lang="es" altLang="en-US" sz="20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t>(68-79 d. C.)</a:t>
            </a:r>
          </a:p>
        </p:txBody>
      </p:sp>
      <p:pic>
        <p:nvPicPr>
          <p:cNvPr id="324626" name="Picture 18" descr="titus_louvre[1]">
            <a:extLst>
              <a:ext uri="{FF2B5EF4-FFF2-40B4-BE49-F238E27FC236}">
                <a16:creationId xmlns:a16="http://schemas.microsoft.com/office/drawing/2014/main" id="{58BFE2B0-2D10-4F8B-0C44-6924DE7356D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t="-2341" b="-96"/>
          <a:stretch>
            <a:fillRect/>
          </a:stretch>
        </p:blipFill>
        <p:spPr bwMode="auto">
          <a:xfrm>
            <a:off x="7100888" y="3508376"/>
            <a:ext cx="15240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27" name="Rectangle 19">
            <a:extLst>
              <a:ext uri="{FF2B5EF4-FFF2-40B4-BE49-F238E27FC236}">
                <a16:creationId xmlns:a16="http://schemas.microsoft.com/office/drawing/2014/main" id="{7011C725-2C9D-39A9-15BD-9CA4676108C4}"/>
              </a:ext>
            </a:extLst>
          </p:cNvPr>
          <p:cNvSpPr>
            <a:spLocks/>
          </p:cNvSpPr>
          <p:nvPr/>
        </p:nvSpPr>
        <p:spPr bwMode="auto">
          <a:xfrm>
            <a:off x="6842126" y="5511800"/>
            <a:ext cx="1998663"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s" altLang="en-US" sz="20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t>Tito </a:t>
            </a:r>
            <a:br>
              <a:rPr kumimoji="0" lang="en-US" altLang="en-US" sz="20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br>
            <a:r>
              <a:rPr kumimoji="0" lang="es" altLang="en-US" sz="20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t>(79-81 d. C.)</a:t>
            </a:r>
          </a:p>
        </p:txBody>
      </p:sp>
      <p:pic>
        <p:nvPicPr>
          <p:cNvPr id="324628" name="Picture 20" descr="220px-Bust_Domitian_Musei_Capitolini_MC1156[1]">
            <a:extLst>
              <a:ext uri="{FF2B5EF4-FFF2-40B4-BE49-F238E27FC236}">
                <a16:creationId xmlns:a16="http://schemas.microsoft.com/office/drawing/2014/main" id="{4780A5D7-2523-35E5-29C5-255ACE2A3BC0}"/>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872538" y="3573464"/>
            <a:ext cx="1530350"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4629" name="Rectangle 21">
            <a:extLst>
              <a:ext uri="{FF2B5EF4-FFF2-40B4-BE49-F238E27FC236}">
                <a16:creationId xmlns:a16="http://schemas.microsoft.com/office/drawing/2014/main" id="{87F281C5-C3D1-0308-1F79-11C973082160}"/>
              </a:ext>
            </a:extLst>
          </p:cNvPr>
          <p:cNvSpPr>
            <a:spLocks/>
          </p:cNvSpPr>
          <p:nvPr/>
        </p:nvSpPr>
        <p:spPr bwMode="auto">
          <a:xfrm>
            <a:off x="8640763" y="5534025"/>
            <a:ext cx="1998662"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s" altLang="en-US" sz="20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t>Domiciano </a:t>
            </a:r>
            <a:br>
              <a:rPr kumimoji="0" lang="en-US" altLang="en-US" sz="20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br>
            <a:r>
              <a:rPr kumimoji="0" lang="es" altLang="en-US" sz="2000" b="0" i="1" u="none" strike="noStrike" kern="1200" cap="none" spc="0" normalizeH="0" baseline="0" noProof="0">
                <a:ln>
                  <a:noFill/>
                </a:ln>
                <a:solidFill>
                  <a:prstClr val="black"/>
                </a:solidFill>
                <a:effectLst/>
                <a:uLnTx/>
                <a:uFillTx/>
                <a:latin typeface="Trebuchet MS" panose="020B0603020202020204" pitchFamily="34" charset="0"/>
                <a:ea typeface="+mn-ea"/>
                <a:cs typeface="+mn-cs"/>
              </a:rPr>
              <a:t>(81-96 d.C.)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24612"/>
                                        </p:tgtEl>
                                        <p:attrNameLst>
                                          <p:attrName>style.visibility</p:attrName>
                                        </p:attrNameLst>
                                      </p:cBhvr>
                                      <p:to>
                                        <p:strVal val="visible"/>
                                      </p:to>
                                    </p:set>
                                    <p:animEffect transition="in" filter="dissolve">
                                      <p:cBhvr>
                                        <p:cTn id="7" dur="500"/>
                                        <p:tgtEl>
                                          <p:spTgt spid="3246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4610"/>
                                        </p:tgtEl>
                                        <p:attrNameLst>
                                          <p:attrName>style.visibility</p:attrName>
                                        </p:attrNameLst>
                                      </p:cBhvr>
                                      <p:to>
                                        <p:strVal val="visible"/>
                                      </p:to>
                                    </p:set>
                                    <p:animEffect transition="in" filter="dissolve">
                                      <p:cBhvr>
                                        <p:cTn id="10" dur="500"/>
                                        <p:tgtEl>
                                          <p:spTgt spid="324610"/>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324615">
                                            <p:bg/>
                                          </p:spTgt>
                                        </p:tgtEl>
                                        <p:attrNameLst>
                                          <p:attrName>style.visibility</p:attrName>
                                        </p:attrNameLst>
                                      </p:cBhvr>
                                      <p:to>
                                        <p:strVal val="visible"/>
                                      </p:to>
                                    </p:set>
                                    <p:animEffect transition="in" filter="dissolve">
                                      <p:cBhvr>
                                        <p:cTn id="14" dur="500"/>
                                        <p:tgtEl>
                                          <p:spTgt spid="324615">
                                            <p:bg/>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24615">
                                            <p:txEl>
                                              <p:pRg st="1" end="1"/>
                                            </p:txEl>
                                          </p:spTgt>
                                        </p:tgtEl>
                                        <p:attrNameLst>
                                          <p:attrName>style.visibility</p:attrName>
                                        </p:attrNameLst>
                                      </p:cBhvr>
                                      <p:to>
                                        <p:strVal val="visible"/>
                                      </p:to>
                                    </p:set>
                                    <p:animEffect transition="in" filter="dissolve">
                                      <p:cBhvr>
                                        <p:cTn id="17" dur="500"/>
                                        <p:tgtEl>
                                          <p:spTgt spid="324615">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24615">
                                            <p:txEl>
                                              <p:pRg st="1" end="1"/>
                                            </p:txEl>
                                          </p:spTgt>
                                        </p:tgtEl>
                                        <p:attrNameLst>
                                          <p:attrName>style.visibility</p:attrName>
                                        </p:attrNameLst>
                                      </p:cBhvr>
                                      <p:to>
                                        <p:strVal val="visible"/>
                                      </p:to>
                                    </p:set>
                                    <p:animEffect transition="in" filter="dissolve">
                                      <p:cBhvr>
                                        <p:cTn id="20" dur="500"/>
                                        <p:tgtEl>
                                          <p:spTgt spid="324615">
                                            <p:txEl>
                                              <p:pRg st="1" end="1"/>
                                            </p:txEl>
                                          </p:spTgt>
                                        </p:tgtEl>
                                      </p:cBhvr>
                                    </p:animEffect>
                                  </p:childTnLst>
                                </p:cTn>
                              </p:par>
                            </p:childTnLst>
                          </p:cTn>
                        </p:par>
                        <p:par>
                          <p:cTn id="21" fill="hold" nodeType="afterGroup">
                            <p:stCondLst>
                              <p:cond delay="1000"/>
                            </p:stCondLst>
                            <p:childTnLst>
                              <p:par>
                                <p:cTn id="22" presetID="9" presetClass="entr" presetSubtype="0" fill="hold" nodeType="afterEffect">
                                  <p:stCondLst>
                                    <p:cond delay="0"/>
                                  </p:stCondLst>
                                  <p:childTnLst>
                                    <p:set>
                                      <p:cBhvr>
                                        <p:cTn id="23" dur="1" fill="hold">
                                          <p:stCondLst>
                                            <p:cond delay="0"/>
                                          </p:stCondLst>
                                        </p:cTn>
                                        <p:tgtEl>
                                          <p:spTgt spid="324613"/>
                                        </p:tgtEl>
                                        <p:attrNameLst>
                                          <p:attrName>style.visibility</p:attrName>
                                        </p:attrNameLst>
                                      </p:cBhvr>
                                      <p:to>
                                        <p:strVal val="visible"/>
                                      </p:to>
                                    </p:set>
                                    <p:animEffect transition="in" filter="dissolve">
                                      <p:cBhvr>
                                        <p:cTn id="24" dur="500"/>
                                        <p:tgtEl>
                                          <p:spTgt spid="324613"/>
                                        </p:tgtEl>
                                      </p:cBhvr>
                                    </p:animEffect>
                                  </p:childTnLst>
                                </p:cTn>
                              </p:par>
                              <p:par>
                                <p:cTn id="25" presetID="9" presetClass="entr" presetSubtype="0" fill="hold" nodeType="withEffect">
                                  <p:stCondLst>
                                    <p:cond delay="0"/>
                                  </p:stCondLst>
                                  <p:childTnLst>
                                    <p:set>
                                      <p:cBhvr>
                                        <p:cTn id="26" dur="1" fill="hold">
                                          <p:stCondLst>
                                            <p:cond delay="0"/>
                                          </p:stCondLst>
                                        </p:cTn>
                                        <p:tgtEl>
                                          <p:spTgt spid="324616">
                                            <p:txEl>
                                              <p:pRg st="0" end="0"/>
                                            </p:txEl>
                                          </p:spTgt>
                                        </p:tgtEl>
                                        <p:attrNameLst>
                                          <p:attrName>style.visibility</p:attrName>
                                        </p:attrNameLst>
                                      </p:cBhvr>
                                      <p:to>
                                        <p:strVal val="visible"/>
                                      </p:to>
                                    </p:set>
                                    <p:animEffect transition="in" filter="dissolve">
                                      <p:cBhvr>
                                        <p:cTn id="27" dur="500"/>
                                        <p:tgtEl>
                                          <p:spTgt spid="324616">
                                            <p:txEl>
                                              <p:pRg st="0" end="0"/>
                                            </p:txEl>
                                          </p:spTgt>
                                        </p:tgtEl>
                                      </p:cBhvr>
                                    </p:animEffect>
                                  </p:childTnLst>
                                </p:cTn>
                              </p:par>
                            </p:childTnLst>
                          </p:cTn>
                        </p:par>
                        <p:par>
                          <p:cTn id="28" fill="hold" nodeType="afterGroup">
                            <p:stCondLst>
                              <p:cond delay="1500"/>
                            </p:stCondLst>
                            <p:childTnLst>
                              <p:par>
                                <p:cTn id="29" presetID="9" presetClass="entr" presetSubtype="0" fill="hold" nodeType="afterEffect">
                                  <p:stCondLst>
                                    <p:cond delay="0"/>
                                  </p:stCondLst>
                                  <p:childTnLst>
                                    <p:set>
                                      <p:cBhvr>
                                        <p:cTn id="30" dur="1" fill="hold">
                                          <p:stCondLst>
                                            <p:cond delay="0"/>
                                          </p:stCondLst>
                                        </p:cTn>
                                        <p:tgtEl>
                                          <p:spTgt spid="324614"/>
                                        </p:tgtEl>
                                        <p:attrNameLst>
                                          <p:attrName>style.visibility</p:attrName>
                                        </p:attrNameLst>
                                      </p:cBhvr>
                                      <p:to>
                                        <p:strVal val="visible"/>
                                      </p:to>
                                    </p:set>
                                    <p:animEffect transition="in" filter="dissolve">
                                      <p:cBhvr>
                                        <p:cTn id="31" dur="500"/>
                                        <p:tgtEl>
                                          <p:spTgt spid="324614"/>
                                        </p:tgtEl>
                                      </p:cBhvr>
                                    </p:animEffect>
                                  </p:childTnLst>
                                </p:cTn>
                              </p:par>
                              <p:par>
                                <p:cTn id="32" presetID="9" presetClass="entr" presetSubtype="0" fill="hold" nodeType="withEffect">
                                  <p:stCondLst>
                                    <p:cond delay="0"/>
                                  </p:stCondLst>
                                  <p:childTnLst>
                                    <p:set>
                                      <p:cBhvr>
                                        <p:cTn id="33" dur="1" fill="hold">
                                          <p:stCondLst>
                                            <p:cond delay="0"/>
                                          </p:stCondLst>
                                        </p:cTn>
                                        <p:tgtEl>
                                          <p:spTgt spid="324617">
                                            <p:txEl>
                                              <p:pRg st="0" end="0"/>
                                            </p:txEl>
                                          </p:spTgt>
                                        </p:tgtEl>
                                        <p:attrNameLst>
                                          <p:attrName>style.visibility</p:attrName>
                                        </p:attrNameLst>
                                      </p:cBhvr>
                                      <p:to>
                                        <p:strVal val="visible"/>
                                      </p:to>
                                    </p:set>
                                    <p:animEffect transition="in" filter="dissolve">
                                      <p:cBhvr>
                                        <p:cTn id="34" dur="500"/>
                                        <p:tgtEl>
                                          <p:spTgt spid="324617">
                                            <p:txEl>
                                              <p:pRg st="0" end="0"/>
                                            </p:txEl>
                                          </p:spTgt>
                                        </p:tgtEl>
                                      </p:cBhvr>
                                    </p:animEffect>
                                  </p:childTnLst>
                                </p:cTn>
                              </p:par>
                            </p:childTnLst>
                          </p:cTn>
                        </p:par>
                        <p:par>
                          <p:cTn id="35" fill="hold" nodeType="afterGroup">
                            <p:stCondLst>
                              <p:cond delay="2000"/>
                            </p:stCondLst>
                            <p:childTnLst>
                              <p:par>
                                <p:cTn id="36" presetID="9" presetClass="entr" presetSubtype="0" fill="hold" nodeType="afterEffect">
                                  <p:stCondLst>
                                    <p:cond delay="0"/>
                                  </p:stCondLst>
                                  <p:childTnLst>
                                    <p:set>
                                      <p:cBhvr>
                                        <p:cTn id="37" dur="1" fill="hold">
                                          <p:stCondLst>
                                            <p:cond delay="0"/>
                                          </p:stCondLst>
                                        </p:cTn>
                                        <p:tgtEl>
                                          <p:spTgt spid="324618"/>
                                        </p:tgtEl>
                                        <p:attrNameLst>
                                          <p:attrName>style.visibility</p:attrName>
                                        </p:attrNameLst>
                                      </p:cBhvr>
                                      <p:to>
                                        <p:strVal val="visible"/>
                                      </p:to>
                                    </p:set>
                                    <p:animEffect transition="in" filter="dissolve">
                                      <p:cBhvr>
                                        <p:cTn id="38" dur="500"/>
                                        <p:tgtEl>
                                          <p:spTgt spid="324618"/>
                                        </p:tgtEl>
                                      </p:cBhvr>
                                    </p:animEffect>
                                  </p:childTnLst>
                                </p:cTn>
                              </p:par>
                              <p:par>
                                <p:cTn id="39" presetID="9" presetClass="entr" presetSubtype="0" fill="hold" nodeType="withEffect">
                                  <p:stCondLst>
                                    <p:cond delay="0"/>
                                  </p:stCondLst>
                                  <p:childTnLst>
                                    <p:set>
                                      <p:cBhvr>
                                        <p:cTn id="40" dur="1" fill="hold">
                                          <p:stCondLst>
                                            <p:cond delay="0"/>
                                          </p:stCondLst>
                                        </p:cTn>
                                        <p:tgtEl>
                                          <p:spTgt spid="324619">
                                            <p:txEl>
                                              <p:pRg st="0" end="0"/>
                                            </p:txEl>
                                          </p:spTgt>
                                        </p:tgtEl>
                                        <p:attrNameLst>
                                          <p:attrName>style.visibility</p:attrName>
                                        </p:attrNameLst>
                                      </p:cBhvr>
                                      <p:to>
                                        <p:strVal val="visible"/>
                                      </p:to>
                                    </p:set>
                                    <p:animEffect transition="in" filter="dissolve">
                                      <p:cBhvr>
                                        <p:cTn id="41" dur="500"/>
                                        <p:tgtEl>
                                          <p:spTgt spid="324619">
                                            <p:txEl>
                                              <p:pRg st="0" end="0"/>
                                            </p:txEl>
                                          </p:spTgt>
                                        </p:tgtEl>
                                      </p:cBhvr>
                                    </p:animEffect>
                                  </p:childTnLst>
                                </p:cTn>
                              </p:par>
                            </p:childTnLst>
                          </p:cTn>
                        </p:par>
                        <p:par>
                          <p:cTn id="42" fill="hold" nodeType="afterGroup">
                            <p:stCondLst>
                              <p:cond delay="2500"/>
                            </p:stCondLst>
                            <p:childTnLst>
                              <p:par>
                                <p:cTn id="43" presetID="9" presetClass="entr" presetSubtype="0" fill="hold" nodeType="afterEffect">
                                  <p:stCondLst>
                                    <p:cond delay="0"/>
                                  </p:stCondLst>
                                  <p:childTnLst>
                                    <p:set>
                                      <p:cBhvr>
                                        <p:cTn id="44" dur="1" fill="hold">
                                          <p:stCondLst>
                                            <p:cond delay="0"/>
                                          </p:stCondLst>
                                        </p:cTn>
                                        <p:tgtEl>
                                          <p:spTgt spid="324620"/>
                                        </p:tgtEl>
                                        <p:attrNameLst>
                                          <p:attrName>style.visibility</p:attrName>
                                        </p:attrNameLst>
                                      </p:cBhvr>
                                      <p:to>
                                        <p:strVal val="visible"/>
                                      </p:to>
                                    </p:set>
                                    <p:animEffect transition="in" filter="dissolve">
                                      <p:cBhvr>
                                        <p:cTn id="45" dur="500"/>
                                        <p:tgtEl>
                                          <p:spTgt spid="324620"/>
                                        </p:tgtEl>
                                      </p:cBhvr>
                                    </p:animEffect>
                                  </p:childTnLst>
                                </p:cTn>
                              </p:par>
                              <p:par>
                                <p:cTn id="46" presetID="9" presetClass="entr" presetSubtype="0" fill="hold" nodeType="withEffect">
                                  <p:stCondLst>
                                    <p:cond delay="0"/>
                                  </p:stCondLst>
                                  <p:childTnLst>
                                    <p:set>
                                      <p:cBhvr>
                                        <p:cTn id="47" dur="1" fill="hold">
                                          <p:stCondLst>
                                            <p:cond delay="0"/>
                                          </p:stCondLst>
                                        </p:cTn>
                                        <p:tgtEl>
                                          <p:spTgt spid="324621">
                                            <p:txEl>
                                              <p:pRg st="0" end="0"/>
                                            </p:txEl>
                                          </p:spTgt>
                                        </p:tgtEl>
                                        <p:attrNameLst>
                                          <p:attrName>style.visibility</p:attrName>
                                        </p:attrNameLst>
                                      </p:cBhvr>
                                      <p:to>
                                        <p:strVal val="visible"/>
                                      </p:to>
                                    </p:set>
                                    <p:animEffect transition="in" filter="dissolve">
                                      <p:cBhvr>
                                        <p:cTn id="48" dur="500"/>
                                        <p:tgtEl>
                                          <p:spTgt spid="324621">
                                            <p:txEl>
                                              <p:pRg st="0" end="0"/>
                                            </p:txEl>
                                          </p:spTgt>
                                        </p:tgtEl>
                                      </p:cBhvr>
                                    </p:animEffect>
                                  </p:childTnLst>
                                </p:cTn>
                              </p:par>
                            </p:childTnLst>
                          </p:cTn>
                        </p:par>
                        <p:par>
                          <p:cTn id="49" fill="hold" nodeType="afterGroup">
                            <p:stCondLst>
                              <p:cond delay="3000"/>
                            </p:stCondLst>
                            <p:childTnLst>
                              <p:par>
                                <p:cTn id="50" presetID="9" presetClass="entr" presetSubtype="0" fill="hold" nodeType="afterEffect">
                                  <p:stCondLst>
                                    <p:cond delay="0"/>
                                  </p:stCondLst>
                                  <p:childTnLst>
                                    <p:set>
                                      <p:cBhvr>
                                        <p:cTn id="51" dur="1" fill="hold">
                                          <p:stCondLst>
                                            <p:cond delay="0"/>
                                          </p:stCondLst>
                                        </p:cTn>
                                        <p:tgtEl>
                                          <p:spTgt spid="324622"/>
                                        </p:tgtEl>
                                        <p:attrNameLst>
                                          <p:attrName>style.visibility</p:attrName>
                                        </p:attrNameLst>
                                      </p:cBhvr>
                                      <p:to>
                                        <p:strVal val="visible"/>
                                      </p:to>
                                    </p:set>
                                    <p:animEffect transition="in" filter="dissolve">
                                      <p:cBhvr>
                                        <p:cTn id="52" dur="500"/>
                                        <p:tgtEl>
                                          <p:spTgt spid="324622"/>
                                        </p:tgtEl>
                                      </p:cBhvr>
                                    </p:animEffect>
                                  </p:childTnLst>
                                </p:cTn>
                              </p:par>
                              <p:par>
                                <p:cTn id="53" presetID="9" presetClass="entr" presetSubtype="0" fill="hold" nodeType="withEffect">
                                  <p:stCondLst>
                                    <p:cond delay="0"/>
                                  </p:stCondLst>
                                  <p:childTnLst>
                                    <p:set>
                                      <p:cBhvr>
                                        <p:cTn id="54" dur="1" fill="hold">
                                          <p:stCondLst>
                                            <p:cond delay="0"/>
                                          </p:stCondLst>
                                        </p:cTn>
                                        <p:tgtEl>
                                          <p:spTgt spid="324623">
                                            <p:txEl>
                                              <p:pRg st="0" end="0"/>
                                            </p:txEl>
                                          </p:spTgt>
                                        </p:tgtEl>
                                        <p:attrNameLst>
                                          <p:attrName>style.visibility</p:attrName>
                                        </p:attrNameLst>
                                      </p:cBhvr>
                                      <p:to>
                                        <p:strVal val="visible"/>
                                      </p:to>
                                    </p:set>
                                    <p:animEffect transition="in" filter="dissolve">
                                      <p:cBhvr>
                                        <p:cTn id="55" dur="500"/>
                                        <p:tgtEl>
                                          <p:spTgt spid="324623">
                                            <p:txEl>
                                              <p:pRg st="0" end="0"/>
                                            </p:txEl>
                                          </p:spTgt>
                                        </p:tgtEl>
                                      </p:cBhvr>
                                    </p:animEffect>
                                  </p:childTnLst>
                                </p:cTn>
                              </p:par>
                            </p:childTnLst>
                          </p:cTn>
                        </p:par>
                        <p:par>
                          <p:cTn id="56" fill="hold" nodeType="afterGroup">
                            <p:stCondLst>
                              <p:cond delay="3500"/>
                            </p:stCondLst>
                            <p:childTnLst>
                              <p:par>
                                <p:cTn id="57" presetID="9" presetClass="entr" presetSubtype="0" fill="hold" nodeType="afterEffect">
                                  <p:stCondLst>
                                    <p:cond delay="0"/>
                                  </p:stCondLst>
                                  <p:childTnLst>
                                    <p:set>
                                      <p:cBhvr>
                                        <p:cTn id="58" dur="1" fill="hold">
                                          <p:stCondLst>
                                            <p:cond delay="0"/>
                                          </p:stCondLst>
                                        </p:cTn>
                                        <p:tgtEl>
                                          <p:spTgt spid="324624"/>
                                        </p:tgtEl>
                                        <p:attrNameLst>
                                          <p:attrName>style.visibility</p:attrName>
                                        </p:attrNameLst>
                                      </p:cBhvr>
                                      <p:to>
                                        <p:strVal val="visible"/>
                                      </p:to>
                                    </p:set>
                                    <p:animEffect transition="in" filter="dissolve">
                                      <p:cBhvr>
                                        <p:cTn id="59" dur="500"/>
                                        <p:tgtEl>
                                          <p:spTgt spid="324624"/>
                                        </p:tgtEl>
                                      </p:cBhvr>
                                    </p:animEffect>
                                  </p:childTnLst>
                                </p:cTn>
                              </p:par>
                              <p:par>
                                <p:cTn id="60" presetID="9" presetClass="entr" presetSubtype="0" fill="hold" nodeType="withEffect">
                                  <p:stCondLst>
                                    <p:cond delay="0"/>
                                  </p:stCondLst>
                                  <p:childTnLst>
                                    <p:set>
                                      <p:cBhvr>
                                        <p:cTn id="61" dur="1" fill="hold">
                                          <p:stCondLst>
                                            <p:cond delay="0"/>
                                          </p:stCondLst>
                                        </p:cTn>
                                        <p:tgtEl>
                                          <p:spTgt spid="324625">
                                            <p:txEl>
                                              <p:pRg st="0" end="0"/>
                                            </p:txEl>
                                          </p:spTgt>
                                        </p:tgtEl>
                                        <p:attrNameLst>
                                          <p:attrName>style.visibility</p:attrName>
                                        </p:attrNameLst>
                                      </p:cBhvr>
                                      <p:to>
                                        <p:strVal val="visible"/>
                                      </p:to>
                                    </p:set>
                                    <p:animEffect transition="in" filter="dissolve">
                                      <p:cBhvr>
                                        <p:cTn id="62" dur="500"/>
                                        <p:tgtEl>
                                          <p:spTgt spid="324625">
                                            <p:txEl>
                                              <p:pRg st="0" end="0"/>
                                            </p:txEl>
                                          </p:spTgt>
                                        </p:tgtEl>
                                      </p:cBhvr>
                                    </p:animEffect>
                                  </p:childTnLst>
                                </p:cTn>
                              </p:par>
                            </p:childTnLst>
                          </p:cTn>
                        </p:par>
                        <p:par>
                          <p:cTn id="63" fill="hold" nodeType="afterGroup">
                            <p:stCondLst>
                              <p:cond delay="4000"/>
                            </p:stCondLst>
                            <p:childTnLst>
                              <p:par>
                                <p:cTn id="64" presetID="9" presetClass="entr" presetSubtype="0" fill="hold" nodeType="afterEffect">
                                  <p:stCondLst>
                                    <p:cond delay="0"/>
                                  </p:stCondLst>
                                  <p:childTnLst>
                                    <p:set>
                                      <p:cBhvr>
                                        <p:cTn id="65" dur="1" fill="hold">
                                          <p:stCondLst>
                                            <p:cond delay="0"/>
                                          </p:stCondLst>
                                        </p:cTn>
                                        <p:tgtEl>
                                          <p:spTgt spid="324626"/>
                                        </p:tgtEl>
                                        <p:attrNameLst>
                                          <p:attrName>style.visibility</p:attrName>
                                        </p:attrNameLst>
                                      </p:cBhvr>
                                      <p:to>
                                        <p:strVal val="visible"/>
                                      </p:to>
                                    </p:set>
                                    <p:animEffect transition="in" filter="dissolve">
                                      <p:cBhvr>
                                        <p:cTn id="66" dur="500"/>
                                        <p:tgtEl>
                                          <p:spTgt spid="324626"/>
                                        </p:tgtEl>
                                      </p:cBhvr>
                                    </p:animEffect>
                                  </p:childTnLst>
                                </p:cTn>
                              </p:par>
                              <p:par>
                                <p:cTn id="67" presetID="9" presetClass="entr" presetSubtype="0" fill="hold" nodeType="withEffect">
                                  <p:stCondLst>
                                    <p:cond delay="0"/>
                                  </p:stCondLst>
                                  <p:childTnLst>
                                    <p:set>
                                      <p:cBhvr>
                                        <p:cTn id="68" dur="1" fill="hold">
                                          <p:stCondLst>
                                            <p:cond delay="0"/>
                                          </p:stCondLst>
                                        </p:cTn>
                                        <p:tgtEl>
                                          <p:spTgt spid="324627">
                                            <p:txEl>
                                              <p:pRg st="0" end="0"/>
                                            </p:txEl>
                                          </p:spTgt>
                                        </p:tgtEl>
                                        <p:attrNameLst>
                                          <p:attrName>style.visibility</p:attrName>
                                        </p:attrNameLst>
                                      </p:cBhvr>
                                      <p:to>
                                        <p:strVal val="visible"/>
                                      </p:to>
                                    </p:set>
                                    <p:animEffect transition="in" filter="dissolve">
                                      <p:cBhvr>
                                        <p:cTn id="69" dur="500"/>
                                        <p:tgtEl>
                                          <p:spTgt spid="324627">
                                            <p:txEl>
                                              <p:pRg st="0" end="0"/>
                                            </p:txEl>
                                          </p:spTgt>
                                        </p:tgtEl>
                                      </p:cBhvr>
                                    </p:animEffect>
                                  </p:childTnLst>
                                </p:cTn>
                              </p:par>
                            </p:childTnLst>
                          </p:cTn>
                        </p:par>
                        <p:par>
                          <p:cTn id="70" fill="hold" nodeType="afterGroup">
                            <p:stCondLst>
                              <p:cond delay="4500"/>
                            </p:stCondLst>
                            <p:childTnLst>
                              <p:par>
                                <p:cTn id="71" presetID="9" presetClass="entr" presetSubtype="0" fill="hold" nodeType="afterEffect">
                                  <p:stCondLst>
                                    <p:cond delay="0"/>
                                  </p:stCondLst>
                                  <p:childTnLst>
                                    <p:set>
                                      <p:cBhvr>
                                        <p:cTn id="72" dur="1" fill="hold">
                                          <p:stCondLst>
                                            <p:cond delay="0"/>
                                          </p:stCondLst>
                                        </p:cTn>
                                        <p:tgtEl>
                                          <p:spTgt spid="324628"/>
                                        </p:tgtEl>
                                        <p:attrNameLst>
                                          <p:attrName>style.visibility</p:attrName>
                                        </p:attrNameLst>
                                      </p:cBhvr>
                                      <p:to>
                                        <p:strVal val="visible"/>
                                      </p:to>
                                    </p:set>
                                    <p:animEffect transition="in" filter="dissolve">
                                      <p:cBhvr>
                                        <p:cTn id="73" dur="500"/>
                                        <p:tgtEl>
                                          <p:spTgt spid="324628"/>
                                        </p:tgtEl>
                                      </p:cBhvr>
                                    </p:animEffect>
                                  </p:childTnLst>
                                </p:cTn>
                              </p:par>
                              <p:par>
                                <p:cTn id="74" presetID="9" presetClass="entr" presetSubtype="0" fill="hold" nodeType="withEffect">
                                  <p:stCondLst>
                                    <p:cond delay="0"/>
                                  </p:stCondLst>
                                  <p:childTnLst>
                                    <p:set>
                                      <p:cBhvr>
                                        <p:cTn id="75" dur="1" fill="hold">
                                          <p:stCondLst>
                                            <p:cond delay="0"/>
                                          </p:stCondLst>
                                        </p:cTn>
                                        <p:tgtEl>
                                          <p:spTgt spid="324629">
                                            <p:txEl>
                                              <p:pRg st="0" end="0"/>
                                            </p:txEl>
                                          </p:spTgt>
                                        </p:tgtEl>
                                        <p:attrNameLst>
                                          <p:attrName>style.visibility</p:attrName>
                                        </p:attrNameLst>
                                      </p:cBhvr>
                                      <p:to>
                                        <p:strVal val="visible"/>
                                      </p:to>
                                    </p:set>
                                    <p:animEffect transition="in" filter="dissolve">
                                      <p:cBhvr>
                                        <p:cTn id="76" dur="500"/>
                                        <p:tgtEl>
                                          <p:spTgt spid="3246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0" grpId="0"/>
      <p:bldP spid="324615" grpId="0" uiExpand="1" build="allAtOnce"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id="{799A84C3-CF41-2E9D-1C1E-C1064C579185}"/>
              </a:ext>
            </a:extLst>
          </p:cNvPr>
          <p:cNvSpPr>
            <a:spLocks noGrp="1"/>
          </p:cNvSpPr>
          <p:nvPr>
            <p:ph type="title" idx="4294967295"/>
          </p:nvPr>
        </p:nvSpPr>
        <p:spPr/>
        <p:txBody>
          <a:bodyPr/>
          <a:lstStyle/>
          <a:p>
            <a:pPr eaLnBrk="1" hangingPunct="1">
              <a:defRPr/>
            </a:pPr>
            <a:r>
              <a:rPr lang="es" altLang="en-US">
                <a:solidFill>
                  <a:srgbClr val="00FFFF"/>
                </a:solidFill>
                <a:effectLst>
                  <a:outerShdw blurRad="38100" dist="38100" dir="2700000" algn="tl">
                    <a:srgbClr val="000000"/>
                  </a:outerShdw>
                </a:effectLst>
              </a:rPr>
              <a:t>PUNTOS DE DISCUSIÓN</a:t>
            </a:r>
          </a:p>
        </p:txBody>
      </p:sp>
      <p:sp>
        <p:nvSpPr>
          <p:cNvPr id="335875" name="Rectangle 3">
            <a:extLst>
              <a:ext uri="{FF2B5EF4-FFF2-40B4-BE49-F238E27FC236}">
                <a16:creationId xmlns:a16="http://schemas.microsoft.com/office/drawing/2014/main" id="{EAAD55FE-59D7-B1F8-E570-DF0CC120BDCD}"/>
              </a:ext>
            </a:extLst>
          </p:cNvPr>
          <p:cNvSpPr>
            <a:spLocks noGrp="1"/>
          </p:cNvSpPr>
          <p:nvPr>
            <p:ph type="body" idx="4294967295"/>
          </p:nvPr>
        </p:nvSpPr>
        <p:spPr>
          <a:xfrm>
            <a:off x="2057401" y="1793876"/>
            <a:ext cx="8289925" cy="4689475"/>
          </a:xfrm>
        </p:spPr>
        <p:txBody>
          <a:bodyPr/>
          <a:lstStyle/>
          <a:p>
            <a:pPr marL="457200" indent="-457200">
              <a:buFont typeface="Arial" panose="020B0604020202020204" pitchFamily="34" charset="0"/>
              <a:buAutoNum type="arabicPeriod"/>
            </a:pPr>
            <a:r>
              <a:rPr lang="es" altLang="en-US"/>
              <a:t>Un principio básico de una buena interpretación bíblica es, en primer lugar, considerar cómo los primeros lectores (en este caso, las siete congregaciones de Asia Menor) habrían entendido algo antes de considerar cómo podría entenderlo la gente moderna. ¿Cómo crees que los primeros lectores podrían haber entendido las siete cabezas, una de las cuales “es”?</a:t>
            </a:r>
            <a:endParaRPr lang="en-US" altLang="en-US"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35875">
                                            <p:txEl>
                                              <p:pRg st="0" end="0"/>
                                            </p:txEl>
                                          </p:spTgt>
                                        </p:tgtEl>
                                        <p:attrNameLst>
                                          <p:attrName>style.visibility</p:attrName>
                                        </p:attrNameLst>
                                      </p:cBhvr>
                                      <p:to>
                                        <p:strVal val="visible"/>
                                      </p:to>
                                    </p:set>
                                    <p:anim calcmode="lin" valueType="num">
                                      <p:cBhvr additive="base">
                                        <p:cTn id="7" dur="500" fill="hold"/>
                                        <p:tgtEl>
                                          <p:spTgt spid="3358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58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a:extLst>
              <a:ext uri="{FF2B5EF4-FFF2-40B4-BE49-F238E27FC236}">
                <a16:creationId xmlns:a16="http://schemas.microsoft.com/office/drawing/2014/main" id="{15C4C126-3EED-DBF2-8ADC-9A705468C489}"/>
              </a:ext>
            </a:extLst>
          </p:cNvPr>
          <p:cNvSpPr>
            <a:spLocks noGrp="1"/>
          </p:cNvSpPr>
          <p:nvPr>
            <p:ph type="title" idx="4294967295"/>
          </p:nvPr>
        </p:nvSpPr>
        <p:spPr>
          <a:xfrm>
            <a:off x="1524000" y="5643564"/>
            <a:ext cx="9144000" cy="1157287"/>
          </a:xfrm>
        </p:spPr>
        <p:txBody>
          <a:bodyPr>
            <a:normAutofit fontScale="90000"/>
          </a:bodyPr>
          <a:lstStyle/>
          <a:p>
            <a:pPr algn="ctr" eaLnBrk="1" hangingPunct="1"/>
            <a:r>
              <a:rPr lang="es" altLang="en-US" sz="2400"/>
              <a:t>PATMOS: Según la tradición cristiana primitiva, Juan recibió sus visiones en una cueva poco profunda en la mitad del camino desde la actual ciudad portuaria de Skala hasta el pueblo en la cima de la montaña.</a:t>
            </a:r>
            <a:r>
              <a:rPr lang="es" altLang="en-US" sz="3200"/>
              <a:t> </a:t>
            </a:r>
          </a:p>
        </p:txBody>
      </p:sp>
      <p:pic>
        <p:nvPicPr>
          <p:cNvPr id="58371" name="Picture 6" descr="NTA167">
            <a:extLst>
              <a:ext uri="{FF2B5EF4-FFF2-40B4-BE49-F238E27FC236}">
                <a16:creationId xmlns:a16="http://schemas.microsoft.com/office/drawing/2014/main" id="{0AC6FC86-E9DE-C4D0-E98A-71076D8AF770}"/>
              </a:ext>
            </a:extLst>
          </p:cNvPr>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l="-162"/>
          <a:stretch>
            <a:fillRect/>
          </a:stretch>
        </p:blipFill>
        <p:spPr>
          <a:xfrm>
            <a:off x="1524000" y="1"/>
            <a:ext cx="9144000" cy="5508625"/>
          </a:xfrm>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4">
            <a:extLst>
              <a:ext uri="{FF2B5EF4-FFF2-40B4-BE49-F238E27FC236}">
                <a16:creationId xmlns:a16="http://schemas.microsoft.com/office/drawing/2014/main" id="{A2FFA900-A1DB-A70D-5514-5442B7F9E8D6}"/>
              </a:ext>
            </a:extLst>
          </p:cNvPr>
          <p:cNvSpPr>
            <a:spLocks noGrp="1"/>
          </p:cNvSpPr>
          <p:nvPr>
            <p:ph type="title" idx="4294967295"/>
          </p:nvPr>
        </p:nvSpPr>
        <p:spPr/>
        <p:txBody>
          <a:bodyPr/>
          <a:lstStyle/>
          <a:p>
            <a:pPr eaLnBrk="1" hangingPunct="1"/>
            <a:r>
              <a:rPr lang="es" altLang="en-US" dirty="0"/>
              <a:t>¿El “Quién </a:t>
            </a:r>
            <a:r>
              <a:rPr lang="es" altLang="en-US" u="sng" dirty="0"/>
              <a:t>Es </a:t>
            </a:r>
            <a:r>
              <a:rPr lang="es" altLang="en-US" dirty="0"/>
              <a:t>” (17:19)?</a:t>
            </a:r>
          </a:p>
        </p:txBody>
      </p:sp>
      <p:sp>
        <p:nvSpPr>
          <p:cNvPr id="321541" name="Rectangle 5">
            <a:extLst>
              <a:ext uri="{FF2B5EF4-FFF2-40B4-BE49-F238E27FC236}">
                <a16:creationId xmlns:a16="http://schemas.microsoft.com/office/drawing/2014/main" id="{B035C8D0-95E8-DE88-82C9-6D03B74F4074}"/>
              </a:ext>
            </a:extLst>
          </p:cNvPr>
          <p:cNvSpPr>
            <a:spLocks noGrp="1"/>
          </p:cNvSpPr>
          <p:nvPr>
            <p:ph type="body" sz="half" idx="4294967295"/>
          </p:nvPr>
        </p:nvSpPr>
        <p:spPr>
          <a:xfrm>
            <a:off x="1216120" y="1690688"/>
            <a:ext cx="2835275" cy="4557712"/>
          </a:xfrm>
          <a:solidFill>
            <a:srgbClr val="001E1D"/>
          </a:solidFill>
          <a:ln w="12700">
            <a:solidFill>
              <a:srgbClr val="000000"/>
            </a:solidFill>
            <a:miter lim="800000"/>
            <a:headEnd/>
            <a:tailEnd/>
          </a:ln>
        </p:spPr>
        <p:txBody>
          <a:bodyPr>
            <a:normAutofit fontScale="92500" lnSpcReduction="10000"/>
          </a:bodyPr>
          <a:lstStyle/>
          <a:p>
            <a:pPr marL="381000" indent="-381000">
              <a:lnSpc>
                <a:spcPct val="80000"/>
              </a:lnSpc>
              <a:buNone/>
              <a:defRPr/>
            </a:pPr>
            <a:r>
              <a:rPr lang="es" altLang="en-US" dirty="0">
                <a:solidFill>
                  <a:srgbClr val="FFFF00"/>
                </a:solidFill>
                <a:effectLst>
                  <a:outerShdw blurRad="38100" dist="38100" dir="2700000" algn="tl">
                    <a:srgbClr val="000000"/>
                  </a:outerShdw>
                </a:effectLst>
                <a:latin typeface="Impact" panose="020B0806030902050204" pitchFamily="34" charset="0"/>
              </a:rPr>
              <a:t>Fecha en los años 60 d.C.</a:t>
            </a:r>
          </a:p>
          <a:p>
            <a:pPr marL="381000" indent="-381000">
              <a:lnSpc>
                <a:spcPct val="80000"/>
              </a:lnSpc>
              <a:buFont typeface="Arial" panose="020B0604020202020204" pitchFamily="34" charset="0"/>
              <a:buAutoNum type="arabicPeriod"/>
              <a:defRPr/>
            </a:pPr>
            <a:r>
              <a:rPr lang="es" altLang="en-US" i="1" dirty="0">
                <a:solidFill>
                  <a:schemeClr val="bg1"/>
                </a:solidFill>
                <a:latin typeface="Arial Narrow" panose="020B0606020202030204" pitchFamily="34" charset="0"/>
              </a:rPr>
              <a:t>Julio César</a:t>
            </a:r>
          </a:p>
          <a:p>
            <a:pPr marL="381000" indent="-381000">
              <a:lnSpc>
                <a:spcPct val="80000"/>
              </a:lnSpc>
              <a:buFont typeface="Arial" panose="020B0604020202020204" pitchFamily="34" charset="0"/>
              <a:buAutoNum type="arabicPeriod"/>
              <a:defRPr/>
            </a:pPr>
            <a:r>
              <a:rPr lang="es" altLang="en-US" i="1" dirty="0">
                <a:solidFill>
                  <a:schemeClr val="bg1"/>
                </a:solidFill>
                <a:latin typeface="Arial Narrow" panose="020B0606020202030204" pitchFamily="34" charset="0"/>
              </a:rPr>
              <a:t>augusto césar</a:t>
            </a:r>
          </a:p>
          <a:p>
            <a:pPr marL="381000" indent="-381000">
              <a:lnSpc>
                <a:spcPct val="80000"/>
              </a:lnSpc>
              <a:buFont typeface="Arial" panose="020B0604020202020204" pitchFamily="34" charset="0"/>
              <a:buAutoNum type="arabicPeriod"/>
              <a:defRPr/>
            </a:pPr>
            <a:r>
              <a:rPr lang="es" altLang="en-US" i="1" dirty="0">
                <a:solidFill>
                  <a:schemeClr val="bg1"/>
                </a:solidFill>
                <a:latin typeface="Arial Narrow" panose="020B0606020202030204" pitchFamily="34" charset="0"/>
              </a:rPr>
              <a:t>Tiberio César</a:t>
            </a:r>
          </a:p>
          <a:p>
            <a:pPr marL="381000" indent="-381000">
              <a:lnSpc>
                <a:spcPct val="80000"/>
              </a:lnSpc>
              <a:buFont typeface="Arial" panose="020B0604020202020204" pitchFamily="34" charset="0"/>
              <a:buAutoNum type="arabicPeriod"/>
              <a:defRPr/>
            </a:pPr>
            <a:r>
              <a:rPr lang="es" altLang="en-US" i="1" dirty="0">
                <a:solidFill>
                  <a:schemeClr val="bg1"/>
                </a:solidFill>
                <a:latin typeface="Arial Narrow" panose="020B0606020202030204" pitchFamily="34" charset="0"/>
              </a:rPr>
              <a:t>Cayo César</a:t>
            </a:r>
          </a:p>
          <a:p>
            <a:pPr marL="381000" indent="-381000">
              <a:lnSpc>
                <a:spcPct val="80000"/>
              </a:lnSpc>
              <a:buFont typeface="Arial" panose="020B0604020202020204" pitchFamily="34" charset="0"/>
              <a:buAutoNum type="arabicPeriod"/>
              <a:defRPr/>
            </a:pPr>
            <a:r>
              <a:rPr lang="es" altLang="en-US" i="1" dirty="0">
                <a:solidFill>
                  <a:schemeClr val="bg1"/>
                </a:solidFill>
                <a:latin typeface="Arial Narrow" panose="020B0606020202030204" pitchFamily="34" charset="0"/>
              </a:rPr>
              <a:t>claudio césar</a:t>
            </a:r>
          </a:p>
          <a:p>
            <a:pPr marL="381000" indent="-381000">
              <a:lnSpc>
                <a:spcPct val="80000"/>
              </a:lnSpc>
              <a:buNone/>
              <a:defRPr/>
            </a:pPr>
            <a:endParaRPr lang="en-US" altLang="en-US" i="1" dirty="0">
              <a:latin typeface="Arial Narrow" panose="020B0606020202030204" pitchFamily="34" charset="0"/>
            </a:endParaRPr>
          </a:p>
          <a:p>
            <a:pPr marL="381000" indent="-381000">
              <a:lnSpc>
                <a:spcPct val="80000"/>
              </a:lnSpc>
              <a:buFont typeface="Arial" panose="020B0604020202020204" pitchFamily="34" charset="0"/>
              <a:buAutoNum type="arabicPeriod" startAt="6"/>
              <a:defRPr/>
            </a:pPr>
            <a:r>
              <a:rPr lang="es" altLang="en-US" i="1" dirty="0">
                <a:solidFill>
                  <a:srgbClr val="FFFF00"/>
                </a:solidFill>
                <a:effectLst>
                  <a:outerShdw blurRad="38100" dist="38100" dir="2700000" algn="tl">
                    <a:srgbClr val="000000"/>
                  </a:outerShdw>
                </a:effectLst>
                <a:latin typeface="Arial Narrow" panose="020B0606020202030204" pitchFamily="34" charset="0"/>
              </a:rPr>
              <a:t>nerón césar</a:t>
            </a:r>
          </a:p>
          <a:p>
            <a:pPr marL="381000" indent="-381000">
              <a:lnSpc>
                <a:spcPct val="80000"/>
              </a:lnSpc>
              <a:buNone/>
              <a:defRPr/>
            </a:pPr>
            <a:r>
              <a:rPr lang="es" altLang="en-US" i="1" dirty="0">
                <a:solidFill>
                  <a:schemeClr val="bg1"/>
                </a:solidFill>
                <a:latin typeface="Arial Narrow" panose="020B0606020202030204" pitchFamily="34" charset="0"/>
              </a:rPr>
              <a:t>(Galba, Otón, Vitelio)</a:t>
            </a:r>
          </a:p>
          <a:p>
            <a:pPr marL="381000" indent="-381000">
              <a:lnSpc>
                <a:spcPct val="80000"/>
              </a:lnSpc>
              <a:buFont typeface="Arial" panose="020B0604020202020204" pitchFamily="34" charset="0"/>
              <a:buAutoNum type="arabicPeriod" startAt="7"/>
              <a:defRPr/>
            </a:pPr>
            <a:r>
              <a:rPr lang="es" altLang="en-US" i="1" dirty="0">
                <a:solidFill>
                  <a:schemeClr val="bg1"/>
                </a:solidFill>
                <a:latin typeface="Arial Narrow" panose="020B0606020202030204" pitchFamily="34" charset="0"/>
              </a:rPr>
              <a:t>Nerón revivió</a:t>
            </a:r>
          </a:p>
        </p:txBody>
      </p:sp>
      <p:sp>
        <p:nvSpPr>
          <p:cNvPr id="321542" name="Rectangle 6">
            <a:extLst>
              <a:ext uri="{FF2B5EF4-FFF2-40B4-BE49-F238E27FC236}">
                <a16:creationId xmlns:a16="http://schemas.microsoft.com/office/drawing/2014/main" id="{4CC17AEC-C113-12FF-B0C1-352869AD1D8C}"/>
              </a:ext>
            </a:extLst>
          </p:cNvPr>
          <p:cNvSpPr>
            <a:spLocks noGrp="1"/>
          </p:cNvSpPr>
          <p:nvPr>
            <p:ph type="body" sz="half" idx="4294967295"/>
          </p:nvPr>
        </p:nvSpPr>
        <p:spPr>
          <a:xfrm>
            <a:off x="4502150" y="1686954"/>
            <a:ext cx="2838450" cy="4543425"/>
          </a:xfrm>
          <a:solidFill>
            <a:srgbClr val="003A39"/>
          </a:solidFill>
          <a:ln w="12700">
            <a:solidFill>
              <a:srgbClr val="000000"/>
            </a:solidFill>
            <a:miter lim="800000"/>
            <a:headEnd/>
            <a:tailEnd/>
          </a:ln>
        </p:spPr>
        <p:txBody>
          <a:bodyPr>
            <a:normAutofit fontScale="92500" lnSpcReduction="20000"/>
          </a:bodyPr>
          <a:lstStyle/>
          <a:p>
            <a:pPr marL="381000" indent="-381000">
              <a:lnSpc>
                <a:spcPct val="80000"/>
              </a:lnSpc>
              <a:buNone/>
              <a:defRPr/>
            </a:pPr>
            <a:r>
              <a:rPr lang="es" altLang="en-US" dirty="0">
                <a:solidFill>
                  <a:srgbClr val="FFFF00"/>
                </a:solidFill>
                <a:effectLst>
                  <a:outerShdw blurRad="38100" dist="38100" dir="2700000" algn="tl">
                    <a:srgbClr val="000000"/>
                  </a:outerShdw>
                </a:effectLst>
                <a:latin typeface="Impact" panose="020B0806030902050204" pitchFamily="34" charset="0"/>
              </a:rPr>
              <a:t>Fecha en los años 70 d.C.</a:t>
            </a:r>
          </a:p>
          <a:p>
            <a:pPr marL="381000" indent="-381000">
              <a:lnSpc>
                <a:spcPct val="80000"/>
              </a:lnSpc>
              <a:buFont typeface="Arial" panose="020B0604020202020204" pitchFamily="34" charset="0"/>
              <a:buAutoNum type="arabicPeriod"/>
              <a:defRPr/>
            </a:pPr>
            <a:r>
              <a:rPr lang="es" altLang="en-US" i="1" dirty="0">
                <a:solidFill>
                  <a:schemeClr val="bg1"/>
                </a:solidFill>
                <a:latin typeface="Arial Narrow" panose="020B0606020202030204" pitchFamily="34" charset="0"/>
              </a:rPr>
              <a:t>augusto césar</a:t>
            </a:r>
          </a:p>
          <a:p>
            <a:pPr marL="381000" indent="-381000">
              <a:lnSpc>
                <a:spcPct val="80000"/>
              </a:lnSpc>
              <a:buFont typeface="Arial" panose="020B0604020202020204" pitchFamily="34" charset="0"/>
              <a:buAutoNum type="arabicPeriod"/>
              <a:defRPr/>
            </a:pPr>
            <a:r>
              <a:rPr lang="es" altLang="en-US" i="1" dirty="0">
                <a:solidFill>
                  <a:schemeClr val="bg1"/>
                </a:solidFill>
                <a:latin typeface="Arial Narrow" panose="020B0606020202030204" pitchFamily="34" charset="0"/>
              </a:rPr>
              <a:t>Tiberio César</a:t>
            </a:r>
          </a:p>
          <a:p>
            <a:pPr marL="381000" indent="-381000">
              <a:lnSpc>
                <a:spcPct val="80000"/>
              </a:lnSpc>
              <a:buFont typeface="Arial" panose="020B0604020202020204" pitchFamily="34" charset="0"/>
              <a:buAutoNum type="arabicPeriod"/>
              <a:defRPr/>
            </a:pPr>
            <a:r>
              <a:rPr lang="es" altLang="en-US" i="1" dirty="0">
                <a:solidFill>
                  <a:schemeClr val="bg1"/>
                </a:solidFill>
                <a:latin typeface="Arial Narrow" panose="020B0606020202030204" pitchFamily="34" charset="0"/>
              </a:rPr>
              <a:t>Cayo César</a:t>
            </a:r>
          </a:p>
          <a:p>
            <a:pPr marL="381000" indent="-381000">
              <a:lnSpc>
                <a:spcPct val="80000"/>
              </a:lnSpc>
              <a:buFont typeface="Arial" panose="020B0604020202020204" pitchFamily="34" charset="0"/>
              <a:buAutoNum type="arabicPeriod"/>
              <a:defRPr/>
            </a:pPr>
            <a:r>
              <a:rPr lang="es" altLang="en-US" i="1" dirty="0">
                <a:solidFill>
                  <a:schemeClr val="bg1"/>
                </a:solidFill>
                <a:latin typeface="Arial Narrow" panose="020B0606020202030204" pitchFamily="34" charset="0"/>
              </a:rPr>
              <a:t>claudio césar</a:t>
            </a:r>
          </a:p>
          <a:p>
            <a:pPr marL="381000" indent="-381000">
              <a:lnSpc>
                <a:spcPct val="80000"/>
              </a:lnSpc>
              <a:buFont typeface="Arial" panose="020B0604020202020204" pitchFamily="34" charset="0"/>
              <a:buAutoNum type="arabicPeriod"/>
              <a:defRPr/>
            </a:pPr>
            <a:r>
              <a:rPr lang="es" altLang="en-US" i="1" dirty="0">
                <a:solidFill>
                  <a:schemeClr val="bg1"/>
                </a:solidFill>
                <a:latin typeface="Arial Narrow" panose="020B0606020202030204" pitchFamily="34" charset="0"/>
              </a:rPr>
              <a:t>nerón césar</a:t>
            </a:r>
          </a:p>
          <a:p>
            <a:pPr marL="381000" indent="-381000">
              <a:lnSpc>
                <a:spcPct val="80000"/>
              </a:lnSpc>
              <a:buNone/>
              <a:defRPr/>
            </a:pPr>
            <a:r>
              <a:rPr lang="es" altLang="en-US" i="1" dirty="0">
                <a:solidFill>
                  <a:schemeClr val="bg1"/>
                </a:solidFill>
                <a:latin typeface="Arial Narrow" panose="020B0606020202030204" pitchFamily="34" charset="0"/>
              </a:rPr>
              <a:t>(Galba, Otón, Vitelio)</a:t>
            </a:r>
          </a:p>
          <a:p>
            <a:pPr marL="381000" indent="-381000">
              <a:lnSpc>
                <a:spcPct val="80000"/>
              </a:lnSpc>
              <a:buFont typeface="Arial" panose="020B0604020202020204" pitchFamily="34" charset="0"/>
              <a:buAutoNum type="arabicPeriod" startAt="6"/>
              <a:defRPr/>
            </a:pPr>
            <a:r>
              <a:rPr lang="es" altLang="en-US" i="1" dirty="0">
                <a:solidFill>
                  <a:srgbClr val="FFFF00"/>
                </a:solidFill>
                <a:effectLst>
                  <a:outerShdw blurRad="38100" dist="38100" dir="2700000" algn="tl">
                    <a:srgbClr val="000000"/>
                  </a:outerShdw>
                </a:effectLst>
                <a:latin typeface="Arial Narrow" panose="020B0606020202030204" pitchFamily="34" charset="0"/>
              </a:rPr>
              <a:t>Vespasiano</a:t>
            </a:r>
          </a:p>
          <a:p>
            <a:pPr marL="381000" indent="-381000">
              <a:lnSpc>
                <a:spcPct val="80000"/>
              </a:lnSpc>
              <a:buFont typeface="Arial" panose="020B0604020202020204" pitchFamily="34" charset="0"/>
              <a:buAutoNum type="arabicPeriod" startAt="6"/>
              <a:defRPr/>
            </a:pPr>
            <a:r>
              <a:rPr lang="es" altLang="en-US" i="1" dirty="0">
                <a:solidFill>
                  <a:schemeClr val="bg1"/>
                </a:solidFill>
                <a:latin typeface="Arial Narrow" panose="020B0606020202030204" pitchFamily="34" charset="0"/>
              </a:rPr>
              <a:t>tito</a:t>
            </a:r>
          </a:p>
          <a:p>
            <a:pPr marL="381000" indent="-381000">
              <a:lnSpc>
                <a:spcPct val="80000"/>
              </a:lnSpc>
              <a:buFont typeface="Arial" panose="020B0604020202020204" pitchFamily="34" charset="0"/>
              <a:buAutoNum type="arabicPeriod" startAt="6"/>
              <a:defRPr/>
            </a:pPr>
            <a:r>
              <a:rPr lang="es" altLang="en-US" i="1" dirty="0">
                <a:solidFill>
                  <a:schemeClr val="bg1"/>
                </a:solidFill>
                <a:latin typeface="Arial Narrow" panose="020B0606020202030204" pitchFamily="34" charset="0"/>
              </a:rPr>
              <a:t>Domiciano (como Nerón)</a:t>
            </a:r>
          </a:p>
        </p:txBody>
      </p:sp>
      <p:sp>
        <p:nvSpPr>
          <p:cNvPr id="321543" name="Rectangle 7">
            <a:extLst>
              <a:ext uri="{FF2B5EF4-FFF2-40B4-BE49-F238E27FC236}">
                <a16:creationId xmlns:a16="http://schemas.microsoft.com/office/drawing/2014/main" id="{EC9FBAE1-9927-A539-CA6F-54644816E10C}"/>
              </a:ext>
            </a:extLst>
          </p:cNvPr>
          <p:cNvSpPr>
            <a:spLocks/>
          </p:cNvSpPr>
          <p:nvPr/>
        </p:nvSpPr>
        <p:spPr bwMode="auto">
          <a:xfrm>
            <a:off x="7595722" y="1690688"/>
            <a:ext cx="2835275" cy="4557713"/>
          </a:xfrm>
          <a:prstGeom prst="rect">
            <a:avLst/>
          </a:prstGeom>
          <a:solidFill>
            <a:srgbClr val="006C69"/>
          </a:solidFill>
          <a:ln w="12700">
            <a:solidFill>
              <a:srgbClr val="000000"/>
            </a:solidFill>
            <a:miter lim="800000"/>
            <a:headEnd/>
            <a:tailEnd/>
          </a:ln>
        </p:spPr>
        <p:txBody>
          <a:bodyPr/>
          <a:lstStyle>
            <a:lvl1pPr marL="381000" indent="-381000">
              <a:lnSpc>
                <a:spcPct val="90000"/>
              </a:lnSpc>
              <a:spcBef>
                <a:spcPts val="1000"/>
              </a:spcBef>
              <a:buFont typeface="Arial" panose="020B0604020202020204" pitchFamily="34" charset="0"/>
              <a:buChar char="•"/>
              <a:defRPr sz="2000">
                <a:solidFill>
                  <a:schemeClr val="tx1"/>
                </a:solidFill>
                <a:latin typeface="Trebuchet MS" panose="020B0603020202020204" pitchFamily="34" charset="0"/>
              </a:defRPr>
            </a:lvl1pPr>
            <a:lvl2pPr marL="800100" indent="-3429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2pPr>
            <a:lvl3pPr marL="1219200" indent="-3048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3pPr>
            <a:lvl4pPr marL="1638300" indent="-266700">
              <a:lnSpc>
                <a:spcPct val="90000"/>
              </a:lnSpc>
              <a:spcBef>
                <a:spcPts val="500"/>
              </a:spcBef>
              <a:buFont typeface="Arial" panose="020B0604020202020204" pitchFamily="34" charset="0"/>
              <a:buChar char="•"/>
              <a:defRPr sz="1400">
                <a:solidFill>
                  <a:schemeClr val="tx1"/>
                </a:solidFill>
                <a:latin typeface="Trebuchet MS" panose="020B0603020202020204" pitchFamily="34" charset="0"/>
              </a:defRPr>
            </a:lvl4pPr>
            <a:lvl5pPr marL="2095500" indent="-266700">
              <a:lnSpc>
                <a:spcPct val="90000"/>
              </a:lnSpc>
              <a:spcBef>
                <a:spcPts val="500"/>
              </a:spcBef>
              <a:buFont typeface="Arial" panose="020B0604020202020204" pitchFamily="34" charset="0"/>
              <a:buChar char="•"/>
              <a:defRPr sz="1400">
                <a:solidFill>
                  <a:schemeClr val="tx1"/>
                </a:solidFill>
                <a:latin typeface="Trebuchet MS" panose="020B0603020202020204" pitchFamily="34" charset="0"/>
              </a:defRPr>
            </a:lvl5pPr>
            <a:lvl6pPr marL="2552700" indent="-2667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6pPr>
            <a:lvl7pPr marL="3009900" indent="-2667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7pPr>
            <a:lvl8pPr marL="3467100" indent="-2667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8pPr>
            <a:lvl9pPr marL="3924300" indent="-2667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9pPr>
          </a:lstStyle>
          <a:p>
            <a:pPr marL="381000" marR="0" lvl="0" indent="-38100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s" altLang="en-US"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Impact" panose="020B0806030902050204" pitchFamily="34" charset="0"/>
                <a:ea typeface="+mn-ea"/>
                <a:cs typeface="+mn-cs"/>
              </a:rPr>
              <a:t>Fecha en los años 90 d.C.</a:t>
            </a:r>
          </a:p>
          <a:p>
            <a:pPr marL="381000" marR="0" lvl="0" indent="-381000" algn="l" defTabSz="914400" rtl="0" eaLnBrk="1" fontAlgn="auto" latinLnBrk="0" hangingPunct="1">
              <a:lnSpc>
                <a:spcPct val="80000"/>
              </a:lnSpc>
              <a:spcBef>
                <a:spcPts val="1000"/>
              </a:spcBef>
              <a:spcAft>
                <a:spcPts val="0"/>
              </a:spcAft>
              <a:buClrTx/>
              <a:buSzTx/>
              <a:buFont typeface="Arial" panose="020B0604020202020204" pitchFamily="34" charset="0"/>
              <a:buAutoNum type="arabicPeriod"/>
              <a:tabLst/>
              <a:defRPr/>
            </a:pPr>
            <a:r>
              <a:rPr kumimoji="0" lang="es" altLang="en-US" sz="24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Egipto</a:t>
            </a:r>
          </a:p>
          <a:p>
            <a:pPr marL="381000" marR="0" lvl="0" indent="-381000" algn="l" defTabSz="914400" rtl="0" eaLnBrk="1" fontAlgn="auto" latinLnBrk="0" hangingPunct="1">
              <a:lnSpc>
                <a:spcPct val="80000"/>
              </a:lnSpc>
              <a:spcBef>
                <a:spcPts val="1000"/>
              </a:spcBef>
              <a:spcAft>
                <a:spcPts val="0"/>
              </a:spcAft>
              <a:buClrTx/>
              <a:buSzTx/>
              <a:buFont typeface="Arial" panose="020B0604020202020204" pitchFamily="34" charset="0"/>
              <a:buAutoNum type="arabicPeriod"/>
              <a:tabLst/>
              <a:defRPr/>
            </a:pPr>
            <a:r>
              <a:rPr kumimoji="0" lang="es" altLang="en-US" sz="24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Asiria</a:t>
            </a:r>
          </a:p>
          <a:p>
            <a:pPr marL="381000" marR="0" lvl="0" indent="-381000" algn="l" defTabSz="914400" rtl="0" eaLnBrk="1" fontAlgn="auto" latinLnBrk="0" hangingPunct="1">
              <a:lnSpc>
                <a:spcPct val="80000"/>
              </a:lnSpc>
              <a:spcBef>
                <a:spcPts val="1000"/>
              </a:spcBef>
              <a:spcAft>
                <a:spcPts val="0"/>
              </a:spcAft>
              <a:buClrTx/>
              <a:buSzTx/>
              <a:buFont typeface="Arial" panose="020B0604020202020204" pitchFamily="34" charset="0"/>
              <a:buAutoNum type="arabicPeriod"/>
              <a:tabLst/>
              <a:defRPr/>
            </a:pPr>
            <a:r>
              <a:rPr kumimoji="0" lang="es" altLang="en-US" sz="24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Babilonia</a:t>
            </a:r>
          </a:p>
          <a:p>
            <a:pPr marL="381000" marR="0" lvl="0" indent="-381000" algn="l" defTabSz="914400" rtl="0" eaLnBrk="1" fontAlgn="auto" latinLnBrk="0" hangingPunct="1">
              <a:lnSpc>
                <a:spcPct val="80000"/>
              </a:lnSpc>
              <a:spcBef>
                <a:spcPts val="1000"/>
              </a:spcBef>
              <a:spcAft>
                <a:spcPts val="0"/>
              </a:spcAft>
              <a:buClrTx/>
              <a:buSzTx/>
              <a:buFont typeface="Arial" panose="020B0604020202020204" pitchFamily="34" charset="0"/>
              <a:buAutoNum type="arabicPeriod"/>
              <a:tabLst/>
              <a:defRPr/>
            </a:pPr>
            <a:r>
              <a:rPr kumimoji="0" lang="es" altLang="en-US" sz="24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Medo-Persia</a:t>
            </a:r>
          </a:p>
          <a:p>
            <a:pPr marL="381000" marR="0" lvl="0" indent="-381000" algn="l" defTabSz="914400" rtl="0" eaLnBrk="1" fontAlgn="auto" latinLnBrk="0" hangingPunct="1">
              <a:lnSpc>
                <a:spcPct val="80000"/>
              </a:lnSpc>
              <a:spcBef>
                <a:spcPts val="1000"/>
              </a:spcBef>
              <a:spcAft>
                <a:spcPts val="0"/>
              </a:spcAft>
              <a:buClrTx/>
              <a:buSzTx/>
              <a:buFont typeface="Arial" panose="020B0604020202020204" pitchFamily="34" charset="0"/>
              <a:buAutoNum type="arabicPeriod"/>
              <a:tabLst/>
              <a:defRPr/>
            </a:pPr>
            <a:r>
              <a:rPr kumimoji="0" lang="es" altLang="en-US" sz="24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Grecia</a:t>
            </a:r>
          </a:p>
          <a:p>
            <a:pPr marL="381000" marR="0" lvl="0" indent="-38100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endParaRPr kumimoji="0" lang="en-US" altLang="en-US" sz="2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381000" marR="0" lvl="0" indent="-381000" algn="l" defTabSz="914400" rtl="0" eaLnBrk="1" fontAlgn="auto" latinLnBrk="0" hangingPunct="1">
              <a:lnSpc>
                <a:spcPct val="80000"/>
              </a:lnSpc>
              <a:spcBef>
                <a:spcPts val="1000"/>
              </a:spcBef>
              <a:spcAft>
                <a:spcPts val="0"/>
              </a:spcAft>
              <a:buClrTx/>
              <a:buSzTx/>
              <a:buFont typeface="Arial" panose="020B0604020202020204" pitchFamily="34" charset="0"/>
              <a:buAutoNum type="arabicPeriod" startAt="6"/>
              <a:tabLst/>
              <a:defRPr/>
            </a:pPr>
            <a:r>
              <a:rPr kumimoji="0" lang="es" altLang="en-US" sz="2400" b="0" i="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Narrow" panose="020B0606020202030204" pitchFamily="34" charset="0"/>
                <a:ea typeface="+mn-ea"/>
                <a:cs typeface="+mn-cs"/>
              </a:rPr>
              <a:t>Roma</a:t>
            </a:r>
          </a:p>
          <a:p>
            <a:pPr marL="381000" marR="0" lvl="0" indent="-381000" algn="l" defTabSz="914400" rtl="0" eaLnBrk="1" fontAlgn="auto" latinLnBrk="0" hangingPunct="1">
              <a:lnSpc>
                <a:spcPct val="80000"/>
              </a:lnSpc>
              <a:spcBef>
                <a:spcPts val="1000"/>
              </a:spcBef>
              <a:spcAft>
                <a:spcPts val="0"/>
              </a:spcAft>
              <a:buClrTx/>
              <a:buSzTx/>
              <a:buFont typeface="Arial" panose="020B0604020202020204" pitchFamily="34" charset="0"/>
              <a:buAutoNum type="arabicPeriod" startAt="6"/>
              <a:tabLst/>
              <a:defRPr/>
            </a:pPr>
            <a:r>
              <a:rPr kumimoji="0" lang="es" altLang="en-US" sz="24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Roma revivida (reino de la bestia)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1541">
                                            <p:bg/>
                                          </p:spTgt>
                                        </p:tgtEl>
                                        <p:attrNameLst>
                                          <p:attrName>style.visibility</p:attrName>
                                        </p:attrNameLst>
                                      </p:cBhvr>
                                      <p:to>
                                        <p:strVal val="visible"/>
                                      </p:to>
                                    </p:set>
                                    <p:animEffect transition="in" filter="dissolve">
                                      <p:cBhvr>
                                        <p:cTn id="7" dur="500"/>
                                        <p:tgtEl>
                                          <p:spTgt spid="321541">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1541">
                                            <p:txEl>
                                              <p:pRg st="0" end="0"/>
                                            </p:txEl>
                                          </p:spTgt>
                                        </p:tgtEl>
                                        <p:attrNameLst>
                                          <p:attrName>style.visibility</p:attrName>
                                        </p:attrNameLst>
                                      </p:cBhvr>
                                      <p:to>
                                        <p:strVal val="visible"/>
                                      </p:to>
                                    </p:set>
                                    <p:animEffect transition="in" filter="dissolve">
                                      <p:cBhvr>
                                        <p:cTn id="10" dur="500"/>
                                        <p:tgtEl>
                                          <p:spTgt spid="321541">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21541">
                                            <p:txEl>
                                              <p:pRg st="1" end="1"/>
                                            </p:txEl>
                                          </p:spTgt>
                                        </p:tgtEl>
                                        <p:attrNameLst>
                                          <p:attrName>style.visibility</p:attrName>
                                        </p:attrNameLst>
                                      </p:cBhvr>
                                      <p:to>
                                        <p:strVal val="visible"/>
                                      </p:to>
                                    </p:set>
                                    <p:animEffect transition="in" filter="dissolve">
                                      <p:cBhvr>
                                        <p:cTn id="13" dur="500"/>
                                        <p:tgtEl>
                                          <p:spTgt spid="321541">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21541">
                                            <p:txEl>
                                              <p:pRg st="2" end="2"/>
                                            </p:txEl>
                                          </p:spTgt>
                                        </p:tgtEl>
                                        <p:attrNameLst>
                                          <p:attrName>style.visibility</p:attrName>
                                        </p:attrNameLst>
                                      </p:cBhvr>
                                      <p:to>
                                        <p:strVal val="visible"/>
                                      </p:to>
                                    </p:set>
                                    <p:animEffect transition="in" filter="dissolve">
                                      <p:cBhvr>
                                        <p:cTn id="16" dur="500"/>
                                        <p:tgtEl>
                                          <p:spTgt spid="321541">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21541">
                                            <p:txEl>
                                              <p:pRg st="3" end="3"/>
                                            </p:txEl>
                                          </p:spTgt>
                                        </p:tgtEl>
                                        <p:attrNameLst>
                                          <p:attrName>style.visibility</p:attrName>
                                        </p:attrNameLst>
                                      </p:cBhvr>
                                      <p:to>
                                        <p:strVal val="visible"/>
                                      </p:to>
                                    </p:set>
                                    <p:animEffect transition="in" filter="dissolve">
                                      <p:cBhvr>
                                        <p:cTn id="19" dur="500"/>
                                        <p:tgtEl>
                                          <p:spTgt spid="321541">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21541">
                                            <p:txEl>
                                              <p:pRg st="4" end="4"/>
                                            </p:txEl>
                                          </p:spTgt>
                                        </p:tgtEl>
                                        <p:attrNameLst>
                                          <p:attrName>style.visibility</p:attrName>
                                        </p:attrNameLst>
                                      </p:cBhvr>
                                      <p:to>
                                        <p:strVal val="visible"/>
                                      </p:to>
                                    </p:set>
                                    <p:animEffect transition="in" filter="dissolve">
                                      <p:cBhvr>
                                        <p:cTn id="22" dur="500"/>
                                        <p:tgtEl>
                                          <p:spTgt spid="321541">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21541">
                                            <p:txEl>
                                              <p:pRg st="5" end="5"/>
                                            </p:txEl>
                                          </p:spTgt>
                                        </p:tgtEl>
                                        <p:attrNameLst>
                                          <p:attrName>style.visibility</p:attrName>
                                        </p:attrNameLst>
                                      </p:cBhvr>
                                      <p:to>
                                        <p:strVal val="visible"/>
                                      </p:to>
                                    </p:set>
                                    <p:animEffect transition="in" filter="dissolve">
                                      <p:cBhvr>
                                        <p:cTn id="25" dur="500"/>
                                        <p:tgtEl>
                                          <p:spTgt spid="321541">
                                            <p:txEl>
                                              <p:pRg st="5" end="5"/>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21541">
                                            <p:txEl>
                                              <p:pRg st="7" end="7"/>
                                            </p:txEl>
                                          </p:spTgt>
                                        </p:tgtEl>
                                        <p:attrNameLst>
                                          <p:attrName>style.visibility</p:attrName>
                                        </p:attrNameLst>
                                      </p:cBhvr>
                                      <p:to>
                                        <p:strVal val="visible"/>
                                      </p:to>
                                    </p:set>
                                    <p:animEffect transition="in" filter="dissolve">
                                      <p:cBhvr>
                                        <p:cTn id="28" dur="500"/>
                                        <p:tgtEl>
                                          <p:spTgt spid="321541">
                                            <p:txEl>
                                              <p:pRg st="7" end="7"/>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21541">
                                            <p:txEl>
                                              <p:pRg st="8" end="8"/>
                                            </p:txEl>
                                          </p:spTgt>
                                        </p:tgtEl>
                                        <p:attrNameLst>
                                          <p:attrName>style.visibility</p:attrName>
                                        </p:attrNameLst>
                                      </p:cBhvr>
                                      <p:to>
                                        <p:strVal val="visible"/>
                                      </p:to>
                                    </p:set>
                                    <p:animEffect transition="in" filter="dissolve">
                                      <p:cBhvr>
                                        <p:cTn id="31" dur="500"/>
                                        <p:tgtEl>
                                          <p:spTgt spid="321541">
                                            <p:txEl>
                                              <p:pRg st="8" end="8"/>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21541">
                                            <p:txEl>
                                              <p:pRg st="9" end="9"/>
                                            </p:txEl>
                                          </p:spTgt>
                                        </p:tgtEl>
                                        <p:attrNameLst>
                                          <p:attrName>style.visibility</p:attrName>
                                        </p:attrNameLst>
                                      </p:cBhvr>
                                      <p:to>
                                        <p:strVal val="visible"/>
                                      </p:to>
                                    </p:set>
                                    <p:animEffect transition="in" filter="dissolve">
                                      <p:cBhvr>
                                        <p:cTn id="34" dur="500"/>
                                        <p:tgtEl>
                                          <p:spTgt spid="321541">
                                            <p:txEl>
                                              <p:pRg st="9" end="9"/>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21542">
                                            <p:bg/>
                                          </p:spTgt>
                                        </p:tgtEl>
                                        <p:attrNameLst>
                                          <p:attrName>style.visibility</p:attrName>
                                        </p:attrNameLst>
                                      </p:cBhvr>
                                      <p:to>
                                        <p:strVal val="visible"/>
                                      </p:to>
                                    </p:set>
                                    <p:animEffect transition="in" filter="dissolve">
                                      <p:cBhvr>
                                        <p:cTn id="39" dur="500"/>
                                        <p:tgtEl>
                                          <p:spTgt spid="321542">
                                            <p:bg/>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21542">
                                            <p:txEl>
                                              <p:pRg st="0" end="0"/>
                                            </p:txEl>
                                          </p:spTgt>
                                        </p:tgtEl>
                                        <p:attrNameLst>
                                          <p:attrName>style.visibility</p:attrName>
                                        </p:attrNameLst>
                                      </p:cBhvr>
                                      <p:to>
                                        <p:strVal val="visible"/>
                                      </p:to>
                                    </p:set>
                                    <p:animEffect transition="in" filter="dissolve">
                                      <p:cBhvr>
                                        <p:cTn id="42" dur="500"/>
                                        <p:tgtEl>
                                          <p:spTgt spid="321542">
                                            <p:txEl>
                                              <p:pRg st="0" end="0"/>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21542">
                                            <p:txEl>
                                              <p:pRg st="1" end="1"/>
                                            </p:txEl>
                                          </p:spTgt>
                                        </p:tgtEl>
                                        <p:attrNameLst>
                                          <p:attrName>style.visibility</p:attrName>
                                        </p:attrNameLst>
                                      </p:cBhvr>
                                      <p:to>
                                        <p:strVal val="visible"/>
                                      </p:to>
                                    </p:set>
                                    <p:animEffect transition="in" filter="dissolve">
                                      <p:cBhvr>
                                        <p:cTn id="45" dur="500"/>
                                        <p:tgtEl>
                                          <p:spTgt spid="321542">
                                            <p:txEl>
                                              <p:pRg st="1" end="1"/>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321542">
                                            <p:txEl>
                                              <p:pRg st="2" end="2"/>
                                            </p:txEl>
                                          </p:spTgt>
                                        </p:tgtEl>
                                        <p:attrNameLst>
                                          <p:attrName>style.visibility</p:attrName>
                                        </p:attrNameLst>
                                      </p:cBhvr>
                                      <p:to>
                                        <p:strVal val="visible"/>
                                      </p:to>
                                    </p:set>
                                    <p:animEffect transition="in" filter="dissolve">
                                      <p:cBhvr>
                                        <p:cTn id="48" dur="500"/>
                                        <p:tgtEl>
                                          <p:spTgt spid="321542">
                                            <p:txEl>
                                              <p:pRg st="2" end="2"/>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321542">
                                            <p:txEl>
                                              <p:pRg st="3" end="3"/>
                                            </p:txEl>
                                          </p:spTgt>
                                        </p:tgtEl>
                                        <p:attrNameLst>
                                          <p:attrName>style.visibility</p:attrName>
                                        </p:attrNameLst>
                                      </p:cBhvr>
                                      <p:to>
                                        <p:strVal val="visible"/>
                                      </p:to>
                                    </p:set>
                                    <p:animEffect transition="in" filter="dissolve">
                                      <p:cBhvr>
                                        <p:cTn id="51" dur="500"/>
                                        <p:tgtEl>
                                          <p:spTgt spid="321542">
                                            <p:txEl>
                                              <p:pRg st="3" end="3"/>
                                            </p:txEl>
                                          </p:spTgt>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321542">
                                            <p:txEl>
                                              <p:pRg st="4" end="4"/>
                                            </p:txEl>
                                          </p:spTgt>
                                        </p:tgtEl>
                                        <p:attrNameLst>
                                          <p:attrName>style.visibility</p:attrName>
                                        </p:attrNameLst>
                                      </p:cBhvr>
                                      <p:to>
                                        <p:strVal val="visible"/>
                                      </p:to>
                                    </p:set>
                                    <p:animEffect transition="in" filter="dissolve">
                                      <p:cBhvr>
                                        <p:cTn id="54" dur="500"/>
                                        <p:tgtEl>
                                          <p:spTgt spid="321542">
                                            <p:txEl>
                                              <p:pRg st="4" end="4"/>
                                            </p:txEl>
                                          </p:spTgt>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321542">
                                            <p:txEl>
                                              <p:pRg st="5" end="5"/>
                                            </p:txEl>
                                          </p:spTgt>
                                        </p:tgtEl>
                                        <p:attrNameLst>
                                          <p:attrName>style.visibility</p:attrName>
                                        </p:attrNameLst>
                                      </p:cBhvr>
                                      <p:to>
                                        <p:strVal val="visible"/>
                                      </p:to>
                                    </p:set>
                                    <p:animEffect transition="in" filter="dissolve">
                                      <p:cBhvr>
                                        <p:cTn id="57" dur="500"/>
                                        <p:tgtEl>
                                          <p:spTgt spid="321542">
                                            <p:txEl>
                                              <p:pRg st="5" end="5"/>
                                            </p:txEl>
                                          </p:spTgt>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321542">
                                            <p:txEl>
                                              <p:pRg st="6" end="6"/>
                                            </p:txEl>
                                          </p:spTgt>
                                        </p:tgtEl>
                                        <p:attrNameLst>
                                          <p:attrName>style.visibility</p:attrName>
                                        </p:attrNameLst>
                                      </p:cBhvr>
                                      <p:to>
                                        <p:strVal val="visible"/>
                                      </p:to>
                                    </p:set>
                                    <p:animEffect transition="in" filter="dissolve">
                                      <p:cBhvr>
                                        <p:cTn id="60" dur="500"/>
                                        <p:tgtEl>
                                          <p:spTgt spid="321542">
                                            <p:txEl>
                                              <p:pRg st="6" end="6"/>
                                            </p:txEl>
                                          </p:spTgt>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321542">
                                            <p:txEl>
                                              <p:pRg st="7" end="7"/>
                                            </p:txEl>
                                          </p:spTgt>
                                        </p:tgtEl>
                                        <p:attrNameLst>
                                          <p:attrName>style.visibility</p:attrName>
                                        </p:attrNameLst>
                                      </p:cBhvr>
                                      <p:to>
                                        <p:strVal val="visible"/>
                                      </p:to>
                                    </p:set>
                                    <p:animEffect transition="in" filter="dissolve">
                                      <p:cBhvr>
                                        <p:cTn id="63" dur="500"/>
                                        <p:tgtEl>
                                          <p:spTgt spid="321542">
                                            <p:txEl>
                                              <p:pRg st="7" end="7"/>
                                            </p:txEl>
                                          </p:spTgt>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321542">
                                            <p:txEl>
                                              <p:pRg st="8" end="8"/>
                                            </p:txEl>
                                          </p:spTgt>
                                        </p:tgtEl>
                                        <p:attrNameLst>
                                          <p:attrName>style.visibility</p:attrName>
                                        </p:attrNameLst>
                                      </p:cBhvr>
                                      <p:to>
                                        <p:strVal val="visible"/>
                                      </p:to>
                                    </p:set>
                                    <p:animEffect transition="in" filter="dissolve">
                                      <p:cBhvr>
                                        <p:cTn id="66" dur="500"/>
                                        <p:tgtEl>
                                          <p:spTgt spid="321542">
                                            <p:txEl>
                                              <p:pRg st="8" end="8"/>
                                            </p:txEl>
                                          </p:spTgt>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321542">
                                            <p:txEl>
                                              <p:pRg st="9" end="9"/>
                                            </p:txEl>
                                          </p:spTgt>
                                        </p:tgtEl>
                                        <p:attrNameLst>
                                          <p:attrName>style.visibility</p:attrName>
                                        </p:attrNameLst>
                                      </p:cBhvr>
                                      <p:to>
                                        <p:strVal val="visible"/>
                                      </p:to>
                                    </p:set>
                                    <p:animEffect transition="in" filter="dissolve">
                                      <p:cBhvr>
                                        <p:cTn id="69" dur="500"/>
                                        <p:tgtEl>
                                          <p:spTgt spid="321542">
                                            <p:txEl>
                                              <p:pRg st="9" end="9"/>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321543"/>
                                        </p:tgtEl>
                                        <p:attrNameLst>
                                          <p:attrName>style.visibility</p:attrName>
                                        </p:attrNameLst>
                                      </p:cBhvr>
                                      <p:to>
                                        <p:strVal val="visible"/>
                                      </p:to>
                                    </p:set>
                                    <p:animEffect transition="in" filter="dissolve">
                                      <p:cBhvr>
                                        <p:cTn id="74" dur="500"/>
                                        <p:tgtEl>
                                          <p:spTgt spid="321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uiExpand="1" build="p" animBg="1"/>
      <p:bldP spid="321542" grpId="0" uiExpand="1" build="p" animBg="1"/>
      <p:bldP spid="321543"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64EEB95F-1722-76B7-9A37-87CC49F5EE8D}"/>
              </a:ext>
            </a:extLst>
          </p:cNvPr>
          <p:cNvSpPr>
            <a:spLocks noGrp="1"/>
          </p:cNvSpPr>
          <p:nvPr>
            <p:ph type="title" idx="4294967295"/>
          </p:nvPr>
        </p:nvSpPr>
        <p:spPr/>
        <p:txBody>
          <a:bodyPr/>
          <a:lstStyle/>
          <a:p>
            <a:pPr eaLnBrk="1" hangingPunct="1"/>
            <a:r>
              <a:rPr lang="es" altLang="en-US"/>
              <a:t>los diez cuernos</a:t>
            </a:r>
          </a:p>
        </p:txBody>
      </p:sp>
      <p:sp>
        <p:nvSpPr>
          <p:cNvPr id="326659" name="Rectangle 3">
            <a:extLst>
              <a:ext uri="{FF2B5EF4-FFF2-40B4-BE49-F238E27FC236}">
                <a16:creationId xmlns:a16="http://schemas.microsoft.com/office/drawing/2014/main" id="{D42B4066-DB43-CB26-9123-16A5C4E40C0F}"/>
              </a:ext>
            </a:extLst>
          </p:cNvPr>
          <p:cNvSpPr>
            <a:spLocks noGrp="1"/>
          </p:cNvSpPr>
          <p:nvPr>
            <p:ph type="body" idx="4294967295"/>
          </p:nvPr>
        </p:nvSpPr>
        <p:spPr>
          <a:xfrm>
            <a:off x="2070100" y="2170114"/>
            <a:ext cx="8288338" cy="4687887"/>
          </a:xfrm>
        </p:spPr>
        <p:txBody>
          <a:bodyPr>
            <a:normAutofit fontScale="92500"/>
          </a:bodyPr>
          <a:lstStyle/>
          <a:p>
            <a:pPr eaLnBrk="1" hangingPunct="1">
              <a:lnSpc>
                <a:spcPct val="95000"/>
              </a:lnSpc>
              <a:buFont typeface="Arial" panose="020B0604020202020204" pitchFamily="34" charset="0"/>
              <a:buNone/>
            </a:pPr>
            <a:r>
              <a:rPr lang="es" altLang="en-US">
                <a:solidFill>
                  <a:srgbClr val="FFFF99"/>
                </a:solidFill>
              </a:rPr>
              <a:t>También existen varias posibilidades para interpretar los 10 cuernos de la bestia. Obviamente parecen estar basados en la visión de la cuarta bestia con 10 cuernos de Daniel </a:t>
            </a:r>
            <a:r>
              <a:rPr lang="es" altLang="en-US" baseline="30000">
                <a:solidFill>
                  <a:srgbClr val="FFFF99"/>
                </a:solidFill>
              </a:rPr>
              <a:t>( </a:t>
            </a:r>
            <a:r>
              <a:rPr lang="es" altLang="en-US">
                <a:solidFill>
                  <a:srgbClr val="FFFF99"/>
                </a:solidFill>
              </a:rPr>
              <a:t>cf. Dn 7:7-8, 20-25).</a:t>
            </a:r>
          </a:p>
          <a:p>
            <a:pPr eaLnBrk="1" hangingPunct="1">
              <a:lnSpc>
                <a:spcPct val="95000"/>
              </a:lnSpc>
            </a:pPr>
            <a:r>
              <a:rPr lang="es" altLang="en-US" i="1"/>
              <a:t>Dado este vínculo aparentemente claro con Daniel 7, uno debe correlacionar los dos pasajes de alguna manera.</a:t>
            </a:r>
          </a:p>
          <a:p>
            <a:pPr eaLnBrk="1" hangingPunct="1">
              <a:lnSpc>
                <a:spcPct val="95000"/>
              </a:lnSpc>
            </a:pPr>
            <a:r>
              <a:rPr lang="es" altLang="en-US" i="1"/>
              <a:t>Aún así, el vínculo con Daniel 7 no aclara inmediatamente el problema, ya que hay varias interpretaciones de Daniel 7 que deben abordarse antes de que se pueda hacer cualquier consideración de Apocalipsis 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26659">
                                            <p:txEl>
                                              <p:pRg st="0" end="0"/>
                                            </p:txEl>
                                          </p:spTgt>
                                        </p:tgtEl>
                                        <p:attrNameLst>
                                          <p:attrName>style.visibility</p:attrName>
                                        </p:attrNameLst>
                                      </p:cBhvr>
                                      <p:to>
                                        <p:strVal val="visible"/>
                                      </p:to>
                                    </p:set>
                                    <p:anim calcmode="lin" valueType="num">
                                      <p:cBhvr>
                                        <p:cTn id="7" dur="500" fill="hold"/>
                                        <p:tgtEl>
                                          <p:spTgt spid="3266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66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6659">
                                            <p:txEl>
                                              <p:pRg st="1" end="1"/>
                                            </p:txEl>
                                          </p:spTgt>
                                        </p:tgtEl>
                                        <p:attrNameLst>
                                          <p:attrName>style.visibility</p:attrName>
                                        </p:attrNameLst>
                                      </p:cBhvr>
                                      <p:to>
                                        <p:strVal val="visible"/>
                                      </p:to>
                                    </p:set>
                                    <p:anim calcmode="lin" valueType="num">
                                      <p:cBhvr additive="base">
                                        <p:cTn id="13" dur="500" fill="hold"/>
                                        <p:tgtEl>
                                          <p:spTgt spid="326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6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26659">
                                            <p:txEl>
                                              <p:pRg st="2" end="2"/>
                                            </p:txEl>
                                          </p:spTgt>
                                        </p:tgtEl>
                                        <p:attrNameLst>
                                          <p:attrName>style.visibility</p:attrName>
                                        </p:attrNameLst>
                                      </p:cBhvr>
                                      <p:to>
                                        <p:strVal val="visible"/>
                                      </p:to>
                                    </p:set>
                                    <p:anim calcmode="lin" valueType="num">
                                      <p:cBhvr additive="base">
                                        <p:cTn id="19" dur="500" fill="hold"/>
                                        <p:tgtEl>
                                          <p:spTgt spid="3266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66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a:extLst>
              <a:ext uri="{FF2B5EF4-FFF2-40B4-BE49-F238E27FC236}">
                <a16:creationId xmlns:a16="http://schemas.microsoft.com/office/drawing/2014/main" id="{637E5FD6-B5C1-2CF0-2027-F397D4717F50}"/>
              </a:ext>
            </a:extLst>
          </p:cNvPr>
          <p:cNvSpPr>
            <a:spLocks noGrp="1"/>
          </p:cNvSpPr>
          <p:nvPr>
            <p:ph type="title" idx="4294967295"/>
          </p:nvPr>
        </p:nvSpPr>
        <p:spPr>
          <a:xfrm>
            <a:off x="2625725" y="146050"/>
            <a:ext cx="6896100" cy="1081088"/>
          </a:xfrm>
        </p:spPr>
        <p:txBody>
          <a:bodyPr/>
          <a:lstStyle/>
          <a:p>
            <a:pPr algn="ctr" eaLnBrk="1" hangingPunct="1">
              <a:defRPr/>
            </a:pPr>
            <a:r>
              <a:rPr lang="es" altLang="en-US">
                <a:solidFill>
                  <a:srgbClr val="FFFF00"/>
                </a:solidFill>
                <a:effectLst>
                  <a:outerShdw blurRad="38100" dist="38100" dir="2700000" algn="tl">
                    <a:srgbClr val="000000"/>
                  </a:outerShdw>
                </a:effectLst>
                <a:latin typeface="Impact" panose="020B0806030902050204" pitchFamily="34" charset="0"/>
              </a:rPr>
              <a:t>los diez cuernos</a:t>
            </a:r>
          </a:p>
        </p:txBody>
      </p:sp>
      <p:sp>
        <p:nvSpPr>
          <p:cNvPr id="218115" name="Rectangle 3">
            <a:extLst>
              <a:ext uri="{FF2B5EF4-FFF2-40B4-BE49-F238E27FC236}">
                <a16:creationId xmlns:a16="http://schemas.microsoft.com/office/drawing/2014/main" id="{C3FAE71A-4437-C967-D8DA-D7C2702357A6}"/>
              </a:ext>
            </a:extLst>
          </p:cNvPr>
          <p:cNvSpPr>
            <a:spLocks noGrp="1"/>
          </p:cNvSpPr>
          <p:nvPr>
            <p:ph type="body" idx="4294967295"/>
          </p:nvPr>
        </p:nvSpPr>
        <p:spPr>
          <a:xfrm>
            <a:off x="1843089" y="1076325"/>
            <a:ext cx="8550275" cy="793750"/>
          </a:xfrm>
        </p:spPr>
        <p:txBody>
          <a:bodyPr>
            <a:normAutofit fontScale="70000" lnSpcReduction="20000"/>
          </a:bodyPr>
          <a:lstStyle/>
          <a:p>
            <a:pPr algn="ctr" eaLnBrk="1" hangingPunct="1">
              <a:buFont typeface="Arial" panose="020B0604020202020204" pitchFamily="34" charset="0"/>
              <a:buNone/>
            </a:pPr>
            <a:r>
              <a:rPr lang="es" altLang="en-US">
                <a:solidFill>
                  <a:srgbClr val="FFFF99"/>
                </a:solidFill>
              </a:rPr>
              <a:t>Una vez que uno vincula Daniel 7 con Apocalipsis 17, a continuación se presentan resúmenes de las principales interpretaciones de los 10 cuernos de Juan.</a:t>
            </a:r>
            <a:endParaRPr lang="en-US" altLang="en-US" i="1"/>
          </a:p>
        </p:txBody>
      </p:sp>
      <p:sp>
        <p:nvSpPr>
          <p:cNvPr id="327684" name="Text Box 4">
            <a:extLst>
              <a:ext uri="{FF2B5EF4-FFF2-40B4-BE49-F238E27FC236}">
                <a16:creationId xmlns:a16="http://schemas.microsoft.com/office/drawing/2014/main" id="{6ECABC98-6A63-590B-CF5D-F337B638FABC}"/>
              </a:ext>
            </a:extLst>
          </p:cNvPr>
          <p:cNvSpPr txBox="1">
            <a:spLocks noChangeArrowheads="1"/>
          </p:cNvSpPr>
          <p:nvPr/>
        </p:nvSpPr>
        <p:spPr bwMode="auto">
          <a:xfrm>
            <a:off x="1797051" y="1962150"/>
            <a:ext cx="1603375" cy="4124206"/>
          </a:xfrm>
          <a:prstGeom prst="rect">
            <a:avLst/>
          </a:prstGeom>
          <a:solidFill>
            <a:srgbClr val="006C69"/>
          </a:solidFill>
          <a:ln w="12700">
            <a:solidFill>
              <a:schemeClr val="tx1"/>
            </a:solidFill>
            <a:miter lim="800000"/>
            <a:headEnd/>
            <a:tailEnd/>
          </a:ln>
          <a:effectLst/>
        </p:spPr>
        <p:txBody>
          <a:bodyPr>
            <a:spAutoFit/>
          </a:bodyPr>
          <a:lstStyle>
            <a:lvl1pPr>
              <a:defRPr>
                <a:solidFill>
                  <a:schemeClr val="tx1"/>
                </a:solidFill>
                <a:latin typeface="Trebuchet MS" panose="020B0603020202020204" pitchFamily="34" charset="0"/>
              </a:defRPr>
            </a:lvl1pPr>
            <a:lvl2pPr>
              <a:defRPr>
                <a:solidFill>
                  <a:schemeClr val="tx1"/>
                </a:solidFill>
                <a:latin typeface="Trebuchet MS" panose="020B0603020202020204" pitchFamily="34" charset="0"/>
              </a:defRPr>
            </a:lvl2pPr>
            <a:lvl3pPr>
              <a:defRPr>
                <a:solidFill>
                  <a:schemeClr val="tx1"/>
                </a:solidFill>
                <a:latin typeface="Trebuchet MS" panose="020B0603020202020204" pitchFamily="34" charset="0"/>
              </a:defRPr>
            </a:lvl3pPr>
            <a:lvl4pPr>
              <a:defRPr>
                <a:solidFill>
                  <a:schemeClr val="tx1"/>
                </a:solidFill>
                <a:latin typeface="Trebuchet MS" panose="020B0603020202020204" pitchFamily="34" charset="0"/>
              </a:defRPr>
            </a:lvl4pPr>
            <a:lvl5pPr>
              <a:defRPr>
                <a:solidFill>
                  <a:schemeClr val="tx1"/>
                </a:solidFill>
                <a:latin typeface="Trebuchet MS" panose="020B0603020202020204" pitchFamily="34" charset="0"/>
              </a:defRPr>
            </a:lvl5pPr>
            <a:lvl6pPr fontAlgn="base">
              <a:spcBef>
                <a:spcPct val="0"/>
              </a:spcBef>
              <a:spcAft>
                <a:spcPct val="0"/>
              </a:spcAft>
              <a:defRPr>
                <a:solidFill>
                  <a:schemeClr val="tx1"/>
                </a:solidFill>
                <a:latin typeface="Trebuchet MS" panose="020B0603020202020204" pitchFamily="34" charset="0"/>
              </a:defRPr>
            </a:lvl6pPr>
            <a:lvl7pPr fontAlgn="base">
              <a:spcBef>
                <a:spcPct val="0"/>
              </a:spcBef>
              <a:spcAft>
                <a:spcPct val="0"/>
              </a:spcAft>
              <a:defRPr>
                <a:solidFill>
                  <a:schemeClr val="tx1"/>
                </a:solidFill>
                <a:latin typeface="Trebuchet MS" panose="020B0603020202020204" pitchFamily="34" charset="0"/>
              </a:defRPr>
            </a:lvl7pPr>
            <a:lvl8pPr fontAlgn="base">
              <a:spcBef>
                <a:spcPct val="0"/>
              </a:spcBef>
              <a:spcAft>
                <a:spcPct val="0"/>
              </a:spcAft>
              <a:defRPr>
                <a:solidFill>
                  <a:schemeClr val="tx1"/>
                </a:solidFill>
                <a:latin typeface="Trebuchet MS" panose="020B0603020202020204" pitchFamily="34" charset="0"/>
              </a:defRPr>
            </a:lvl8pPr>
            <a:lvl9pPr fontAlgn="base">
              <a:spcBef>
                <a:spcPct val="0"/>
              </a:spcBef>
              <a:spcAft>
                <a:spcPct val="0"/>
              </a:spcAft>
              <a:defRPr>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800" b="1" i="0" u="none" strike="noStrike" kern="1200" cap="none" spc="0" normalizeH="0" baseline="0" noProof="0">
                <a:ln>
                  <a:noFill/>
                </a:ln>
                <a:solidFill>
                  <a:srgbClr val="FFFF00"/>
                </a:solidFill>
                <a:effectLst>
                  <a:outerShdw blurRad="38100" dist="38100" dir="2700000" algn="tl">
                    <a:srgbClr val="000000"/>
                  </a:outerShdw>
                </a:effectLst>
                <a:uLnTx/>
                <a:uFillTx/>
                <a:latin typeface="Agency FB" panose="020B0503020202020204" pitchFamily="34" charset="0"/>
                <a:ea typeface="+mn-ea"/>
                <a:cs typeface="+mn-cs"/>
              </a:rPr>
              <a:t>macabeo</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1800" b="0"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Aquí, los 10 reyes representan a los gobernantes helenísticos desde Alejandro Magno hasta Antíoco IV Epífanes.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1800" b="0"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En Apocalipsis, Juan solo toma prestado el símbolo.</a:t>
            </a:r>
          </a:p>
        </p:txBody>
      </p:sp>
      <p:sp>
        <p:nvSpPr>
          <p:cNvPr id="327685" name="Text Box 5">
            <a:extLst>
              <a:ext uri="{FF2B5EF4-FFF2-40B4-BE49-F238E27FC236}">
                <a16:creationId xmlns:a16="http://schemas.microsoft.com/office/drawing/2014/main" id="{17648E0D-7C10-BBA7-6D99-D833A230BB00}"/>
              </a:ext>
            </a:extLst>
          </p:cNvPr>
          <p:cNvSpPr txBox="1">
            <a:spLocks noChangeArrowheads="1"/>
          </p:cNvSpPr>
          <p:nvPr/>
        </p:nvSpPr>
        <p:spPr bwMode="auto">
          <a:xfrm>
            <a:off x="3538539" y="1973264"/>
            <a:ext cx="1603375" cy="3431709"/>
          </a:xfrm>
          <a:prstGeom prst="rect">
            <a:avLst/>
          </a:prstGeom>
          <a:solidFill>
            <a:srgbClr val="004644"/>
          </a:solidFill>
          <a:ln w="12700">
            <a:solidFill>
              <a:schemeClr val="tx1"/>
            </a:solid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gency FB" panose="020B0503020202020204" pitchFamily="34" charset="0"/>
                <a:ea typeface="+mn-ea"/>
                <a:cs typeface="+mn-cs"/>
              </a:rPr>
              <a:t>césares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18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Aquí representan a los césares imperiales desde Julio hasta Tito, que destruyeron Jerusalén. Esta era la opinión de los padres ante-nicenos.</a:t>
            </a:r>
          </a:p>
        </p:txBody>
      </p:sp>
      <p:sp>
        <p:nvSpPr>
          <p:cNvPr id="327686" name="Text Box 6">
            <a:extLst>
              <a:ext uri="{FF2B5EF4-FFF2-40B4-BE49-F238E27FC236}">
                <a16:creationId xmlns:a16="http://schemas.microsoft.com/office/drawing/2014/main" id="{3F7B93F1-9C7D-FAF8-70D4-435880CFBC22}"/>
              </a:ext>
            </a:extLst>
          </p:cNvPr>
          <p:cNvSpPr txBox="1">
            <a:spLocks noChangeArrowheads="1"/>
          </p:cNvSpPr>
          <p:nvPr/>
        </p:nvSpPr>
        <p:spPr bwMode="auto">
          <a:xfrm>
            <a:off x="5292726" y="1973263"/>
            <a:ext cx="1603375" cy="3585597"/>
          </a:xfrm>
          <a:prstGeom prst="rect">
            <a:avLst/>
          </a:prstGeom>
          <a:solidFill>
            <a:srgbClr val="003A39"/>
          </a:solidFill>
          <a:ln w="12700">
            <a:solidFill>
              <a:schemeClr val="tx1"/>
            </a:solid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gency FB" panose="020B0503020202020204" pitchFamily="34" charset="0"/>
                <a:ea typeface="+mn-ea"/>
                <a:cs typeface="+mn-cs"/>
              </a:rPr>
              <a:t>Áreas de Terreno</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18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Aquí, representan áreas de tierra dentro de la propia Roma o al este de Roma si están vinculadas a los reyes del este.</a:t>
            </a:r>
          </a:p>
        </p:txBody>
      </p:sp>
      <p:sp>
        <p:nvSpPr>
          <p:cNvPr id="327687" name="Text Box 7">
            <a:extLst>
              <a:ext uri="{FF2B5EF4-FFF2-40B4-BE49-F238E27FC236}">
                <a16:creationId xmlns:a16="http://schemas.microsoft.com/office/drawing/2014/main" id="{3480BBBB-4D4C-6DFE-7EA5-2DC5A1A99BEA}"/>
              </a:ext>
            </a:extLst>
          </p:cNvPr>
          <p:cNvSpPr txBox="1">
            <a:spLocks noChangeArrowheads="1"/>
          </p:cNvSpPr>
          <p:nvPr/>
        </p:nvSpPr>
        <p:spPr bwMode="auto">
          <a:xfrm>
            <a:off x="7051676" y="1963739"/>
            <a:ext cx="1603375" cy="3847207"/>
          </a:xfrm>
          <a:prstGeom prst="rect">
            <a:avLst/>
          </a:prstGeom>
          <a:solidFill>
            <a:srgbClr val="002A29"/>
          </a:solidFill>
          <a:ln w="12700">
            <a:solidFill>
              <a:schemeClr val="tx1"/>
            </a:solid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gency FB" panose="020B0503020202020204" pitchFamily="34" charset="0"/>
                <a:ea typeface="+mn-ea"/>
                <a:cs typeface="+mn-cs"/>
              </a:rPr>
              <a:t>Simbólico</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18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Aquí, el número “10” recibe un valor apocalíptico de totalidad más que un valor matemático.</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18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Representan un mundo rebelde unido contra el Cordero</a:t>
            </a:r>
            <a:r>
              <a:rPr kumimoji="0" lang="es" altLang="en-US" sz="18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p:txBody>
      </p:sp>
      <p:sp>
        <p:nvSpPr>
          <p:cNvPr id="327688" name="Text Box 8">
            <a:extLst>
              <a:ext uri="{FF2B5EF4-FFF2-40B4-BE49-F238E27FC236}">
                <a16:creationId xmlns:a16="http://schemas.microsoft.com/office/drawing/2014/main" id="{80E5D71E-6F87-E65B-5A79-66E1CFED4104}"/>
              </a:ext>
            </a:extLst>
          </p:cNvPr>
          <p:cNvSpPr txBox="1">
            <a:spLocks noChangeArrowheads="1"/>
          </p:cNvSpPr>
          <p:nvPr/>
        </p:nvSpPr>
        <p:spPr bwMode="auto">
          <a:xfrm>
            <a:off x="8805864" y="1973264"/>
            <a:ext cx="1603375" cy="3154710"/>
          </a:xfrm>
          <a:prstGeom prst="rect">
            <a:avLst/>
          </a:prstGeom>
          <a:solidFill>
            <a:srgbClr val="001E1D"/>
          </a:solidFill>
          <a:ln w="12700">
            <a:solidFill>
              <a:schemeClr val="tx1"/>
            </a:solid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gency FB" panose="020B0503020202020204" pitchFamily="34" charset="0"/>
                <a:ea typeface="+mn-ea"/>
                <a:cs typeface="+mn-cs"/>
              </a:rPr>
              <a:t>UE</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18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Aquí, representan una Roma revivida al final de la era, la superficie terrestre aproximada de la Europa moderna.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684"/>
                                        </p:tgtEl>
                                        <p:attrNameLst>
                                          <p:attrName>style.visibility</p:attrName>
                                        </p:attrNameLst>
                                      </p:cBhvr>
                                      <p:to>
                                        <p:strVal val="visible"/>
                                      </p:to>
                                    </p:set>
                                    <p:animEffect transition="in" filter="dissolve">
                                      <p:cBhvr>
                                        <p:cTn id="7" dur="500"/>
                                        <p:tgtEl>
                                          <p:spTgt spid="3276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685"/>
                                        </p:tgtEl>
                                        <p:attrNameLst>
                                          <p:attrName>style.visibility</p:attrName>
                                        </p:attrNameLst>
                                      </p:cBhvr>
                                      <p:to>
                                        <p:strVal val="visible"/>
                                      </p:to>
                                    </p:set>
                                    <p:animEffect transition="in" filter="dissolve">
                                      <p:cBhvr>
                                        <p:cTn id="12" dur="500"/>
                                        <p:tgtEl>
                                          <p:spTgt spid="3276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686"/>
                                        </p:tgtEl>
                                        <p:attrNameLst>
                                          <p:attrName>style.visibility</p:attrName>
                                        </p:attrNameLst>
                                      </p:cBhvr>
                                      <p:to>
                                        <p:strVal val="visible"/>
                                      </p:to>
                                    </p:set>
                                    <p:animEffect transition="in" filter="dissolve">
                                      <p:cBhvr>
                                        <p:cTn id="17" dur="500"/>
                                        <p:tgtEl>
                                          <p:spTgt spid="3276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687"/>
                                        </p:tgtEl>
                                        <p:attrNameLst>
                                          <p:attrName>style.visibility</p:attrName>
                                        </p:attrNameLst>
                                      </p:cBhvr>
                                      <p:to>
                                        <p:strVal val="visible"/>
                                      </p:to>
                                    </p:set>
                                    <p:animEffect transition="in" filter="dissolve">
                                      <p:cBhvr>
                                        <p:cTn id="22" dur="500"/>
                                        <p:tgtEl>
                                          <p:spTgt spid="3276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7688"/>
                                        </p:tgtEl>
                                        <p:attrNameLst>
                                          <p:attrName>style.visibility</p:attrName>
                                        </p:attrNameLst>
                                      </p:cBhvr>
                                      <p:to>
                                        <p:strVal val="visible"/>
                                      </p:to>
                                    </p:set>
                                    <p:animEffect transition="in" filter="dissolve">
                                      <p:cBhvr>
                                        <p:cTn id="27" dur="500"/>
                                        <p:tgtEl>
                                          <p:spTgt spid="327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4" grpId="0" animBg="1"/>
      <p:bldP spid="327685" grpId="0" animBg="1"/>
      <p:bldP spid="327686" grpId="0" animBg="1"/>
      <p:bldP spid="327687" grpId="0" animBg="1"/>
      <p:bldP spid="327688"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E2BE8EDA-ECAE-3ED1-2845-06B5C36D29C5}"/>
              </a:ext>
            </a:extLst>
          </p:cNvPr>
          <p:cNvSpPr>
            <a:spLocks noGrp="1"/>
          </p:cNvSpPr>
          <p:nvPr>
            <p:ph type="title" idx="4294967295"/>
          </p:nvPr>
        </p:nvSpPr>
        <p:spPr/>
        <p:txBody>
          <a:bodyPr/>
          <a:lstStyle/>
          <a:p>
            <a:pPr eaLnBrk="1" hangingPunct="1">
              <a:defRPr/>
            </a:pPr>
            <a:r>
              <a:rPr lang="es" altLang="en-US">
                <a:solidFill>
                  <a:srgbClr val="00FFFF"/>
                </a:solidFill>
                <a:effectLst>
                  <a:outerShdw blurRad="38100" dist="38100" dir="2700000" algn="tl">
                    <a:srgbClr val="000000"/>
                  </a:outerShdw>
                </a:effectLst>
              </a:rPr>
              <a:t>PUNTOS DE DISCUSIÓN</a:t>
            </a:r>
          </a:p>
        </p:txBody>
      </p:sp>
      <p:sp>
        <p:nvSpPr>
          <p:cNvPr id="336899" name="Rectangle 3">
            <a:extLst>
              <a:ext uri="{FF2B5EF4-FFF2-40B4-BE49-F238E27FC236}">
                <a16:creationId xmlns:a16="http://schemas.microsoft.com/office/drawing/2014/main" id="{09B28BAD-3EB2-D626-D940-02A856569F2D}"/>
              </a:ext>
            </a:extLst>
          </p:cNvPr>
          <p:cNvSpPr>
            <a:spLocks noGrp="1"/>
          </p:cNvSpPr>
          <p:nvPr>
            <p:ph type="body" idx="4294967295"/>
          </p:nvPr>
        </p:nvSpPr>
        <p:spPr>
          <a:xfrm>
            <a:off x="2057401" y="1793876"/>
            <a:ext cx="8289925" cy="4689475"/>
          </a:xfrm>
        </p:spPr>
        <p:txBody>
          <a:bodyPr/>
          <a:lstStyle/>
          <a:p>
            <a:pPr marL="457200" indent="-457200">
              <a:buFont typeface="Arial" panose="020B0604020202020204" pitchFamily="34" charset="0"/>
              <a:buAutoNum type="arabicPeriod"/>
            </a:pPr>
            <a:r>
              <a:rPr lang="es" altLang="en-US"/>
              <a:t>Dadas las complicadas posibilidades interpretativas relacionadas con los 10 cuernos, ¿qué tan seguros deben estar los intérpretes de que pueden “hacerlo bien”?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36899">
                                            <p:txEl>
                                              <p:pRg st="0" end="0"/>
                                            </p:txEl>
                                          </p:spTgt>
                                        </p:tgtEl>
                                        <p:attrNameLst>
                                          <p:attrName>style.visibility</p:attrName>
                                        </p:attrNameLst>
                                      </p:cBhvr>
                                      <p:to>
                                        <p:strVal val="visible"/>
                                      </p:to>
                                    </p:set>
                                    <p:anim calcmode="lin" valueType="num">
                                      <p:cBhvr additive="base">
                                        <p:cTn id="7" dur="500" fill="hold"/>
                                        <p:tgtEl>
                                          <p:spTgt spid="336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68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3634C0CC-E3A8-81EB-7EDD-B3E2A5866BA5}"/>
              </a:ext>
            </a:extLst>
          </p:cNvPr>
          <p:cNvSpPr>
            <a:spLocks noGrp="1"/>
          </p:cNvSpPr>
          <p:nvPr>
            <p:ph type="title" idx="4294967295"/>
          </p:nvPr>
        </p:nvSpPr>
        <p:spPr/>
        <p:txBody>
          <a:bodyPr/>
          <a:lstStyle/>
          <a:p>
            <a:pPr eaLnBrk="1" hangingPunct="1"/>
            <a:r>
              <a:rPr lang="es" altLang="en-US" dirty="0"/>
              <a:t>Destrucción de la prostituta</a:t>
            </a:r>
          </a:p>
        </p:txBody>
      </p:sp>
      <p:sp>
        <p:nvSpPr>
          <p:cNvPr id="332803" name="Rectangle 3">
            <a:extLst>
              <a:ext uri="{FF2B5EF4-FFF2-40B4-BE49-F238E27FC236}">
                <a16:creationId xmlns:a16="http://schemas.microsoft.com/office/drawing/2014/main" id="{15107AF5-3A92-699A-0984-501154A00797}"/>
              </a:ext>
            </a:extLst>
          </p:cNvPr>
          <p:cNvSpPr>
            <a:spLocks noGrp="1"/>
          </p:cNvSpPr>
          <p:nvPr>
            <p:ph type="body" idx="4294967295"/>
          </p:nvPr>
        </p:nvSpPr>
        <p:spPr>
          <a:xfrm>
            <a:off x="2057400" y="2336800"/>
            <a:ext cx="8274050" cy="4203700"/>
          </a:xfrm>
        </p:spPr>
        <p:txBody>
          <a:bodyPr/>
          <a:lstStyle/>
          <a:p>
            <a:pPr eaLnBrk="1" hangingPunct="1">
              <a:buFont typeface="Arial" panose="020B0604020202020204" pitchFamily="34" charset="0"/>
              <a:buNone/>
            </a:pPr>
            <a:r>
              <a:rPr lang="es" altLang="en-US">
                <a:solidFill>
                  <a:srgbClr val="FFFF99"/>
                </a:solidFill>
              </a:rPr>
              <a:t>El sistema de Babilonia la Grande no tiene cohesión interna, y la sociedad de rebelión se vuelve contra sí misma.</a:t>
            </a:r>
          </a:p>
          <a:p>
            <a:pPr eaLnBrk="1" hangingPunct="1"/>
            <a:r>
              <a:rPr lang="es" altLang="en-US" i="1"/>
              <a:t>Los 10 cuernos (reyes) pelearán contra el Cordero, pero también derribarán a Babilonia la Grande.</a:t>
            </a:r>
          </a:p>
          <a:p>
            <a:pPr eaLnBrk="1" hangingPunct="1"/>
            <a:r>
              <a:rPr lang="es" altLang="en-US" i="1"/>
              <a:t>Aunque no lo saben, cumplirán el propósito divino de llevar a juicio a Babilonia (17:17).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32803">
                                            <p:txEl>
                                              <p:pRg st="0" end="0"/>
                                            </p:txEl>
                                          </p:spTgt>
                                        </p:tgtEl>
                                        <p:attrNameLst>
                                          <p:attrName>style.visibility</p:attrName>
                                        </p:attrNameLst>
                                      </p:cBhvr>
                                      <p:to>
                                        <p:strVal val="visible"/>
                                      </p:to>
                                    </p:set>
                                    <p:anim calcmode="lin" valueType="num">
                                      <p:cBhvr>
                                        <p:cTn id="7" dur="500" fill="hold"/>
                                        <p:tgtEl>
                                          <p:spTgt spid="3328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280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2803">
                                            <p:txEl>
                                              <p:pRg st="1" end="1"/>
                                            </p:txEl>
                                          </p:spTgt>
                                        </p:tgtEl>
                                        <p:attrNameLst>
                                          <p:attrName>style.visibility</p:attrName>
                                        </p:attrNameLst>
                                      </p:cBhvr>
                                      <p:to>
                                        <p:strVal val="visible"/>
                                      </p:to>
                                    </p:set>
                                    <p:anim calcmode="lin" valueType="num">
                                      <p:cBhvr additive="base">
                                        <p:cTn id="13" dur="500" fill="hold"/>
                                        <p:tgtEl>
                                          <p:spTgt spid="3328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28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2803">
                                            <p:txEl>
                                              <p:pRg st="2" end="2"/>
                                            </p:txEl>
                                          </p:spTgt>
                                        </p:tgtEl>
                                        <p:attrNameLst>
                                          <p:attrName>style.visibility</p:attrName>
                                        </p:attrNameLst>
                                      </p:cBhvr>
                                      <p:to>
                                        <p:strVal val="visible"/>
                                      </p:to>
                                    </p:set>
                                    <p:anim calcmode="lin" valueType="num">
                                      <p:cBhvr additive="base">
                                        <p:cTn id="19" dur="500" fill="hold"/>
                                        <p:tgtEl>
                                          <p:spTgt spid="3328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28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837799D0-0353-681A-27A4-4CA5B357BDE9}"/>
              </a:ext>
            </a:extLst>
          </p:cNvPr>
          <p:cNvSpPr>
            <a:spLocks noGrp="1"/>
          </p:cNvSpPr>
          <p:nvPr>
            <p:ph type="title" idx="4294967295"/>
          </p:nvPr>
        </p:nvSpPr>
        <p:spPr/>
        <p:txBody>
          <a:bodyPr/>
          <a:lstStyle/>
          <a:p>
            <a:pPr eaLnBrk="1" hangingPunct="1"/>
            <a:r>
              <a:rPr lang="es" altLang="en-US"/>
              <a:t>La caída de Babilonia</a:t>
            </a:r>
          </a:p>
        </p:txBody>
      </p:sp>
      <p:sp>
        <p:nvSpPr>
          <p:cNvPr id="333827" name="Rectangle 3">
            <a:extLst>
              <a:ext uri="{FF2B5EF4-FFF2-40B4-BE49-F238E27FC236}">
                <a16:creationId xmlns:a16="http://schemas.microsoft.com/office/drawing/2014/main" id="{AD0A553B-2FB8-B65A-D0AD-6E596A9C4C30}"/>
              </a:ext>
            </a:extLst>
          </p:cNvPr>
          <p:cNvSpPr>
            <a:spLocks noGrp="1"/>
          </p:cNvSpPr>
          <p:nvPr>
            <p:ph type="body" idx="4294967295"/>
          </p:nvPr>
        </p:nvSpPr>
        <p:spPr>
          <a:xfrm>
            <a:off x="1937543" y="1971675"/>
            <a:ext cx="8316913" cy="4521200"/>
          </a:xfrm>
        </p:spPr>
        <p:txBody>
          <a:bodyPr>
            <a:normAutofit lnSpcReduction="10000"/>
          </a:bodyPr>
          <a:lstStyle/>
          <a:p>
            <a:pPr eaLnBrk="1" hangingPunct="1">
              <a:buFont typeface="Arial" panose="020B0604020202020204" pitchFamily="34" charset="0"/>
              <a:buNone/>
            </a:pPr>
            <a:r>
              <a:rPr lang="es" altLang="en-US" dirty="0">
                <a:solidFill>
                  <a:srgbClr val="FFFF99"/>
                </a:solidFill>
              </a:rPr>
              <a:t>Juan ya ha aludido a la caída de Babilonia (14:8, 20; 16:19; 17:16). Ahora ofrece una poderosa descripción extraída de imágenes del Antiguo Testamento.</a:t>
            </a:r>
            <a:r>
              <a:rPr lang="es" altLang="en-US" dirty="0"/>
              <a:t> </a:t>
            </a:r>
          </a:p>
          <a:p>
            <a:pPr eaLnBrk="1" hangingPunct="1"/>
            <a:r>
              <a:rPr lang="es" altLang="en-US" i="1" dirty="0"/>
              <a:t>El anuncio de la caída de Babilonia recuerda a Isaías 21,9, mientras que la desolación recuerda a Isaías 13,21-22; 14:23; Je. 50:39; 51:37.</a:t>
            </a:r>
          </a:p>
          <a:p>
            <a:pPr eaLnBrk="1" hangingPunct="1"/>
            <a:r>
              <a:rPr lang="es" altLang="en-US" i="1" dirty="0"/>
              <a:t>El llamado para que el pueblo de Dios salga de Babilonia es paralelo al llamado para que Israel regrese del exilio (Jeremías 51:6, 45).</a:t>
            </a:r>
          </a:p>
          <a:p>
            <a:pPr eaLnBrk="1" hangingPunct="1"/>
            <a:r>
              <a:rPr lang="es" altLang="en-US" i="1" dirty="0"/>
              <a:t>Mientras el mundo rebelde se lamenta, el pueblo de Dios se regocija (19:1-8).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33827">
                                            <p:txEl>
                                              <p:pRg st="0" end="0"/>
                                            </p:txEl>
                                          </p:spTgt>
                                        </p:tgtEl>
                                        <p:attrNameLst>
                                          <p:attrName>style.visibility</p:attrName>
                                        </p:attrNameLst>
                                      </p:cBhvr>
                                      <p:to>
                                        <p:strVal val="visible"/>
                                      </p:to>
                                    </p:set>
                                    <p:anim calcmode="lin" valueType="num">
                                      <p:cBhvr>
                                        <p:cTn id="7" dur="500" fill="hold"/>
                                        <p:tgtEl>
                                          <p:spTgt spid="3338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38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3827">
                                            <p:txEl>
                                              <p:pRg st="1" end="1"/>
                                            </p:txEl>
                                          </p:spTgt>
                                        </p:tgtEl>
                                        <p:attrNameLst>
                                          <p:attrName>style.visibility</p:attrName>
                                        </p:attrNameLst>
                                      </p:cBhvr>
                                      <p:to>
                                        <p:strVal val="visible"/>
                                      </p:to>
                                    </p:set>
                                    <p:anim calcmode="lin" valueType="num">
                                      <p:cBhvr additive="base">
                                        <p:cTn id="13" dur="500" fill="hold"/>
                                        <p:tgtEl>
                                          <p:spTgt spid="3338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3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3827">
                                            <p:txEl>
                                              <p:pRg st="2" end="2"/>
                                            </p:txEl>
                                          </p:spTgt>
                                        </p:tgtEl>
                                        <p:attrNameLst>
                                          <p:attrName>style.visibility</p:attrName>
                                        </p:attrNameLst>
                                      </p:cBhvr>
                                      <p:to>
                                        <p:strVal val="visible"/>
                                      </p:to>
                                    </p:set>
                                    <p:anim calcmode="lin" valueType="num">
                                      <p:cBhvr additive="base">
                                        <p:cTn id="19" dur="500" fill="hold"/>
                                        <p:tgtEl>
                                          <p:spTgt spid="3338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38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33827">
                                            <p:txEl>
                                              <p:pRg st="3" end="3"/>
                                            </p:txEl>
                                          </p:spTgt>
                                        </p:tgtEl>
                                        <p:attrNameLst>
                                          <p:attrName>style.visibility</p:attrName>
                                        </p:attrNameLst>
                                      </p:cBhvr>
                                      <p:to>
                                        <p:strVal val="visible"/>
                                      </p:to>
                                    </p:set>
                                    <p:anim calcmode="lin" valueType="num">
                                      <p:cBhvr additive="base">
                                        <p:cTn id="25" dur="500" fill="hold"/>
                                        <p:tgtEl>
                                          <p:spTgt spid="3338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38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4F710B90-E43C-9AF9-B261-44478121E424}"/>
              </a:ext>
            </a:extLst>
          </p:cNvPr>
          <p:cNvSpPr>
            <a:spLocks noGrp="1"/>
          </p:cNvSpPr>
          <p:nvPr>
            <p:ph type="title" idx="4294967295"/>
          </p:nvPr>
        </p:nvSpPr>
        <p:spPr/>
        <p:txBody>
          <a:bodyPr/>
          <a:lstStyle/>
          <a:p>
            <a:pPr eaLnBrk="1" hangingPunct="1"/>
            <a:r>
              <a:rPr lang="es" altLang="en-US"/>
              <a:t>¿Quiénes son los perseguidos?</a:t>
            </a:r>
          </a:p>
        </p:txBody>
      </p:sp>
      <p:sp>
        <p:nvSpPr>
          <p:cNvPr id="334851" name="Rectangle 3">
            <a:extLst>
              <a:ext uri="{FF2B5EF4-FFF2-40B4-BE49-F238E27FC236}">
                <a16:creationId xmlns:a16="http://schemas.microsoft.com/office/drawing/2014/main" id="{A8FA05DC-86BF-4161-0162-020F88366375}"/>
              </a:ext>
            </a:extLst>
          </p:cNvPr>
          <p:cNvSpPr>
            <a:spLocks noGrp="1"/>
          </p:cNvSpPr>
          <p:nvPr>
            <p:ph type="body" idx="4294967295"/>
          </p:nvPr>
        </p:nvSpPr>
        <p:spPr>
          <a:xfrm>
            <a:off x="2041525" y="2036763"/>
            <a:ext cx="8261350" cy="3732212"/>
          </a:xfrm>
        </p:spPr>
        <p:txBody>
          <a:bodyPr>
            <a:normAutofit fontScale="92500"/>
          </a:bodyPr>
          <a:lstStyle/>
          <a:p>
            <a:pPr eaLnBrk="1" hangingPunct="1">
              <a:lnSpc>
                <a:spcPct val="80000"/>
              </a:lnSpc>
              <a:buFont typeface="Arial" panose="020B0604020202020204" pitchFamily="34" charset="0"/>
              <a:buNone/>
            </a:pPr>
            <a:r>
              <a:rPr lang="es" altLang="en-US">
                <a:solidFill>
                  <a:srgbClr val="FFFF99"/>
                </a:solidFill>
              </a:rPr>
              <a:t>Se utilizan varios términos para describir a los perseguidos por Babilonia la Grande:</a:t>
            </a:r>
          </a:p>
          <a:p>
            <a:pPr eaLnBrk="1" hangingPunct="1">
              <a:lnSpc>
                <a:spcPct val="80000"/>
              </a:lnSpc>
            </a:pPr>
            <a:r>
              <a:rPr lang="es" altLang="en-US" i="1"/>
              <a:t>“Los santos… que retienen el testimonio de Jesús” (17:6)</a:t>
            </a:r>
          </a:p>
          <a:p>
            <a:pPr eaLnBrk="1" hangingPunct="1">
              <a:lnSpc>
                <a:spcPct val="80000"/>
              </a:lnSpc>
            </a:pPr>
            <a:r>
              <a:rPr lang="es" altLang="en-US" i="1"/>
              <a:t>Los “seguidores llamados, escogidos y fieles” del Cordero (17:14)</a:t>
            </a:r>
          </a:p>
          <a:p>
            <a:pPr eaLnBrk="1" hangingPunct="1">
              <a:lnSpc>
                <a:spcPct val="80000"/>
              </a:lnSpc>
            </a:pPr>
            <a:r>
              <a:rPr lang="es" altLang="en-US" i="1"/>
              <a:t>El “pueblo” de Dios (18:4)</a:t>
            </a:r>
          </a:p>
          <a:p>
            <a:pPr eaLnBrk="1" hangingPunct="1">
              <a:lnSpc>
                <a:spcPct val="80000"/>
              </a:lnSpc>
            </a:pPr>
            <a:r>
              <a:rPr lang="es" altLang="en-US" i="1"/>
              <a:t>“Santos, apóstoles y profetas” (18:20, 24)</a:t>
            </a:r>
          </a:p>
          <a:p>
            <a:pPr eaLnBrk="1" hangingPunct="1">
              <a:lnSpc>
                <a:spcPct val="80000"/>
              </a:lnSpc>
            </a:pPr>
            <a:r>
              <a:rPr lang="es" altLang="en-US" i="1"/>
              <a:t>Los “siervos” de Dios (19:2, 5)</a:t>
            </a:r>
          </a:p>
          <a:p>
            <a:pPr eaLnBrk="1" hangingPunct="1">
              <a:lnSpc>
                <a:spcPct val="80000"/>
              </a:lnSpc>
            </a:pPr>
            <a:r>
              <a:rPr lang="es" altLang="en-US" i="1"/>
              <a:t>La “novia” del Cordero (19:7)</a:t>
            </a:r>
          </a:p>
        </p:txBody>
      </p:sp>
      <p:sp>
        <p:nvSpPr>
          <p:cNvPr id="334852" name="Text Box 4">
            <a:extLst>
              <a:ext uri="{FF2B5EF4-FFF2-40B4-BE49-F238E27FC236}">
                <a16:creationId xmlns:a16="http://schemas.microsoft.com/office/drawing/2014/main" id="{B53B5245-3A0F-9BA1-2EA9-9F4D9DAA8166}"/>
              </a:ext>
            </a:extLst>
          </p:cNvPr>
          <p:cNvSpPr txBox="1">
            <a:spLocks noChangeArrowheads="1"/>
          </p:cNvSpPr>
          <p:nvPr/>
        </p:nvSpPr>
        <p:spPr bwMode="auto">
          <a:xfrm>
            <a:off x="1524000" y="5683251"/>
            <a:ext cx="9144000" cy="1200329"/>
          </a:xfrm>
          <a:prstGeom prst="rect">
            <a:avLst/>
          </a:prstGeom>
          <a:solidFill>
            <a:srgbClr val="002A2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s" altLang="en-US" sz="2400" b="1" i="0" u="none" strike="noStrike" kern="1200" cap="none" spc="0" normalizeH="0" baseline="0" noProof="0">
                <a:ln>
                  <a:noFill/>
                </a:ln>
                <a:solidFill>
                  <a:srgbClr val="FFFF00"/>
                </a:solidFill>
                <a:effectLst/>
                <a:uLnTx/>
                <a:uFillTx/>
                <a:latin typeface="Arial Narrow" panose="020B0606020202030204" pitchFamily="34" charset="0"/>
                <a:ea typeface="+mn-ea"/>
                <a:cs typeface="+mn-cs"/>
              </a:rPr>
              <a:t>Es difícil concluir otra cosa</a:t>
            </a:r>
            <a:r>
              <a:rPr kumimoji="0" lang="e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 </a:t>
            </a:r>
            <a:r>
              <a:rPr kumimoji="0" lang="es" altLang="en-US" sz="2400" b="1" i="0" u="none" strike="noStrike" kern="1200" cap="none" spc="0" normalizeH="0" baseline="0" noProof="0">
                <a:ln>
                  <a:noFill/>
                </a:ln>
                <a:solidFill>
                  <a:srgbClr val="FFFF00"/>
                </a:solidFill>
                <a:effectLst/>
                <a:uLnTx/>
                <a:uFillTx/>
                <a:latin typeface="Arial Narrow" panose="020B0606020202030204" pitchFamily="34" charset="0"/>
                <a:ea typeface="+mn-ea"/>
                <a:cs typeface="+mn-cs"/>
              </a:rPr>
              <a:t>que los primeros lectores de Apocalipsis habrían entendido que ese lenguaje significaba el cuerpo de cristianos en el mundo, incluidos ellos mismos.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34851">
                                            <p:txEl>
                                              <p:pRg st="0" end="0"/>
                                            </p:txEl>
                                          </p:spTgt>
                                        </p:tgtEl>
                                        <p:attrNameLst>
                                          <p:attrName>style.visibility</p:attrName>
                                        </p:attrNameLst>
                                      </p:cBhvr>
                                      <p:to>
                                        <p:strVal val="visible"/>
                                      </p:to>
                                    </p:set>
                                    <p:anim calcmode="lin" valueType="num">
                                      <p:cBhvr>
                                        <p:cTn id="7" dur="500" fill="hold"/>
                                        <p:tgtEl>
                                          <p:spTgt spid="3348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48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4851">
                                            <p:txEl>
                                              <p:pRg st="1" end="1"/>
                                            </p:txEl>
                                          </p:spTgt>
                                        </p:tgtEl>
                                        <p:attrNameLst>
                                          <p:attrName>style.visibility</p:attrName>
                                        </p:attrNameLst>
                                      </p:cBhvr>
                                      <p:to>
                                        <p:strVal val="visible"/>
                                      </p:to>
                                    </p:set>
                                    <p:anim calcmode="lin" valueType="num">
                                      <p:cBhvr additive="base">
                                        <p:cTn id="13" dur="500" fill="hold"/>
                                        <p:tgtEl>
                                          <p:spTgt spid="3348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48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4851">
                                            <p:txEl>
                                              <p:pRg st="2" end="2"/>
                                            </p:txEl>
                                          </p:spTgt>
                                        </p:tgtEl>
                                        <p:attrNameLst>
                                          <p:attrName>style.visibility</p:attrName>
                                        </p:attrNameLst>
                                      </p:cBhvr>
                                      <p:to>
                                        <p:strVal val="visible"/>
                                      </p:to>
                                    </p:set>
                                    <p:anim calcmode="lin" valueType="num">
                                      <p:cBhvr additive="base">
                                        <p:cTn id="19" dur="500" fill="hold"/>
                                        <p:tgtEl>
                                          <p:spTgt spid="3348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48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34851">
                                            <p:txEl>
                                              <p:pRg st="3" end="3"/>
                                            </p:txEl>
                                          </p:spTgt>
                                        </p:tgtEl>
                                        <p:attrNameLst>
                                          <p:attrName>style.visibility</p:attrName>
                                        </p:attrNameLst>
                                      </p:cBhvr>
                                      <p:to>
                                        <p:strVal val="visible"/>
                                      </p:to>
                                    </p:set>
                                    <p:anim calcmode="lin" valueType="num">
                                      <p:cBhvr additive="base">
                                        <p:cTn id="25" dur="500" fill="hold"/>
                                        <p:tgtEl>
                                          <p:spTgt spid="3348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48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34851">
                                            <p:txEl>
                                              <p:pRg st="4" end="4"/>
                                            </p:txEl>
                                          </p:spTgt>
                                        </p:tgtEl>
                                        <p:attrNameLst>
                                          <p:attrName>style.visibility</p:attrName>
                                        </p:attrNameLst>
                                      </p:cBhvr>
                                      <p:to>
                                        <p:strVal val="visible"/>
                                      </p:to>
                                    </p:set>
                                    <p:anim calcmode="lin" valueType="num">
                                      <p:cBhvr additive="base">
                                        <p:cTn id="31" dur="500" fill="hold"/>
                                        <p:tgtEl>
                                          <p:spTgt spid="3348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48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34851">
                                            <p:txEl>
                                              <p:pRg st="5" end="5"/>
                                            </p:txEl>
                                          </p:spTgt>
                                        </p:tgtEl>
                                        <p:attrNameLst>
                                          <p:attrName>style.visibility</p:attrName>
                                        </p:attrNameLst>
                                      </p:cBhvr>
                                      <p:to>
                                        <p:strVal val="visible"/>
                                      </p:to>
                                    </p:set>
                                    <p:anim calcmode="lin" valueType="num">
                                      <p:cBhvr additive="base">
                                        <p:cTn id="37" dur="500" fill="hold"/>
                                        <p:tgtEl>
                                          <p:spTgt spid="3348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48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34851">
                                            <p:txEl>
                                              <p:pRg st="6" end="6"/>
                                            </p:txEl>
                                          </p:spTgt>
                                        </p:tgtEl>
                                        <p:attrNameLst>
                                          <p:attrName>style.visibility</p:attrName>
                                        </p:attrNameLst>
                                      </p:cBhvr>
                                      <p:to>
                                        <p:strVal val="visible"/>
                                      </p:to>
                                    </p:set>
                                    <p:anim calcmode="lin" valueType="num">
                                      <p:cBhvr additive="base">
                                        <p:cTn id="43" dur="500" fill="hold"/>
                                        <p:tgtEl>
                                          <p:spTgt spid="33485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48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4" presetClass="entr" presetSubtype="5" fill="hold" grpId="0" nodeType="clickEffect">
                                  <p:stCondLst>
                                    <p:cond delay="0"/>
                                  </p:stCondLst>
                                  <p:childTnLst>
                                    <p:set>
                                      <p:cBhvr>
                                        <p:cTn id="48" dur="1" fill="hold">
                                          <p:stCondLst>
                                            <p:cond delay="0"/>
                                          </p:stCondLst>
                                        </p:cTn>
                                        <p:tgtEl>
                                          <p:spTgt spid="334852"/>
                                        </p:tgtEl>
                                        <p:attrNameLst>
                                          <p:attrName>style.visibility</p:attrName>
                                        </p:attrNameLst>
                                      </p:cBhvr>
                                      <p:to>
                                        <p:strVal val="visible"/>
                                      </p:to>
                                    </p:set>
                                    <p:animEffect transition="in" filter="randombar(vertical)">
                                      <p:cBhvr>
                                        <p:cTn id="49" dur="500"/>
                                        <p:tgtEl>
                                          <p:spTgt spid="334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2"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C72F3A6C-B0BE-38CC-B04A-A71C0A2A488E}"/>
              </a:ext>
            </a:extLst>
          </p:cNvPr>
          <p:cNvSpPr>
            <a:spLocks noGrp="1"/>
          </p:cNvSpPr>
          <p:nvPr>
            <p:ph type="title" idx="4294967295"/>
          </p:nvPr>
        </p:nvSpPr>
        <p:spPr/>
        <p:txBody>
          <a:bodyPr/>
          <a:lstStyle/>
          <a:p>
            <a:pPr eaLnBrk="1" hangingPunct="1"/>
            <a:r>
              <a:rPr lang="es" altLang="en-US"/>
              <a:t>LA CIUDAD DE DIOS</a:t>
            </a:r>
          </a:p>
        </p:txBody>
      </p:sp>
      <p:sp>
        <p:nvSpPr>
          <p:cNvPr id="223235" name="Rectangle 3">
            <a:extLst>
              <a:ext uri="{FF2B5EF4-FFF2-40B4-BE49-F238E27FC236}">
                <a16:creationId xmlns:a16="http://schemas.microsoft.com/office/drawing/2014/main" id="{F706C40A-E808-1958-AE7F-0D8CC0719808}"/>
              </a:ext>
            </a:extLst>
          </p:cNvPr>
          <p:cNvSpPr>
            <a:spLocks noGrp="1"/>
          </p:cNvSpPr>
          <p:nvPr>
            <p:ph type="body" idx="4294967295"/>
          </p:nvPr>
        </p:nvSpPr>
        <p:spPr/>
        <p:txBody>
          <a:bodyPr/>
          <a:lstStyle/>
          <a:p>
            <a:pPr eaLnBrk="1" hangingPunct="1">
              <a:buFont typeface="Arial" panose="020B0604020202020204" pitchFamily="34" charset="0"/>
              <a:buNone/>
            </a:pPr>
            <a:r>
              <a:rPr lang="es" altLang="en-US" i="1">
                <a:solidFill>
                  <a:srgbClr val="00FFFF"/>
                </a:solidFill>
              </a:rPr>
              <a:t>¿Qué es la ciudad de Dios?</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3AE186D2-7B28-6EC6-BC98-CB8B78430DD7}"/>
              </a:ext>
            </a:extLst>
          </p:cNvPr>
          <p:cNvSpPr>
            <a:spLocks noGrp="1"/>
          </p:cNvSpPr>
          <p:nvPr>
            <p:ph type="title" idx="4294967295"/>
          </p:nvPr>
        </p:nvSpPr>
        <p:spPr/>
        <p:txBody>
          <a:bodyPr/>
          <a:lstStyle/>
          <a:p>
            <a:pPr eaLnBrk="1" hangingPunct="1"/>
            <a:r>
              <a:rPr lang="es" altLang="en-US"/>
              <a:t>El triunfo (19:1-10)</a:t>
            </a:r>
          </a:p>
        </p:txBody>
      </p:sp>
      <p:sp>
        <p:nvSpPr>
          <p:cNvPr id="338947" name="Rectangle 3">
            <a:extLst>
              <a:ext uri="{FF2B5EF4-FFF2-40B4-BE49-F238E27FC236}">
                <a16:creationId xmlns:a16="http://schemas.microsoft.com/office/drawing/2014/main" id="{C0F08792-1956-3CB8-0514-064D23D88CBC}"/>
              </a:ext>
            </a:extLst>
          </p:cNvPr>
          <p:cNvSpPr>
            <a:spLocks noGrp="1"/>
          </p:cNvSpPr>
          <p:nvPr>
            <p:ph type="body" idx="4294967295"/>
          </p:nvPr>
        </p:nvSpPr>
        <p:spPr>
          <a:xfrm>
            <a:off x="2043114" y="2336800"/>
            <a:ext cx="8624887" cy="2787650"/>
          </a:xfrm>
        </p:spPr>
        <p:txBody>
          <a:bodyPr>
            <a:normAutofit lnSpcReduction="10000"/>
          </a:bodyPr>
          <a:lstStyle/>
          <a:p>
            <a:pPr eaLnBrk="1" hangingPunct="1">
              <a:lnSpc>
                <a:spcPct val="80000"/>
              </a:lnSpc>
              <a:buFont typeface="Arial" panose="020B0604020202020204" pitchFamily="34" charset="0"/>
              <a:buNone/>
            </a:pPr>
            <a:r>
              <a:rPr lang="es" altLang="en-US">
                <a:solidFill>
                  <a:srgbClr val="FFFF99"/>
                </a:solidFill>
              </a:rPr>
              <a:t>Con la caída de Babilonia, las criaturas celestiales que rodean el trono de Dios estallan en un poderoso canto triunfal.</a:t>
            </a:r>
          </a:p>
          <a:p>
            <a:pPr eaLnBrk="1" hangingPunct="1">
              <a:lnSpc>
                <a:spcPct val="80000"/>
              </a:lnSpc>
            </a:pPr>
            <a:r>
              <a:rPr lang="es" altLang="en-US" i="1"/>
              <a:t>Los juicios de Dios son verdaderos y justos.</a:t>
            </a:r>
          </a:p>
          <a:p>
            <a:pPr eaLnBrk="1" hangingPunct="1">
              <a:lnSpc>
                <a:spcPct val="80000"/>
              </a:lnSpc>
            </a:pPr>
            <a:r>
              <a:rPr lang="es" altLang="en-US" i="1"/>
              <a:t>Las oraciones de los mártires (6,9-11) han sido contestadas (19,2b).</a:t>
            </a:r>
          </a:p>
          <a:p>
            <a:pPr eaLnBrk="1" hangingPunct="1">
              <a:lnSpc>
                <a:spcPct val="80000"/>
              </a:lnSpc>
            </a:pPr>
            <a:r>
              <a:rPr lang="es" altLang="en-US" i="1"/>
              <a:t>El gobierno de los cielos ha prevalecido.</a:t>
            </a:r>
          </a:p>
        </p:txBody>
      </p:sp>
      <p:sp>
        <p:nvSpPr>
          <p:cNvPr id="338948" name="Text Box 4">
            <a:extLst>
              <a:ext uri="{FF2B5EF4-FFF2-40B4-BE49-F238E27FC236}">
                <a16:creationId xmlns:a16="http://schemas.microsoft.com/office/drawing/2014/main" id="{A4CDAD5A-FDD6-3F91-95E6-DE073C9284E5}"/>
              </a:ext>
            </a:extLst>
          </p:cNvPr>
          <p:cNvSpPr txBox="1">
            <a:spLocks noChangeArrowheads="1"/>
          </p:cNvSpPr>
          <p:nvPr/>
        </p:nvSpPr>
        <p:spPr bwMode="auto">
          <a:xfrm>
            <a:off x="1774826" y="5273676"/>
            <a:ext cx="8672513" cy="1190625"/>
          </a:xfrm>
          <a:prstGeom prst="rect">
            <a:avLst/>
          </a:prstGeom>
          <a:solidFill>
            <a:srgbClr val="002A29"/>
          </a:solidFill>
          <a:ln>
            <a:noFill/>
          </a:ln>
          <a:effectLst/>
        </p:spPr>
        <p:txBody>
          <a:bodyPr>
            <a:spAutoFit/>
          </a:bodyPr>
          <a:lstStyle>
            <a:lvl1pPr>
              <a:defRPr>
                <a:solidFill>
                  <a:schemeClr val="tx1"/>
                </a:solidFill>
                <a:latin typeface="Trebuchet MS" panose="020B0603020202020204" pitchFamily="34" charset="0"/>
              </a:defRPr>
            </a:lvl1pPr>
            <a:lvl2pPr>
              <a:defRPr>
                <a:solidFill>
                  <a:schemeClr val="tx1"/>
                </a:solidFill>
                <a:latin typeface="Trebuchet MS" panose="020B0603020202020204" pitchFamily="34" charset="0"/>
              </a:defRPr>
            </a:lvl2pPr>
            <a:lvl3pPr>
              <a:defRPr>
                <a:solidFill>
                  <a:schemeClr val="tx1"/>
                </a:solidFill>
                <a:latin typeface="Trebuchet MS" panose="020B0603020202020204" pitchFamily="34" charset="0"/>
              </a:defRPr>
            </a:lvl3pPr>
            <a:lvl4pPr>
              <a:defRPr>
                <a:solidFill>
                  <a:schemeClr val="tx1"/>
                </a:solidFill>
                <a:latin typeface="Trebuchet MS" panose="020B0603020202020204" pitchFamily="34" charset="0"/>
              </a:defRPr>
            </a:lvl4pPr>
            <a:lvl5pPr>
              <a:defRPr>
                <a:solidFill>
                  <a:schemeClr val="tx1"/>
                </a:solidFill>
                <a:latin typeface="Trebuchet MS" panose="020B0603020202020204" pitchFamily="34" charset="0"/>
              </a:defRPr>
            </a:lvl5pPr>
            <a:lvl6pPr fontAlgn="base">
              <a:spcBef>
                <a:spcPct val="0"/>
              </a:spcBef>
              <a:spcAft>
                <a:spcPct val="0"/>
              </a:spcAft>
              <a:defRPr>
                <a:solidFill>
                  <a:schemeClr val="tx1"/>
                </a:solidFill>
                <a:latin typeface="Trebuchet MS" panose="020B0603020202020204" pitchFamily="34" charset="0"/>
              </a:defRPr>
            </a:lvl6pPr>
            <a:lvl7pPr fontAlgn="base">
              <a:spcBef>
                <a:spcPct val="0"/>
              </a:spcBef>
              <a:spcAft>
                <a:spcPct val="0"/>
              </a:spcAft>
              <a:defRPr>
                <a:solidFill>
                  <a:schemeClr val="tx1"/>
                </a:solidFill>
                <a:latin typeface="Trebuchet MS" panose="020B0603020202020204" pitchFamily="34" charset="0"/>
              </a:defRPr>
            </a:lvl7pPr>
            <a:lvl8pPr fontAlgn="base">
              <a:spcBef>
                <a:spcPct val="0"/>
              </a:spcBef>
              <a:spcAft>
                <a:spcPct val="0"/>
              </a:spcAft>
              <a:defRPr>
                <a:solidFill>
                  <a:schemeClr val="tx1"/>
                </a:solidFill>
                <a:latin typeface="Trebuchet MS" panose="020B0603020202020204" pitchFamily="34" charset="0"/>
              </a:defRPr>
            </a:lvl8pPr>
            <a:lvl9pPr fontAlgn="base">
              <a:spcBef>
                <a:spcPct val="0"/>
              </a:spcBef>
              <a:spcAft>
                <a:spcPct val="0"/>
              </a:spcAft>
              <a:defRPr>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3600" b="0" i="0" u="none" strike="noStrike" kern="1200" cap="none" spc="0" normalizeH="0" baseline="0" noProof="0">
                <a:ln>
                  <a:noFill/>
                </a:ln>
                <a:solidFill>
                  <a:srgbClr val="FFFF00"/>
                </a:solidFill>
                <a:effectLst>
                  <a:outerShdw blurRad="38100" dist="38100" dir="2700000" algn="tl">
                    <a:srgbClr val="000000"/>
                  </a:outerShdw>
                </a:effectLst>
                <a:uLnTx/>
                <a:uFillTx/>
                <a:latin typeface="Rockwell Condensed" panose="02060603050405020104" pitchFamily="18" charset="0"/>
                <a:ea typeface="+mn-ea"/>
                <a:cs typeface="+mn-cs"/>
              </a:rPr>
              <a:t>El resonante “Aleluya” es la expresión del Antiguo Testamento, “¡Alabado sea Yah!”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anim calcmode="lin" valueType="num">
                                      <p:cBhvr>
                                        <p:cTn id="7" dur="500" fill="hold"/>
                                        <p:tgtEl>
                                          <p:spTgt spid="3389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89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8947">
                                            <p:txEl>
                                              <p:pRg st="1" end="1"/>
                                            </p:txEl>
                                          </p:spTgt>
                                        </p:tgtEl>
                                        <p:attrNameLst>
                                          <p:attrName>style.visibility</p:attrName>
                                        </p:attrNameLst>
                                      </p:cBhvr>
                                      <p:to>
                                        <p:strVal val="visible"/>
                                      </p:to>
                                    </p:set>
                                    <p:anim calcmode="lin" valueType="num">
                                      <p:cBhvr additive="base">
                                        <p:cTn id="13" dur="500" fill="hold"/>
                                        <p:tgtEl>
                                          <p:spTgt spid="3389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89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8947">
                                            <p:txEl>
                                              <p:pRg st="2" end="2"/>
                                            </p:txEl>
                                          </p:spTgt>
                                        </p:tgtEl>
                                        <p:attrNameLst>
                                          <p:attrName>style.visibility</p:attrName>
                                        </p:attrNameLst>
                                      </p:cBhvr>
                                      <p:to>
                                        <p:strVal val="visible"/>
                                      </p:to>
                                    </p:set>
                                    <p:anim calcmode="lin" valueType="num">
                                      <p:cBhvr additive="base">
                                        <p:cTn id="19" dur="500" fill="hold"/>
                                        <p:tgtEl>
                                          <p:spTgt spid="3389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89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38947">
                                            <p:txEl>
                                              <p:pRg st="3" end="3"/>
                                            </p:txEl>
                                          </p:spTgt>
                                        </p:tgtEl>
                                        <p:attrNameLst>
                                          <p:attrName>style.visibility</p:attrName>
                                        </p:attrNameLst>
                                      </p:cBhvr>
                                      <p:to>
                                        <p:strVal val="visible"/>
                                      </p:to>
                                    </p:set>
                                    <p:anim calcmode="lin" valueType="num">
                                      <p:cBhvr additive="base">
                                        <p:cTn id="25" dur="500" fill="hold"/>
                                        <p:tgtEl>
                                          <p:spTgt spid="3389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89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38948"/>
                                        </p:tgtEl>
                                        <p:attrNameLst>
                                          <p:attrName>style.visibility</p:attrName>
                                        </p:attrNameLst>
                                      </p:cBhvr>
                                      <p:to>
                                        <p:strVal val="visible"/>
                                      </p:to>
                                    </p:set>
                                    <p:animEffect transition="in" filter="dissolve">
                                      <p:cBhvr>
                                        <p:cTn id="31" dur="500"/>
                                        <p:tgtEl>
                                          <p:spTgt spid="338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8"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FA1067BD-D3EA-EFB8-AEBD-9A120888CFD8}"/>
              </a:ext>
            </a:extLst>
          </p:cNvPr>
          <p:cNvSpPr>
            <a:spLocks noGrp="1"/>
          </p:cNvSpPr>
          <p:nvPr>
            <p:ph type="title" idx="4294967295"/>
          </p:nvPr>
        </p:nvSpPr>
        <p:spPr/>
        <p:txBody>
          <a:bodyPr/>
          <a:lstStyle/>
          <a:p>
            <a:pPr eaLnBrk="1" hangingPunct="1"/>
            <a:r>
              <a:rPr lang="es" altLang="en-US"/>
              <a:t>La novia</a:t>
            </a:r>
          </a:p>
        </p:txBody>
      </p:sp>
      <p:sp>
        <p:nvSpPr>
          <p:cNvPr id="339971" name="Rectangle 3">
            <a:extLst>
              <a:ext uri="{FF2B5EF4-FFF2-40B4-BE49-F238E27FC236}">
                <a16:creationId xmlns:a16="http://schemas.microsoft.com/office/drawing/2014/main" id="{F8C195B3-8DFD-E322-A609-894D7B3011AA}"/>
              </a:ext>
            </a:extLst>
          </p:cNvPr>
          <p:cNvSpPr>
            <a:spLocks noGrp="1"/>
          </p:cNvSpPr>
          <p:nvPr>
            <p:ph type="body" idx="4294967295"/>
          </p:nvPr>
        </p:nvSpPr>
        <p:spPr>
          <a:xfrm>
            <a:off x="2057400" y="2336800"/>
            <a:ext cx="8318500" cy="4521200"/>
          </a:xfrm>
        </p:spPr>
        <p:txBody>
          <a:bodyPr>
            <a:normAutofit fontScale="92500"/>
          </a:bodyPr>
          <a:lstStyle/>
          <a:p>
            <a:pPr eaLnBrk="1" hangingPunct="1">
              <a:buFont typeface="Arial" panose="020B0604020202020204" pitchFamily="34" charset="0"/>
              <a:buNone/>
            </a:pPr>
            <a:r>
              <a:rPr lang="es" altLang="en-US">
                <a:solidFill>
                  <a:srgbClr val="FFFF99"/>
                </a:solidFill>
              </a:rPr>
              <a:t>Desde la antigüedad, el pueblo de Dios ha sido descrito por varias metáforas importantes (p. ej., el hijo de Dios, la esposa de Dios, etc.). Aquí, la metáfora dominante es la novia virgen.</a:t>
            </a:r>
          </a:p>
          <a:p>
            <a:pPr eaLnBrk="1" hangingPunct="1"/>
            <a:r>
              <a:rPr lang="es" altLang="en-US" i="1"/>
              <a:t>Esta misma metáfora se usó anteriormente con respecto a los 144.000 (14:4).</a:t>
            </a:r>
          </a:p>
          <a:p>
            <a:pPr eaLnBrk="1" hangingPunct="1"/>
            <a:r>
              <a:rPr lang="es" altLang="en-US" i="1"/>
              <a:t>Pablo también usa esta metáfora (Ef. 5:22-32; 2 Co. 11:2).</a:t>
            </a:r>
          </a:p>
          <a:p>
            <a:pPr eaLnBrk="1" hangingPunct="1"/>
            <a:r>
              <a:rPr lang="es" altLang="en-US" i="1"/>
              <a:t>Aquí, la escena recuerda las parábolas nupciales de Jesús (Mt 22,1-10; 25,1-13; Lc 14,15-24), que a su vez se basan en las antiguas profecías de Isaías (Is 25: 6-8).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anim calcmode="lin" valueType="num">
                                      <p:cBhvr>
                                        <p:cTn id="7" dur="500" fill="hold"/>
                                        <p:tgtEl>
                                          <p:spTgt spid="3399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99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9971">
                                            <p:txEl>
                                              <p:pRg st="1" end="1"/>
                                            </p:txEl>
                                          </p:spTgt>
                                        </p:tgtEl>
                                        <p:attrNameLst>
                                          <p:attrName>style.visibility</p:attrName>
                                        </p:attrNameLst>
                                      </p:cBhvr>
                                      <p:to>
                                        <p:strVal val="visible"/>
                                      </p:to>
                                    </p:set>
                                    <p:anim calcmode="lin" valueType="num">
                                      <p:cBhvr additive="base">
                                        <p:cTn id="13" dur="500" fill="hold"/>
                                        <p:tgtEl>
                                          <p:spTgt spid="3399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9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9971">
                                            <p:txEl>
                                              <p:pRg st="2" end="2"/>
                                            </p:txEl>
                                          </p:spTgt>
                                        </p:tgtEl>
                                        <p:attrNameLst>
                                          <p:attrName>style.visibility</p:attrName>
                                        </p:attrNameLst>
                                      </p:cBhvr>
                                      <p:to>
                                        <p:strVal val="visible"/>
                                      </p:to>
                                    </p:set>
                                    <p:anim calcmode="lin" valueType="num">
                                      <p:cBhvr additive="base">
                                        <p:cTn id="19" dur="500" fill="hold"/>
                                        <p:tgtEl>
                                          <p:spTgt spid="3399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99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39971">
                                            <p:txEl>
                                              <p:pRg st="3" end="3"/>
                                            </p:txEl>
                                          </p:spTgt>
                                        </p:tgtEl>
                                        <p:attrNameLst>
                                          <p:attrName>style.visibility</p:attrName>
                                        </p:attrNameLst>
                                      </p:cBhvr>
                                      <p:to>
                                        <p:strVal val="visible"/>
                                      </p:to>
                                    </p:set>
                                    <p:anim calcmode="lin" valueType="num">
                                      <p:cBhvr additive="base">
                                        <p:cTn id="25" dur="500" fill="hold"/>
                                        <p:tgtEl>
                                          <p:spTgt spid="3399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99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895BD6FB-6384-91CE-F31B-702D39573BB4}"/>
              </a:ext>
            </a:extLst>
          </p:cNvPr>
          <p:cNvSpPr>
            <a:spLocks noGrp="1"/>
          </p:cNvSpPr>
          <p:nvPr>
            <p:ph type="title" idx="4294967295"/>
          </p:nvPr>
        </p:nvSpPr>
        <p:spPr/>
        <p:txBody>
          <a:bodyPr/>
          <a:lstStyle/>
          <a:p>
            <a:pPr eaLnBrk="1" hangingPunct="1"/>
            <a:r>
              <a:rPr lang="es" altLang="en-US" b="1"/>
              <a:t>INTERPRETACIÓN</a:t>
            </a:r>
          </a:p>
        </p:txBody>
      </p:sp>
      <p:sp>
        <p:nvSpPr>
          <p:cNvPr id="59395" name="Rectangle 3">
            <a:extLst>
              <a:ext uri="{FF2B5EF4-FFF2-40B4-BE49-F238E27FC236}">
                <a16:creationId xmlns:a16="http://schemas.microsoft.com/office/drawing/2014/main" id="{E39647B5-D8DD-A5DE-F4E3-A26D72317602}"/>
              </a:ext>
            </a:extLst>
          </p:cNvPr>
          <p:cNvSpPr>
            <a:spLocks noGrp="1"/>
          </p:cNvSpPr>
          <p:nvPr>
            <p:ph type="body" idx="4294967295"/>
          </p:nvPr>
        </p:nvSpPr>
        <p:spPr>
          <a:xfrm>
            <a:off x="2057400" y="2336801"/>
            <a:ext cx="8072438" cy="3622675"/>
          </a:xfrm>
        </p:spPr>
        <p:txBody>
          <a:bodyPr/>
          <a:lstStyle/>
          <a:p>
            <a:pPr eaLnBrk="1" hangingPunct="1">
              <a:buFont typeface="Arial" panose="020B0604020202020204" pitchFamily="34" charset="0"/>
              <a:buNone/>
            </a:pPr>
            <a:r>
              <a:rPr lang="es" altLang="en-US" b="1" i="1">
                <a:solidFill>
                  <a:srgbClr val="00FFFF"/>
                </a:solidFill>
              </a:rPr>
              <a:t>¿Por qué hay tantas interpretaciones diferentes de este libro? ¿Cómo lo han leído los cristianos en el pasado?</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AD75979A-D606-574D-40A0-29536AF21C30}"/>
              </a:ext>
            </a:extLst>
          </p:cNvPr>
          <p:cNvSpPr>
            <a:spLocks noGrp="1"/>
          </p:cNvSpPr>
          <p:nvPr>
            <p:ph type="title" idx="4294967295"/>
          </p:nvPr>
        </p:nvSpPr>
        <p:spPr/>
        <p:txBody>
          <a:bodyPr/>
          <a:lstStyle/>
          <a:p>
            <a:pPr eaLnBrk="1" hangingPunct="1"/>
            <a:r>
              <a:rPr lang="es" altLang="en-US"/>
              <a:t>El advenimiento de Cristo (19:11-21)</a:t>
            </a:r>
          </a:p>
        </p:txBody>
      </p:sp>
      <p:sp>
        <p:nvSpPr>
          <p:cNvPr id="342019" name="Rectangle 3">
            <a:extLst>
              <a:ext uri="{FF2B5EF4-FFF2-40B4-BE49-F238E27FC236}">
                <a16:creationId xmlns:a16="http://schemas.microsoft.com/office/drawing/2014/main" id="{7A196415-967A-B625-CFE3-6EF1BF5599A8}"/>
              </a:ext>
            </a:extLst>
          </p:cNvPr>
          <p:cNvSpPr>
            <a:spLocks noGrp="1"/>
          </p:cNvSpPr>
          <p:nvPr>
            <p:ph type="body" idx="4294967295"/>
          </p:nvPr>
        </p:nvSpPr>
        <p:spPr>
          <a:xfrm>
            <a:off x="2057400" y="2336801"/>
            <a:ext cx="8274050" cy="4187825"/>
          </a:xfrm>
        </p:spPr>
        <p:txBody>
          <a:bodyPr>
            <a:normAutofit fontScale="92500"/>
          </a:bodyPr>
          <a:lstStyle/>
          <a:p>
            <a:pPr eaLnBrk="1" hangingPunct="1">
              <a:buFont typeface="Arial" panose="020B0604020202020204" pitchFamily="34" charset="0"/>
              <a:buNone/>
            </a:pPr>
            <a:r>
              <a:rPr lang="es" altLang="en-US">
                <a:solidFill>
                  <a:srgbClr val="FFFF99"/>
                </a:solidFill>
              </a:rPr>
              <a:t>El Cordero del Cielo ahora se ha convertido en el poderoso Hombre de Guerra (ejemplo Ex. 15:3).</a:t>
            </a:r>
          </a:p>
          <a:p>
            <a:pPr eaLnBrk="1" hangingPunct="1"/>
            <a:r>
              <a:rPr lang="es" altLang="en-US" i="1"/>
              <a:t>Todo el tiempo, un tema principal en Apocalipsis ha sido el regreso de Jesucristo (1:7; 3:11; 16:15).</a:t>
            </a:r>
          </a:p>
          <a:p>
            <a:pPr eaLnBrk="1" hangingPunct="1"/>
            <a:r>
              <a:rPr lang="es" altLang="en-US" i="1"/>
              <a:t>Juan ahora nombra al jinete celestial como “Fiel”, “Verdadero”, la “Palabra de Dios” y “Rey de reyes y Señor de señores”, títulos que son inconfundibles.</a:t>
            </a:r>
          </a:p>
          <a:p>
            <a:pPr eaLnBrk="1" hangingPunct="1"/>
            <a:r>
              <a:rPr lang="es" altLang="en-US" i="1"/>
              <a:t>También se basa en la visión original del libro, describiendo a Cristo con ojos como llamas de fuego y una lengua como una espada afilada (1:14, 16//19:12, 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42019">
                                            <p:txEl>
                                              <p:pRg st="0" end="0"/>
                                            </p:txEl>
                                          </p:spTgt>
                                        </p:tgtEl>
                                        <p:attrNameLst>
                                          <p:attrName>style.visibility</p:attrName>
                                        </p:attrNameLst>
                                      </p:cBhvr>
                                      <p:to>
                                        <p:strVal val="visible"/>
                                      </p:to>
                                    </p:set>
                                    <p:anim calcmode="lin" valueType="num">
                                      <p:cBhvr>
                                        <p:cTn id="7" dur="500" fill="hold"/>
                                        <p:tgtEl>
                                          <p:spTgt spid="3420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20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2019">
                                            <p:txEl>
                                              <p:pRg st="1" end="1"/>
                                            </p:txEl>
                                          </p:spTgt>
                                        </p:tgtEl>
                                        <p:attrNameLst>
                                          <p:attrName>style.visibility</p:attrName>
                                        </p:attrNameLst>
                                      </p:cBhvr>
                                      <p:to>
                                        <p:strVal val="visible"/>
                                      </p:to>
                                    </p:set>
                                    <p:anim calcmode="lin" valueType="num">
                                      <p:cBhvr additive="base">
                                        <p:cTn id="13" dur="500" fill="hold"/>
                                        <p:tgtEl>
                                          <p:spTgt spid="3420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2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42019">
                                            <p:txEl>
                                              <p:pRg st="2" end="2"/>
                                            </p:txEl>
                                          </p:spTgt>
                                        </p:tgtEl>
                                        <p:attrNameLst>
                                          <p:attrName>style.visibility</p:attrName>
                                        </p:attrNameLst>
                                      </p:cBhvr>
                                      <p:to>
                                        <p:strVal val="visible"/>
                                      </p:to>
                                    </p:set>
                                    <p:anim calcmode="lin" valueType="num">
                                      <p:cBhvr additive="base">
                                        <p:cTn id="19" dur="500" fill="hold"/>
                                        <p:tgtEl>
                                          <p:spTgt spid="3420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20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42019">
                                            <p:txEl>
                                              <p:pRg st="3" end="3"/>
                                            </p:txEl>
                                          </p:spTgt>
                                        </p:tgtEl>
                                        <p:attrNameLst>
                                          <p:attrName>style.visibility</p:attrName>
                                        </p:attrNameLst>
                                      </p:cBhvr>
                                      <p:to>
                                        <p:strVal val="visible"/>
                                      </p:to>
                                    </p:set>
                                    <p:anim calcmode="lin" valueType="num">
                                      <p:cBhvr additive="base">
                                        <p:cTn id="25" dur="500" fill="hold"/>
                                        <p:tgtEl>
                                          <p:spTgt spid="3420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20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A01A30A1-ED32-877F-55E6-B95CDA814C90}"/>
              </a:ext>
            </a:extLst>
          </p:cNvPr>
          <p:cNvSpPr>
            <a:spLocks noGrp="1"/>
          </p:cNvSpPr>
          <p:nvPr>
            <p:ph type="title" idx="4294967295"/>
          </p:nvPr>
        </p:nvSpPr>
        <p:spPr>
          <a:xfrm>
            <a:off x="1941513" y="109539"/>
            <a:ext cx="8386762" cy="1081087"/>
          </a:xfrm>
        </p:spPr>
        <p:txBody>
          <a:bodyPr/>
          <a:lstStyle/>
          <a:p>
            <a:pPr algn="ctr" eaLnBrk="1" hangingPunct="1"/>
            <a:r>
              <a:rPr lang="es" altLang="en-US" sz="4000">
                <a:solidFill>
                  <a:srgbClr val="FFFF99"/>
                </a:solidFill>
                <a:latin typeface="Impact" panose="020B0806030902050204" pitchFamily="34" charset="0"/>
              </a:rPr>
              <a:t>El vocabulario del regreso de Cristo</a:t>
            </a:r>
          </a:p>
        </p:txBody>
      </p:sp>
      <p:sp>
        <p:nvSpPr>
          <p:cNvPr id="343044" name="Text Box 4">
            <a:extLst>
              <a:ext uri="{FF2B5EF4-FFF2-40B4-BE49-F238E27FC236}">
                <a16:creationId xmlns:a16="http://schemas.microsoft.com/office/drawing/2014/main" id="{8FFA8B24-A8F7-FDF2-593C-4DE197B8A863}"/>
              </a:ext>
            </a:extLst>
          </p:cNvPr>
          <p:cNvSpPr txBox="1">
            <a:spLocks noGrp="1" noChangeArrowheads="1"/>
          </p:cNvSpPr>
          <p:nvPr>
            <p:ph type="body" idx="4294967295"/>
          </p:nvPr>
        </p:nvSpPr>
        <p:spPr>
          <a:xfrm>
            <a:off x="2057400" y="1077913"/>
            <a:ext cx="8216900" cy="3803650"/>
          </a:xfrm>
          <a:gradFill rotWithShape="1">
            <a:gsLst>
              <a:gs pos="0">
                <a:srgbClr val="9E2600">
                  <a:gamma/>
                  <a:shade val="46275"/>
                  <a:invGamma/>
                </a:srgbClr>
              </a:gs>
              <a:gs pos="50000">
                <a:srgbClr val="9E2600"/>
              </a:gs>
              <a:gs pos="100000">
                <a:srgbClr val="9E2600">
                  <a:gamma/>
                  <a:shade val="46275"/>
                  <a:invGamma/>
                </a:srgbClr>
              </a:gs>
            </a:gsLst>
            <a:lin ang="2700000" scaled="1"/>
          </a:gradFill>
          <a:ln w="12700">
            <a:solidFill>
              <a:schemeClr val="tx1"/>
            </a:solidFill>
            <a:miter lim="800000"/>
            <a:headEnd/>
            <a:tailEnd/>
          </a:ln>
        </p:spPr>
        <p:txBody>
          <a:bodyPr>
            <a:normAutofit lnSpcReduction="10000"/>
          </a:bodyPr>
          <a:lstStyle/>
          <a:p>
            <a:pPr eaLnBrk="1" hangingPunct="1">
              <a:buFont typeface="Arial" panose="020B0604020202020204" pitchFamily="34" charset="0"/>
              <a:buNone/>
              <a:defRPr/>
            </a:pPr>
            <a:r>
              <a:rPr lang="es" altLang="en-US" b="1">
                <a:solidFill>
                  <a:srgbClr val="FFFF00"/>
                </a:solidFill>
              </a:rPr>
              <a:t>Tres términos griegos del Nuevo Testamento describen la segunda venida de Cristo:</a:t>
            </a:r>
            <a:r>
              <a:rPr lang="es" altLang="en-US" b="1"/>
              <a:t> </a:t>
            </a:r>
          </a:p>
          <a:p>
            <a:pPr eaLnBrk="1" hangingPunct="1">
              <a:defRPr/>
            </a:pPr>
            <a:r>
              <a:rPr lang="es" altLang="en-US">
                <a:effectLst>
                  <a:outerShdw blurRad="38100" dist="38100" dir="2700000" algn="tl">
                    <a:srgbClr val="000000"/>
                  </a:outerShdw>
                </a:effectLst>
              </a:rPr>
              <a:t> </a:t>
            </a:r>
            <a:r>
              <a:rPr lang="es" altLang="en-US">
                <a:solidFill>
                  <a:srgbClr val="FFFF99"/>
                </a:solidFill>
                <a:effectLst>
                  <a:outerShdw blurRad="38100" dist="38100" dir="2700000" algn="tl">
                    <a:srgbClr val="000000"/>
                  </a:outerShdw>
                </a:effectLst>
                <a:latin typeface="Greekth" panose="02020803070505020304" pitchFamily="18" charset="0"/>
              </a:rPr>
              <a:t>parousi&lt;a</a:t>
            </a:r>
            <a:r>
              <a:rPr lang="es" altLang="en-US"/>
              <a:t> </a:t>
            </a:r>
            <a:r>
              <a:rPr lang="es" altLang="en-US" i="1"/>
              <a:t>(parusía = presencia, venida, Mt. 24:27; 1 Tes. 2:19; 3:13; 4:15; 5:23; 2 Tes. 2:1, 8)</a:t>
            </a:r>
          </a:p>
          <a:p>
            <a:pPr eaLnBrk="1" hangingPunct="1">
              <a:defRPr/>
            </a:pPr>
            <a:r>
              <a:rPr lang="es" altLang="en-US">
                <a:solidFill>
                  <a:srgbClr val="FFFF99"/>
                </a:solidFill>
                <a:latin typeface="Greekth" panose="02020803070505020304" pitchFamily="18" charset="0"/>
              </a:rPr>
              <a:t> </a:t>
            </a:r>
            <a:r>
              <a:rPr lang="es" altLang="en-US">
                <a:solidFill>
                  <a:srgbClr val="FFFF99"/>
                </a:solidFill>
                <a:effectLst>
                  <a:outerShdw blurRad="38100" dist="38100" dir="2700000" algn="tl">
                    <a:srgbClr val="000000"/>
                  </a:outerShdw>
                </a:effectLst>
                <a:latin typeface="Greekth" panose="02020803070505020304" pitchFamily="18" charset="0"/>
              </a:rPr>
              <a:t>a]poka&lt;luyij</a:t>
            </a:r>
            <a:r>
              <a:rPr lang="es" altLang="en-US"/>
              <a:t> </a:t>
            </a:r>
            <a:r>
              <a:rPr lang="es" altLang="en-US" i="1"/>
              <a:t>(apocalipsis = revelación, revelación, 1 Co. 1:7; 2 Tes. 1:7; 1 Pe. 1:7, 13; 4:13)</a:t>
            </a:r>
          </a:p>
          <a:p>
            <a:pPr eaLnBrk="1" hangingPunct="1">
              <a:defRPr/>
            </a:pPr>
            <a:r>
              <a:rPr lang="es" altLang="en-US">
                <a:solidFill>
                  <a:srgbClr val="FFFF99"/>
                </a:solidFill>
                <a:effectLst>
                  <a:outerShdw blurRad="38100" dist="38100" dir="2700000" algn="tl">
                    <a:srgbClr val="000000"/>
                  </a:outerShdw>
                </a:effectLst>
                <a:latin typeface="Greekth" panose="02020803070505020304" pitchFamily="18" charset="0"/>
              </a:rPr>
              <a:t>e]pifa&lt;neia</a:t>
            </a:r>
            <a:r>
              <a:rPr lang="es" altLang="en-US"/>
              <a:t> </a:t>
            </a:r>
            <a:r>
              <a:rPr lang="es" altLang="en-US" i="1"/>
              <a:t>(epifanía = aparición, resplandor, manifestación visible, 2 Tes. 2:8; 1 Ti. 6:14; 2 Ti. 4:8; Tit. 2:13)</a:t>
            </a:r>
          </a:p>
        </p:txBody>
      </p:sp>
      <p:sp>
        <p:nvSpPr>
          <p:cNvPr id="343045" name="Text Box 5">
            <a:extLst>
              <a:ext uri="{FF2B5EF4-FFF2-40B4-BE49-F238E27FC236}">
                <a16:creationId xmlns:a16="http://schemas.microsoft.com/office/drawing/2014/main" id="{D31790C5-E9CA-19DA-8804-8038BF21A814}"/>
              </a:ext>
            </a:extLst>
          </p:cNvPr>
          <p:cNvSpPr txBox="1">
            <a:spLocks noChangeArrowheads="1"/>
          </p:cNvSpPr>
          <p:nvPr/>
        </p:nvSpPr>
        <p:spPr bwMode="auto">
          <a:xfrm>
            <a:off x="1774826" y="5048250"/>
            <a:ext cx="867251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s" altLang="en-US" sz="3200" b="0" i="0" u="none" strike="noStrike" kern="1200" cap="none" spc="0" normalizeH="0" baseline="0" noProof="0">
                <a:ln>
                  <a:noFill/>
                </a:ln>
                <a:solidFill>
                  <a:srgbClr val="FFFF99"/>
                </a:solidFill>
                <a:effectLst/>
                <a:uLnTx/>
                <a:uFillTx/>
                <a:latin typeface="Rockwell Condensed" panose="02060603050405020104" pitchFamily="18" charset="0"/>
                <a:ea typeface="+mn-ea"/>
                <a:cs typeface="+mn-cs"/>
              </a:rPr>
              <a:t>Han llegado a dominar dos puntos de vista sobre el tiempo con respecto a la Gran Tribulación, uno que ve estos términos como intercambiables y el otro que los divide.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3044">
                                            <p:bg/>
                                          </p:spTgt>
                                        </p:tgtEl>
                                        <p:attrNameLst>
                                          <p:attrName>style.visibility</p:attrName>
                                        </p:attrNameLst>
                                      </p:cBhvr>
                                      <p:to>
                                        <p:strVal val="visible"/>
                                      </p:to>
                                    </p:set>
                                    <p:animEffect transition="in" filter="dissolve">
                                      <p:cBhvr>
                                        <p:cTn id="7" dur="500"/>
                                        <p:tgtEl>
                                          <p:spTgt spid="343044">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43044">
                                            <p:txEl>
                                              <p:pRg st="0" end="0"/>
                                            </p:txEl>
                                          </p:spTgt>
                                        </p:tgtEl>
                                        <p:attrNameLst>
                                          <p:attrName>style.visibility</p:attrName>
                                        </p:attrNameLst>
                                      </p:cBhvr>
                                      <p:to>
                                        <p:strVal val="visible"/>
                                      </p:to>
                                    </p:set>
                                    <p:animEffect transition="in" filter="dissolve">
                                      <p:cBhvr>
                                        <p:cTn id="10" dur="500"/>
                                        <p:tgtEl>
                                          <p:spTgt spid="343044">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343044">
                                            <p:txEl>
                                              <p:pRg st="1" end="1"/>
                                            </p:txEl>
                                          </p:spTgt>
                                        </p:tgtEl>
                                        <p:attrNameLst>
                                          <p:attrName>style.visibility</p:attrName>
                                        </p:attrNameLst>
                                      </p:cBhvr>
                                      <p:to>
                                        <p:strVal val="visible"/>
                                      </p:to>
                                    </p:set>
                                    <p:anim calcmode="lin" valueType="num">
                                      <p:cBhvr additive="base">
                                        <p:cTn id="15" dur="500" fill="hold"/>
                                        <p:tgtEl>
                                          <p:spTgt spid="34304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430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43044">
                                            <p:txEl>
                                              <p:pRg st="2" end="2"/>
                                            </p:txEl>
                                          </p:spTgt>
                                        </p:tgtEl>
                                        <p:attrNameLst>
                                          <p:attrName>style.visibility</p:attrName>
                                        </p:attrNameLst>
                                      </p:cBhvr>
                                      <p:to>
                                        <p:strVal val="visible"/>
                                      </p:to>
                                    </p:set>
                                    <p:anim calcmode="lin" valueType="num">
                                      <p:cBhvr additive="base">
                                        <p:cTn id="21" dur="500" fill="hold"/>
                                        <p:tgtEl>
                                          <p:spTgt spid="34304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430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343044">
                                            <p:txEl>
                                              <p:pRg st="3" end="3"/>
                                            </p:txEl>
                                          </p:spTgt>
                                        </p:tgtEl>
                                        <p:attrNameLst>
                                          <p:attrName>style.visibility</p:attrName>
                                        </p:attrNameLst>
                                      </p:cBhvr>
                                      <p:to>
                                        <p:strVal val="visible"/>
                                      </p:to>
                                    </p:set>
                                    <p:anim calcmode="lin" valueType="num">
                                      <p:cBhvr additive="base">
                                        <p:cTn id="27" dur="500" fill="hold"/>
                                        <p:tgtEl>
                                          <p:spTgt spid="34304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430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343045">
                                            <p:txEl>
                                              <p:pRg st="0" end="0"/>
                                            </p:txEl>
                                          </p:spTgt>
                                        </p:tgtEl>
                                        <p:attrNameLst>
                                          <p:attrName>style.visibility</p:attrName>
                                        </p:attrNameLst>
                                      </p:cBhvr>
                                      <p:to>
                                        <p:strVal val="visible"/>
                                      </p:to>
                                    </p:set>
                                    <p:anim calcmode="lin" valueType="num">
                                      <p:cBhvr>
                                        <p:cTn id="33" dur="500" fill="hold"/>
                                        <p:tgtEl>
                                          <p:spTgt spid="343045">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34304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4" grpId="0" uiExpand="1" build="allAtOnce"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7E3A6C68-0700-0B3F-7AB4-85C2DBE6C39B}"/>
              </a:ext>
            </a:extLst>
          </p:cNvPr>
          <p:cNvSpPr>
            <a:spLocks noGrp="1"/>
          </p:cNvSpPr>
          <p:nvPr>
            <p:ph type="title" idx="4294967295"/>
          </p:nvPr>
        </p:nvSpPr>
        <p:spPr>
          <a:xfrm>
            <a:off x="1981200" y="76200"/>
            <a:ext cx="8305800" cy="1447800"/>
          </a:xfrm>
        </p:spPr>
        <p:txBody>
          <a:bodyPr/>
          <a:lstStyle/>
          <a:p>
            <a:pPr eaLnBrk="1" hangingPunct="1"/>
            <a:r>
              <a:rPr lang="es" altLang="en-US">
                <a:solidFill>
                  <a:srgbClr val="FFFF99"/>
                </a:solidFill>
              </a:rPr>
              <a:t>Visión clásica </a:t>
            </a:r>
            <a:r>
              <a:rPr lang="es" altLang="en-US" sz="2800">
                <a:solidFill>
                  <a:srgbClr val="FFFF99"/>
                </a:solidFill>
              </a:rPr>
              <a:t>(primeros padres de la iglesia y reformadores)</a:t>
            </a:r>
          </a:p>
        </p:txBody>
      </p:sp>
      <p:sp>
        <p:nvSpPr>
          <p:cNvPr id="228355" name="Text Box 3">
            <a:extLst>
              <a:ext uri="{FF2B5EF4-FFF2-40B4-BE49-F238E27FC236}">
                <a16:creationId xmlns:a16="http://schemas.microsoft.com/office/drawing/2014/main" id="{A03179BF-AA0B-FB94-F74E-E984B015C64C}"/>
              </a:ext>
            </a:extLst>
          </p:cNvPr>
          <p:cNvSpPr txBox="1">
            <a:spLocks noChangeArrowheads="1"/>
          </p:cNvSpPr>
          <p:nvPr/>
        </p:nvSpPr>
        <p:spPr bwMode="auto">
          <a:xfrm>
            <a:off x="6705600" y="1752600"/>
            <a:ext cx="365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3200" b="0" i="0" u="none" strike="noStrike" kern="1200" cap="none" spc="0" normalizeH="0" baseline="0" noProof="0">
                <a:ln>
                  <a:noFill/>
                </a:ln>
                <a:solidFill>
                  <a:prstClr val="black"/>
                </a:solidFill>
                <a:effectLst/>
                <a:uLnTx/>
                <a:uFillTx/>
                <a:latin typeface="Impact" panose="020B0806030902050204" pitchFamily="34" charset="0"/>
                <a:ea typeface="+mn-ea"/>
                <a:cs typeface="Arial" panose="020B0604020202020204" pitchFamily="34" charset="0"/>
              </a:rPr>
              <a:t>el regreso de cristo</a:t>
            </a:r>
            <a:endParaRPr kumimoji="0" lang="en-US" altLang="en-US" sz="2000" b="0" i="0" u="none" strike="noStrike" kern="1200" cap="none" spc="0" normalizeH="0" baseline="0" noProof="0">
              <a:ln>
                <a:noFill/>
              </a:ln>
              <a:solidFill>
                <a:prstClr val="black"/>
              </a:solidFill>
              <a:effectLst/>
              <a:uLnTx/>
              <a:uFillTx/>
              <a:latin typeface="Impact" panose="020B0806030902050204" pitchFamily="34" charset="0"/>
              <a:ea typeface="+mn-ea"/>
              <a:cs typeface="Arial" panose="020B0604020202020204" pitchFamily="34" charset="0"/>
            </a:endParaRPr>
          </a:p>
        </p:txBody>
      </p:sp>
      <p:sp>
        <p:nvSpPr>
          <p:cNvPr id="228356" name="Text Box 4">
            <a:extLst>
              <a:ext uri="{FF2B5EF4-FFF2-40B4-BE49-F238E27FC236}">
                <a16:creationId xmlns:a16="http://schemas.microsoft.com/office/drawing/2014/main" id="{080A19AC-5A49-4CE7-0593-18F70F2780AE}"/>
              </a:ext>
            </a:extLst>
          </p:cNvPr>
          <p:cNvSpPr txBox="1">
            <a:spLocks noChangeArrowheads="1"/>
          </p:cNvSpPr>
          <p:nvPr/>
        </p:nvSpPr>
        <p:spPr bwMode="auto">
          <a:xfrm>
            <a:off x="7546975" y="2790825"/>
            <a:ext cx="2133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 altLang="en-US" sz="3200" b="1" i="0" u="none" strike="noStrike" kern="1200" cap="none" spc="0" normalizeH="0" baseline="0" noProof="0">
                <a:ln>
                  <a:noFill/>
                </a:ln>
                <a:solidFill>
                  <a:srgbClr val="FFFF66"/>
                </a:solidFill>
                <a:effectLst/>
                <a:uLnTx/>
                <a:uFillTx/>
                <a:latin typeface="Agency FB" panose="020B0503020202020204" pitchFamily="34" charset="0"/>
                <a:ea typeface="+mn-ea"/>
                <a:cs typeface="Arial" panose="020B0604020202020204" pitchFamily="34" charset="0"/>
              </a:rPr>
              <a:t>PARUSIA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 altLang="en-US" sz="3200" b="1" i="0" u="none" strike="noStrike" kern="1200" cap="none" spc="0" normalizeH="0" baseline="0" noProof="0">
                <a:ln>
                  <a:noFill/>
                </a:ln>
                <a:solidFill>
                  <a:srgbClr val="FFFF66"/>
                </a:solidFill>
                <a:effectLst/>
                <a:uLnTx/>
                <a:uFillTx/>
                <a:latin typeface="Agency FB" panose="020B0503020202020204" pitchFamily="34" charset="0"/>
                <a:ea typeface="+mn-ea"/>
                <a:cs typeface="Arial" panose="020B0604020202020204" pitchFamily="34" charset="0"/>
              </a:rPr>
              <a:t>APOCALIPSIS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 altLang="en-US" sz="3200" b="1" i="0" u="none" strike="noStrike" kern="1200" cap="none" spc="0" normalizeH="0" baseline="0" noProof="0">
                <a:ln>
                  <a:noFill/>
                </a:ln>
                <a:solidFill>
                  <a:srgbClr val="FFFF66"/>
                </a:solidFill>
                <a:effectLst/>
                <a:uLnTx/>
                <a:uFillTx/>
                <a:latin typeface="Agency FB" panose="020B0503020202020204" pitchFamily="34" charset="0"/>
                <a:ea typeface="+mn-ea"/>
                <a:cs typeface="Arial" panose="020B0604020202020204" pitchFamily="34" charset="0"/>
              </a:rPr>
              <a:t>EPIFANÍA</a:t>
            </a:r>
            <a:endParaRPr kumimoji="0" lang="en-US" altLang="en-US" sz="2400" b="1" i="0" u="none" strike="noStrike" kern="1200" cap="none" spc="0" normalizeH="0" baseline="0" noProof="0">
              <a:ln>
                <a:noFill/>
              </a:ln>
              <a:solidFill>
                <a:srgbClr val="FFFF66"/>
              </a:solidFill>
              <a:effectLst/>
              <a:uLnTx/>
              <a:uFillTx/>
              <a:latin typeface="Arial Narrow" panose="020B0606020202030204" pitchFamily="34" charset="0"/>
              <a:ea typeface="+mn-ea"/>
              <a:cs typeface="Arial" panose="020B0604020202020204" pitchFamily="34" charset="0"/>
            </a:endParaRPr>
          </a:p>
        </p:txBody>
      </p:sp>
      <p:sp>
        <p:nvSpPr>
          <p:cNvPr id="228357" name="Line 5">
            <a:extLst>
              <a:ext uri="{FF2B5EF4-FFF2-40B4-BE49-F238E27FC236}">
                <a16:creationId xmlns:a16="http://schemas.microsoft.com/office/drawing/2014/main" id="{58E20A15-2BB2-C22E-FC75-D0975A8A29AD}"/>
              </a:ext>
            </a:extLst>
          </p:cNvPr>
          <p:cNvSpPr>
            <a:spLocks noChangeShapeType="1"/>
          </p:cNvSpPr>
          <p:nvPr/>
        </p:nvSpPr>
        <p:spPr bwMode="auto">
          <a:xfrm>
            <a:off x="8458201" y="2286001"/>
            <a:ext cx="11113" cy="49212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358" name="Text Box 6">
            <a:extLst>
              <a:ext uri="{FF2B5EF4-FFF2-40B4-BE49-F238E27FC236}">
                <a16:creationId xmlns:a16="http://schemas.microsoft.com/office/drawing/2014/main" id="{20F0239B-814F-C006-FC0C-C54BDA63A1D1}"/>
              </a:ext>
            </a:extLst>
          </p:cNvPr>
          <p:cNvSpPr txBox="1">
            <a:spLocks noChangeArrowheads="1"/>
          </p:cNvSpPr>
          <p:nvPr/>
        </p:nvSpPr>
        <p:spPr bwMode="auto">
          <a:xfrm>
            <a:off x="952500" y="5477829"/>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3200" b="0" i="0" u="none" strike="noStrike" kern="1200" cap="none" spc="0" normalizeH="0" baseline="0" noProof="0" dirty="0">
                <a:ln>
                  <a:noFill/>
                </a:ln>
                <a:solidFill>
                  <a:prstClr val="black"/>
                </a:solidFill>
                <a:effectLst/>
                <a:uLnTx/>
                <a:uFillTx/>
                <a:latin typeface="Impact" panose="020B0806030902050204" pitchFamily="34" charset="0"/>
                <a:ea typeface="+mn-ea"/>
                <a:cs typeface="Arial" panose="020B0604020202020204" pitchFamily="34" charset="0"/>
              </a:rPr>
              <a:t>Era DE LA IGLESIA</a:t>
            </a:r>
          </a:p>
        </p:txBody>
      </p:sp>
      <p:sp>
        <p:nvSpPr>
          <p:cNvPr id="228359" name="Line 7">
            <a:extLst>
              <a:ext uri="{FF2B5EF4-FFF2-40B4-BE49-F238E27FC236}">
                <a16:creationId xmlns:a16="http://schemas.microsoft.com/office/drawing/2014/main" id="{94EFD3A5-7DE8-B798-7C08-A39DE4FB0EDF}"/>
              </a:ext>
            </a:extLst>
          </p:cNvPr>
          <p:cNvSpPr>
            <a:spLocks noChangeShapeType="1"/>
          </p:cNvSpPr>
          <p:nvPr/>
        </p:nvSpPr>
        <p:spPr bwMode="auto">
          <a:xfrm flipV="1">
            <a:off x="4114800" y="5778500"/>
            <a:ext cx="4402138" cy="127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121" name="Text Box 9">
            <a:extLst>
              <a:ext uri="{FF2B5EF4-FFF2-40B4-BE49-F238E27FC236}">
                <a16:creationId xmlns:a16="http://schemas.microsoft.com/office/drawing/2014/main" id="{CB92EDB7-1073-69BA-F9E9-BCC7C2B7942F}"/>
              </a:ext>
            </a:extLst>
          </p:cNvPr>
          <p:cNvSpPr txBox="1">
            <a:spLocks noChangeArrowheads="1"/>
          </p:cNvSpPr>
          <p:nvPr/>
        </p:nvSpPr>
        <p:spPr bwMode="auto">
          <a:xfrm>
            <a:off x="5181600" y="4953000"/>
            <a:ext cx="3048000" cy="592138"/>
          </a:xfrm>
          <a:prstGeom prst="rect">
            <a:avLst/>
          </a:prstGeom>
          <a:solidFill>
            <a:schemeClr val="accent1"/>
          </a:solidFill>
          <a:ln w="12700">
            <a:solidFill>
              <a:schemeClr val="tx1"/>
            </a:solidFill>
            <a:miter lim="800000"/>
            <a:headEnd/>
            <a:tailEnd/>
          </a:ln>
          <a:effectLst/>
        </p:spPr>
        <p:txBody>
          <a:bodyPr>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s" altLang="en-US" sz="3200" b="0" i="0" u="none" strike="noStrike" kern="1200" cap="none" spc="0" normalizeH="0" baseline="0" noProof="0">
                <a:ln>
                  <a:noFill/>
                </a:ln>
                <a:solidFill>
                  <a:srgbClr val="CC0000"/>
                </a:solidFill>
                <a:effectLst>
                  <a:outerShdw blurRad="38100" dist="38100" dir="2700000" algn="tl">
                    <a:srgbClr val="000000"/>
                  </a:outerShdw>
                </a:effectLst>
                <a:uLnTx/>
                <a:uFillTx/>
                <a:latin typeface="Agency FB" panose="020B0503020202020204" pitchFamily="34" charset="0"/>
                <a:ea typeface="+mn-ea"/>
                <a:cs typeface="Arial" panose="020B0604020202020204" pitchFamily="34" charset="0"/>
              </a:rPr>
              <a:t>GRAN TRIBULACION</a:t>
            </a:r>
            <a:endParaRPr kumimoji="0" lang="en-US" altLang="en-US" sz="2400" b="0" i="0" u="none" strike="noStrike" kern="1200" cap="none" spc="0" normalizeH="0" baseline="0" noProof="0">
              <a:ln>
                <a:noFill/>
              </a:ln>
              <a:solidFill>
                <a:srgbClr val="CC0000"/>
              </a:solidFill>
              <a:effectLst>
                <a:outerShdw blurRad="38100" dist="38100" dir="2700000" algn="tl">
                  <a:srgbClr val="000000"/>
                </a:outerShdw>
              </a:effectLst>
              <a:uLnTx/>
              <a:uFillTx/>
              <a:latin typeface="Arial Narrow" panose="020B0606020202030204" pitchFamily="34" charset="0"/>
              <a:ea typeface="+mn-ea"/>
              <a:cs typeface="Arial" panose="020B0604020202020204" pitchFamily="34" charset="0"/>
            </a:endParaRPr>
          </a:p>
        </p:txBody>
      </p:sp>
      <p:sp>
        <p:nvSpPr>
          <p:cNvPr id="228361" name="Rectangle 10">
            <a:extLst>
              <a:ext uri="{FF2B5EF4-FFF2-40B4-BE49-F238E27FC236}">
                <a16:creationId xmlns:a16="http://schemas.microsoft.com/office/drawing/2014/main" id="{312CA380-9CD8-3698-FA04-6AB3BFDB0C03}"/>
              </a:ext>
            </a:extLst>
          </p:cNvPr>
          <p:cNvSpPr>
            <a:spLocks noChangeArrowheads="1"/>
          </p:cNvSpPr>
          <p:nvPr/>
        </p:nvSpPr>
        <p:spPr bwMode="auto">
          <a:xfrm>
            <a:off x="4800600" y="4953000"/>
            <a:ext cx="3048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228362" name="Rectangle 11">
            <a:extLst>
              <a:ext uri="{FF2B5EF4-FFF2-40B4-BE49-F238E27FC236}">
                <a16:creationId xmlns:a16="http://schemas.microsoft.com/office/drawing/2014/main" id="{5DB81CDE-3A60-182A-C073-321470376842}"/>
              </a:ext>
            </a:extLst>
          </p:cNvPr>
          <p:cNvSpPr>
            <a:spLocks noChangeArrowheads="1"/>
          </p:cNvSpPr>
          <p:nvPr/>
        </p:nvSpPr>
        <p:spPr bwMode="auto">
          <a:xfrm>
            <a:off x="4495800" y="4953000"/>
            <a:ext cx="2286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228363" name="Rectangle 12">
            <a:extLst>
              <a:ext uri="{FF2B5EF4-FFF2-40B4-BE49-F238E27FC236}">
                <a16:creationId xmlns:a16="http://schemas.microsoft.com/office/drawing/2014/main" id="{4909A4A4-4406-FB74-0B23-02EF1160E081}"/>
              </a:ext>
            </a:extLst>
          </p:cNvPr>
          <p:cNvSpPr>
            <a:spLocks noChangeArrowheads="1"/>
          </p:cNvSpPr>
          <p:nvPr/>
        </p:nvSpPr>
        <p:spPr bwMode="auto">
          <a:xfrm>
            <a:off x="4267200" y="4953000"/>
            <a:ext cx="1524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228364" name="Rectangle 13">
            <a:extLst>
              <a:ext uri="{FF2B5EF4-FFF2-40B4-BE49-F238E27FC236}">
                <a16:creationId xmlns:a16="http://schemas.microsoft.com/office/drawing/2014/main" id="{9EE12E12-D922-8992-DC85-9E4706613F9F}"/>
              </a:ext>
            </a:extLst>
          </p:cNvPr>
          <p:cNvSpPr>
            <a:spLocks noChangeArrowheads="1"/>
          </p:cNvSpPr>
          <p:nvPr/>
        </p:nvSpPr>
        <p:spPr bwMode="auto">
          <a:xfrm>
            <a:off x="4114800" y="4953000"/>
            <a:ext cx="762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228365" name="Line 14">
            <a:extLst>
              <a:ext uri="{FF2B5EF4-FFF2-40B4-BE49-F238E27FC236}">
                <a16:creationId xmlns:a16="http://schemas.microsoft.com/office/drawing/2014/main" id="{D9C136B9-2212-E378-CF79-D4642CB9899D}"/>
              </a:ext>
            </a:extLst>
          </p:cNvPr>
          <p:cNvSpPr>
            <a:spLocks noChangeShapeType="1"/>
          </p:cNvSpPr>
          <p:nvPr/>
        </p:nvSpPr>
        <p:spPr bwMode="auto">
          <a:xfrm>
            <a:off x="8875713" y="4800600"/>
            <a:ext cx="0" cy="990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366" name="Freeform 16">
            <a:extLst>
              <a:ext uri="{FF2B5EF4-FFF2-40B4-BE49-F238E27FC236}">
                <a16:creationId xmlns:a16="http://schemas.microsoft.com/office/drawing/2014/main" id="{74A2F786-C7FB-5E3B-B881-1C756AD2A2D8}"/>
              </a:ext>
            </a:extLst>
          </p:cNvPr>
          <p:cNvSpPr>
            <a:spLocks/>
          </p:cNvSpPr>
          <p:nvPr/>
        </p:nvSpPr>
        <p:spPr bwMode="auto">
          <a:xfrm rot="10800000">
            <a:off x="8488363" y="4367213"/>
            <a:ext cx="393700" cy="1244600"/>
          </a:xfrm>
          <a:custGeom>
            <a:avLst/>
            <a:gdLst>
              <a:gd name="T0" fmla="*/ 2147483646 w 420"/>
              <a:gd name="T1" fmla="*/ 0 h 971"/>
              <a:gd name="T2" fmla="*/ 2147483646 w 420"/>
              <a:gd name="T3" fmla="*/ 2147483646 h 971"/>
              <a:gd name="T4" fmla="*/ 2147483646 w 420"/>
              <a:gd name="T5" fmla="*/ 2147483646 h 971"/>
              <a:gd name="T6" fmla="*/ 2147483646 w 420"/>
              <a:gd name="T7" fmla="*/ 2147483646 h 971"/>
              <a:gd name="T8" fmla="*/ 2147483646 w 420"/>
              <a:gd name="T9" fmla="*/ 2147483646 h 971"/>
              <a:gd name="T10" fmla="*/ 2147483646 w 420"/>
              <a:gd name="T11" fmla="*/ 2147483646 h 971"/>
              <a:gd name="T12" fmla="*/ 2147483646 w 420"/>
              <a:gd name="T13" fmla="*/ 2147483646 h 971"/>
              <a:gd name="T14" fmla="*/ 2147483646 w 420"/>
              <a:gd name="T15" fmla="*/ 2147483646 h 971"/>
              <a:gd name="T16" fmla="*/ 2147483646 w 420"/>
              <a:gd name="T17" fmla="*/ 2147483646 h 9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0" h="971">
                <a:moveTo>
                  <a:pt x="4" y="0"/>
                </a:moveTo>
                <a:cubicBezTo>
                  <a:pt x="2" y="189"/>
                  <a:pt x="0" y="379"/>
                  <a:pt x="4" y="516"/>
                </a:cubicBezTo>
                <a:cubicBezTo>
                  <a:pt x="8" y="653"/>
                  <a:pt x="3" y="751"/>
                  <a:pt x="27" y="823"/>
                </a:cubicBezTo>
                <a:cubicBezTo>
                  <a:pt x="51" y="895"/>
                  <a:pt x="105" y="929"/>
                  <a:pt x="147" y="950"/>
                </a:cubicBezTo>
                <a:cubicBezTo>
                  <a:pt x="189" y="971"/>
                  <a:pt x="240" y="965"/>
                  <a:pt x="281" y="950"/>
                </a:cubicBezTo>
                <a:cubicBezTo>
                  <a:pt x="322" y="935"/>
                  <a:pt x="371" y="900"/>
                  <a:pt x="393" y="861"/>
                </a:cubicBezTo>
                <a:cubicBezTo>
                  <a:pt x="415" y="822"/>
                  <a:pt x="412" y="784"/>
                  <a:pt x="416" y="718"/>
                </a:cubicBezTo>
                <a:cubicBezTo>
                  <a:pt x="420" y="652"/>
                  <a:pt x="416" y="519"/>
                  <a:pt x="416" y="464"/>
                </a:cubicBezTo>
                <a:cubicBezTo>
                  <a:pt x="416" y="409"/>
                  <a:pt x="416" y="399"/>
                  <a:pt x="416" y="389"/>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367" name="Line 17">
            <a:extLst>
              <a:ext uri="{FF2B5EF4-FFF2-40B4-BE49-F238E27FC236}">
                <a16:creationId xmlns:a16="http://schemas.microsoft.com/office/drawing/2014/main" id="{6038E8B7-B195-7FB3-5A68-9CE4CD8E3DA2}"/>
              </a:ext>
            </a:extLst>
          </p:cNvPr>
          <p:cNvSpPr>
            <a:spLocks noChangeShapeType="1"/>
          </p:cNvSpPr>
          <p:nvPr/>
        </p:nvSpPr>
        <p:spPr bwMode="auto">
          <a:xfrm>
            <a:off x="8494713" y="4929189"/>
            <a:ext cx="0" cy="87788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91D5F60F-01C0-0785-A1C5-4BCB6977023A}"/>
              </a:ext>
            </a:extLst>
          </p:cNvPr>
          <p:cNvSpPr>
            <a:spLocks noGrp="1"/>
          </p:cNvSpPr>
          <p:nvPr>
            <p:ph type="title" idx="4294967295"/>
          </p:nvPr>
        </p:nvSpPr>
        <p:spPr>
          <a:xfrm>
            <a:off x="1981200" y="381000"/>
            <a:ext cx="8305800" cy="1066800"/>
          </a:xfrm>
        </p:spPr>
        <p:txBody>
          <a:bodyPr>
            <a:normAutofit fontScale="90000"/>
          </a:bodyPr>
          <a:lstStyle/>
          <a:p>
            <a:pPr eaLnBrk="1" hangingPunct="1"/>
            <a:r>
              <a:rPr lang="es" altLang="en-US">
                <a:solidFill>
                  <a:srgbClr val="FFFF99"/>
                </a:solidFill>
              </a:rPr>
              <a:t>Vista dispensacional </a:t>
            </a:r>
            <a:r>
              <a:rPr lang="es" altLang="en-US" sz="2800">
                <a:solidFill>
                  <a:srgbClr val="FFFF99"/>
                </a:solidFill>
              </a:rPr>
              <a:t>(década de 1830 y posteriores)</a:t>
            </a:r>
            <a:r>
              <a:rPr lang="es" altLang="en-US"/>
              <a:t> </a:t>
            </a:r>
          </a:p>
        </p:txBody>
      </p:sp>
      <p:sp>
        <p:nvSpPr>
          <p:cNvPr id="229379" name="Text Box 3">
            <a:extLst>
              <a:ext uri="{FF2B5EF4-FFF2-40B4-BE49-F238E27FC236}">
                <a16:creationId xmlns:a16="http://schemas.microsoft.com/office/drawing/2014/main" id="{0A5C8550-E406-A22E-BDDC-D6918BD2920B}"/>
              </a:ext>
            </a:extLst>
          </p:cNvPr>
          <p:cNvSpPr txBox="1">
            <a:spLocks noChangeArrowheads="1"/>
          </p:cNvSpPr>
          <p:nvPr/>
        </p:nvSpPr>
        <p:spPr bwMode="auto">
          <a:xfrm>
            <a:off x="4735513" y="1717675"/>
            <a:ext cx="3657600" cy="103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3200" b="0" i="0" u="none" strike="noStrike" kern="1200" cap="none" spc="0" normalizeH="0" baseline="0" noProof="0">
                <a:ln>
                  <a:noFill/>
                </a:ln>
                <a:solidFill>
                  <a:prstClr val="black"/>
                </a:solidFill>
                <a:effectLst/>
                <a:uLnTx/>
                <a:uFillTx/>
                <a:latin typeface="Impact" panose="020B0806030902050204" pitchFamily="34" charset="0"/>
                <a:ea typeface="+mn-ea"/>
                <a:cs typeface="Arial" panose="020B0604020202020204" pitchFamily="34" charset="0"/>
              </a:rPr>
              <a:t>el regreso de cristo</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2000" b="0" i="0" u="none" strike="noStrike" kern="1200" cap="none" spc="0" normalizeH="0" baseline="0" noProof="0">
                <a:ln>
                  <a:noFill/>
                </a:ln>
                <a:solidFill>
                  <a:prstClr val="black"/>
                </a:solidFill>
                <a:effectLst/>
                <a:uLnTx/>
                <a:uFillTx/>
                <a:latin typeface="Verdana" panose="020B0604030504040204" pitchFamily="34" charset="0"/>
                <a:ea typeface="+mn-ea"/>
                <a:cs typeface="Arial" panose="020B0604020202020204" pitchFamily="34" charset="0"/>
              </a:rPr>
              <a:t>(en dos fases)</a:t>
            </a:r>
          </a:p>
        </p:txBody>
      </p:sp>
      <p:sp>
        <p:nvSpPr>
          <p:cNvPr id="229380" name="Text Box 4">
            <a:extLst>
              <a:ext uri="{FF2B5EF4-FFF2-40B4-BE49-F238E27FC236}">
                <a16:creationId xmlns:a16="http://schemas.microsoft.com/office/drawing/2014/main" id="{2DA66FAE-4300-1978-9F91-72A79875EEF0}"/>
              </a:ext>
            </a:extLst>
          </p:cNvPr>
          <p:cNvSpPr txBox="1">
            <a:spLocks noChangeArrowheads="1"/>
          </p:cNvSpPr>
          <p:nvPr/>
        </p:nvSpPr>
        <p:spPr bwMode="auto">
          <a:xfrm>
            <a:off x="3805238" y="3048000"/>
            <a:ext cx="64008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3200" b="1" i="0" u="none" strike="noStrike" kern="1200" cap="none" spc="0" normalizeH="0" baseline="0" noProof="0" dirty="0">
                <a:ln>
                  <a:noFill/>
                </a:ln>
                <a:solidFill>
                  <a:srgbClr val="FFFF66"/>
                </a:solidFill>
                <a:effectLst/>
                <a:uLnTx/>
                <a:uFillTx/>
                <a:latin typeface="Agency FB" panose="020B0503020202020204" pitchFamily="34" charset="0"/>
                <a:ea typeface="+mn-ea"/>
                <a:cs typeface="Arial" panose="020B0604020202020204" pitchFamily="34" charset="0"/>
              </a:rPr>
              <a:t>PARUSIA</a:t>
            </a:r>
            <a:r>
              <a:rPr kumimoji="0" lang="es" altLang="en-US" sz="3200" b="0" i="0" u="none" strike="noStrike" kern="1200" cap="none" spc="0" normalizeH="0" baseline="0" noProof="0" dirty="0">
                <a:ln>
                  <a:noFill/>
                </a:ln>
                <a:solidFill>
                  <a:prstClr val="black"/>
                </a:solidFill>
                <a:effectLst/>
                <a:uLnTx/>
                <a:uFillTx/>
                <a:latin typeface="Agency FB" panose="020B0503020202020204" pitchFamily="34" charset="0"/>
                <a:ea typeface="+mn-ea"/>
                <a:cs typeface="Arial" panose="020B0604020202020204" pitchFamily="34" charset="0"/>
              </a:rPr>
              <a:t>                    </a:t>
            </a:r>
            <a:r>
              <a:rPr kumimoji="0" lang="es" altLang="en-US" sz="3200" b="1" i="0" u="none" strike="noStrike" kern="1200" cap="none" spc="0" normalizeH="0" baseline="0" noProof="0" dirty="0">
                <a:ln>
                  <a:noFill/>
                </a:ln>
                <a:solidFill>
                  <a:srgbClr val="FFFF66"/>
                </a:solidFill>
                <a:effectLst/>
                <a:uLnTx/>
                <a:uFillTx/>
                <a:latin typeface="Agency FB" panose="020B0503020202020204" pitchFamily="34" charset="0"/>
                <a:ea typeface="+mn-ea"/>
                <a:cs typeface="Arial" panose="020B0604020202020204" pitchFamily="34" charset="0"/>
              </a:rPr>
              <a:t>APOCALIPSIS/EPIFANÍA</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400" b="0" i="0" u="none" strike="noStrike" kern="1200" cap="none" spc="0" normalizeH="0" baseline="0" noProof="0" dirty="0">
                <a:ln>
                  <a:noFill/>
                </a:ln>
                <a:solidFill>
                  <a:srgbClr val="FFFF66"/>
                </a:solidFill>
                <a:effectLst/>
                <a:uLnTx/>
                <a:uFillTx/>
                <a:latin typeface="Arial Narrow" panose="020B0606020202030204" pitchFamily="34" charset="0"/>
                <a:ea typeface="+mn-ea"/>
                <a:cs typeface="Arial" panose="020B0604020202020204" pitchFamily="34" charset="0"/>
              </a:rPr>
              <a:t>“por” sus santos</a:t>
            </a:r>
            <a:r>
              <a:rPr kumimoji="0" lang="es" altLang="en-US"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a:t>
            </a:r>
            <a:r>
              <a:rPr kumimoji="0" lang="es" altLang="en-US" sz="2400" b="0" i="0" u="none" strike="noStrike" kern="1200" cap="none" spc="0" normalizeH="0" baseline="0" noProof="0" dirty="0">
                <a:ln>
                  <a:noFill/>
                </a:ln>
                <a:solidFill>
                  <a:srgbClr val="FFFF66"/>
                </a:solidFill>
                <a:effectLst/>
                <a:uLnTx/>
                <a:uFillTx/>
                <a:latin typeface="Arial Narrow" panose="020B0606020202030204" pitchFamily="34" charset="0"/>
                <a:ea typeface="+mn-ea"/>
                <a:cs typeface="Arial" panose="020B0604020202020204" pitchFamily="34" charset="0"/>
              </a:rPr>
              <a:t>“con” sus santos</a:t>
            </a:r>
          </a:p>
        </p:txBody>
      </p:sp>
      <p:sp>
        <p:nvSpPr>
          <p:cNvPr id="229381" name="Line 6">
            <a:extLst>
              <a:ext uri="{FF2B5EF4-FFF2-40B4-BE49-F238E27FC236}">
                <a16:creationId xmlns:a16="http://schemas.microsoft.com/office/drawing/2014/main" id="{C56CE60C-F1BE-2954-0240-E77F7BC73B54}"/>
              </a:ext>
            </a:extLst>
          </p:cNvPr>
          <p:cNvSpPr>
            <a:spLocks noChangeShapeType="1"/>
          </p:cNvSpPr>
          <p:nvPr/>
        </p:nvSpPr>
        <p:spPr bwMode="auto">
          <a:xfrm>
            <a:off x="8458200" y="2057400"/>
            <a:ext cx="0" cy="914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382" name="Line 7">
            <a:extLst>
              <a:ext uri="{FF2B5EF4-FFF2-40B4-BE49-F238E27FC236}">
                <a16:creationId xmlns:a16="http://schemas.microsoft.com/office/drawing/2014/main" id="{1ABA843C-7995-3550-C535-E1212BB37419}"/>
              </a:ext>
            </a:extLst>
          </p:cNvPr>
          <p:cNvSpPr>
            <a:spLocks noChangeShapeType="1"/>
          </p:cNvSpPr>
          <p:nvPr/>
        </p:nvSpPr>
        <p:spPr bwMode="auto">
          <a:xfrm flipV="1">
            <a:off x="4989513" y="2190750"/>
            <a:ext cx="0" cy="41433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383" name="Text Box 8">
            <a:extLst>
              <a:ext uri="{FF2B5EF4-FFF2-40B4-BE49-F238E27FC236}">
                <a16:creationId xmlns:a16="http://schemas.microsoft.com/office/drawing/2014/main" id="{22BAC02F-395F-71E4-E4D4-5390D3733E98}"/>
              </a:ext>
            </a:extLst>
          </p:cNvPr>
          <p:cNvSpPr txBox="1">
            <a:spLocks noChangeArrowheads="1"/>
          </p:cNvSpPr>
          <p:nvPr/>
        </p:nvSpPr>
        <p:spPr bwMode="auto">
          <a:xfrm>
            <a:off x="835025" y="4498229"/>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3200" b="0" i="0" u="none" strike="noStrike" kern="1200" cap="none" spc="0" normalizeH="0" baseline="0" noProof="0" dirty="0">
                <a:ln>
                  <a:noFill/>
                </a:ln>
                <a:solidFill>
                  <a:prstClr val="black"/>
                </a:solidFill>
                <a:effectLst/>
                <a:uLnTx/>
                <a:uFillTx/>
                <a:latin typeface="Impact" panose="020B0806030902050204" pitchFamily="34" charset="0"/>
                <a:ea typeface="+mn-ea"/>
                <a:cs typeface="Arial" panose="020B0604020202020204" pitchFamily="34" charset="0"/>
              </a:rPr>
              <a:t>ERA DE LA IGLESIA</a:t>
            </a:r>
          </a:p>
        </p:txBody>
      </p:sp>
      <p:sp>
        <p:nvSpPr>
          <p:cNvPr id="229384" name="Line 9">
            <a:extLst>
              <a:ext uri="{FF2B5EF4-FFF2-40B4-BE49-F238E27FC236}">
                <a16:creationId xmlns:a16="http://schemas.microsoft.com/office/drawing/2014/main" id="{A96AA604-77E1-7031-3AF7-0FDB9840D255}"/>
              </a:ext>
            </a:extLst>
          </p:cNvPr>
          <p:cNvSpPr>
            <a:spLocks noChangeShapeType="1"/>
          </p:cNvSpPr>
          <p:nvPr/>
        </p:nvSpPr>
        <p:spPr bwMode="auto">
          <a:xfrm>
            <a:off x="4038600" y="4724400"/>
            <a:ext cx="5334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385" name="Line 10">
            <a:extLst>
              <a:ext uri="{FF2B5EF4-FFF2-40B4-BE49-F238E27FC236}">
                <a16:creationId xmlns:a16="http://schemas.microsoft.com/office/drawing/2014/main" id="{5D145BBF-C08B-48EA-9DA9-12ED38FA1515}"/>
              </a:ext>
            </a:extLst>
          </p:cNvPr>
          <p:cNvSpPr>
            <a:spLocks noChangeShapeType="1"/>
          </p:cNvSpPr>
          <p:nvPr/>
        </p:nvSpPr>
        <p:spPr bwMode="auto">
          <a:xfrm flipV="1">
            <a:off x="4572000" y="4213225"/>
            <a:ext cx="0" cy="533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075" name="Text Box 11">
            <a:extLst>
              <a:ext uri="{FF2B5EF4-FFF2-40B4-BE49-F238E27FC236}">
                <a16:creationId xmlns:a16="http://schemas.microsoft.com/office/drawing/2014/main" id="{A3B0DB57-3A47-1E99-A0CC-F6585FE2DA70}"/>
              </a:ext>
            </a:extLst>
          </p:cNvPr>
          <p:cNvSpPr txBox="1">
            <a:spLocks noChangeArrowheads="1"/>
          </p:cNvSpPr>
          <p:nvPr/>
        </p:nvSpPr>
        <p:spPr bwMode="auto">
          <a:xfrm>
            <a:off x="4953000" y="4267201"/>
            <a:ext cx="3429000" cy="1139825"/>
          </a:xfrm>
          <a:prstGeom prst="rect">
            <a:avLst/>
          </a:prstGeom>
          <a:solidFill>
            <a:schemeClr val="accent1"/>
          </a:solidFill>
          <a:ln w="12700">
            <a:solidFill>
              <a:schemeClr val="tx1"/>
            </a:solid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3200" b="0" i="0" u="none" strike="noStrike" kern="1200" cap="none" spc="0" normalizeH="0" baseline="0" noProof="0">
                <a:ln>
                  <a:noFill/>
                </a:ln>
                <a:solidFill>
                  <a:srgbClr val="CC0000"/>
                </a:solidFill>
                <a:effectLst>
                  <a:outerShdw blurRad="38100" dist="38100" dir="2700000" algn="tl">
                    <a:srgbClr val="000000"/>
                  </a:outerShdw>
                </a:effectLst>
                <a:uLnTx/>
                <a:uFillTx/>
                <a:latin typeface="Agency FB" panose="020B0503020202020204" pitchFamily="34" charset="0"/>
                <a:ea typeface="+mn-ea"/>
                <a:cs typeface="Arial" panose="020B0604020202020204" pitchFamily="34" charset="0"/>
              </a:rPr>
              <a:t>GRAN TRIBULACIÓN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2400" b="0" i="0" u="none" strike="noStrike" kern="1200" cap="none" spc="0" normalizeH="0" baseline="0" noProof="0">
                <a:ln>
                  <a:noFill/>
                </a:ln>
                <a:solidFill>
                  <a:srgbClr val="CC0000"/>
                </a:solidFill>
                <a:effectLst>
                  <a:outerShdw blurRad="38100" dist="38100" dir="2700000" algn="tl">
                    <a:srgbClr val="000000"/>
                  </a:outerShdw>
                </a:effectLst>
                <a:uLnTx/>
                <a:uFillTx/>
                <a:latin typeface="Arial Narrow" panose="020B0606020202030204" pitchFamily="34" charset="0"/>
                <a:ea typeface="+mn-ea"/>
                <a:cs typeface="Arial" panose="020B0604020202020204" pitchFamily="34" charset="0"/>
              </a:rPr>
              <a:t>(Dios trata con Israel)</a:t>
            </a:r>
          </a:p>
        </p:txBody>
      </p:sp>
      <p:sp>
        <p:nvSpPr>
          <p:cNvPr id="229387" name="Freeform 17">
            <a:extLst>
              <a:ext uri="{FF2B5EF4-FFF2-40B4-BE49-F238E27FC236}">
                <a16:creationId xmlns:a16="http://schemas.microsoft.com/office/drawing/2014/main" id="{832C95B3-0C54-AA42-FA53-0B22E0D68D06}"/>
              </a:ext>
            </a:extLst>
          </p:cNvPr>
          <p:cNvSpPr>
            <a:spLocks/>
          </p:cNvSpPr>
          <p:nvPr/>
        </p:nvSpPr>
        <p:spPr bwMode="auto">
          <a:xfrm>
            <a:off x="4594225" y="1743075"/>
            <a:ext cx="393700" cy="1244600"/>
          </a:xfrm>
          <a:custGeom>
            <a:avLst/>
            <a:gdLst>
              <a:gd name="T0" fmla="*/ 2147483646 w 420"/>
              <a:gd name="T1" fmla="*/ 0 h 971"/>
              <a:gd name="T2" fmla="*/ 2147483646 w 420"/>
              <a:gd name="T3" fmla="*/ 2147483646 h 971"/>
              <a:gd name="T4" fmla="*/ 2147483646 w 420"/>
              <a:gd name="T5" fmla="*/ 2147483646 h 971"/>
              <a:gd name="T6" fmla="*/ 2147483646 w 420"/>
              <a:gd name="T7" fmla="*/ 2147483646 h 971"/>
              <a:gd name="T8" fmla="*/ 2147483646 w 420"/>
              <a:gd name="T9" fmla="*/ 2147483646 h 971"/>
              <a:gd name="T10" fmla="*/ 2147483646 w 420"/>
              <a:gd name="T11" fmla="*/ 2147483646 h 971"/>
              <a:gd name="T12" fmla="*/ 2147483646 w 420"/>
              <a:gd name="T13" fmla="*/ 2147483646 h 971"/>
              <a:gd name="T14" fmla="*/ 2147483646 w 420"/>
              <a:gd name="T15" fmla="*/ 2147483646 h 971"/>
              <a:gd name="T16" fmla="*/ 2147483646 w 420"/>
              <a:gd name="T17" fmla="*/ 2147483646 h 9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0" h="971">
                <a:moveTo>
                  <a:pt x="4" y="0"/>
                </a:moveTo>
                <a:cubicBezTo>
                  <a:pt x="2" y="189"/>
                  <a:pt x="0" y="379"/>
                  <a:pt x="4" y="516"/>
                </a:cubicBezTo>
                <a:cubicBezTo>
                  <a:pt x="8" y="653"/>
                  <a:pt x="3" y="751"/>
                  <a:pt x="27" y="823"/>
                </a:cubicBezTo>
                <a:cubicBezTo>
                  <a:pt x="51" y="895"/>
                  <a:pt x="105" y="929"/>
                  <a:pt x="147" y="950"/>
                </a:cubicBezTo>
                <a:cubicBezTo>
                  <a:pt x="189" y="971"/>
                  <a:pt x="240" y="965"/>
                  <a:pt x="281" y="950"/>
                </a:cubicBezTo>
                <a:cubicBezTo>
                  <a:pt x="322" y="935"/>
                  <a:pt x="371" y="900"/>
                  <a:pt x="393" y="861"/>
                </a:cubicBezTo>
                <a:cubicBezTo>
                  <a:pt x="415" y="822"/>
                  <a:pt x="412" y="784"/>
                  <a:pt x="416" y="718"/>
                </a:cubicBezTo>
                <a:cubicBezTo>
                  <a:pt x="420" y="652"/>
                  <a:pt x="416" y="519"/>
                  <a:pt x="416" y="464"/>
                </a:cubicBezTo>
                <a:cubicBezTo>
                  <a:pt x="416" y="409"/>
                  <a:pt x="416" y="399"/>
                  <a:pt x="416" y="389"/>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72545980-93D7-75C6-CAF2-2F3AA1F1F492}"/>
              </a:ext>
            </a:extLst>
          </p:cNvPr>
          <p:cNvSpPr>
            <a:spLocks noGrp="1"/>
          </p:cNvSpPr>
          <p:nvPr>
            <p:ph type="title" idx="4294967295"/>
          </p:nvPr>
        </p:nvSpPr>
        <p:spPr>
          <a:xfrm>
            <a:off x="2055814" y="752475"/>
            <a:ext cx="7146925" cy="1081088"/>
          </a:xfrm>
        </p:spPr>
        <p:txBody>
          <a:bodyPr>
            <a:normAutofit fontScale="90000"/>
          </a:bodyPr>
          <a:lstStyle/>
          <a:p>
            <a:pPr eaLnBrk="1" hangingPunct="1"/>
            <a:r>
              <a:rPr lang="es" altLang="en-US"/>
              <a:t>¿Quiénes componen los ejércitos celestiales?</a:t>
            </a:r>
          </a:p>
        </p:txBody>
      </p:sp>
      <p:sp>
        <p:nvSpPr>
          <p:cNvPr id="355331" name="Rectangle 3">
            <a:extLst>
              <a:ext uri="{FF2B5EF4-FFF2-40B4-BE49-F238E27FC236}">
                <a16:creationId xmlns:a16="http://schemas.microsoft.com/office/drawing/2014/main" id="{FAA4E981-986F-7C16-2DDA-19C21950C3E0}"/>
              </a:ext>
            </a:extLst>
          </p:cNvPr>
          <p:cNvSpPr>
            <a:spLocks noGrp="1"/>
          </p:cNvSpPr>
          <p:nvPr>
            <p:ph type="body" idx="4294967295"/>
          </p:nvPr>
        </p:nvSpPr>
        <p:spPr>
          <a:xfrm>
            <a:off x="2057401" y="2122488"/>
            <a:ext cx="8304213" cy="4735512"/>
          </a:xfrm>
        </p:spPr>
        <p:txBody>
          <a:bodyPr>
            <a:normAutofit lnSpcReduction="10000"/>
          </a:bodyPr>
          <a:lstStyle/>
          <a:p>
            <a:pPr eaLnBrk="1" hangingPunct="1">
              <a:lnSpc>
                <a:spcPct val="85000"/>
              </a:lnSpc>
              <a:buFont typeface="Arial" panose="020B0604020202020204" pitchFamily="34" charset="0"/>
              <a:buNone/>
            </a:pPr>
            <a:r>
              <a:rPr lang="es" altLang="en-US">
                <a:solidFill>
                  <a:srgbClr val="FFFF99"/>
                </a:solidFill>
              </a:rPr>
              <a:t>Cristo, el Hombre de Guerra vencedor, regresará a la tierra acompañado de los ejércitos del cielo. Dado que no se da más descripción, han surgido dos interpretaciones principales.</a:t>
            </a:r>
          </a:p>
          <a:p>
            <a:pPr eaLnBrk="1" hangingPunct="1">
              <a:lnSpc>
                <a:spcPct val="85000"/>
              </a:lnSpc>
            </a:pPr>
            <a:r>
              <a:rPr lang="es" altLang="en-US" i="1"/>
              <a:t>Basado en la propia declaración de Jesús de que vendría en la gloria de su Padre con sus ángeles, la interpretación más antigua es que los ejércitos del cielo son las huestes celestiales (Mt. 16:27; 25:31; Mc. 8:38//Lc. 9:26; cf. Judas 14).</a:t>
            </a:r>
          </a:p>
          <a:p>
            <a:pPr eaLnBrk="1" hangingPunct="1">
              <a:lnSpc>
                <a:spcPct val="85000"/>
              </a:lnSpc>
            </a:pPr>
            <a:r>
              <a:rPr lang="es" altLang="en-US" i="1"/>
              <a:t>Los dispensacionalistas, por otro lado, consideran que también incluyen a los cristianos que fueron trasladados al cielo antes de la Gran Tribulación y regresarán con Cristo al final.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55331">
                                            <p:txEl>
                                              <p:pRg st="0" end="0"/>
                                            </p:txEl>
                                          </p:spTgt>
                                        </p:tgtEl>
                                        <p:attrNameLst>
                                          <p:attrName>style.visibility</p:attrName>
                                        </p:attrNameLst>
                                      </p:cBhvr>
                                      <p:to>
                                        <p:strVal val="visible"/>
                                      </p:to>
                                    </p:set>
                                    <p:anim calcmode="lin" valueType="num">
                                      <p:cBhvr>
                                        <p:cTn id="7" dur="500" fill="hold"/>
                                        <p:tgtEl>
                                          <p:spTgt spid="3553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53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5331">
                                            <p:txEl>
                                              <p:pRg st="1" end="1"/>
                                            </p:txEl>
                                          </p:spTgt>
                                        </p:tgtEl>
                                        <p:attrNameLst>
                                          <p:attrName>style.visibility</p:attrName>
                                        </p:attrNameLst>
                                      </p:cBhvr>
                                      <p:to>
                                        <p:strVal val="visible"/>
                                      </p:to>
                                    </p:set>
                                    <p:anim calcmode="lin" valueType="num">
                                      <p:cBhvr additive="base">
                                        <p:cTn id="13" dur="500" fill="hold"/>
                                        <p:tgtEl>
                                          <p:spTgt spid="3553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53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55331">
                                            <p:txEl>
                                              <p:pRg st="2" end="2"/>
                                            </p:txEl>
                                          </p:spTgt>
                                        </p:tgtEl>
                                        <p:attrNameLst>
                                          <p:attrName>style.visibility</p:attrName>
                                        </p:attrNameLst>
                                      </p:cBhvr>
                                      <p:to>
                                        <p:strVal val="visible"/>
                                      </p:to>
                                    </p:set>
                                    <p:anim calcmode="lin" valueType="num">
                                      <p:cBhvr additive="base">
                                        <p:cTn id="19" dur="500" fill="hold"/>
                                        <p:tgtEl>
                                          <p:spTgt spid="3553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53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E7DAD66F-06F5-2DF9-54BE-D307B47728D2}"/>
              </a:ext>
            </a:extLst>
          </p:cNvPr>
          <p:cNvSpPr>
            <a:spLocks noGrp="1"/>
          </p:cNvSpPr>
          <p:nvPr>
            <p:ph type="title" idx="4294967295"/>
          </p:nvPr>
        </p:nvSpPr>
        <p:spPr/>
        <p:txBody>
          <a:bodyPr/>
          <a:lstStyle/>
          <a:p>
            <a:pPr eaLnBrk="1" hangingPunct="1"/>
            <a:r>
              <a:rPr lang="es" altLang="en-US"/>
              <a:t>La batalla culminante</a:t>
            </a:r>
          </a:p>
        </p:txBody>
      </p:sp>
      <p:sp>
        <p:nvSpPr>
          <p:cNvPr id="347139" name="Rectangle 3">
            <a:extLst>
              <a:ext uri="{FF2B5EF4-FFF2-40B4-BE49-F238E27FC236}">
                <a16:creationId xmlns:a16="http://schemas.microsoft.com/office/drawing/2014/main" id="{F3851390-1443-A7CF-6E6F-5B1117D7CF02}"/>
              </a:ext>
            </a:extLst>
          </p:cNvPr>
          <p:cNvSpPr>
            <a:spLocks noGrp="1"/>
          </p:cNvSpPr>
          <p:nvPr>
            <p:ph type="body" idx="4294967295"/>
          </p:nvPr>
        </p:nvSpPr>
        <p:spPr>
          <a:xfrm>
            <a:off x="2057400" y="2336800"/>
            <a:ext cx="8318500" cy="4248150"/>
          </a:xfrm>
        </p:spPr>
        <p:txBody>
          <a:bodyPr/>
          <a:lstStyle/>
          <a:p>
            <a:pPr eaLnBrk="1" hangingPunct="1">
              <a:buFont typeface="Arial" panose="020B0604020202020204" pitchFamily="34" charset="0"/>
              <a:buNone/>
            </a:pPr>
            <a:r>
              <a:rPr lang="es" altLang="en-US">
                <a:solidFill>
                  <a:srgbClr val="FFFF99"/>
                </a:solidFill>
              </a:rPr>
              <a:t>El conflicto entre Dios y Satanás, Cristo y el anticristo, llega a su clímax.</a:t>
            </a:r>
          </a:p>
          <a:p>
            <a:pPr eaLnBrk="1" hangingPunct="1"/>
            <a:r>
              <a:rPr lang="es" altLang="en-US" i="1"/>
              <a:t>Todo enemigo en rebelión contra Dios será aplastado (1 Co. 15:25; Ro. 16:20).</a:t>
            </a:r>
          </a:p>
          <a:p>
            <a:pPr eaLnBrk="1" hangingPunct="1"/>
            <a:r>
              <a:rPr lang="es" altLang="en-US" i="1"/>
              <a:t>La bestia del mar (anticristo) y la bestia de la tierra (el falso profeta) son arrojados al lago de fuego, así como una vez Faraón fue sumergido en las aguas del Mar Rojo.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anim calcmode="lin" valueType="num">
                                      <p:cBhvr>
                                        <p:cTn id="7" dur="500" fill="hold"/>
                                        <p:tgtEl>
                                          <p:spTgt spid="3471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71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7139">
                                            <p:txEl>
                                              <p:pRg st="1" end="1"/>
                                            </p:txEl>
                                          </p:spTgt>
                                        </p:tgtEl>
                                        <p:attrNameLst>
                                          <p:attrName>style.visibility</p:attrName>
                                        </p:attrNameLst>
                                      </p:cBhvr>
                                      <p:to>
                                        <p:strVal val="visible"/>
                                      </p:to>
                                    </p:set>
                                    <p:anim calcmode="lin" valueType="num">
                                      <p:cBhvr additive="base">
                                        <p:cTn id="13" dur="500" fill="hold"/>
                                        <p:tgtEl>
                                          <p:spTgt spid="3471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71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47139">
                                            <p:txEl>
                                              <p:pRg st="2" end="2"/>
                                            </p:txEl>
                                          </p:spTgt>
                                        </p:tgtEl>
                                        <p:attrNameLst>
                                          <p:attrName>style.visibility</p:attrName>
                                        </p:attrNameLst>
                                      </p:cBhvr>
                                      <p:to>
                                        <p:strVal val="visible"/>
                                      </p:to>
                                    </p:set>
                                    <p:anim calcmode="lin" valueType="num">
                                      <p:cBhvr additive="base">
                                        <p:cTn id="19" dur="500" fill="hold"/>
                                        <p:tgtEl>
                                          <p:spTgt spid="3471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71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98F2AEEE-6562-0A46-053E-1C87653C2CA2}"/>
              </a:ext>
            </a:extLst>
          </p:cNvPr>
          <p:cNvSpPr>
            <a:spLocks noGrp="1"/>
          </p:cNvSpPr>
          <p:nvPr>
            <p:ph type="title" idx="4294967295"/>
          </p:nvPr>
        </p:nvSpPr>
        <p:spPr/>
        <p:txBody>
          <a:bodyPr/>
          <a:lstStyle/>
          <a:p>
            <a:pPr eaLnBrk="1" hangingPunct="1"/>
            <a:r>
              <a:rPr lang="es" altLang="en-US"/>
              <a:t>Los 1000 Años (20:1-6)</a:t>
            </a:r>
          </a:p>
        </p:txBody>
      </p:sp>
      <p:sp>
        <p:nvSpPr>
          <p:cNvPr id="348163" name="Rectangle 3">
            <a:extLst>
              <a:ext uri="{FF2B5EF4-FFF2-40B4-BE49-F238E27FC236}">
                <a16:creationId xmlns:a16="http://schemas.microsoft.com/office/drawing/2014/main" id="{79A2243A-10C3-6285-2AE3-B00CD6C40F9B}"/>
              </a:ext>
            </a:extLst>
          </p:cNvPr>
          <p:cNvSpPr>
            <a:spLocks noGrp="1"/>
          </p:cNvSpPr>
          <p:nvPr>
            <p:ph type="body" idx="4294967295"/>
          </p:nvPr>
        </p:nvSpPr>
        <p:spPr>
          <a:xfrm>
            <a:off x="2028825" y="2336800"/>
            <a:ext cx="8243888" cy="3378200"/>
          </a:xfrm>
        </p:spPr>
        <p:txBody>
          <a:bodyPr>
            <a:normAutofit lnSpcReduction="10000"/>
          </a:bodyPr>
          <a:lstStyle/>
          <a:p>
            <a:pPr eaLnBrk="1" hangingPunct="1">
              <a:buFont typeface="Arial" panose="020B0604020202020204" pitchFamily="34" charset="0"/>
              <a:buNone/>
            </a:pPr>
            <a:r>
              <a:rPr lang="es" altLang="en-US">
                <a:solidFill>
                  <a:srgbClr val="FFFF99"/>
                </a:solidFill>
              </a:rPr>
              <a:t>Mientras las dos bestias son vencidas, el dragón que es el poder detrás de ellas está encadenado en el Abismo durante 1000 años.</a:t>
            </a:r>
          </a:p>
          <a:p>
            <a:pPr eaLnBrk="1" hangingPunct="1"/>
            <a:r>
              <a:rPr lang="es" altLang="en-US" i="1"/>
              <a:t>Los mártires que sufrieron serán resucitados para reinar con Cristo durante el mismo período. Esta es la primera resurrección."</a:t>
            </a:r>
          </a:p>
          <a:p>
            <a:pPr eaLnBrk="1" hangingPunct="1"/>
            <a:r>
              <a:rPr lang="es" altLang="en-US" i="1"/>
              <a:t>El resto de los muertos (los rebeldes) no volvería a la vida hasta el final de los 1000 años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anim calcmode="lin" valueType="num">
                                      <p:cBhvr>
                                        <p:cTn id="7" dur="500" fill="hold"/>
                                        <p:tgtEl>
                                          <p:spTgt spid="3481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81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8163">
                                            <p:txEl>
                                              <p:pRg st="1" end="1"/>
                                            </p:txEl>
                                          </p:spTgt>
                                        </p:tgtEl>
                                        <p:attrNameLst>
                                          <p:attrName>style.visibility</p:attrName>
                                        </p:attrNameLst>
                                      </p:cBhvr>
                                      <p:to>
                                        <p:strVal val="visible"/>
                                      </p:to>
                                    </p:set>
                                    <p:anim calcmode="lin" valueType="num">
                                      <p:cBhvr additive="base">
                                        <p:cTn id="13" dur="500" fill="hold"/>
                                        <p:tgtEl>
                                          <p:spTgt spid="3481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48163">
                                            <p:txEl>
                                              <p:pRg st="2" end="2"/>
                                            </p:txEl>
                                          </p:spTgt>
                                        </p:tgtEl>
                                        <p:attrNameLst>
                                          <p:attrName>style.visibility</p:attrName>
                                        </p:attrNameLst>
                                      </p:cBhvr>
                                      <p:to>
                                        <p:strVal val="visible"/>
                                      </p:to>
                                    </p:set>
                                    <p:anim calcmode="lin" valueType="num">
                                      <p:cBhvr additive="base">
                                        <p:cTn id="19" dur="500" fill="hold"/>
                                        <p:tgtEl>
                                          <p:spTgt spid="3481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3C044651-AA42-7E99-6C00-A183AAAAC040}"/>
              </a:ext>
            </a:extLst>
          </p:cNvPr>
          <p:cNvSpPr>
            <a:spLocks noGrp="1"/>
          </p:cNvSpPr>
          <p:nvPr>
            <p:ph type="title" idx="4294967295"/>
          </p:nvPr>
        </p:nvSpPr>
        <p:spPr>
          <a:xfrm>
            <a:off x="2055813" y="398463"/>
            <a:ext cx="8297862" cy="1435100"/>
          </a:xfrm>
        </p:spPr>
        <p:txBody>
          <a:bodyPr/>
          <a:lstStyle/>
          <a:p>
            <a:pPr eaLnBrk="1" hangingPunct="1"/>
            <a:r>
              <a:rPr lang="es" altLang="en-US" sz="4000">
                <a:solidFill>
                  <a:schemeClr val="folHlink"/>
                </a:solidFill>
              </a:rPr>
              <a:t>Las visiones milenarias </a:t>
            </a:r>
            <a:br>
              <a:rPr lang="en-US" altLang="en-US" sz="4000">
                <a:solidFill>
                  <a:schemeClr val="folHlink"/>
                </a:solidFill>
              </a:rPr>
            </a:br>
            <a:r>
              <a:rPr lang="es" altLang="en-US" sz="2400" i="1">
                <a:solidFill>
                  <a:schemeClr val="folHlink"/>
                </a:solidFill>
              </a:rPr>
              <a:t>¿A qué se refieren los 1000 años?</a:t>
            </a:r>
            <a:endParaRPr lang="en-US" altLang="en-US" sz="2400">
              <a:solidFill>
                <a:schemeClr val="folHlink"/>
              </a:solidFill>
            </a:endParaRPr>
          </a:p>
        </p:txBody>
      </p:sp>
      <p:sp>
        <p:nvSpPr>
          <p:cNvPr id="349187" name="Rectangle 3">
            <a:extLst>
              <a:ext uri="{FF2B5EF4-FFF2-40B4-BE49-F238E27FC236}">
                <a16:creationId xmlns:a16="http://schemas.microsoft.com/office/drawing/2014/main" id="{CD3FE9AA-BA76-BB0D-3F8F-4E2F94AF5B65}"/>
              </a:ext>
            </a:extLst>
          </p:cNvPr>
          <p:cNvSpPr>
            <a:spLocks noGrp="1"/>
          </p:cNvSpPr>
          <p:nvPr>
            <p:ph type="body" idx="4294967295"/>
          </p:nvPr>
        </p:nvSpPr>
        <p:spPr>
          <a:xfrm>
            <a:off x="2057401" y="1909764"/>
            <a:ext cx="8347075" cy="4645025"/>
          </a:xfrm>
        </p:spPr>
        <p:txBody>
          <a:bodyPr>
            <a:normAutofit fontScale="92500" lnSpcReduction="20000"/>
          </a:bodyPr>
          <a:lstStyle/>
          <a:p>
            <a:pPr eaLnBrk="1" hangingPunct="1">
              <a:buFont typeface="Arial" panose="020B0604020202020204" pitchFamily="34" charset="0"/>
              <a:buNone/>
            </a:pPr>
            <a:r>
              <a:rPr lang="es" altLang="en-US" sz="4000">
                <a:solidFill>
                  <a:srgbClr val="FFFF66"/>
                </a:solidFill>
                <a:latin typeface="Gloucester MT Extra Condensed" panose="02030808020601010101" pitchFamily="18" charset="0"/>
              </a:rPr>
              <a:t>Los diversos puntos de vista milenarios surgieron en el intento de integrar los principales énfasis en la Biblia, tales como:</a:t>
            </a:r>
          </a:p>
          <a:p>
            <a:pPr eaLnBrk="1" hangingPunct="1"/>
            <a:r>
              <a:rPr lang="es" altLang="en-US" i="1">
                <a:latin typeface="Arial Narrow" panose="020B0606020202030204" pitchFamily="34" charset="0"/>
              </a:rPr>
              <a:t>Las promesas del Antiguo Testamento de </a:t>
            </a:r>
            <a:r>
              <a:rPr lang="es" altLang="en-US" i="1"/>
              <a:t>la </a:t>
            </a:r>
            <a:r>
              <a:rPr lang="es" altLang="en-US" i="1">
                <a:latin typeface="Arial Narrow" panose="020B0606020202030204" pitchFamily="34" charset="0"/>
              </a:rPr>
              <a:t>restauración de Israel </a:t>
            </a:r>
            <a:r>
              <a:rPr lang="es" altLang="en-US" i="1"/>
              <a:t>, </a:t>
            </a:r>
            <a:r>
              <a:rPr lang="es" altLang="en-US" i="1">
                <a:latin typeface="Arial Narrow" panose="020B0606020202030204" pitchFamily="34" charset="0"/>
              </a:rPr>
              <a:t>el regreso de Israel a la tierra y el renacimiento del reinado de David </a:t>
            </a:r>
            <a:r>
              <a:rPr lang="es" altLang="en-US" i="1"/>
              <a:t>.</a:t>
            </a:r>
          </a:p>
          <a:p>
            <a:pPr eaLnBrk="1" hangingPunct="1"/>
            <a:r>
              <a:rPr lang="es" altLang="en-US" i="1">
                <a:latin typeface="Arial Narrow" panose="020B0606020202030204" pitchFamily="34" charset="0"/>
              </a:rPr>
              <a:t>Las expectativas mesiánicas en la apocalíptica judía</a:t>
            </a:r>
          </a:p>
          <a:p>
            <a:pPr eaLnBrk="1" hangingPunct="1"/>
            <a:r>
              <a:rPr lang="es" altLang="en-US" i="1"/>
              <a:t>Las proclamaciones de </a:t>
            </a:r>
            <a:r>
              <a:rPr lang="es" altLang="en-US" i="1">
                <a:latin typeface="Arial Narrow" panose="020B0606020202030204" pitchFamily="34" charset="0"/>
              </a:rPr>
              <a:t>Jesús acerca de que el reino de Dios está </a:t>
            </a:r>
            <a:r>
              <a:rPr lang="es" altLang="en-US" i="1"/>
              <a:t>“ </a:t>
            </a:r>
            <a:r>
              <a:rPr lang="es" altLang="en-US" i="1">
                <a:latin typeface="Arial Narrow" panose="020B0606020202030204" pitchFamily="34" charset="0"/>
              </a:rPr>
              <a:t>a la mano </a:t>
            </a:r>
            <a:r>
              <a:rPr lang="es" altLang="en-US" i="1"/>
              <a:t>”</a:t>
            </a:r>
            <a:endParaRPr lang="en-US" altLang="en-US" i="1">
              <a:latin typeface="Arial Narrow" panose="020B0606020202030204" pitchFamily="34" charset="0"/>
            </a:endParaRPr>
          </a:p>
          <a:p>
            <a:pPr eaLnBrk="1" hangingPunct="1"/>
            <a:r>
              <a:rPr lang="es" altLang="en-US" i="1">
                <a:latin typeface="Arial Narrow" panose="020B0606020202030204" pitchFamily="34" charset="0"/>
              </a:rPr>
              <a:t>El surgimiento de la iglesia cristiana en la que se elimina la barrera entre judíos y no judíos</a:t>
            </a:r>
          </a:p>
          <a:p>
            <a:pPr eaLnBrk="1" hangingPunct="1"/>
            <a:r>
              <a:rPr lang="es" altLang="en-US" i="1">
                <a:latin typeface="Arial Narrow" panose="020B0606020202030204" pitchFamily="34" charset="0"/>
              </a:rPr>
              <a:t>La visión de un orden completamente nuevo descrito como </a:t>
            </a:r>
            <a:r>
              <a:rPr lang="es" altLang="en-US" i="1"/>
              <a:t>“ </a:t>
            </a:r>
            <a:r>
              <a:rPr lang="es" altLang="en-US" i="1">
                <a:latin typeface="Arial Narrow" panose="020B0606020202030204" pitchFamily="34" charset="0"/>
              </a:rPr>
              <a:t>reinando con Cristo por mil años </a:t>
            </a:r>
            <a:r>
              <a:rPr lang="es" altLang="en-US" i="1"/>
              <a:t>”</a:t>
            </a:r>
            <a:endParaRPr lang="en-US" altLang="en-US" i="1">
              <a:latin typeface="Arial Narrow" panose="020B0606020202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anim calcmode="lin" valueType="num">
                                      <p:cBhvr>
                                        <p:cTn id="7" dur="500" fill="hold"/>
                                        <p:tgtEl>
                                          <p:spTgt spid="3491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91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9187">
                                            <p:txEl>
                                              <p:pRg st="1" end="1"/>
                                            </p:txEl>
                                          </p:spTgt>
                                        </p:tgtEl>
                                        <p:attrNameLst>
                                          <p:attrName>style.visibility</p:attrName>
                                        </p:attrNameLst>
                                      </p:cBhvr>
                                      <p:to>
                                        <p:strVal val="visible"/>
                                      </p:to>
                                    </p:set>
                                    <p:anim calcmode="lin" valueType="num">
                                      <p:cBhvr additive="base">
                                        <p:cTn id="13" dur="500" fill="hold"/>
                                        <p:tgtEl>
                                          <p:spTgt spid="349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9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49187">
                                            <p:txEl>
                                              <p:pRg st="2" end="2"/>
                                            </p:txEl>
                                          </p:spTgt>
                                        </p:tgtEl>
                                        <p:attrNameLst>
                                          <p:attrName>style.visibility</p:attrName>
                                        </p:attrNameLst>
                                      </p:cBhvr>
                                      <p:to>
                                        <p:strVal val="visible"/>
                                      </p:to>
                                    </p:set>
                                    <p:anim calcmode="lin" valueType="num">
                                      <p:cBhvr additive="base">
                                        <p:cTn id="19" dur="500" fill="hold"/>
                                        <p:tgtEl>
                                          <p:spTgt spid="349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91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49187">
                                            <p:txEl>
                                              <p:pRg st="3" end="3"/>
                                            </p:txEl>
                                          </p:spTgt>
                                        </p:tgtEl>
                                        <p:attrNameLst>
                                          <p:attrName>style.visibility</p:attrName>
                                        </p:attrNameLst>
                                      </p:cBhvr>
                                      <p:to>
                                        <p:strVal val="visible"/>
                                      </p:to>
                                    </p:set>
                                    <p:anim calcmode="lin" valueType="num">
                                      <p:cBhvr additive="base">
                                        <p:cTn id="25" dur="500" fill="hold"/>
                                        <p:tgtEl>
                                          <p:spTgt spid="349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91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49187">
                                            <p:txEl>
                                              <p:pRg st="4" end="4"/>
                                            </p:txEl>
                                          </p:spTgt>
                                        </p:tgtEl>
                                        <p:attrNameLst>
                                          <p:attrName>style.visibility</p:attrName>
                                        </p:attrNameLst>
                                      </p:cBhvr>
                                      <p:to>
                                        <p:strVal val="visible"/>
                                      </p:to>
                                    </p:set>
                                    <p:anim calcmode="lin" valueType="num">
                                      <p:cBhvr additive="base">
                                        <p:cTn id="31" dur="500" fill="hold"/>
                                        <p:tgtEl>
                                          <p:spTgt spid="349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91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49187">
                                            <p:txEl>
                                              <p:pRg st="5" end="5"/>
                                            </p:txEl>
                                          </p:spTgt>
                                        </p:tgtEl>
                                        <p:attrNameLst>
                                          <p:attrName>style.visibility</p:attrName>
                                        </p:attrNameLst>
                                      </p:cBhvr>
                                      <p:to>
                                        <p:strVal val="visible"/>
                                      </p:to>
                                    </p:set>
                                    <p:anim calcmode="lin" valueType="num">
                                      <p:cBhvr additive="base">
                                        <p:cTn id="37" dur="500" fill="hold"/>
                                        <p:tgtEl>
                                          <p:spTgt spid="349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91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E711415E-D831-3279-6D92-9BC308A950FC}"/>
              </a:ext>
            </a:extLst>
          </p:cNvPr>
          <p:cNvSpPr>
            <a:spLocks noGrp="1"/>
          </p:cNvSpPr>
          <p:nvPr>
            <p:ph type="title" idx="4294967295"/>
          </p:nvPr>
        </p:nvSpPr>
        <p:spPr>
          <a:xfrm>
            <a:off x="1981201" y="1"/>
            <a:ext cx="8215313" cy="804863"/>
          </a:xfrm>
        </p:spPr>
        <p:txBody>
          <a:bodyPr/>
          <a:lstStyle/>
          <a:p>
            <a:pPr eaLnBrk="1" hangingPunct="1"/>
            <a:r>
              <a:rPr lang="es" altLang="en-US">
                <a:solidFill>
                  <a:srgbClr val="FF3300"/>
                </a:solidFill>
              </a:rPr>
              <a:t>PREMILENIALISMO HISTÓRICO</a:t>
            </a:r>
          </a:p>
        </p:txBody>
      </p:sp>
      <p:sp>
        <p:nvSpPr>
          <p:cNvPr id="350211" name="Rectangle 3">
            <a:extLst>
              <a:ext uri="{FF2B5EF4-FFF2-40B4-BE49-F238E27FC236}">
                <a16:creationId xmlns:a16="http://schemas.microsoft.com/office/drawing/2014/main" id="{F27CE5D0-2D41-E99F-9671-6A560CCA2789}"/>
              </a:ext>
            </a:extLst>
          </p:cNvPr>
          <p:cNvSpPr>
            <a:spLocks noGrp="1"/>
          </p:cNvSpPr>
          <p:nvPr>
            <p:ph type="body" sz="half" idx="4294967295"/>
          </p:nvPr>
        </p:nvSpPr>
        <p:spPr>
          <a:xfrm>
            <a:off x="1828800" y="781050"/>
            <a:ext cx="4114800" cy="4038600"/>
          </a:xfrm>
        </p:spPr>
        <p:txBody>
          <a:bodyPr>
            <a:normAutofit fontScale="77500" lnSpcReduction="20000"/>
          </a:bodyPr>
          <a:lstStyle/>
          <a:p>
            <a:pPr eaLnBrk="1" hangingPunct="1">
              <a:buFont typeface="Arial" panose="020B0604020202020204" pitchFamily="34" charset="0"/>
              <a:buNone/>
            </a:pPr>
            <a:r>
              <a:rPr lang="es" altLang="en-US" i="1">
                <a:solidFill>
                  <a:srgbClr val="FFFF66"/>
                </a:solidFill>
                <a:latin typeface="Lucida Fax" panose="02060602050505020204" pitchFamily="18" charset="0"/>
              </a:rPr>
              <a:t>El premilenialismo es la opinión de que el milenio seguirá a la segunda venida de Cristo.</a:t>
            </a:r>
          </a:p>
          <a:p>
            <a:pPr eaLnBrk="1" hangingPunct="1">
              <a:buFont typeface="Arial" panose="020B0604020202020204" pitchFamily="34" charset="0"/>
              <a:buNone/>
            </a:pPr>
            <a:r>
              <a:rPr lang="es" altLang="en-US" i="1">
                <a:solidFill>
                  <a:srgbClr val="FFFF66"/>
                </a:solidFill>
                <a:latin typeface="Lucida Fax" panose="02060602050505020204" pitchFamily="18" charset="0"/>
              </a:rPr>
              <a:t>El reino no puede ser consumado por el esfuerzo humano aparte del regreso del Señor.</a:t>
            </a:r>
          </a:p>
          <a:p>
            <a:pPr eaLnBrk="1" hangingPunct="1">
              <a:buFont typeface="Arial" panose="020B0604020202020204" pitchFamily="34" charset="0"/>
              <a:buNone/>
            </a:pPr>
            <a:r>
              <a:rPr lang="es" altLang="en-US" i="1">
                <a:solidFill>
                  <a:srgbClr val="FFFF66"/>
                </a:solidFill>
                <a:latin typeface="Lucida Fax" panose="02060602050505020204" pitchFamily="18" charset="0"/>
              </a:rPr>
              <a:t>Las profecías de la consumación tanto en el AT como en el NT no deben ser espiritualizadas.</a:t>
            </a:r>
          </a:p>
        </p:txBody>
      </p:sp>
      <p:sp>
        <p:nvSpPr>
          <p:cNvPr id="350212" name="Rectangle 4">
            <a:extLst>
              <a:ext uri="{FF2B5EF4-FFF2-40B4-BE49-F238E27FC236}">
                <a16:creationId xmlns:a16="http://schemas.microsoft.com/office/drawing/2014/main" id="{94EA994D-2CC7-800E-0762-318920E1AA70}"/>
              </a:ext>
            </a:extLst>
          </p:cNvPr>
          <p:cNvSpPr>
            <a:spLocks noGrp="1"/>
          </p:cNvSpPr>
          <p:nvPr>
            <p:ph type="body" sz="half" idx="4294967295"/>
          </p:nvPr>
        </p:nvSpPr>
        <p:spPr>
          <a:xfrm>
            <a:off x="6096000" y="1395413"/>
            <a:ext cx="4343400" cy="5334000"/>
          </a:xfrm>
          <a:solidFill>
            <a:srgbClr val="500000"/>
          </a:solidFill>
          <a:ln w="28575">
            <a:solidFill>
              <a:schemeClr val="accent1"/>
            </a:solidFill>
            <a:miter lim="800000"/>
            <a:headEnd/>
            <a:tailEnd/>
          </a:ln>
        </p:spPr>
        <p:txBody>
          <a:bodyPr>
            <a:normAutofit fontScale="92500" lnSpcReduction="20000"/>
          </a:bodyPr>
          <a:lstStyle/>
          <a:p>
            <a:pPr eaLnBrk="1" hangingPunct="1"/>
            <a:r>
              <a:rPr lang="es" altLang="en-US" baseline="30000" dirty="0">
                <a:solidFill>
                  <a:schemeClr val="bg1"/>
                </a:solidFill>
                <a:latin typeface="Arial Narrow" panose="020B0606020202030204" pitchFamily="34" charset="0"/>
              </a:rPr>
              <a:t>Mirador </a:t>
            </a:r>
            <a:r>
              <a:rPr lang="es" altLang="en-US" dirty="0">
                <a:solidFill>
                  <a:schemeClr val="bg1"/>
                </a:solidFill>
                <a:latin typeface="Arial Narrow" panose="020B0606020202030204" pitchFamily="34" charset="0"/>
              </a:rPr>
              <a:t>revivido en los siglos </a:t>
            </a:r>
            <a:r>
              <a:rPr lang="es" altLang="en-US" baseline="30000" dirty="0">
                <a:solidFill>
                  <a:schemeClr val="bg1"/>
                </a:solidFill>
                <a:latin typeface="Arial Narrow" panose="020B0606020202030204" pitchFamily="34" charset="0"/>
              </a:rPr>
              <a:t>XIX </a:t>
            </a:r>
            <a:r>
              <a:rPr lang="es" altLang="en-US" dirty="0">
                <a:solidFill>
                  <a:schemeClr val="bg1"/>
                </a:solidFill>
                <a:latin typeface="Arial Narrow" panose="020B0606020202030204" pitchFamily="34" charset="0"/>
              </a:rPr>
              <a:t>y XX</a:t>
            </a:r>
          </a:p>
          <a:p>
            <a:pPr eaLnBrk="1" hangingPunct="1"/>
            <a:r>
              <a:rPr lang="es" altLang="en-US" dirty="0">
                <a:solidFill>
                  <a:schemeClr val="bg1"/>
                </a:solidFill>
                <a:latin typeface="Arial Narrow" panose="020B0606020202030204" pitchFamily="34" charset="0"/>
              </a:rPr>
              <a:t>Escatología inaugurada</a:t>
            </a:r>
          </a:p>
          <a:p>
            <a:pPr eaLnBrk="1" hangingPunct="1"/>
            <a:r>
              <a:rPr lang="es" altLang="en-US" dirty="0">
                <a:solidFill>
                  <a:schemeClr val="bg1"/>
                </a:solidFill>
                <a:latin typeface="Arial Narrow" panose="020B0606020202030204" pitchFamily="34" charset="0"/>
              </a:rPr>
              <a:t>Ya/todavía no tensión</a:t>
            </a:r>
          </a:p>
          <a:p>
            <a:pPr eaLnBrk="1" hangingPunct="1"/>
            <a:r>
              <a:rPr lang="es" altLang="en-US" dirty="0">
                <a:solidFill>
                  <a:schemeClr val="bg1"/>
                </a:solidFill>
                <a:latin typeface="Arial Narrow" panose="020B0606020202030204" pitchFamily="34" charset="0"/>
              </a:rPr>
              <a:t>post-tribulacional</a:t>
            </a:r>
          </a:p>
          <a:p>
            <a:pPr eaLnBrk="1" hangingPunct="1"/>
            <a:r>
              <a:rPr lang="es" altLang="en-US" dirty="0">
                <a:solidFill>
                  <a:schemeClr val="bg1"/>
                </a:solidFill>
                <a:latin typeface="Arial Narrow" panose="020B0606020202030204" pitchFamily="34" charset="0"/>
              </a:rPr>
              <a:t>Dos resurrecciones (justa e injusta)</a:t>
            </a:r>
          </a:p>
          <a:p>
            <a:pPr eaLnBrk="1" hangingPunct="1"/>
            <a:r>
              <a:rPr lang="es" altLang="en-US" dirty="0">
                <a:solidFill>
                  <a:schemeClr val="bg1"/>
                </a:solidFill>
                <a:latin typeface="Arial Narrow" panose="020B0606020202030204" pitchFamily="34" charset="0"/>
              </a:rPr>
              <a:t>Consumación del reino dentro de la historia</a:t>
            </a:r>
          </a:p>
          <a:p>
            <a:pPr eaLnBrk="1" hangingPunct="1"/>
            <a:r>
              <a:rPr lang="es" altLang="en-US" dirty="0">
                <a:solidFill>
                  <a:schemeClr val="bg1"/>
                </a:solidFill>
                <a:latin typeface="Arial Narrow" panose="020B0606020202030204" pitchFamily="34" charset="0"/>
              </a:rPr>
              <a:t>Posible salvación futura para el Israel natural</a:t>
            </a:r>
          </a:p>
          <a:p>
            <a:pPr eaLnBrk="1" hangingPunct="1"/>
            <a:r>
              <a:rPr lang="es" altLang="en-US" dirty="0">
                <a:solidFill>
                  <a:schemeClr val="bg1"/>
                </a:solidFill>
                <a:latin typeface="Arial Narrow" panose="020B0606020202030204" pitchFamily="34" charset="0"/>
              </a:rPr>
              <a:t>Apocalipsis 20 describe un período futuro del gobierno de Cristo </a:t>
            </a:r>
            <a:r>
              <a:rPr lang="es" altLang="en-US" dirty="0">
                <a:solidFill>
                  <a:schemeClr val="bg1"/>
                </a:solidFill>
              </a:rPr>
              <a:t>con </a:t>
            </a:r>
            <a:r>
              <a:rPr lang="es" altLang="en-US" dirty="0">
                <a:solidFill>
                  <a:schemeClr val="bg1"/>
                </a:solidFill>
                <a:latin typeface="Arial Narrow" panose="020B0606020202030204" pitchFamily="34" charset="0"/>
              </a:rPr>
              <a:t>sus santos en la tierra</a:t>
            </a:r>
          </a:p>
        </p:txBody>
      </p:sp>
      <p:sp>
        <p:nvSpPr>
          <p:cNvPr id="350213" name="Text Box 5">
            <a:extLst>
              <a:ext uri="{FF2B5EF4-FFF2-40B4-BE49-F238E27FC236}">
                <a16:creationId xmlns:a16="http://schemas.microsoft.com/office/drawing/2014/main" id="{A3B426B0-B3FD-2999-3008-C649A46CBB43}"/>
              </a:ext>
            </a:extLst>
          </p:cNvPr>
          <p:cNvSpPr txBox="1">
            <a:spLocks noChangeArrowheads="1"/>
          </p:cNvSpPr>
          <p:nvPr/>
        </p:nvSpPr>
        <p:spPr bwMode="auto">
          <a:xfrm>
            <a:off x="1652588" y="5878513"/>
            <a:ext cx="3962400" cy="850900"/>
          </a:xfrm>
          <a:prstGeom prst="rect">
            <a:avLst/>
          </a:prstGeom>
          <a:solidFill>
            <a:srgbClr val="500000"/>
          </a:solidFill>
          <a:ln w="28575">
            <a:solidFill>
              <a:schemeClr val="accent1"/>
            </a:solidFill>
            <a:miter lim="800000"/>
            <a:headEnd/>
            <a:tailEnd/>
          </a:ln>
          <a:effectLst/>
        </p:spPr>
        <p:txBody>
          <a:bodyPr>
            <a:spAutoFit/>
          </a:bodyPr>
          <a:lstStyle/>
          <a:p>
            <a:pPr marL="0" marR="0" lvl="0" indent="0" algn="l" defTabSz="914400" rtl="0" eaLnBrk="1" fontAlgn="auto" latinLnBrk="0" hangingPunct="1">
              <a:lnSpc>
                <a:spcPct val="100000"/>
              </a:lnSpc>
              <a:spcBef>
                <a:spcPts val="0"/>
              </a:spcBef>
              <a:spcAft>
                <a:spcPts val="0"/>
              </a:spcAft>
              <a:buClr>
                <a:srgbClr val="FFFF66"/>
              </a:buClr>
              <a:buSzPct val="140000"/>
              <a:buFont typeface="Wingdings" panose="05000000000000000000" pitchFamily="2" charset="2"/>
              <a:buChar char="§"/>
              <a:tabLst/>
              <a:defRPr/>
            </a:pPr>
            <a:r>
              <a:rPr kumimoji="0" lang="es" altLang="en-US" sz="2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omic Sans MS" panose="030F0702030302020204" pitchFamily="66" charset="0"/>
                <a:ea typeface="+mn-ea"/>
                <a:cs typeface="Arial" panose="020B0604020202020204" pitchFamily="34" charset="0"/>
              </a:rPr>
              <a:t> </a:t>
            </a:r>
            <a:r>
              <a:rPr kumimoji="0" lang="es" altLang="en-US" sz="2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Arial" panose="020B0604020202020204" pitchFamily="34" charset="0"/>
              </a:rPr>
              <a:t>Quiliasmo (post-apostólico</a:t>
            </a:r>
          </a:p>
          <a:p>
            <a:pPr marL="0" marR="0" lvl="0" indent="0" algn="l" defTabSz="914400" rtl="0" eaLnBrk="1" fontAlgn="auto" latinLnBrk="0" hangingPunct="1">
              <a:lnSpc>
                <a:spcPct val="100000"/>
              </a:lnSpc>
              <a:spcBef>
                <a:spcPts val="0"/>
              </a:spcBef>
              <a:spcAft>
                <a:spcPts val="0"/>
              </a:spcAft>
              <a:buClr>
                <a:srgbClr val="FFFF66"/>
              </a:buClr>
              <a:buSzPct val="140000"/>
              <a:buFont typeface="Wingdings" panose="05000000000000000000" pitchFamily="2" charset="2"/>
              <a:buNone/>
              <a:tabLst/>
              <a:defRPr/>
            </a:pPr>
            <a:r>
              <a:rPr kumimoji="0" lang="es" altLang="en-US" sz="2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Arial" panose="020B0604020202020204" pitchFamily="34" charset="0"/>
              </a:rPr>
              <a:t>iglesia)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50211">
                                            <p:txEl>
                                              <p:pRg st="1" end="1"/>
                                            </p:txEl>
                                          </p:spTgt>
                                        </p:tgtEl>
                                        <p:attrNameLst>
                                          <p:attrName>style.visibility</p:attrName>
                                        </p:attrNameLst>
                                      </p:cBhvr>
                                      <p:to>
                                        <p:strVal val="visible"/>
                                      </p:to>
                                    </p:set>
                                    <p:anim calcmode="lin" valueType="num">
                                      <p:cBhvr>
                                        <p:cTn id="7" dur="500" fill="hold"/>
                                        <p:tgtEl>
                                          <p:spTgt spid="35021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5021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50211">
                                            <p:txEl>
                                              <p:pRg st="2" end="2"/>
                                            </p:txEl>
                                          </p:spTgt>
                                        </p:tgtEl>
                                        <p:attrNameLst>
                                          <p:attrName>style.visibility</p:attrName>
                                        </p:attrNameLst>
                                      </p:cBhvr>
                                      <p:to>
                                        <p:strVal val="visible"/>
                                      </p:to>
                                    </p:set>
                                    <p:anim calcmode="lin" valueType="num">
                                      <p:cBhvr>
                                        <p:cTn id="13" dur="500" fill="hold"/>
                                        <p:tgtEl>
                                          <p:spTgt spid="350211">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5021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350213">
                                            <p:txEl>
                                              <p:pRg st="0" end="0"/>
                                            </p:txEl>
                                          </p:spTgt>
                                        </p:tgtEl>
                                        <p:attrNameLst>
                                          <p:attrName>style.visibility</p:attrName>
                                        </p:attrNameLst>
                                      </p:cBhvr>
                                      <p:to>
                                        <p:strVal val="visible"/>
                                      </p:to>
                                    </p:set>
                                    <p:anim calcmode="lin" valueType="num">
                                      <p:cBhvr>
                                        <p:cTn id="19" dur="500" fill="hold"/>
                                        <p:tgtEl>
                                          <p:spTgt spid="35021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5021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5021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50213">
                                            <p:txEl>
                                              <p:pRg st="0" end="0"/>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nodeType="withEffect">
                                  <p:stCondLst>
                                    <p:cond delay="0"/>
                                  </p:stCondLst>
                                  <p:childTnLst>
                                    <p:set>
                                      <p:cBhvr>
                                        <p:cTn id="24" dur="1" fill="hold">
                                          <p:stCondLst>
                                            <p:cond delay="0"/>
                                          </p:stCondLst>
                                        </p:cTn>
                                        <p:tgtEl>
                                          <p:spTgt spid="350213">
                                            <p:txEl>
                                              <p:pRg st="1" end="1"/>
                                            </p:txEl>
                                          </p:spTgt>
                                        </p:tgtEl>
                                        <p:attrNameLst>
                                          <p:attrName>style.visibility</p:attrName>
                                        </p:attrNameLst>
                                      </p:cBhvr>
                                      <p:to>
                                        <p:strVal val="visible"/>
                                      </p:to>
                                    </p:set>
                                    <p:anim calcmode="lin" valueType="num">
                                      <p:cBhvr>
                                        <p:cTn id="25" dur="500" fill="hold"/>
                                        <p:tgtEl>
                                          <p:spTgt spid="35021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35021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35021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3502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9" presetClass="entr" presetSubtype="0" accel="100000" fill="hold" nodeType="clickEffect">
                                  <p:stCondLst>
                                    <p:cond delay="0"/>
                                  </p:stCondLst>
                                  <p:childTnLst>
                                    <p:set>
                                      <p:cBhvr>
                                        <p:cTn id="32" dur="1" fill="hold">
                                          <p:stCondLst>
                                            <p:cond delay="0"/>
                                          </p:stCondLst>
                                        </p:cTn>
                                        <p:tgtEl>
                                          <p:spTgt spid="350212">
                                            <p:txEl>
                                              <p:pRg st="0" end="0"/>
                                            </p:txEl>
                                          </p:spTgt>
                                        </p:tgtEl>
                                        <p:attrNameLst>
                                          <p:attrName>style.visibility</p:attrName>
                                        </p:attrNameLst>
                                      </p:cBhvr>
                                      <p:to>
                                        <p:strVal val="visible"/>
                                      </p:to>
                                    </p:set>
                                    <p:anim calcmode="lin" valueType="num">
                                      <p:cBhvr>
                                        <p:cTn id="33" dur="500" fill="hold"/>
                                        <p:tgtEl>
                                          <p:spTgt spid="350212">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350212">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350212">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3502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9" presetClass="entr" presetSubtype="0" accel="100000" fill="hold" nodeType="clickEffect">
                                  <p:stCondLst>
                                    <p:cond delay="0"/>
                                  </p:stCondLst>
                                  <p:childTnLst>
                                    <p:set>
                                      <p:cBhvr>
                                        <p:cTn id="40" dur="1" fill="hold">
                                          <p:stCondLst>
                                            <p:cond delay="0"/>
                                          </p:stCondLst>
                                        </p:cTn>
                                        <p:tgtEl>
                                          <p:spTgt spid="350212">
                                            <p:txEl>
                                              <p:pRg st="1" end="1"/>
                                            </p:txEl>
                                          </p:spTgt>
                                        </p:tgtEl>
                                        <p:attrNameLst>
                                          <p:attrName>style.visibility</p:attrName>
                                        </p:attrNameLst>
                                      </p:cBhvr>
                                      <p:to>
                                        <p:strVal val="visible"/>
                                      </p:to>
                                    </p:set>
                                    <p:anim calcmode="lin" valueType="num">
                                      <p:cBhvr>
                                        <p:cTn id="41" dur="500" fill="hold"/>
                                        <p:tgtEl>
                                          <p:spTgt spid="350212">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350212">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350212">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3502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9" presetClass="entr" presetSubtype="0" accel="100000" fill="hold" nodeType="clickEffect">
                                  <p:stCondLst>
                                    <p:cond delay="0"/>
                                  </p:stCondLst>
                                  <p:childTnLst>
                                    <p:set>
                                      <p:cBhvr>
                                        <p:cTn id="48" dur="1" fill="hold">
                                          <p:stCondLst>
                                            <p:cond delay="0"/>
                                          </p:stCondLst>
                                        </p:cTn>
                                        <p:tgtEl>
                                          <p:spTgt spid="350212">
                                            <p:txEl>
                                              <p:pRg st="2" end="2"/>
                                            </p:txEl>
                                          </p:spTgt>
                                        </p:tgtEl>
                                        <p:attrNameLst>
                                          <p:attrName>style.visibility</p:attrName>
                                        </p:attrNameLst>
                                      </p:cBhvr>
                                      <p:to>
                                        <p:strVal val="visible"/>
                                      </p:to>
                                    </p:set>
                                    <p:anim calcmode="lin" valueType="num">
                                      <p:cBhvr>
                                        <p:cTn id="49" dur="500" fill="hold"/>
                                        <p:tgtEl>
                                          <p:spTgt spid="350212">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350212">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350212">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3502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9" presetClass="entr" presetSubtype="0" accel="100000" fill="hold" nodeType="clickEffect">
                                  <p:stCondLst>
                                    <p:cond delay="0"/>
                                  </p:stCondLst>
                                  <p:childTnLst>
                                    <p:set>
                                      <p:cBhvr>
                                        <p:cTn id="56" dur="1" fill="hold">
                                          <p:stCondLst>
                                            <p:cond delay="0"/>
                                          </p:stCondLst>
                                        </p:cTn>
                                        <p:tgtEl>
                                          <p:spTgt spid="350212">
                                            <p:txEl>
                                              <p:pRg st="3" end="3"/>
                                            </p:txEl>
                                          </p:spTgt>
                                        </p:tgtEl>
                                        <p:attrNameLst>
                                          <p:attrName>style.visibility</p:attrName>
                                        </p:attrNameLst>
                                      </p:cBhvr>
                                      <p:to>
                                        <p:strVal val="visible"/>
                                      </p:to>
                                    </p:set>
                                    <p:anim calcmode="lin" valueType="num">
                                      <p:cBhvr>
                                        <p:cTn id="57" dur="500" fill="hold"/>
                                        <p:tgtEl>
                                          <p:spTgt spid="350212">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350212">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350212">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3502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9" presetClass="entr" presetSubtype="0" accel="100000" fill="hold" nodeType="clickEffect">
                                  <p:stCondLst>
                                    <p:cond delay="0"/>
                                  </p:stCondLst>
                                  <p:childTnLst>
                                    <p:set>
                                      <p:cBhvr>
                                        <p:cTn id="64" dur="1" fill="hold">
                                          <p:stCondLst>
                                            <p:cond delay="0"/>
                                          </p:stCondLst>
                                        </p:cTn>
                                        <p:tgtEl>
                                          <p:spTgt spid="350212">
                                            <p:txEl>
                                              <p:pRg st="4" end="4"/>
                                            </p:txEl>
                                          </p:spTgt>
                                        </p:tgtEl>
                                        <p:attrNameLst>
                                          <p:attrName>style.visibility</p:attrName>
                                        </p:attrNameLst>
                                      </p:cBhvr>
                                      <p:to>
                                        <p:strVal val="visible"/>
                                      </p:to>
                                    </p:set>
                                    <p:anim calcmode="lin" valueType="num">
                                      <p:cBhvr>
                                        <p:cTn id="65" dur="500" fill="hold"/>
                                        <p:tgtEl>
                                          <p:spTgt spid="350212">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350212">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350212">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35021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9" presetClass="entr" presetSubtype="0" accel="100000" fill="hold" nodeType="clickEffect">
                                  <p:stCondLst>
                                    <p:cond delay="0"/>
                                  </p:stCondLst>
                                  <p:childTnLst>
                                    <p:set>
                                      <p:cBhvr>
                                        <p:cTn id="72" dur="1" fill="hold">
                                          <p:stCondLst>
                                            <p:cond delay="0"/>
                                          </p:stCondLst>
                                        </p:cTn>
                                        <p:tgtEl>
                                          <p:spTgt spid="350212">
                                            <p:txEl>
                                              <p:pRg st="5" end="5"/>
                                            </p:txEl>
                                          </p:spTgt>
                                        </p:tgtEl>
                                        <p:attrNameLst>
                                          <p:attrName>style.visibility</p:attrName>
                                        </p:attrNameLst>
                                      </p:cBhvr>
                                      <p:to>
                                        <p:strVal val="visible"/>
                                      </p:to>
                                    </p:set>
                                    <p:anim calcmode="lin" valueType="num">
                                      <p:cBhvr>
                                        <p:cTn id="73" dur="500" fill="hold"/>
                                        <p:tgtEl>
                                          <p:spTgt spid="350212">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4" dur="500" fill="hold"/>
                                        <p:tgtEl>
                                          <p:spTgt spid="350212">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5" dur="500" fill="hold"/>
                                        <p:tgtEl>
                                          <p:spTgt spid="350212">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76" dur="500" fill="hold"/>
                                        <p:tgtEl>
                                          <p:spTgt spid="35021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39" presetClass="entr" presetSubtype="0" accel="100000" fill="hold" nodeType="clickEffect">
                                  <p:stCondLst>
                                    <p:cond delay="0"/>
                                  </p:stCondLst>
                                  <p:childTnLst>
                                    <p:set>
                                      <p:cBhvr>
                                        <p:cTn id="80" dur="1" fill="hold">
                                          <p:stCondLst>
                                            <p:cond delay="0"/>
                                          </p:stCondLst>
                                        </p:cTn>
                                        <p:tgtEl>
                                          <p:spTgt spid="350212">
                                            <p:txEl>
                                              <p:pRg st="6" end="6"/>
                                            </p:txEl>
                                          </p:spTgt>
                                        </p:tgtEl>
                                        <p:attrNameLst>
                                          <p:attrName>style.visibility</p:attrName>
                                        </p:attrNameLst>
                                      </p:cBhvr>
                                      <p:to>
                                        <p:strVal val="visible"/>
                                      </p:to>
                                    </p:set>
                                    <p:anim calcmode="lin" valueType="num">
                                      <p:cBhvr>
                                        <p:cTn id="81" dur="500" fill="hold"/>
                                        <p:tgtEl>
                                          <p:spTgt spid="350212">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2" dur="500" fill="hold"/>
                                        <p:tgtEl>
                                          <p:spTgt spid="350212">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3" dur="500" fill="hold"/>
                                        <p:tgtEl>
                                          <p:spTgt spid="350212">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84" dur="500" fill="hold"/>
                                        <p:tgtEl>
                                          <p:spTgt spid="35021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39" presetClass="entr" presetSubtype="0" accel="100000" fill="hold" nodeType="clickEffect">
                                  <p:stCondLst>
                                    <p:cond delay="0"/>
                                  </p:stCondLst>
                                  <p:childTnLst>
                                    <p:set>
                                      <p:cBhvr>
                                        <p:cTn id="88" dur="1" fill="hold">
                                          <p:stCondLst>
                                            <p:cond delay="0"/>
                                          </p:stCondLst>
                                        </p:cTn>
                                        <p:tgtEl>
                                          <p:spTgt spid="350212">
                                            <p:txEl>
                                              <p:pRg st="7" end="7"/>
                                            </p:txEl>
                                          </p:spTgt>
                                        </p:tgtEl>
                                        <p:attrNameLst>
                                          <p:attrName>style.visibility</p:attrName>
                                        </p:attrNameLst>
                                      </p:cBhvr>
                                      <p:to>
                                        <p:strVal val="visible"/>
                                      </p:to>
                                    </p:set>
                                    <p:anim calcmode="lin" valueType="num">
                                      <p:cBhvr>
                                        <p:cTn id="89" dur="500" fill="hold"/>
                                        <p:tgtEl>
                                          <p:spTgt spid="350212">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90" dur="500" fill="hold"/>
                                        <p:tgtEl>
                                          <p:spTgt spid="350212">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1" dur="500" fill="hold"/>
                                        <p:tgtEl>
                                          <p:spTgt spid="350212">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92" dur="500" fill="hold"/>
                                        <p:tgtEl>
                                          <p:spTgt spid="35021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a:extLst>
              <a:ext uri="{FF2B5EF4-FFF2-40B4-BE49-F238E27FC236}">
                <a16:creationId xmlns:a16="http://schemas.microsoft.com/office/drawing/2014/main" id="{8E2D45FA-46CF-B8E6-FF6D-5FACE0F1DE94}"/>
              </a:ext>
            </a:extLst>
          </p:cNvPr>
          <p:cNvSpPr>
            <a:spLocks noGrp="1"/>
          </p:cNvSpPr>
          <p:nvPr>
            <p:ph type="title" idx="4294967295"/>
          </p:nvPr>
        </p:nvSpPr>
        <p:spPr>
          <a:xfrm>
            <a:off x="1981200" y="-152400"/>
            <a:ext cx="8229600" cy="1143000"/>
          </a:xfrm>
        </p:spPr>
        <p:txBody>
          <a:bodyPr/>
          <a:lstStyle/>
          <a:p>
            <a:pPr eaLnBrk="1" hangingPunct="1"/>
            <a:r>
              <a:rPr lang="es" altLang="en-US">
                <a:solidFill>
                  <a:srgbClr val="FF3300"/>
                </a:solidFill>
              </a:rPr>
              <a:t>AMILENIALISMO</a:t>
            </a:r>
          </a:p>
        </p:txBody>
      </p:sp>
      <p:sp>
        <p:nvSpPr>
          <p:cNvPr id="351235" name="Rectangle 3">
            <a:extLst>
              <a:ext uri="{FF2B5EF4-FFF2-40B4-BE49-F238E27FC236}">
                <a16:creationId xmlns:a16="http://schemas.microsoft.com/office/drawing/2014/main" id="{144038D8-4C4A-0700-BA8E-21C2D24D6F09}"/>
              </a:ext>
            </a:extLst>
          </p:cNvPr>
          <p:cNvSpPr>
            <a:spLocks noGrp="1"/>
          </p:cNvSpPr>
          <p:nvPr>
            <p:ph type="body" sz="half" idx="4294967295"/>
          </p:nvPr>
        </p:nvSpPr>
        <p:spPr>
          <a:xfrm>
            <a:off x="1676400" y="871538"/>
            <a:ext cx="4038600" cy="3200400"/>
          </a:xfrm>
        </p:spPr>
        <p:txBody>
          <a:bodyPr>
            <a:normAutofit fontScale="92500" lnSpcReduction="20000"/>
          </a:bodyPr>
          <a:lstStyle/>
          <a:p>
            <a:pPr eaLnBrk="1" hangingPunct="1">
              <a:buFont typeface="Arial" panose="020B0604020202020204" pitchFamily="34" charset="0"/>
              <a:buNone/>
            </a:pPr>
            <a:r>
              <a:rPr lang="es" altLang="en-US" i="1">
                <a:solidFill>
                  <a:srgbClr val="FFFF66"/>
                </a:solidFill>
                <a:latin typeface="Lucida Fax" panose="02060602050505020204" pitchFamily="18" charset="0"/>
              </a:rPr>
              <a:t>El amilenialismo ve el período de la iglesia como el milenio.</a:t>
            </a:r>
          </a:p>
          <a:p>
            <a:pPr eaLnBrk="1" hangingPunct="1">
              <a:buFont typeface="Arial" panose="020B0604020202020204" pitchFamily="34" charset="0"/>
              <a:buNone/>
            </a:pPr>
            <a:r>
              <a:rPr lang="es" altLang="en-US" i="1">
                <a:solidFill>
                  <a:srgbClr val="FFFF66"/>
                </a:solidFill>
                <a:latin typeface="Lucida Fax" panose="02060602050505020204" pitchFamily="18" charset="0"/>
              </a:rPr>
              <a:t>La visión bíblica del milenio es un símbolo en lenguaje apocalíptico utilizado para describir la realidad espiritual del reino de Dios.</a:t>
            </a:r>
          </a:p>
        </p:txBody>
      </p:sp>
      <p:sp>
        <p:nvSpPr>
          <p:cNvPr id="351236" name="Rectangle 4">
            <a:extLst>
              <a:ext uri="{FF2B5EF4-FFF2-40B4-BE49-F238E27FC236}">
                <a16:creationId xmlns:a16="http://schemas.microsoft.com/office/drawing/2014/main" id="{7F54FA0C-B8E9-EC46-9C6A-F52F3AC8E956}"/>
              </a:ext>
            </a:extLst>
          </p:cNvPr>
          <p:cNvSpPr>
            <a:spLocks noGrp="1"/>
          </p:cNvSpPr>
          <p:nvPr>
            <p:ph type="body" sz="half" idx="4294967295"/>
          </p:nvPr>
        </p:nvSpPr>
        <p:spPr>
          <a:xfrm>
            <a:off x="5867400" y="923925"/>
            <a:ext cx="4572000" cy="5638800"/>
          </a:xfrm>
          <a:solidFill>
            <a:srgbClr val="500000"/>
          </a:solidFill>
          <a:ln w="28575">
            <a:solidFill>
              <a:schemeClr val="accent1"/>
            </a:solidFill>
            <a:miter lim="800000"/>
            <a:headEnd/>
            <a:tailEnd/>
          </a:ln>
        </p:spPr>
        <p:txBody>
          <a:bodyPr>
            <a:normAutofit fontScale="92500" lnSpcReduction="20000"/>
          </a:bodyPr>
          <a:lstStyle/>
          <a:p>
            <a:pPr eaLnBrk="1" hangingPunct="1"/>
            <a:r>
              <a:rPr lang="es" altLang="en-US" dirty="0">
                <a:solidFill>
                  <a:schemeClr val="bg1"/>
                </a:solidFill>
                <a:latin typeface="Arial Narrow" panose="020B0606020202030204" pitchFamily="34" charset="0"/>
              </a:rPr>
              <a:t>Las promesas del AT a Israel se cumplen espiritualmente a la iglesia</a:t>
            </a:r>
          </a:p>
          <a:p>
            <a:pPr eaLnBrk="1" hangingPunct="1"/>
            <a:r>
              <a:rPr lang="es" altLang="en-US" dirty="0">
                <a:solidFill>
                  <a:schemeClr val="bg1"/>
                </a:solidFill>
                <a:latin typeface="Arial Narrow" panose="020B0606020202030204" pitchFamily="34" charset="0"/>
              </a:rPr>
              <a:t>La posteridad de Abraham es el cuerpo de cristianos que componen el Israel </a:t>
            </a:r>
            <a:r>
              <a:rPr lang="es" altLang="en-US" dirty="0">
                <a:solidFill>
                  <a:schemeClr val="bg1"/>
                </a:solidFill>
              </a:rPr>
              <a:t>“ </a:t>
            </a:r>
            <a:r>
              <a:rPr lang="es" altLang="en-US" dirty="0">
                <a:solidFill>
                  <a:schemeClr val="bg1"/>
                </a:solidFill>
                <a:latin typeface="Arial Narrow" panose="020B0606020202030204" pitchFamily="34" charset="0"/>
              </a:rPr>
              <a:t>espiritual </a:t>
            </a:r>
            <a:r>
              <a:rPr lang="es" altLang="en-US" dirty="0">
                <a:solidFill>
                  <a:schemeClr val="bg1"/>
                </a:solidFill>
              </a:rPr>
              <a:t>”</a:t>
            </a:r>
          </a:p>
          <a:p>
            <a:pPr eaLnBrk="1" hangingPunct="1"/>
            <a:r>
              <a:rPr lang="es" altLang="en-US" dirty="0">
                <a:solidFill>
                  <a:schemeClr val="bg1"/>
                </a:solidFill>
                <a:latin typeface="Arial Narrow" panose="020B0606020202030204" pitchFamily="34" charset="0"/>
              </a:rPr>
              <a:t>Las promesas de la tierra se cumplen en la </a:t>
            </a:r>
            <a:r>
              <a:rPr lang="es" altLang="en-US" dirty="0">
                <a:solidFill>
                  <a:schemeClr val="bg1"/>
                </a:solidFill>
              </a:rPr>
              <a:t>“ </a:t>
            </a:r>
            <a:r>
              <a:rPr lang="es" altLang="en-US" dirty="0">
                <a:solidFill>
                  <a:schemeClr val="bg1"/>
                </a:solidFill>
                <a:latin typeface="Arial Narrow" panose="020B0606020202030204" pitchFamily="34" charset="0"/>
              </a:rPr>
              <a:t>mejor patria </a:t>
            </a:r>
            <a:r>
              <a:rPr lang="es" altLang="en-US" dirty="0">
                <a:solidFill>
                  <a:schemeClr val="bg1"/>
                </a:solidFill>
              </a:rPr>
              <a:t>” </a:t>
            </a:r>
            <a:r>
              <a:rPr lang="es" altLang="en-US" dirty="0">
                <a:solidFill>
                  <a:schemeClr val="bg1"/>
                </a:solidFill>
                <a:latin typeface="Arial Narrow" panose="020B0606020202030204" pitchFamily="34" charset="0"/>
              </a:rPr>
              <a:t>, es decir, el cielo</a:t>
            </a:r>
          </a:p>
          <a:p>
            <a:pPr eaLnBrk="1" hangingPunct="1"/>
            <a:r>
              <a:rPr lang="es" altLang="en-US" dirty="0">
                <a:solidFill>
                  <a:schemeClr val="bg1"/>
                </a:solidFill>
                <a:latin typeface="Arial Narrow" panose="020B0606020202030204" pitchFamily="34" charset="0"/>
              </a:rPr>
              <a:t>Las promesas del templo se cumplen en la </a:t>
            </a:r>
            <a:r>
              <a:rPr lang="es" altLang="en-US" dirty="0">
                <a:solidFill>
                  <a:schemeClr val="bg1"/>
                </a:solidFill>
              </a:rPr>
              <a:t>“ </a:t>
            </a:r>
            <a:r>
              <a:rPr lang="es" altLang="en-US" dirty="0">
                <a:solidFill>
                  <a:schemeClr val="bg1"/>
                </a:solidFill>
                <a:latin typeface="Arial Narrow" panose="020B0606020202030204" pitchFamily="34" charset="0"/>
              </a:rPr>
              <a:t>casa espiritual </a:t>
            </a:r>
            <a:r>
              <a:rPr lang="es" altLang="en-US" dirty="0">
                <a:solidFill>
                  <a:schemeClr val="bg1"/>
                </a:solidFill>
              </a:rPr>
              <a:t>” </a:t>
            </a:r>
            <a:r>
              <a:rPr lang="es" altLang="en-US" dirty="0">
                <a:solidFill>
                  <a:schemeClr val="bg1"/>
                </a:solidFill>
                <a:latin typeface="Arial Narrow" panose="020B0606020202030204" pitchFamily="34" charset="0"/>
              </a:rPr>
              <a:t>construida con piedras vivas</a:t>
            </a:r>
          </a:p>
          <a:p>
            <a:pPr eaLnBrk="1" hangingPunct="1"/>
            <a:r>
              <a:rPr lang="es" altLang="en-US" dirty="0">
                <a:solidFill>
                  <a:schemeClr val="bg1"/>
                </a:solidFill>
                <a:latin typeface="Arial Narrow" panose="020B0606020202030204" pitchFamily="34" charset="0"/>
              </a:rPr>
              <a:t>La segunda venida de Cristo es siempre inminente</a:t>
            </a:r>
          </a:p>
          <a:p>
            <a:pPr eaLnBrk="1" hangingPunct="1"/>
            <a:r>
              <a:rPr lang="es" altLang="en-US" dirty="0">
                <a:solidFill>
                  <a:schemeClr val="bg1"/>
                </a:solidFill>
                <a:latin typeface="Arial Narrow" panose="020B0606020202030204" pitchFamily="34" charset="0"/>
              </a:rPr>
              <a:t>Apocalipsis 20 describe simbólicamente la victoria de Jesús </a:t>
            </a:r>
            <a:r>
              <a:rPr lang="es" altLang="en-US" dirty="0">
                <a:solidFill>
                  <a:schemeClr val="bg1"/>
                </a:solidFill>
              </a:rPr>
              <a:t>en </a:t>
            </a:r>
            <a:r>
              <a:rPr lang="es" altLang="en-US" dirty="0">
                <a:solidFill>
                  <a:schemeClr val="bg1"/>
                </a:solidFill>
                <a:latin typeface="Arial Narrow" panose="020B0606020202030204" pitchFamily="34" charset="0"/>
              </a:rPr>
              <a:t>la cruz</a:t>
            </a:r>
          </a:p>
        </p:txBody>
      </p:sp>
      <p:sp>
        <p:nvSpPr>
          <p:cNvPr id="351237" name="Text Box 5">
            <a:extLst>
              <a:ext uri="{FF2B5EF4-FFF2-40B4-BE49-F238E27FC236}">
                <a16:creationId xmlns:a16="http://schemas.microsoft.com/office/drawing/2014/main" id="{E131EA62-47DF-E361-5B9E-19E29FFDF39A}"/>
              </a:ext>
            </a:extLst>
          </p:cNvPr>
          <p:cNvSpPr txBox="1">
            <a:spLocks noChangeArrowheads="1"/>
          </p:cNvSpPr>
          <p:nvPr/>
        </p:nvSpPr>
        <p:spPr bwMode="auto">
          <a:xfrm>
            <a:off x="1752600" y="4610101"/>
            <a:ext cx="3733800" cy="1946275"/>
          </a:xfrm>
          <a:prstGeom prst="rect">
            <a:avLst/>
          </a:prstGeom>
          <a:solidFill>
            <a:srgbClr val="500000"/>
          </a:solidFill>
          <a:ln w="28575">
            <a:solidFill>
              <a:schemeClr val="accent1"/>
            </a:solidFill>
            <a:miter lim="800000"/>
            <a:headEnd/>
            <a:tailEnd/>
          </a:ln>
          <a:effectLst/>
        </p:spPr>
        <p:txBody>
          <a:bodyPr>
            <a:spAutoFit/>
          </a:bodyPr>
          <a:lstStyle/>
          <a:p>
            <a:pPr marL="0" marR="0" lvl="0" indent="0" algn="l" defTabSz="914400" rtl="0" eaLnBrk="1" fontAlgn="auto" latinLnBrk="0" hangingPunct="1">
              <a:lnSpc>
                <a:spcPct val="100000"/>
              </a:lnSpc>
              <a:spcBef>
                <a:spcPts val="0"/>
              </a:spcBef>
              <a:spcAft>
                <a:spcPts val="0"/>
              </a:spcAft>
              <a:buClr>
                <a:srgbClr val="FFFF66"/>
              </a:buClr>
              <a:buSzPct val="140000"/>
              <a:buFont typeface="Wingdings" panose="05000000000000000000" pitchFamily="2" charset="2"/>
              <a:buChar char="§"/>
              <a:tabLst/>
              <a:defRPr/>
            </a:pPr>
            <a:r>
              <a:rPr kumimoji="0" lang="es" altLang="en-US" sz="2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Tahoma" panose="020B0604030504040204" pitchFamily="34" charset="0"/>
                <a:ea typeface="+mn-ea"/>
                <a:cs typeface="Arial" panose="020B0604020202020204" pitchFamily="34" charset="0"/>
              </a:rPr>
              <a:t> </a:t>
            </a:r>
            <a:r>
              <a:rPr kumimoji="0" lang="es" altLang="en-US" sz="2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Arial" panose="020B0604020202020204" pitchFamily="34" charset="0"/>
              </a:rPr>
              <a:t>Desarrollado inicialmente por San Agustín en </a:t>
            </a:r>
            <a:r>
              <a:rPr kumimoji="0" lang="es" altLang="en-US" sz="2400" b="0"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Arial" panose="020B0604020202020204" pitchFamily="34" charset="0"/>
              </a:rPr>
              <a:t>La ciudad de Dios </a:t>
            </a:r>
            <a:r>
              <a:rPr kumimoji="0" lang="es" altLang="en-US" sz="2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Arial" panose="020B0604020202020204" pitchFamily="34" charset="0"/>
              </a:rPr>
              <a:t>, siglo V </a:t>
            </a:r>
            <a:r>
              <a:rPr kumimoji="0" lang="es" altLang="en-US" sz="2400" b="0" i="0" u="none" strike="noStrike" kern="1200" cap="none" spc="0" normalizeH="0" baseline="3000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Arial" panose="020B0604020202020204" pitchFamily="34" charset="0"/>
              </a:rPr>
              <a:t>d.C.</a:t>
            </a:r>
          </a:p>
          <a:p>
            <a:pPr marL="0" marR="0" lvl="0" indent="0" algn="l" defTabSz="914400" rtl="0" eaLnBrk="1" fontAlgn="auto" latinLnBrk="0" hangingPunct="1">
              <a:lnSpc>
                <a:spcPct val="100000"/>
              </a:lnSpc>
              <a:spcBef>
                <a:spcPts val="0"/>
              </a:spcBef>
              <a:spcAft>
                <a:spcPts val="0"/>
              </a:spcAft>
              <a:buClr>
                <a:srgbClr val="FFFF66"/>
              </a:buClr>
              <a:buSzPct val="140000"/>
              <a:buFont typeface="Wingdings" panose="05000000000000000000" pitchFamily="2" charset="2"/>
              <a:buChar char="§"/>
              <a:tabLst/>
              <a:defRPr/>
            </a:pPr>
            <a:r>
              <a:rPr kumimoji="0" lang="es" altLang="en-US" sz="2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Arial" panose="020B0604020202020204" pitchFamily="34" charset="0"/>
              </a:rPr>
              <a:t>El lenguaje escatológico es</a:t>
            </a:r>
          </a:p>
          <a:p>
            <a:pPr marL="0" marR="0" lvl="0" indent="0" algn="l" defTabSz="914400" rtl="0" eaLnBrk="1" fontAlgn="auto" latinLnBrk="0" hangingPunct="1">
              <a:lnSpc>
                <a:spcPct val="100000"/>
              </a:lnSpc>
              <a:spcBef>
                <a:spcPts val="0"/>
              </a:spcBef>
              <a:spcAft>
                <a:spcPts val="0"/>
              </a:spcAft>
              <a:buClrTx/>
              <a:buSzPct val="140000"/>
              <a:buFont typeface="Wingdings" panose="05000000000000000000" pitchFamily="2" charset="2"/>
              <a:buNone/>
              <a:tabLst/>
              <a:defRPr/>
            </a:pPr>
            <a:r>
              <a:rPr kumimoji="0" lang="es" altLang="en-US" sz="2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Arial" panose="020B0604020202020204" pitchFamily="34" charset="0"/>
              </a:rPr>
              <a:t>altamente simbólico</a:t>
            </a:r>
            <a:endParaRPr kumimoji="0" lang="en-US" altLang="en-US" sz="2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51235">
                                            <p:txEl>
                                              <p:pRg st="1" end="1"/>
                                            </p:txEl>
                                          </p:spTgt>
                                        </p:tgtEl>
                                        <p:attrNameLst>
                                          <p:attrName>style.visibility</p:attrName>
                                        </p:attrNameLst>
                                      </p:cBhvr>
                                      <p:to>
                                        <p:strVal val="visible"/>
                                      </p:to>
                                    </p:set>
                                    <p:anim calcmode="lin" valueType="num">
                                      <p:cBhvr>
                                        <p:cTn id="7" dur="500" fill="hold"/>
                                        <p:tgtEl>
                                          <p:spTgt spid="35123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512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351237">
                                            <p:txEl>
                                              <p:pRg st="0" end="0"/>
                                            </p:txEl>
                                          </p:spTgt>
                                        </p:tgtEl>
                                        <p:attrNameLst>
                                          <p:attrName>style.visibility</p:attrName>
                                        </p:attrNameLst>
                                      </p:cBhvr>
                                      <p:to>
                                        <p:strVal val="visible"/>
                                      </p:to>
                                    </p:set>
                                    <p:anim calcmode="lin" valueType="num">
                                      <p:cBhvr>
                                        <p:cTn id="13" dur="500" fill="hold"/>
                                        <p:tgtEl>
                                          <p:spTgt spid="35123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5123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5123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5123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351237">
                                            <p:txEl>
                                              <p:pRg st="1" end="1"/>
                                            </p:txEl>
                                          </p:spTgt>
                                        </p:tgtEl>
                                        <p:attrNameLst>
                                          <p:attrName>style.visibility</p:attrName>
                                        </p:attrNameLst>
                                      </p:cBhvr>
                                      <p:to>
                                        <p:strVal val="visible"/>
                                      </p:to>
                                    </p:set>
                                    <p:anim calcmode="lin" valueType="num">
                                      <p:cBhvr>
                                        <p:cTn id="21" dur="500" fill="hold"/>
                                        <p:tgtEl>
                                          <p:spTgt spid="35123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35123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35123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351237">
                                            <p:txEl>
                                              <p:pRg st="1" end="1"/>
                                            </p:txEl>
                                          </p:spTgt>
                                        </p:tgtEl>
                                        <p:attrNameLst>
                                          <p:attrName>ppt_y</p:attrName>
                                        </p:attrNameLst>
                                      </p:cBhvr>
                                      <p:tavLst>
                                        <p:tav tm="0">
                                          <p:val>
                                            <p:strVal val="#ppt_y"/>
                                          </p:val>
                                        </p:tav>
                                        <p:tav tm="100000">
                                          <p:val>
                                            <p:strVal val="#ppt_y"/>
                                          </p:val>
                                        </p:tav>
                                      </p:tavLst>
                                    </p:anim>
                                  </p:childTnLst>
                                </p:cTn>
                              </p:par>
                              <p:par>
                                <p:cTn id="25" presetID="39" presetClass="entr" presetSubtype="0" accel="100000" fill="hold" nodeType="withEffect">
                                  <p:stCondLst>
                                    <p:cond delay="0"/>
                                  </p:stCondLst>
                                  <p:childTnLst>
                                    <p:set>
                                      <p:cBhvr>
                                        <p:cTn id="26" dur="1" fill="hold">
                                          <p:stCondLst>
                                            <p:cond delay="0"/>
                                          </p:stCondLst>
                                        </p:cTn>
                                        <p:tgtEl>
                                          <p:spTgt spid="351237">
                                            <p:txEl>
                                              <p:pRg st="2" end="2"/>
                                            </p:txEl>
                                          </p:spTgt>
                                        </p:tgtEl>
                                        <p:attrNameLst>
                                          <p:attrName>style.visibility</p:attrName>
                                        </p:attrNameLst>
                                      </p:cBhvr>
                                      <p:to>
                                        <p:strVal val="visible"/>
                                      </p:to>
                                    </p:set>
                                    <p:anim calcmode="lin" valueType="num">
                                      <p:cBhvr>
                                        <p:cTn id="27" dur="500" fill="hold"/>
                                        <p:tgtEl>
                                          <p:spTgt spid="35123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5123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5123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5123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9" presetClass="entr" presetSubtype="0" accel="100000" fill="hold" nodeType="clickEffect">
                                  <p:stCondLst>
                                    <p:cond delay="0"/>
                                  </p:stCondLst>
                                  <p:childTnLst>
                                    <p:set>
                                      <p:cBhvr>
                                        <p:cTn id="34" dur="1" fill="hold">
                                          <p:stCondLst>
                                            <p:cond delay="0"/>
                                          </p:stCondLst>
                                        </p:cTn>
                                        <p:tgtEl>
                                          <p:spTgt spid="351236">
                                            <p:txEl>
                                              <p:pRg st="0" end="0"/>
                                            </p:txEl>
                                          </p:spTgt>
                                        </p:tgtEl>
                                        <p:attrNameLst>
                                          <p:attrName>style.visibility</p:attrName>
                                        </p:attrNameLst>
                                      </p:cBhvr>
                                      <p:to>
                                        <p:strVal val="visible"/>
                                      </p:to>
                                    </p:set>
                                    <p:anim calcmode="lin" valueType="num">
                                      <p:cBhvr>
                                        <p:cTn id="35" dur="500" fill="hold"/>
                                        <p:tgtEl>
                                          <p:spTgt spid="35123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35123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35123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35123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9" presetClass="entr" presetSubtype="0" accel="100000" fill="hold" nodeType="clickEffect">
                                  <p:stCondLst>
                                    <p:cond delay="0"/>
                                  </p:stCondLst>
                                  <p:childTnLst>
                                    <p:set>
                                      <p:cBhvr>
                                        <p:cTn id="42" dur="1" fill="hold">
                                          <p:stCondLst>
                                            <p:cond delay="0"/>
                                          </p:stCondLst>
                                        </p:cTn>
                                        <p:tgtEl>
                                          <p:spTgt spid="351236">
                                            <p:txEl>
                                              <p:pRg st="1" end="1"/>
                                            </p:txEl>
                                          </p:spTgt>
                                        </p:tgtEl>
                                        <p:attrNameLst>
                                          <p:attrName>style.visibility</p:attrName>
                                        </p:attrNameLst>
                                      </p:cBhvr>
                                      <p:to>
                                        <p:strVal val="visible"/>
                                      </p:to>
                                    </p:set>
                                    <p:anim calcmode="lin" valueType="num">
                                      <p:cBhvr>
                                        <p:cTn id="43" dur="500" fill="hold"/>
                                        <p:tgtEl>
                                          <p:spTgt spid="35123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4" dur="500" fill="hold"/>
                                        <p:tgtEl>
                                          <p:spTgt spid="35123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5" dur="500" fill="hold"/>
                                        <p:tgtEl>
                                          <p:spTgt spid="35123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46" dur="500" fill="hold"/>
                                        <p:tgtEl>
                                          <p:spTgt spid="35123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9" presetClass="entr" presetSubtype="0" accel="100000" fill="hold" nodeType="clickEffect">
                                  <p:stCondLst>
                                    <p:cond delay="0"/>
                                  </p:stCondLst>
                                  <p:childTnLst>
                                    <p:set>
                                      <p:cBhvr>
                                        <p:cTn id="50" dur="1" fill="hold">
                                          <p:stCondLst>
                                            <p:cond delay="0"/>
                                          </p:stCondLst>
                                        </p:cTn>
                                        <p:tgtEl>
                                          <p:spTgt spid="351236">
                                            <p:txEl>
                                              <p:pRg st="2" end="2"/>
                                            </p:txEl>
                                          </p:spTgt>
                                        </p:tgtEl>
                                        <p:attrNameLst>
                                          <p:attrName>style.visibility</p:attrName>
                                        </p:attrNameLst>
                                      </p:cBhvr>
                                      <p:to>
                                        <p:strVal val="visible"/>
                                      </p:to>
                                    </p:set>
                                    <p:anim calcmode="lin" valueType="num">
                                      <p:cBhvr>
                                        <p:cTn id="51" dur="500" fill="hold"/>
                                        <p:tgtEl>
                                          <p:spTgt spid="35123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35123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35123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35123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9" presetClass="entr" presetSubtype="0" accel="100000" fill="hold" nodeType="clickEffect">
                                  <p:stCondLst>
                                    <p:cond delay="0"/>
                                  </p:stCondLst>
                                  <p:childTnLst>
                                    <p:set>
                                      <p:cBhvr>
                                        <p:cTn id="58" dur="1" fill="hold">
                                          <p:stCondLst>
                                            <p:cond delay="0"/>
                                          </p:stCondLst>
                                        </p:cTn>
                                        <p:tgtEl>
                                          <p:spTgt spid="351236">
                                            <p:txEl>
                                              <p:pRg st="3" end="3"/>
                                            </p:txEl>
                                          </p:spTgt>
                                        </p:tgtEl>
                                        <p:attrNameLst>
                                          <p:attrName>style.visibility</p:attrName>
                                        </p:attrNameLst>
                                      </p:cBhvr>
                                      <p:to>
                                        <p:strVal val="visible"/>
                                      </p:to>
                                    </p:set>
                                    <p:anim calcmode="lin" valueType="num">
                                      <p:cBhvr>
                                        <p:cTn id="59" dur="500" fill="hold"/>
                                        <p:tgtEl>
                                          <p:spTgt spid="35123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35123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35123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35123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9" presetClass="entr" presetSubtype="0" accel="100000" fill="hold" nodeType="clickEffect">
                                  <p:stCondLst>
                                    <p:cond delay="0"/>
                                  </p:stCondLst>
                                  <p:childTnLst>
                                    <p:set>
                                      <p:cBhvr>
                                        <p:cTn id="66" dur="1" fill="hold">
                                          <p:stCondLst>
                                            <p:cond delay="0"/>
                                          </p:stCondLst>
                                        </p:cTn>
                                        <p:tgtEl>
                                          <p:spTgt spid="351236">
                                            <p:txEl>
                                              <p:pRg st="4" end="4"/>
                                            </p:txEl>
                                          </p:spTgt>
                                        </p:tgtEl>
                                        <p:attrNameLst>
                                          <p:attrName>style.visibility</p:attrName>
                                        </p:attrNameLst>
                                      </p:cBhvr>
                                      <p:to>
                                        <p:strVal val="visible"/>
                                      </p:to>
                                    </p:set>
                                    <p:anim calcmode="lin" valueType="num">
                                      <p:cBhvr>
                                        <p:cTn id="67" dur="500" fill="hold"/>
                                        <p:tgtEl>
                                          <p:spTgt spid="35123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8" dur="500" fill="hold"/>
                                        <p:tgtEl>
                                          <p:spTgt spid="35123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9" dur="500" fill="hold"/>
                                        <p:tgtEl>
                                          <p:spTgt spid="35123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70" dur="500" fill="hold"/>
                                        <p:tgtEl>
                                          <p:spTgt spid="35123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39" presetClass="entr" presetSubtype="0" accel="100000" fill="hold" nodeType="clickEffect">
                                  <p:stCondLst>
                                    <p:cond delay="0"/>
                                  </p:stCondLst>
                                  <p:childTnLst>
                                    <p:set>
                                      <p:cBhvr>
                                        <p:cTn id="74" dur="1" fill="hold">
                                          <p:stCondLst>
                                            <p:cond delay="0"/>
                                          </p:stCondLst>
                                        </p:cTn>
                                        <p:tgtEl>
                                          <p:spTgt spid="351236">
                                            <p:txEl>
                                              <p:pRg st="5" end="5"/>
                                            </p:txEl>
                                          </p:spTgt>
                                        </p:tgtEl>
                                        <p:attrNameLst>
                                          <p:attrName>style.visibility</p:attrName>
                                        </p:attrNameLst>
                                      </p:cBhvr>
                                      <p:to>
                                        <p:strVal val="visible"/>
                                      </p:to>
                                    </p:set>
                                    <p:anim calcmode="lin" valueType="num">
                                      <p:cBhvr>
                                        <p:cTn id="75" dur="500" fill="hold"/>
                                        <p:tgtEl>
                                          <p:spTgt spid="351236">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6" dur="500" fill="hold"/>
                                        <p:tgtEl>
                                          <p:spTgt spid="351236">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7" dur="500" fill="hold"/>
                                        <p:tgtEl>
                                          <p:spTgt spid="351236">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78" dur="500" fill="hold"/>
                                        <p:tgtEl>
                                          <p:spTgt spid="35123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11FB543-C0EF-E27B-CBD7-6D847DE033BF}"/>
              </a:ext>
            </a:extLst>
          </p:cNvPr>
          <p:cNvSpPr>
            <a:spLocks noGrp="1"/>
          </p:cNvSpPr>
          <p:nvPr>
            <p:ph type="title" idx="4294967295"/>
          </p:nvPr>
        </p:nvSpPr>
        <p:spPr/>
        <p:txBody>
          <a:bodyPr/>
          <a:lstStyle/>
          <a:p>
            <a:pPr eaLnBrk="1" hangingPunct="1"/>
            <a:r>
              <a:rPr lang="es" altLang="en-US"/>
              <a:t>La tendencia a lo largo de los siglos</a:t>
            </a:r>
          </a:p>
        </p:txBody>
      </p:sp>
      <p:sp>
        <p:nvSpPr>
          <p:cNvPr id="47107" name="Rectangle 3">
            <a:extLst>
              <a:ext uri="{FF2B5EF4-FFF2-40B4-BE49-F238E27FC236}">
                <a16:creationId xmlns:a16="http://schemas.microsoft.com/office/drawing/2014/main" id="{E3B3B0AC-D1E1-D0DF-8DB2-43683B7A158C}"/>
              </a:ext>
            </a:extLst>
          </p:cNvPr>
          <p:cNvSpPr>
            <a:spLocks noGrp="1"/>
          </p:cNvSpPr>
          <p:nvPr>
            <p:ph type="body" idx="4294967295"/>
          </p:nvPr>
        </p:nvSpPr>
        <p:spPr>
          <a:xfrm>
            <a:off x="2043113" y="2160589"/>
            <a:ext cx="8274050" cy="4511675"/>
          </a:xfrm>
        </p:spPr>
        <p:txBody>
          <a:bodyPr>
            <a:normAutofit lnSpcReduction="10000"/>
          </a:bodyPr>
          <a:lstStyle/>
          <a:p>
            <a:pPr eaLnBrk="1" hangingPunct="1">
              <a:lnSpc>
                <a:spcPct val="80000"/>
              </a:lnSpc>
              <a:buFont typeface="Arial" panose="020B0604020202020204" pitchFamily="34" charset="0"/>
              <a:buNone/>
            </a:pPr>
            <a:r>
              <a:rPr lang="es" altLang="en-US" b="1">
                <a:solidFill>
                  <a:srgbClr val="FFFF66"/>
                </a:solidFill>
              </a:rPr>
              <a:t>Varios intérpretes han tendido a ver su propia época y circunstancias como el enfoque principal del libro.</a:t>
            </a:r>
          </a:p>
          <a:p>
            <a:pPr eaLnBrk="1" hangingPunct="1">
              <a:lnSpc>
                <a:spcPct val="85000"/>
              </a:lnSpc>
            </a:pPr>
            <a:r>
              <a:rPr lang="es" altLang="en-US" i="1"/>
              <a:t>Sin embargo, a medida que los siglos avanzaban, las interpretaciones continuaron cambiando para adaptarse a los acontecimientos contemporáneos, como la caída de Roma, el surgimiento del Islam, las guerras de Napoleón, la agresión de Alemania en la Primera y Segunda Guerra Mundial, el Guerra Fría, la formación de la Unión Europea, etc.</a:t>
            </a:r>
          </a:p>
          <a:p>
            <a:pPr eaLnBrk="1" hangingPunct="1">
              <a:lnSpc>
                <a:spcPct val="85000"/>
              </a:lnSpc>
            </a:pPr>
            <a:r>
              <a:rPr lang="es" altLang="en-US" i="1"/>
              <a:t>Todo lo que sabemos del período post-apostólico es que los primeros cristianos esperaban que la iglesia viera todo el complejo de eventos descritos en Apocalipsis.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500" fill="hold"/>
                                        <p:tgtEl>
                                          <p:spTgt spid="471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71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5E83C15D-8327-C1EC-DE36-BC15F599CC07}"/>
              </a:ext>
            </a:extLst>
          </p:cNvPr>
          <p:cNvSpPr>
            <a:spLocks noGrp="1"/>
          </p:cNvSpPr>
          <p:nvPr>
            <p:ph type="title" idx="4294967295"/>
          </p:nvPr>
        </p:nvSpPr>
        <p:spPr>
          <a:xfrm>
            <a:off x="1981200" y="-152400"/>
            <a:ext cx="8229600" cy="1143000"/>
          </a:xfrm>
        </p:spPr>
        <p:txBody>
          <a:bodyPr/>
          <a:lstStyle/>
          <a:p>
            <a:pPr eaLnBrk="1" hangingPunct="1"/>
            <a:r>
              <a:rPr lang="es" altLang="en-US">
                <a:solidFill>
                  <a:srgbClr val="FF0000"/>
                </a:solidFill>
              </a:rPr>
              <a:t>POSTMILENIALISMO</a:t>
            </a:r>
          </a:p>
        </p:txBody>
      </p:sp>
      <p:sp>
        <p:nvSpPr>
          <p:cNvPr id="352259" name="Rectangle 3">
            <a:extLst>
              <a:ext uri="{FF2B5EF4-FFF2-40B4-BE49-F238E27FC236}">
                <a16:creationId xmlns:a16="http://schemas.microsoft.com/office/drawing/2014/main" id="{A22CBA5A-4CFF-05D2-BE10-D212DE15E3FA}"/>
              </a:ext>
            </a:extLst>
          </p:cNvPr>
          <p:cNvSpPr>
            <a:spLocks noGrp="1"/>
          </p:cNvSpPr>
          <p:nvPr>
            <p:ph type="body" sz="half" idx="4294967295"/>
          </p:nvPr>
        </p:nvSpPr>
        <p:spPr>
          <a:xfrm>
            <a:off x="1981200" y="666751"/>
            <a:ext cx="4052888" cy="4805363"/>
          </a:xfrm>
        </p:spPr>
        <p:txBody>
          <a:bodyPr>
            <a:normAutofit fontScale="92500" lnSpcReduction="10000"/>
          </a:bodyPr>
          <a:lstStyle/>
          <a:p>
            <a:pPr eaLnBrk="1" hangingPunct="1">
              <a:buFont typeface="Arial" panose="020B0604020202020204" pitchFamily="34" charset="0"/>
              <a:buNone/>
            </a:pPr>
            <a:r>
              <a:rPr lang="es" altLang="en-US" i="1">
                <a:solidFill>
                  <a:srgbClr val="FFFF66"/>
                </a:solidFill>
                <a:latin typeface="Lucida Fax" panose="02060602050505020204" pitchFamily="18" charset="0"/>
              </a:rPr>
              <a:t>El posmilenialismo espera que la iglesia predique con éxito el evangelio para que la mayor parte del mundo se cristianice.</a:t>
            </a:r>
          </a:p>
          <a:p>
            <a:pPr eaLnBrk="1" hangingPunct="1">
              <a:buFont typeface="Arial" panose="020B0604020202020204" pitchFamily="34" charset="0"/>
              <a:buNone/>
            </a:pPr>
            <a:r>
              <a:rPr lang="es" altLang="en-US" i="1">
                <a:solidFill>
                  <a:srgbClr val="FFFF66"/>
                </a:solidFill>
                <a:latin typeface="Lucida Fax" panose="02060602050505020204" pitchFamily="18" charset="0"/>
              </a:rPr>
              <a:t>Después de una larga </a:t>
            </a:r>
            <a:r>
              <a:rPr lang="es" altLang="en-US" i="1">
                <a:solidFill>
                  <a:srgbClr val="FFFF66"/>
                </a:solidFill>
              </a:rPr>
              <a:t>“ </a:t>
            </a:r>
            <a:r>
              <a:rPr lang="es" altLang="en-US" i="1">
                <a:solidFill>
                  <a:srgbClr val="FFFF66"/>
                </a:solidFill>
                <a:latin typeface="Lucida Fax" panose="02060602050505020204" pitchFamily="18" charset="0"/>
              </a:rPr>
              <a:t>edad de oro </a:t>
            </a:r>
            <a:r>
              <a:rPr lang="es" altLang="en-US" i="1">
                <a:solidFill>
                  <a:srgbClr val="FFFF66"/>
                </a:solidFill>
              </a:rPr>
              <a:t>” </a:t>
            </a:r>
            <a:r>
              <a:rPr lang="es" altLang="en-US" i="1">
                <a:solidFill>
                  <a:srgbClr val="FFFF66"/>
                </a:solidFill>
                <a:latin typeface="Lucida Fax" panose="02060602050505020204" pitchFamily="18" charset="0"/>
              </a:rPr>
              <a:t>de la civilización cristiana, durante la cual el mal se reducirá a proporciones insignificantes, Cristo regresará.</a:t>
            </a:r>
          </a:p>
        </p:txBody>
      </p:sp>
      <p:sp>
        <p:nvSpPr>
          <p:cNvPr id="352260" name="Rectangle 4">
            <a:extLst>
              <a:ext uri="{FF2B5EF4-FFF2-40B4-BE49-F238E27FC236}">
                <a16:creationId xmlns:a16="http://schemas.microsoft.com/office/drawing/2014/main" id="{68C1A960-4CAC-3477-8F6B-1504F6293FC5}"/>
              </a:ext>
            </a:extLst>
          </p:cNvPr>
          <p:cNvSpPr>
            <a:spLocks noGrp="1"/>
          </p:cNvSpPr>
          <p:nvPr>
            <p:ph type="body" sz="half" idx="4294967295"/>
          </p:nvPr>
        </p:nvSpPr>
        <p:spPr>
          <a:xfrm>
            <a:off x="6210300" y="1247775"/>
            <a:ext cx="4267200" cy="5410200"/>
          </a:xfrm>
          <a:solidFill>
            <a:srgbClr val="500000"/>
          </a:solidFill>
          <a:ln w="28575">
            <a:solidFill>
              <a:schemeClr val="accent1"/>
            </a:solidFill>
            <a:miter lim="800000"/>
            <a:headEnd/>
            <a:tailEnd/>
          </a:ln>
        </p:spPr>
        <p:txBody>
          <a:bodyPr>
            <a:normAutofit fontScale="92500" lnSpcReduction="10000"/>
          </a:bodyPr>
          <a:lstStyle/>
          <a:p>
            <a:pPr eaLnBrk="1" hangingPunct="1"/>
            <a:r>
              <a:rPr lang="es" altLang="en-US" dirty="0">
                <a:solidFill>
                  <a:schemeClr val="bg1"/>
                </a:solidFill>
                <a:latin typeface="Arial Narrow" panose="020B0606020202030204" pitchFamily="34" charset="0"/>
              </a:rPr>
              <a:t>Los profetas hablan del reino de Dios </a:t>
            </a:r>
            <a:r>
              <a:rPr lang="es" altLang="en-US" dirty="0">
                <a:solidFill>
                  <a:schemeClr val="bg1"/>
                </a:solidFill>
              </a:rPr>
              <a:t>como </a:t>
            </a:r>
            <a:r>
              <a:rPr lang="es" altLang="en-US" dirty="0">
                <a:solidFill>
                  <a:schemeClr val="bg1"/>
                </a:solidFill>
                <a:latin typeface="Arial Narrow" panose="020B0606020202030204" pitchFamily="34" charset="0"/>
              </a:rPr>
              <a:t>universal</a:t>
            </a:r>
          </a:p>
          <a:p>
            <a:pPr eaLnBrk="1" hangingPunct="1"/>
            <a:r>
              <a:rPr lang="es" altLang="en-US" dirty="0">
                <a:solidFill>
                  <a:schemeClr val="bg1"/>
                </a:solidFill>
                <a:latin typeface="Arial Narrow" panose="020B0606020202030204" pitchFamily="34" charset="0"/>
              </a:rPr>
              <a:t>Jesús enseñó (en sus parábolas) que la venida del reino sería gradual, no cataclísmica</a:t>
            </a:r>
          </a:p>
          <a:p>
            <a:pPr eaLnBrk="1" hangingPunct="1"/>
            <a:r>
              <a:rPr lang="es" altLang="en-US" dirty="0">
                <a:solidFill>
                  <a:schemeClr val="bg1"/>
                </a:solidFill>
                <a:latin typeface="Arial Narrow" panose="020B0606020202030204" pitchFamily="34" charset="0"/>
              </a:rPr>
              <a:t>La gran comisión es tanto una tarea como una promesa</a:t>
            </a:r>
          </a:p>
          <a:p>
            <a:pPr eaLnBrk="1" hangingPunct="1"/>
            <a:r>
              <a:rPr lang="es" altLang="en-US" dirty="0">
                <a:solidFill>
                  <a:schemeClr val="bg1"/>
                </a:solidFill>
                <a:latin typeface="Arial Narrow" panose="020B0606020202030204" pitchFamily="34" charset="0"/>
              </a:rPr>
              <a:t>Los avances hacia la </a:t>
            </a:r>
            <a:r>
              <a:rPr lang="es" altLang="en-US" dirty="0">
                <a:solidFill>
                  <a:schemeClr val="bg1"/>
                </a:solidFill>
              </a:rPr>
              <a:t>“ </a:t>
            </a:r>
            <a:r>
              <a:rPr lang="es" altLang="en-US" dirty="0">
                <a:solidFill>
                  <a:schemeClr val="bg1"/>
                </a:solidFill>
                <a:latin typeface="Arial Narrow" panose="020B0606020202030204" pitchFamily="34" charset="0"/>
              </a:rPr>
              <a:t>edad de oro </a:t>
            </a:r>
            <a:r>
              <a:rPr lang="es" altLang="en-US" dirty="0">
                <a:solidFill>
                  <a:schemeClr val="bg1"/>
                </a:solidFill>
              </a:rPr>
              <a:t>” </a:t>
            </a:r>
            <a:r>
              <a:rPr lang="es" altLang="en-US" dirty="0">
                <a:solidFill>
                  <a:schemeClr val="bg1"/>
                </a:solidFill>
                <a:latin typeface="Arial Narrow" panose="020B0606020202030204" pitchFamily="34" charset="0"/>
              </a:rPr>
              <a:t>ya son evidentes en la medicina, la educación, la cultura, el bienestar económico y los medios cristianos.</a:t>
            </a:r>
          </a:p>
          <a:p>
            <a:pPr eaLnBrk="1" hangingPunct="1"/>
            <a:r>
              <a:rPr lang="es" altLang="en-US" dirty="0">
                <a:solidFill>
                  <a:schemeClr val="bg1"/>
                </a:solidFill>
                <a:latin typeface="Arial Narrow" panose="020B0606020202030204" pitchFamily="34" charset="0"/>
              </a:rPr>
              <a:t>Revivido en forma modificada por </a:t>
            </a:r>
            <a:r>
              <a:rPr lang="es" altLang="en-US" baseline="30000" dirty="0">
                <a:solidFill>
                  <a:schemeClr val="bg1"/>
                </a:solidFill>
                <a:latin typeface="Arial Narrow" panose="020B0606020202030204" pitchFamily="34" charset="0"/>
              </a:rPr>
              <a:t>los </a:t>
            </a:r>
            <a:r>
              <a:rPr lang="es" altLang="en-US" dirty="0">
                <a:solidFill>
                  <a:schemeClr val="bg1"/>
                </a:solidFill>
                <a:latin typeface="Arial Narrow" panose="020B0606020202030204" pitchFamily="34" charset="0"/>
              </a:rPr>
              <a:t>evangélicos del siglo XX</a:t>
            </a:r>
            <a:r>
              <a:rPr lang="es" altLang="en-US" dirty="0">
                <a:latin typeface="Arial Narrow" panose="020B0606020202030204" pitchFamily="34" charset="0"/>
              </a:rPr>
              <a:t>.</a:t>
            </a:r>
          </a:p>
        </p:txBody>
      </p:sp>
      <p:sp>
        <p:nvSpPr>
          <p:cNvPr id="352261" name="Text Box 5">
            <a:extLst>
              <a:ext uri="{FF2B5EF4-FFF2-40B4-BE49-F238E27FC236}">
                <a16:creationId xmlns:a16="http://schemas.microsoft.com/office/drawing/2014/main" id="{F3332D70-231E-89B4-62D0-04D84B69F350}"/>
              </a:ext>
            </a:extLst>
          </p:cNvPr>
          <p:cNvSpPr txBox="1">
            <a:spLocks noChangeArrowheads="1"/>
          </p:cNvSpPr>
          <p:nvPr/>
        </p:nvSpPr>
        <p:spPr bwMode="auto">
          <a:xfrm>
            <a:off x="1672590" y="5288340"/>
            <a:ext cx="4114800" cy="1569660"/>
          </a:xfrm>
          <a:prstGeom prst="rect">
            <a:avLst/>
          </a:prstGeom>
          <a:solidFill>
            <a:srgbClr val="500000"/>
          </a:solidFill>
          <a:ln w="285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
                <a:srgbClr val="FFFF66"/>
              </a:buClr>
              <a:buSzPct val="140000"/>
              <a:buFont typeface="Wingdings" panose="05000000000000000000" pitchFamily="2" charset="2"/>
              <a:buChar char="§"/>
              <a:tabLst/>
              <a:defRPr/>
            </a:pPr>
            <a:r>
              <a:rPr kumimoji="0" lang="es" altLang="en-US" sz="24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 </a:t>
            </a:r>
            <a:r>
              <a:rPr kumimoji="0" lang="es" altLang="en-US" sz="2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Desarrollado a partir del optimismo</a:t>
            </a:r>
          </a:p>
          <a:p>
            <a:pPr marL="0" marR="0" lvl="0" indent="0" algn="l" defTabSz="914400" rtl="0" eaLnBrk="1" fontAlgn="auto" latinLnBrk="0" hangingPunct="1">
              <a:lnSpc>
                <a:spcPct val="100000"/>
              </a:lnSpc>
              <a:spcBef>
                <a:spcPct val="0"/>
              </a:spcBef>
              <a:spcAft>
                <a:spcPts val="0"/>
              </a:spcAft>
              <a:buClr>
                <a:srgbClr val="FFFF66"/>
              </a:buClr>
              <a:buSzPct val="140000"/>
              <a:buFont typeface="Wingdings" panose="05000000000000000000" pitchFamily="2" charset="2"/>
              <a:buNone/>
              <a:tabLst/>
              <a:defRPr/>
            </a:pPr>
            <a:r>
              <a:rPr kumimoji="0" lang="es" altLang="en-US" sz="2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dentro de la posreforma</a:t>
            </a:r>
          </a:p>
          <a:p>
            <a:pPr marL="0" marR="0" lvl="0" indent="0" algn="l" defTabSz="914400" rtl="0" eaLnBrk="1" fontAlgn="auto" latinLnBrk="0" hangingPunct="1">
              <a:lnSpc>
                <a:spcPct val="100000"/>
              </a:lnSpc>
              <a:spcBef>
                <a:spcPct val="0"/>
              </a:spcBef>
              <a:spcAft>
                <a:spcPts val="0"/>
              </a:spcAft>
              <a:buClr>
                <a:srgbClr val="FFFF66"/>
              </a:buClr>
              <a:buSzPct val="140000"/>
              <a:buFont typeface="Wingdings" panose="05000000000000000000" pitchFamily="2" charset="2"/>
              <a:buNone/>
              <a:tabLst/>
              <a:defRPr/>
            </a:pPr>
            <a:r>
              <a:rPr kumimoji="0" lang="es" altLang="en-US" sz="2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Europa cristiana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52259">
                                            <p:txEl>
                                              <p:pRg st="1" end="1"/>
                                            </p:txEl>
                                          </p:spTgt>
                                        </p:tgtEl>
                                        <p:attrNameLst>
                                          <p:attrName>style.visibility</p:attrName>
                                        </p:attrNameLst>
                                      </p:cBhvr>
                                      <p:to>
                                        <p:strVal val="visible"/>
                                      </p:to>
                                    </p:set>
                                    <p:anim calcmode="lin" valueType="num">
                                      <p:cBhvr>
                                        <p:cTn id="7" dur="500" fill="hold"/>
                                        <p:tgtEl>
                                          <p:spTgt spid="35225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522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352261">
                                            <p:txEl>
                                              <p:pRg st="0" end="0"/>
                                            </p:txEl>
                                          </p:spTgt>
                                        </p:tgtEl>
                                        <p:attrNameLst>
                                          <p:attrName>style.visibility</p:attrName>
                                        </p:attrNameLst>
                                      </p:cBhvr>
                                      <p:to>
                                        <p:strVal val="visible"/>
                                      </p:to>
                                    </p:set>
                                    <p:anim calcmode="lin" valueType="num">
                                      <p:cBhvr>
                                        <p:cTn id="13" dur="500" fill="hold"/>
                                        <p:tgtEl>
                                          <p:spTgt spid="35226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5226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5226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52261">
                                            <p:txEl>
                                              <p:pRg st="0" end="0"/>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352261">
                                            <p:txEl>
                                              <p:pRg st="1" end="1"/>
                                            </p:txEl>
                                          </p:spTgt>
                                        </p:tgtEl>
                                        <p:attrNameLst>
                                          <p:attrName>style.visibility</p:attrName>
                                        </p:attrNameLst>
                                      </p:cBhvr>
                                      <p:to>
                                        <p:strVal val="visible"/>
                                      </p:to>
                                    </p:set>
                                    <p:anim calcmode="lin" valueType="num">
                                      <p:cBhvr>
                                        <p:cTn id="19" dur="500" fill="hold"/>
                                        <p:tgtEl>
                                          <p:spTgt spid="35226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5226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5226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52261">
                                            <p:txEl>
                                              <p:pRg st="1" end="1"/>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nodeType="withEffect">
                                  <p:stCondLst>
                                    <p:cond delay="0"/>
                                  </p:stCondLst>
                                  <p:childTnLst>
                                    <p:set>
                                      <p:cBhvr>
                                        <p:cTn id="24" dur="1" fill="hold">
                                          <p:stCondLst>
                                            <p:cond delay="0"/>
                                          </p:stCondLst>
                                        </p:cTn>
                                        <p:tgtEl>
                                          <p:spTgt spid="352261">
                                            <p:txEl>
                                              <p:pRg st="2" end="2"/>
                                            </p:txEl>
                                          </p:spTgt>
                                        </p:tgtEl>
                                        <p:attrNameLst>
                                          <p:attrName>style.visibility</p:attrName>
                                        </p:attrNameLst>
                                      </p:cBhvr>
                                      <p:to>
                                        <p:strVal val="visible"/>
                                      </p:to>
                                    </p:set>
                                    <p:anim calcmode="lin" valueType="num">
                                      <p:cBhvr>
                                        <p:cTn id="25" dur="500" fill="hold"/>
                                        <p:tgtEl>
                                          <p:spTgt spid="35226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35226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35226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35226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9" presetClass="entr" presetSubtype="0" accel="100000" fill="hold" nodeType="clickEffect">
                                  <p:stCondLst>
                                    <p:cond delay="0"/>
                                  </p:stCondLst>
                                  <p:childTnLst>
                                    <p:set>
                                      <p:cBhvr>
                                        <p:cTn id="32" dur="1" fill="hold">
                                          <p:stCondLst>
                                            <p:cond delay="0"/>
                                          </p:stCondLst>
                                        </p:cTn>
                                        <p:tgtEl>
                                          <p:spTgt spid="352260">
                                            <p:txEl>
                                              <p:pRg st="0" end="0"/>
                                            </p:txEl>
                                          </p:spTgt>
                                        </p:tgtEl>
                                        <p:attrNameLst>
                                          <p:attrName>style.visibility</p:attrName>
                                        </p:attrNameLst>
                                      </p:cBhvr>
                                      <p:to>
                                        <p:strVal val="visible"/>
                                      </p:to>
                                    </p:set>
                                    <p:anim calcmode="lin" valueType="num">
                                      <p:cBhvr>
                                        <p:cTn id="33" dur="500" fill="hold"/>
                                        <p:tgtEl>
                                          <p:spTgt spid="352260">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352260">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352260">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35226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9" presetClass="entr" presetSubtype="0" accel="100000" fill="hold" nodeType="clickEffect">
                                  <p:stCondLst>
                                    <p:cond delay="0"/>
                                  </p:stCondLst>
                                  <p:childTnLst>
                                    <p:set>
                                      <p:cBhvr>
                                        <p:cTn id="40" dur="1" fill="hold">
                                          <p:stCondLst>
                                            <p:cond delay="0"/>
                                          </p:stCondLst>
                                        </p:cTn>
                                        <p:tgtEl>
                                          <p:spTgt spid="352260">
                                            <p:txEl>
                                              <p:pRg st="1" end="1"/>
                                            </p:txEl>
                                          </p:spTgt>
                                        </p:tgtEl>
                                        <p:attrNameLst>
                                          <p:attrName>style.visibility</p:attrName>
                                        </p:attrNameLst>
                                      </p:cBhvr>
                                      <p:to>
                                        <p:strVal val="visible"/>
                                      </p:to>
                                    </p:set>
                                    <p:anim calcmode="lin" valueType="num">
                                      <p:cBhvr>
                                        <p:cTn id="41" dur="500" fill="hold"/>
                                        <p:tgtEl>
                                          <p:spTgt spid="352260">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352260">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352260">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35226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9" presetClass="entr" presetSubtype="0" accel="100000" fill="hold" nodeType="clickEffect">
                                  <p:stCondLst>
                                    <p:cond delay="0"/>
                                  </p:stCondLst>
                                  <p:childTnLst>
                                    <p:set>
                                      <p:cBhvr>
                                        <p:cTn id="48" dur="1" fill="hold">
                                          <p:stCondLst>
                                            <p:cond delay="0"/>
                                          </p:stCondLst>
                                        </p:cTn>
                                        <p:tgtEl>
                                          <p:spTgt spid="352260">
                                            <p:txEl>
                                              <p:pRg st="2" end="2"/>
                                            </p:txEl>
                                          </p:spTgt>
                                        </p:tgtEl>
                                        <p:attrNameLst>
                                          <p:attrName>style.visibility</p:attrName>
                                        </p:attrNameLst>
                                      </p:cBhvr>
                                      <p:to>
                                        <p:strVal val="visible"/>
                                      </p:to>
                                    </p:set>
                                    <p:anim calcmode="lin" valueType="num">
                                      <p:cBhvr>
                                        <p:cTn id="49" dur="500" fill="hold"/>
                                        <p:tgtEl>
                                          <p:spTgt spid="352260">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352260">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352260">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35226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9" presetClass="entr" presetSubtype="0" accel="100000" fill="hold" nodeType="clickEffect">
                                  <p:stCondLst>
                                    <p:cond delay="0"/>
                                  </p:stCondLst>
                                  <p:childTnLst>
                                    <p:set>
                                      <p:cBhvr>
                                        <p:cTn id="56" dur="1" fill="hold">
                                          <p:stCondLst>
                                            <p:cond delay="0"/>
                                          </p:stCondLst>
                                        </p:cTn>
                                        <p:tgtEl>
                                          <p:spTgt spid="352260">
                                            <p:txEl>
                                              <p:pRg st="3" end="3"/>
                                            </p:txEl>
                                          </p:spTgt>
                                        </p:tgtEl>
                                        <p:attrNameLst>
                                          <p:attrName>style.visibility</p:attrName>
                                        </p:attrNameLst>
                                      </p:cBhvr>
                                      <p:to>
                                        <p:strVal val="visible"/>
                                      </p:to>
                                    </p:set>
                                    <p:anim calcmode="lin" valueType="num">
                                      <p:cBhvr>
                                        <p:cTn id="57" dur="500" fill="hold"/>
                                        <p:tgtEl>
                                          <p:spTgt spid="352260">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352260">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352260">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35226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9" presetClass="entr" presetSubtype="0" accel="100000" fill="hold" nodeType="clickEffect">
                                  <p:stCondLst>
                                    <p:cond delay="0"/>
                                  </p:stCondLst>
                                  <p:childTnLst>
                                    <p:set>
                                      <p:cBhvr>
                                        <p:cTn id="64" dur="1" fill="hold">
                                          <p:stCondLst>
                                            <p:cond delay="0"/>
                                          </p:stCondLst>
                                        </p:cTn>
                                        <p:tgtEl>
                                          <p:spTgt spid="352260">
                                            <p:txEl>
                                              <p:pRg st="4" end="4"/>
                                            </p:txEl>
                                          </p:spTgt>
                                        </p:tgtEl>
                                        <p:attrNameLst>
                                          <p:attrName>style.visibility</p:attrName>
                                        </p:attrNameLst>
                                      </p:cBhvr>
                                      <p:to>
                                        <p:strVal val="visible"/>
                                      </p:to>
                                    </p:set>
                                    <p:anim calcmode="lin" valueType="num">
                                      <p:cBhvr>
                                        <p:cTn id="65" dur="500" fill="hold"/>
                                        <p:tgtEl>
                                          <p:spTgt spid="352260">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352260">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352260">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352260">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87D92451-5A5E-1912-6BB1-6F021D43B0C2}"/>
              </a:ext>
            </a:extLst>
          </p:cNvPr>
          <p:cNvSpPr>
            <a:spLocks noGrp="1"/>
          </p:cNvSpPr>
          <p:nvPr>
            <p:ph type="title" idx="4294967295"/>
          </p:nvPr>
        </p:nvSpPr>
        <p:spPr>
          <a:xfrm>
            <a:off x="1981200" y="152400"/>
            <a:ext cx="8229600" cy="1143000"/>
          </a:xfrm>
        </p:spPr>
        <p:txBody>
          <a:bodyPr/>
          <a:lstStyle/>
          <a:p>
            <a:pPr eaLnBrk="1" hangingPunct="1"/>
            <a:r>
              <a:rPr lang="es" altLang="en-US" sz="3200">
                <a:solidFill>
                  <a:srgbClr val="FF3300"/>
                </a:solidFill>
              </a:rPr>
              <a:t>PREMILENIALISMO </a:t>
            </a:r>
            <a:r>
              <a:rPr lang="es" altLang="en-US">
                <a:solidFill>
                  <a:srgbClr val="FF3300"/>
                </a:solidFill>
              </a:rPr>
              <a:t>DISPENSACIONAL</a:t>
            </a:r>
          </a:p>
        </p:txBody>
      </p:sp>
      <p:sp>
        <p:nvSpPr>
          <p:cNvPr id="353283" name="Rectangle 3">
            <a:extLst>
              <a:ext uri="{FF2B5EF4-FFF2-40B4-BE49-F238E27FC236}">
                <a16:creationId xmlns:a16="http://schemas.microsoft.com/office/drawing/2014/main" id="{7AC67DFD-877D-8E1F-1319-B2262AA6CE4D}"/>
              </a:ext>
            </a:extLst>
          </p:cNvPr>
          <p:cNvSpPr>
            <a:spLocks noGrp="1"/>
          </p:cNvSpPr>
          <p:nvPr>
            <p:ph type="body" sz="half" idx="4294967295"/>
          </p:nvPr>
        </p:nvSpPr>
        <p:spPr>
          <a:xfrm>
            <a:off x="1905000" y="1209675"/>
            <a:ext cx="4114800" cy="2667000"/>
          </a:xfrm>
        </p:spPr>
        <p:txBody>
          <a:bodyPr>
            <a:normAutofit fontScale="77500" lnSpcReduction="20000"/>
          </a:bodyPr>
          <a:lstStyle/>
          <a:p>
            <a:pPr eaLnBrk="1" hangingPunct="1">
              <a:buFont typeface="Arial" panose="020B0604020202020204" pitchFamily="34" charset="0"/>
              <a:buNone/>
            </a:pPr>
            <a:r>
              <a:rPr lang="es" altLang="en-US" i="1">
                <a:solidFill>
                  <a:srgbClr val="FFFF66"/>
                </a:solidFill>
                <a:latin typeface="Lucida Fax" panose="02060602050505020204" pitchFamily="18" charset="0"/>
              </a:rPr>
              <a:t>El dispensacionalismo ve el milenio como un reinado literal de mil años después de la segunda venida de Cristo.</a:t>
            </a:r>
          </a:p>
          <a:p>
            <a:pPr eaLnBrk="1" hangingPunct="1">
              <a:buFont typeface="Arial" panose="020B0604020202020204" pitchFamily="34" charset="0"/>
              <a:buNone/>
            </a:pPr>
            <a:r>
              <a:rPr lang="es" altLang="en-US" i="1">
                <a:solidFill>
                  <a:srgbClr val="FFFF66"/>
                </a:solidFill>
                <a:latin typeface="Lucida Fax" panose="02060602050505020204" pitchFamily="18" charset="0"/>
              </a:rPr>
              <a:t>Todas las promesas sobre Israel en el AT deben tomarse literalmente, no simbólicamente.</a:t>
            </a:r>
          </a:p>
        </p:txBody>
      </p:sp>
      <p:sp>
        <p:nvSpPr>
          <p:cNvPr id="353284" name="Rectangle 4">
            <a:extLst>
              <a:ext uri="{FF2B5EF4-FFF2-40B4-BE49-F238E27FC236}">
                <a16:creationId xmlns:a16="http://schemas.microsoft.com/office/drawing/2014/main" id="{8601CDCD-18B1-E603-6DA0-DFE2DAD7101D}"/>
              </a:ext>
            </a:extLst>
          </p:cNvPr>
          <p:cNvSpPr>
            <a:spLocks noGrp="1"/>
          </p:cNvSpPr>
          <p:nvPr>
            <p:ph type="body" sz="half" idx="4294967295"/>
          </p:nvPr>
        </p:nvSpPr>
        <p:spPr>
          <a:xfrm>
            <a:off x="6248400" y="1447800"/>
            <a:ext cx="4191000" cy="5181600"/>
          </a:xfrm>
          <a:solidFill>
            <a:srgbClr val="500000"/>
          </a:solidFill>
          <a:ln w="28575">
            <a:solidFill>
              <a:srgbClr val="FF3300"/>
            </a:solidFill>
            <a:miter lim="800000"/>
            <a:headEnd/>
            <a:tailEnd/>
          </a:ln>
        </p:spPr>
        <p:txBody>
          <a:bodyPr>
            <a:normAutofit fontScale="92500" lnSpcReduction="10000"/>
          </a:bodyPr>
          <a:lstStyle/>
          <a:p>
            <a:pPr eaLnBrk="1" hangingPunct="1"/>
            <a:r>
              <a:rPr lang="es" altLang="en-US" dirty="0">
                <a:solidFill>
                  <a:schemeClr val="bg1"/>
                </a:solidFill>
                <a:latin typeface="Arial Narrow" panose="020B0606020202030204" pitchFamily="34" charset="0"/>
              </a:rPr>
              <a:t>El reino fue ofrecido a Israel por Cristo, pero cuando los judíos lo rechazaron, el reino fue pospuesto</a:t>
            </a:r>
          </a:p>
          <a:p>
            <a:pPr eaLnBrk="1" hangingPunct="1"/>
            <a:r>
              <a:rPr lang="es" altLang="en-US" dirty="0">
                <a:solidFill>
                  <a:schemeClr val="bg1"/>
                </a:solidFill>
                <a:latin typeface="Arial Narrow" panose="020B0606020202030204" pitchFamily="34" charset="0"/>
              </a:rPr>
              <a:t>Se construirá un tercer templo</a:t>
            </a:r>
          </a:p>
          <a:p>
            <a:pPr eaLnBrk="1" hangingPunct="1"/>
            <a:r>
              <a:rPr lang="es" altLang="en-US" dirty="0">
                <a:solidFill>
                  <a:schemeClr val="bg1"/>
                </a:solidFill>
              </a:rPr>
              <a:t>El regreso de </a:t>
            </a:r>
            <a:r>
              <a:rPr lang="es" altLang="en-US" dirty="0">
                <a:solidFill>
                  <a:schemeClr val="bg1"/>
                </a:solidFill>
                <a:latin typeface="Arial Narrow" panose="020B0606020202030204" pitchFamily="34" charset="0"/>
              </a:rPr>
              <a:t>Cristo será en dos etapas separadas por el período de la tribulación</a:t>
            </a:r>
          </a:p>
          <a:p>
            <a:pPr eaLnBrk="1" hangingPunct="1"/>
            <a:r>
              <a:rPr lang="es" altLang="en-US" dirty="0">
                <a:solidFill>
                  <a:schemeClr val="bg1"/>
                </a:solidFill>
                <a:latin typeface="Arial Narrow" panose="020B0606020202030204" pitchFamily="34" charset="0"/>
              </a:rPr>
              <a:t>Hay tres resurrecciones (iglesia, Israel, los condenados)</a:t>
            </a:r>
          </a:p>
          <a:p>
            <a:pPr eaLnBrk="1" hangingPunct="1"/>
            <a:r>
              <a:rPr lang="es" altLang="en-US" dirty="0">
                <a:solidFill>
                  <a:schemeClr val="bg1"/>
                </a:solidFill>
                <a:latin typeface="Arial Narrow" panose="020B0606020202030204" pitchFamily="34" charset="0"/>
              </a:rPr>
              <a:t>Las promesas de tierras del AT se cumplirán literalmente en Palestina durante el milenio</a:t>
            </a:r>
          </a:p>
        </p:txBody>
      </p:sp>
      <p:sp>
        <p:nvSpPr>
          <p:cNvPr id="353285" name="Text Box 5">
            <a:extLst>
              <a:ext uri="{FF2B5EF4-FFF2-40B4-BE49-F238E27FC236}">
                <a16:creationId xmlns:a16="http://schemas.microsoft.com/office/drawing/2014/main" id="{03542EAF-8BFA-E9F1-2DD2-D1195795A01F}"/>
              </a:ext>
            </a:extLst>
          </p:cNvPr>
          <p:cNvSpPr txBox="1">
            <a:spLocks noChangeArrowheads="1"/>
          </p:cNvSpPr>
          <p:nvPr/>
        </p:nvSpPr>
        <p:spPr bwMode="auto">
          <a:xfrm>
            <a:off x="1752600" y="5029200"/>
            <a:ext cx="4114800" cy="1581150"/>
          </a:xfrm>
          <a:prstGeom prst="rect">
            <a:avLst/>
          </a:prstGeom>
          <a:solidFill>
            <a:srgbClr val="500000"/>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
                <a:srgbClr val="FFFF66"/>
              </a:buClr>
              <a:buSzPct val="140000"/>
              <a:buFont typeface="Wingdings" panose="05000000000000000000" pitchFamily="2" charset="2"/>
              <a:buChar char="§"/>
              <a:tabLst/>
              <a:defRPr/>
            </a:pPr>
            <a:r>
              <a:rPr kumimoji="0" lang="es" altLang="en-US" sz="24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 </a:t>
            </a:r>
            <a:r>
              <a:rPr kumimoji="0" lang="es" altLang="en-US" sz="2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Desarrollado por John Darby en</a:t>
            </a:r>
          </a:p>
          <a:p>
            <a:pPr marL="0" marR="0" lvl="0" indent="0" algn="l" defTabSz="914400" rtl="0" eaLnBrk="1" fontAlgn="auto" latinLnBrk="0" hangingPunct="1">
              <a:lnSpc>
                <a:spcPct val="100000"/>
              </a:lnSpc>
              <a:spcBef>
                <a:spcPct val="0"/>
              </a:spcBef>
              <a:spcAft>
                <a:spcPts val="0"/>
              </a:spcAft>
              <a:buClr>
                <a:srgbClr val="FFFF66"/>
              </a:buClr>
              <a:buSzPct val="140000"/>
              <a:buFont typeface="Wingdings" panose="05000000000000000000" pitchFamily="2" charset="2"/>
              <a:buNone/>
              <a:tabLst/>
              <a:defRPr/>
            </a:pPr>
            <a:r>
              <a:rPr kumimoji="0" lang="es" altLang="en-US" sz="2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principios del </a:t>
            </a:r>
            <a:r>
              <a:rPr kumimoji="0" lang="es" altLang="en-US" sz="2400" b="0" i="0" u="none" strike="noStrike" kern="1200" cap="none" spc="0" normalizeH="0" baseline="30000" noProof="0" dirty="0">
                <a:ln>
                  <a:noFill/>
                </a:ln>
                <a:solidFill>
                  <a:prstClr val="white"/>
                </a:solidFill>
                <a:effectLst/>
                <a:uLnTx/>
                <a:uFillTx/>
                <a:latin typeface="Arial Narrow" panose="020B0606020202030204" pitchFamily="34" charset="0"/>
                <a:ea typeface="+mn-ea"/>
                <a:cs typeface="Arial" panose="020B0604020202020204" pitchFamily="34" charset="0"/>
              </a:rPr>
              <a:t>siglo </a:t>
            </a:r>
            <a:r>
              <a:rPr kumimoji="0" lang="es" altLang="en-US" sz="2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XIX (Inglaterra)</a:t>
            </a:r>
          </a:p>
          <a:p>
            <a:pPr marL="0" marR="0" lvl="0" indent="0" algn="l" defTabSz="914400" rtl="0" eaLnBrk="1" fontAlgn="auto" latinLnBrk="0" hangingPunct="1">
              <a:lnSpc>
                <a:spcPct val="100000"/>
              </a:lnSpc>
              <a:spcBef>
                <a:spcPct val="0"/>
              </a:spcBef>
              <a:spcAft>
                <a:spcPts val="0"/>
              </a:spcAft>
              <a:buClr>
                <a:srgbClr val="FFFF66"/>
              </a:buClr>
              <a:buSzPct val="140000"/>
              <a:buFont typeface="Wingdings" panose="05000000000000000000" pitchFamily="2" charset="2"/>
              <a:buChar char="§"/>
              <a:tabLst/>
              <a:defRPr/>
            </a:pPr>
            <a:r>
              <a:rPr kumimoji="0" lang="es" altLang="en-US" sz="2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Dios tiene dos pueblos distintos,</a:t>
            </a:r>
          </a:p>
          <a:p>
            <a:pPr marL="0" marR="0" lvl="0" indent="0" algn="l" defTabSz="914400" rtl="0" eaLnBrk="1" fontAlgn="auto" latinLnBrk="0" hangingPunct="1">
              <a:lnSpc>
                <a:spcPct val="100000"/>
              </a:lnSpc>
              <a:spcBef>
                <a:spcPct val="0"/>
              </a:spcBef>
              <a:spcAft>
                <a:spcPts val="0"/>
              </a:spcAft>
              <a:buClr>
                <a:srgbClr val="FFFF66"/>
              </a:buClr>
              <a:buSzPct val="140000"/>
              <a:buFont typeface="Wingdings" panose="05000000000000000000" pitchFamily="2" charset="2"/>
              <a:buNone/>
              <a:tabLst/>
              <a:defRPr/>
            </a:pPr>
            <a:r>
              <a:rPr kumimoji="0" lang="es" altLang="en-US" sz="24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Israel y la iglesia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53283">
                                            <p:txEl>
                                              <p:pRg st="1" end="1"/>
                                            </p:txEl>
                                          </p:spTgt>
                                        </p:tgtEl>
                                        <p:attrNameLst>
                                          <p:attrName>style.visibility</p:attrName>
                                        </p:attrNameLst>
                                      </p:cBhvr>
                                      <p:to>
                                        <p:strVal val="visible"/>
                                      </p:to>
                                    </p:set>
                                    <p:anim calcmode="lin" valueType="num">
                                      <p:cBhvr>
                                        <p:cTn id="7" dur="500" fill="hold"/>
                                        <p:tgtEl>
                                          <p:spTgt spid="35328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5328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353285">
                                            <p:txEl>
                                              <p:pRg st="0" end="0"/>
                                            </p:txEl>
                                          </p:spTgt>
                                        </p:tgtEl>
                                        <p:attrNameLst>
                                          <p:attrName>style.visibility</p:attrName>
                                        </p:attrNameLst>
                                      </p:cBhvr>
                                      <p:to>
                                        <p:strVal val="visible"/>
                                      </p:to>
                                    </p:set>
                                    <p:anim calcmode="lin" valueType="num">
                                      <p:cBhvr>
                                        <p:cTn id="13" dur="500" fill="hold"/>
                                        <p:tgtEl>
                                          <p:spTgt spid="35328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5328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5328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53285">
                                            <p:txEl>
                                              <p:pRg st="0" end="0"/>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353285">
                                            <p:txEl>
                                              <p:pRg st="1" end="1"/>
                                            </p:txEl>
                                          </p:spTgt>
                                        </p:tgtEl>
                                        <p:attrNameLst>
                                          <p:attrName>style.visibility</p:attrName>
                                        </p:attrNameLst>
                                      </p:cBhvr>
                                      <p:to>
                                        <p:strVal val="visible"/>
                                      </p:to>
                                    </p:set>
                                    <p:anim calcmode="lin" valueType="num">
                                      <p:cBhvr>
                                        <p:cTn id="19" dur="500" fill="hold"/>
                                        <p:tgtEl>
                                          <p:spTgt spid="35328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5328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5328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5328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9" presetClass="entr" presetSubtype="0" accel="100000" fill="hold" nodeType="clickEffect">
                                  <p:stCondLst>
                                    <p:cond delay="0"/>
                                  </p:stCondLst>
                                  <p:childTnLst>
                                    <p:set>
                                      <p:cBhvr>
                                        <p:cTn id="26" dur="1" fill="hold">
                                          <p:stCondLst>
                                            <p:cond delay="0"/>
                                          </p:stCondLst>
                                        </p:cTn>
                                        <p:tgtEl>
                                          <p:spTgt spid="353285">
                                            <p:txEl>
                                              <p:pRg st="2" end="2"/>
                                            </p:txEl>
                                          </p:spTgt>
                                        </p:tgtEl>
                                        <p:attrNameLst>
                                          <p:attrName>style.visibility</p:attrName>
                                        </p:attrNameLst>
                                      </p:cBhvr>
                                      <p:to>
                                        <p:strVal val="visible"/>
                                      </p:to>
                                    </p:set>
                                    <p:anim calcmode="lin" valueType="num">
                                      <p:cBhvr>
                                        <p:cTn id="27" dur="500" fill="hold"/>
                                        <p:tgtEl>
                                          <p:spTgt spid="35328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8" dur="500" fill="hold"/>
                                        <p:tgtEl>
                                          <p:spTgt spid="35328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9" dur="500" fill="hold"/>
                                        <p:tgtEl>
                                          <p:spTgt spid="35328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0" dur="500" fill="hold"/>
                                        <p:tgtEl>
                                          <p:spTgt spid="353285">
                                            <p:txEl>
                                              <p:pRg st="2" end="2"/>
                                            </p:txEl>
                                          </p:spTgt>
                                        </p:tgtEl>
                                        <p:attrNameLst>
                                          <p:attrName>ppt_y</p:attrName>
                                        </p:attrNameLst>
                                      </p:cBhvr>
                                      <p:tavLst>
                                        <p:tav tm="0">
                                          <p:val>
                                            <p:strVal val="#ppt_y"/>
                                          </p:val>
                                        </p:tav>
                                        <p:tav tm="100000">
                                          <p:val>
                                            <p:strVal val="#ppt_y"/>
                                          </p:val>
                                        </p:tav>
                                      </p:tavLst>
                                    </p:anim>
                                  </p:childTnLst>
                                </p:cTn>
                              </p:par>
                              <p:par>
                                <p:cTn id="31" presetID="39" presetClass="entr" presetSubtype="0" accel="100000" fill="hold" nodeType="withEffect">
                                  <p:stCondLst>
                                    <p:cond delay="0"/>
                                  </p:stCondLst>
                                  <p:childTnLst>
                                    <p:set>
                                      <p:cBhvr>
                                        <p:cTn id="32" dur="1" fill="hold">
                                          <p:stCondLst>
                                            <p:cond delay="0"/>
                                          </p:stCondLst>
                                        </p:cTn>
                                        <p:tgtEl>
                                          <p:spTgt spid="353285">
                                            <p:txEl>
                                              <p:pRg st="3" end="3"/>
                                            </p:txEl>
                                          </p:spTgt>
                                        </p:tgtEl>
                                        <p:attrNameLst>
                                          <p:attrName>style.visibility</p:attrName>
                                        </p:attrNameLst>
                                      </p:cBhvr>
                                      <p:to>
                                        <p:strVal val="visible"/>
                                      </p:to>
                                    </p:set>
                                    <p:anim calcmode="lin" valueType="num">
                                      <p:cBhvr>
                                        <p:cTn id="33" dur="500" fill="hold"/>
                                        <p:tgtEl>
                                          <p:spTgt spid="35328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35328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35328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35328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9" presetClass="entr" presetSubtype="0" accel="100000" fill="hold" nodeType="clickEffect">
                                  <p:stCondLst>
                                    <p:cond delay="0"/>
                                  </p:stCondLst>
                                  <p:childTnLst>
                                    <p:set>
                                      <p:cBhvr>
                                        <p:cTn id="40" dur="1" fill="hold">
                                          <p:stCondLst>
                                            <p:cond delay="0"/>
                                          </p:stCondLst>
                                        </p:cTn>
                                        <p:tgtEl>
                                          <p:spTgt spid="353284">
                                            <p:txEl>
                                              <p:pRg st="0" end="0"/>
                                            </p:txEl>
                                          </p:spTgt>
                                        </p:tgtEl>
                                        <p:attrNameLst>
                                          <p:attrName>style.visibility</p:attrName>
                                        </p:attrNameLst>
                                      </p:cBhvr>
                                      <p:to>
                                        <p:strVal val="visible"/>
                                      </p:to>
                                    </p:set>
                                    <p:anim calcmode="lin" valueType="num">
                                      <p:cBhvr>
                                        <p:cTn id="41" dur="500" fill="hold"/>
                                        <p:tgtEl>
                                          <p:spTgt spid="35328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35328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35328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3532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9" presetClass="entr" presetSubtype="0" accel="100000" fill="hold" nodeType="clickEffect">
                                  <p:stCondLst>
                                    <p:cond delay="0"/>
                                  </p:stCondLst>
                                  <p:childTnLst>
                                    <p:set>
                                      <p:cBhvr>
                                        <p:cTn id="48" dur="1" fill="hold">
                                          <p:stCondLst>
                                            <p:cond delay="0"/>
                                          </p:stCondLst>
                                        </p:cTn>
                                        <p:tgtEl>
                                          <p:spTgt spid="353284">
                                            <p:txEl>
                                              <p:pRg st="1" end="1"/>
                                            </p:txEl>
                                          </p:spTgt>
                                        </p:tgtEl>
                                        <p:attrNameLst>
                                          <p:attrName>style.visibility</p:attrName>
                                        </p:attrNameLst>
                                      </p:cBhvr>
                                      <p:to>
                                        <p:strVal val="visible"/>
                                      </p:to>
                                    </p:set>
                                    <p:anim calcmode="lin" valueType="num">
                                      <p:cBhvr>
                                        <p:cTn id="49" dur="500" fill="hold"/>
                                        <p:tgtEl>
                                          <p:spTgt spid="35328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500" fill="hold"/>
                                        <p:tgtEl>
                                          <p:spTgt spid="35328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500" fill="hold"/>
                                        <p:tgtEl>
                                          <p:spTgt spid="35328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500" fill="hold"/>
                                        <p:tgtEl>
                                          <p:spTgt spid="3532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9" presetClass="entr" presetSubtype="0" accel="100000" fill="hold" nodeType="clickEffect">
                                  <p:stCondLst>
                                    <p:cond delay="0"/>
                                  </p:stCondLst>
                                  <p:childTnLst>
                                    <p:set>
                                      <p:cBhvr>
                                        <p:cTn id="56" dur="1" fill="hold">
                                          <p:stCondLst>
                                            <p:cond delay="0"/>
                                          </p:stCondLst>
                                        </p:cTn>
                                        <p:tgtEl>
                                          <p:spTgt spid="353284">
                                            <p:txEl>
                                              <p:pRg st="2" end="2"/>
                                            </p:txEl>
                                          </p:spTgt>
                                        </p:tgtEl>
                                        <p:attrNameLst>
                                          <p:attrName>style.visibility</p:attrName>
                                        </p:attrNameLst>
                                      </p:cBhvr>
                                      <p:to>
                                        <p:strVal val="visible"/>
                                      </p:to>
                                    </p:set>
                                    <p:anim calcmode="lin" valueType="num">
                                      <p:cBhvr>
                                        <p:cTn id="57" dur="500" fill="hold"/>
                                        <p:tgtEl>
                                          <p:spTgt spid="35328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35328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35328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3532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9" presetClass="entr" presetSubtype="0" accel="100000" fill="hold" nodeType="clickEffect">
                                  <p:stCondLst>
                                    <p:cond delay="0"/>
                                  </p:stCondLst>
                                  <p:childTnLst>
                                    <p:set>
                                      <p:cBhvr>
                                        <p:cTn id="64" dur="1" fill="hold">
                                          <p:stCondLst>
                                            <p:cond delay="0"/>
                                          </p:stCondLst>
                                        </p:cTn>
                                        <p:tgtEl>
                                          <p:spTgt spid="353284">
                                            <p:txEl>
                                              <p:pRg st="3" end="3"/>
                                            </p:txEl>
                                          </p:spTgt>
                                        </p:tgtEl>
                                        <p:attrNameLst>
                                          <p:attrName>style.visibility</p:attrName>
                                        </p:attrNameLst>
                                      </p:cBhvr>
                                      <p:to>
                                        <p:strVal val="visible"/>
                                      </p:to>
                                    </p:set>
                                    <p:anim calcmode="lin" valueType="num">
                                      <p:cBhvr>
                                        <p:cTn id="65" dur="500" fill="hold"/>
                                        <p:tgtEl>
                                          <p:spTgt spid="353284">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353284">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353284">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35328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39" presetClass="entr" presetSubtype="0" accel="100000" fill="hold" nodeType="clickEffect">
                                  <p:stCondLst>
                                    <p:cond delay="0"/>
                                  </p:stCondLst>
                                  <p:childTnLst>
                                    <p:set>
                                      <p:cBhvr>
                                        <p:cTn id="72" dur="1" fill="hold">
                                          <p:stCondLst>
                                            <p:cond delay="0"/>
                                          </p:stCondLst>
                                        </p:cTn>
                                        <p:tgtEl>
                                          <p:spTgt spid="353284">
                                            <p:txEl>
                                              <p:pRg st="4" end="4"/>
                                            </p:txEl>
                                          </p:spTgt>
                                        </p:tgtEl>
                                        <p:attrNameLst>
                                          <p:attrName>style.visibility</p:attrName>
                                        </p:attrNameLst>
                                      </p:cBhvr>
                                      <p:to>
                                        <p:strVal val="visible"/>
                                      </p:to>
                                    </p:set>
                                    <p:anim calcmode="lin" valueType="num">
                                      <p:cBhvr>
                                        <p:cTn id="73" dur="500" fill="hold"/>
                                        <p:tgtEl>
                                          <p:spTgt spid="353284">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4" dur="500" fill="hold"/>
                                        <p:tgtEl>
                                          <p:spTgt spid="353284">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5" dur="500" fill="hold"/>
                                        <p:tgtEl>
                                          <p:spTgt spid="353284">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76" dur="500" fill="hold"/>
                                        <p:tgtEl>
                                          <p:spTgt spid="35328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0F67EA95-0E7A-9D58-A3AA-0D8ED9B89E93}"/>
              </a:ext>
            </a:extLst>
          </p:cNvPr>
          <p:cNvSpPr>
            <a:spLocks noGrp="1"/>
          </p:cNvSpPr>
          <p:nvPr>
            <p:ph type="title" idx="4294967295"/>
          </p:nvPr>
        </p:nvSpPr>
        <p:spPr>
          <a:xfrm>
            <a:off x="1981200" y="0"/>
            <a:ext cx="8229600" cy="1143000"/>
          </a:xfrm>
        </p:spPr>
        <p:txBody>
          <a:bodyPr/>
          <a:lstStyle/>
          <a:p>
            <a:pPr eaLnBrk="1" hangingPunct="1"/>
            <a:r>
              <a:rPr lang="es" altLang="en-US">
                <a:solidFill>
                  <a:srgbClr val="FF3300"/>
                </a:solidFill>
              </a:rPr>
              <a:t>PROPONENTES</a:t>
            </a:r>
          </a:p>
        </p:txBody>
      </p:sp>
      <p:sp>
        <p:nvSpPr>
          <p:cNvPr id="354307" name="Text Box 3">
            <a:extLst>
              <a:ext uri="{FF2B5EF4-FFF2-40B4-BE49-F238E27FC236}">
                <a16:creationId xmlns:a16="http://schemas.microsoft.com/office/drawing/2014/main" id="{9E856195-EE49-1616-1CC9-E54B55CE1B4B}"/>
              </a:ext>
            </a:extLst>
          </p:cNvPr>
          <p:cNvSpPr txBox="1">
            <a:spLocks noChangeArrowheads="1"/>
          </p:cNvSpPr>
          <p:nvPr/>
        </p:nvSpPr>
        <p:spPr bwMode="auto">
          <a:xfrm>
            <a:off x="1828800" y="1143001"/>
            <a:ext cx="4114800" cy="2677656"/>
          </a:xfrm>
          <a:prstGeom prst="rect">
            <a:avLst/>
          </a:prstGeom>
          <a:solidFill>
            <a:srgbClr val="500000"/>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000">
                <a:solidFill>
                  <a:schemeClr val="tx1"/>
                </a:solidFill>
                <a:latin typeface="Trebuchet MS" panose="020B0603020202020204" pitchFamily="34" charset="0"/>
              </a:defRPr>
            </a:lvl1pPr>
            <a:lvl2pPr marL="914400" indent="-457200">
              <a:defRPr sz="2000">
                <a:solidFill>
                  <a:schemeClr val="tx1"/>
                </a:solidFill>
                <a:latin typeface="Trebuchet MS" panose="020B0603020202020204" pitchFamily="34" charset="0"/>
              </a:defRPr>
            </a:lvl2pPr>
            <a:lvl3pPr marL="1371600" indent="-457200">
              <a:defRPr sz="2000">
                <a:solidFill>
                  <a:schemeClr val="tx1"/>
                </a:solidFill>
                <a:latin typeface="Trebuchet MS" panose="020B0603020202020204" pitchFamily="34" charset="0"/>
              </a:defRPr>
            </a:lvl3pPr>
            <a:lvl4pPr marL="1828800" indent="-457200">
              <a:defRPr sz="2000">
                <a:solidFill>
                  <a:schemeClr val="tx1"/>
                </a:solidFill>
                <a:latin typeface="Trebuchet MS" panose="020B0603020202020204" pitchFamily="34" charset="0"/>
              </a:defRPr>
            </a:lvl4pPr>
            <a:lvl5pPr marL="2286000" indent="-457200">
              <a:defRPr sz="2000">
                <a:solidFill>
                  <a:schemeClr val="tx1"/>
                </a:solidFill>
                <a:latin typeface="Trebuchet MS" panose="020B0603020202020204" pitchFamily="34" charset="0"/>
              </a:defRPr>
            </a:lvl5pPr>
            <a:lvl6pPr marL="2743200" indent="-457200" eaLnBrk="0" fontAlgn="base" hangingPunct="0">
              <a:spcBef>
                <a:spcPct val="0"/>
              </a:spcBef>
              <a:spcAft>
                <a:spcPct val="0"/>
              </a:spcAft>
              <a:defRPr sz="2000">
                <a:solidFill>
                  <a:schemeClr val="tx1"/>
                </a:solidFill>
                <a:latin typeface="Trebuchet MS" panose="020B0603020202020204" pitchFamily="34" charset="0"/>
              </a:defRPr>
            </a:lvl6pPr>
            <a:lvl7pPr marL="3200400" indent="-457200" eaLnBrk="0" fontAlgn="base" hangingPunct="0">
              <a:spcBef>
                <a:spcPct val="0"/>
              </a:spcBef>
              <a:spcAft>
                <a:spcPct val="0"/>
              </a:spcAft>
              <a:defRPr sz="2000">
                <a:solidFill>
                  <a:schemeClr val="tx1"/>
                </a:solidFill>
                <a:latin typeface="Trebuchet MS" panose="020B0603020202020204" pitchFamily="34" charset="0"/>
              </a:defRPr>
            </a:lvl7pPr>
            <a:lvl8pPr marL="3657600" indent="-457200" eaLnBrk="0" fontAlgn="base" hangingPunct="0">
              <a:spcBef>
                <a:spcPct val="0"/>
              </a:spcBef>
              <a:spcAft>
                <a:spcPct val="0"/>
              </a:spcAft>
              <a:defRPr sz="2000">
                <a:solidFill>
                  <a:schemeClr val="tx1"/>
                </a:solidFill>
                <a:latin typeface="Trebuchet MS" panose="020B0603020202020204" pitchFamily="34" charset="0"/>
              </a:defRPr>
            </a:lvl8pPr>
            <a:lvl9pPr marL="4114800" indent="-457200" eaLnBrk="0" fontAlgn="base" hangingPunct="0">
              <a:spcBef>
                <a:spcPct val="0"/>
              </a:spcBef>
              <a:spcAft>
                <a:spcPct val="0"/>
              </a:spcAft>
              <a:defRPr sz="2000">
                <a:solidFill>
                  <a:schemeClr val="tx1"/>
                </a:solidFill>
                <a:latin typeface="Trebuchet MS" panose="020B0603020202020204" pitchFamily="34" charset="0"/>
              </a:defRPr>
            </a:lvl9p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s" altLang="en-US" sz="2400" b="1" i="0" u="none" strike="noStrike" kern="1200" cap="none" spc="0" normalizeH="0" baseline="0" noProof="0" dirty="0">
                <a:ln>
                  <a:noFill/>
                </a:ln>
                <a:solidFill>
                  <a:srgbClr val="FFFF66"/>
                </a:solidFill>
                <a:effectLst/>
                <a:uLnTx/>
                <a:uFillTx/>
                <a:latin typeface="Arial Narrow" panose="020B0606020202030204" pitchFamily="34" charset="0"/>
                <a:ea typeface="+mn-ea"/>
                <a:cs typeface="Arial" panose="020B0604020202020204" pitchFamily="34" charset="0"/>
              </a:rPr>
              <a:t>PREMILENIALISTAS HISTÓRICOS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Papías WJ Erdman</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Justin mártir GR Beasley-Murray</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Ireneo J. Barton Payne</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Tertuliano George Eldon Ladd</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Frédéric L. Godet Robert Mounce</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IH Marshall Robert Gundry</a:t>
            </a:r>
          </a:p>
        </p:txBody>
      </p:sp>
      <p:sp>
        <p:nvSpPr>
          <p:cNvPr id="354308" name="Text Box 4">
            <a:extLst>
              <a:ext uri="{FF2B5EF4-FFF2-40B4-BE49-F238E27FC236}">
                <a16:creationId xmlns:a16="http://schemas.microsoft.com/office/drawing/2014/main" id="{3AB3DA21-F6FD-7A64-9BC1-03524C148D14}"/>
              </a:ext>
            </a:extLst>
          </p:cNvPr>
          <p:cNvSpPr txBox="1">
            <a:spLocks noChangeArrowheads="1"/>
          </p:cNvSpPr>
          <p:nvPr/>
        </p:nvSpPr>
        <p:spPr bwMode="auto">
          <a:xfrm>
            <a:off x="1828800" y="3962400"/>
            <a:ext cx="4114800" cy="2616101"/>
          </a:xfrm>
          <a:prstGeom prst="rect">
            <a:avLst/>
          </a:prstGeom>
          <a:solidFill>
            <a:srgbClr val="500000"/>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 altLang="en-US" sz="2400" b="1" i="0" u="none" strike="noStrike" kern="1200" cap="none" spc="0" normalizeH="0" baseline="0" noProof="0" dirty="0">
                <a:ln>
                  <a:noFill/>
                </a:ln>
                <a:solidFill>
                  <a:srgbClr val="FFFF66"/>
                </a:solidFill>
                <a:effectLst/>
                <a:uLnTx/>
                <a:uFillTx/>
                <a:latin typeface="Arial Narrow" panose="020B0606020202030204" pitchFamily="34" charset="0"/>
                <a:ea typeface="+mn-ea"/>
                <a:cs typeface="Arial" panose="020B0604020202020204" pitchFamily="34" charset="0"/>
              </a:rPr>
              <a:t>AMILENIALISTAS</a:t>
            </a:r>
            <a:endParaRPr kumimoji="0" lang="en-US" altLang="en-US" sz="2000" b="0" i="1" u="none" strike="noStrike" kern="1200" cap="none" spc="0" normalizeH="0" baseline="0" noProof="0" dirty="0">
              <a:ln>
                <a:noFill/>
              </a:ln>
              <a:solidFill>
                <a:srgbClr val="FFFF66"/>
              </a:solidFill>
              <a:effectLst/>
              <a:uLnTx/>
              <a:uFillTx/>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Agustín Louis Berkhof</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Eusebio William Hendriksen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Martín Lutero EJ Young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Juan Calvino Felipe Mauro</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Abraham KuyperAnthony Hoekema</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GC Berkouwer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León Morris</a:t>
            </a:r>
            <a:endParaRPr kumimoji="0" lang="en-US" altLang="en-US" sz="2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endParaRPr>
          </a:p>
        </p:txBody>
      </p:sp>
      <p:sp>
        <p:nvSpPr>
          <p:cNvPr id="354309" name="Text Box 5">
            <a:extLst>
              <a:ext uri="{FF2B5EF4-FFF2-40B4-BE49-F238E27FC236}">
                <a16:creationId xmlns:a16="http://schemas.microsoft.com/office/drawing/2014/main" id="{67866419-A597-F247-DC31-6273542DD037}"/>
              </a:ext>
            </a:extLst>
          </p:cNvPr>
          <p:cNvSpPr txBox="1">
            <a:spLocks noChangeArrowheads="1"/>
          </p:cNvSpPr>
          <p:nvPr/>
        </p:nvSpPr>
        <p:spPr bwMode="auto">
          <a:xfrm>
            <a:off x="6324600" y="1143001"/>
            <a:ext cx="4114800" cy="2314575"/>
          </a:xfrm>
          <a:prstGeom prst="rect">
            <a:avLst/>
          </a:prstGeom>
          <a:solidFill>
            <a:srgbClr val="500000"/>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000">
                <a:solidFill>
                  <a:schemeClr val="tx1"/>
                </a:solidFill>
                <a:latin typeface="Trebuchet MS" panose="020B0603020202020204" pitchFamily="34" charset="0"/>
              </a:defRPr>
            </a:lvl1pPr>
            <a:lvl2pPr marL="800100" indent="-342900">
              <a:defRPr sz="2000">
                <a:solidFill>
                  <a:schemeClr val="tx1"/>
                </a:solidFill>
                <a:latin typeface="Trebuchet MS" panose="020B0603020202020204" pitchFamily="34" charset="0"/>
              </a:defRPr>
            </a:lvl2pPr>
            <a:lvl3pPr marL="1257300" indent="-342900">
              <a:defRPr sz="2000">
                <a:solidFill>
                  <a:schemeClr val="tx1"/>
                </a:solidFill>
                <a:latin typeface="Trebuchet MS" panose="020B0603020202020204" pitchFamily="34" charset="0"/>
              </a:defRPr>
            </a:lvl3pPr>
            <a:lvl4pPr marL="1714500" indent="-342900">
              <a:defRPr sz="2000">
                <a:solidFill>
                  <a:schemeClr val="tx1"/>
                </a:solidFill>
                <a:latin typeface="Trebuchet MS" panose="020B0603020202020204" pitchFamily="34" charset="0"/>
              </a:defRPr>
            </a:lvl4pPr>
            <a:lvl5pPr marL="2171700" indent="-342900">
              <a:defRPr sz="2000">
                <a:solidFill>
                  <a:schemeClr val="tx1"/>
                </a:solidFill>
                <a:latin typeface="Trebuchet MS" panose="020B0603020202020204" pitchFamily="34" charset="0"/>
              </a:defRPr>
            </a:lvl5pPr>
            <a:lvl6pPr marL="2628900" indent="-342900" eaLnBrk="0" fontAlgn="base" hangingPunct="0">
              <a:spcBef>
                <a:spcPct val="0"/>
              </a:spcBef>
              <a:spcAft>
                <a:spcPct val="0"/>
              </a:spcAft>
              <a:defRPr sz="2000">
                <a:solidFill>
                  <a:schemeClr val="tx1"/>
                </a:solidFill>
                <a:latin typeface="Trebuchet MS" panose="020B0603020202020204" pitchFamily="34" charset="0"/>
              </a:defRPr>
            </a:lvl6pPr>
            <a:lvl7pPr marL="3086100" indent="-342900" eaLnBrk="0" fontAlgn="base" hangingPunct="0">
              <a:spcBef>
                <a:spcPct val="0"/>
              </a:spcBef>
              <a:spcAft>
                <a:spcPct val="0"/>
              </a:spcAft>
              <a:defRPr sz="2000">
                <a:solidFill>
                  <a:schemeClr val="tx1"/>
                </a:solidFill>
                <a:latin typeface="Trebuchet MS" panose="020B0603020202020204" pitchFamily="34" charset="0"/>
              </a:defRPr>
            </a:lvl7pPr>
            <a:lvl8pPr marL="3543300" indent="-342900" eaLnBrk="0" fontAlgn="base" hangingPunct="0">
              <a:spcBef>
                <a:spcPct val="0"/>
              </a:spcBef>
              <a:spcAft>
                <a:spcPct val="0"/>
              </a:spcAft>
              <a:defRPr sz="2000">
                <a:solidFill>
                  <a:schemeClr val="tx1"/>
                </a:solidFill>
                <a:latin typeface="Trebuchet MS" panose="020B0603020202020204" pitchFamily="34" charset="0"/>
              </a:defRPr>
            </a:lvl8pPr>
            <a:lvl9pPr marL="4000500" indent="-342900" eaLnBrk="0" fontAlgn="base" hangingPunct="0">
              <a:spcBef>
                <a:spcPct val="0"/>
              </a:spcBef>
              <a:spcAft>
                <a:spcPct val="0"/>
              </a:spcAft>
              <a:defRPr sz="2000">
                <a:solidFill>
                  <a:schemeClr val="tx1"/>
                </a:solidFill>
                <a:latin typeface="Trebuchet MS" panose="020B0603020202020204" pitchFamily="34" charset="0"/>
              </a:defRPr>
            </a:lvl9p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s" altLang="en-US" sz="2400" b="1" i="0" u="none" strike="noStrike" kern="1200" cap="none" spc="0" normalizeH="0" baseline="0" noProof="0" dirty="0">
                <a:ln>
                  <a:noFill/>
                </a:ln>
                <a:solidFill>
                  <a:srgbClr val="FFFF66"/>
                </a:solidFill>
                <a:effectLst/>
                <a:uLnTx/>
                <a:uFillTx/>
                <a:latin typeface="Arial Narrow" panose="020B0606020202030204" pitchFamily="34" charset="0"/>
                <a:ea typeface="+mn-ea"/>
                <a:cs typeface="Arial" panose="020B0604020202020204" pitchFamily="34" charset="0"/>
              </a:rPr>
              <a:t>POSTMILENIALISTAS</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Daniel Whitby BB Warfield</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Jonathan Edwards Loraine Boetter</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Charles Hodge Oswald T. Allis</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AA Hodge RJ Rushdoony</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augusto fuerte gary norte</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WGT Shedd RC Sproul</a:t>
            </a:r>
          </a:p>
        </p:txBody>
      </p:sp>
      <p:sp>
        <p:nvSpPr>
          <p:cNvPr id="354310" name="Text Box 6">
            <a:extLst>
              <a:ext uri="{FF2B5EF4-FFF2-40B4-BE49-F238E27FC236}">
                <a16:creationId xmlns:a16="http://schemas.microsoft.com/office/drawing/2014/main" id="{D256FD4B-4CFE-2810-1EAA-C3EE118FBD91}"/>
              </a:ext>
            </a:extLst>
          </p:cNvPr>
          <p:cNvSpPr txBox="1">
            <a:spLocks noChangeArrowheads="1"/>
          </p:cNvSpPr>
          <p:nvPr/>
        </p:nvSpPr>
        <p:spPr bwMode="auto">
          <a:xfrm>
            <a:off x="6324600" y="3962401"/>
            <a:ext cx="4114800" cy="2308324"/>
          </a:xfrm>
          <a:prstGeom prst="rect">
            <a:avLst/>
          </a:prstGeom>
          <a:solidFill>
            <a:srgbClr val="500000"/>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 altLang="en-US" sz="2400" b="1" i="0" u="none" strike="noStrike" kern="1200" cap="none" spc="0" normalizeH="0" baseline="0" noProof="0" dirty="0">
                <a:ln>
                  <a:noFill/>
                </a:ln>
                <a:solidFill>
                  <a:srgbClr val="FFFF66"/>
                </a:solidFill>
                <a:effectLst/>
                <a:uLnTx/>
                <a:uFillTx/>
                <a:latin typeface="Arial Narrow" panose="020B0606020202030204" pitchFamily="34" charset="0"/>
                <a:ea typeface="+mn-ea"/>
                <a:cs typeface="Arial" panose="020B0604020202020204" pitchFamily="34" charset="0"/>
              </a:rPr>
              <a:t>DISPENSACIONALISTAS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John N. Darby Gleason Arquero</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Lewis S. Chafer Charles Feinberg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Donald BarnhouseNorman Geisler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MR DeHaan DJ Pentecostés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HA Ironside Hal Lindsey</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Arial" panose="020B0604020202020204" pitchFamily="34" charset="0"/>
              </a:rPr>
              <a:t>John WalvoordCharles Ryrie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4307"/>
                                        </p:tgtEl>
                                        <p:attrNameLst>
                                          <p:attrName>style.visibility</p:attrName>
                                        </p:attrNameLst>
                                      </p:cBhvr>
                                      <p:to>
                                        <p:strVal val="visible"/>
                                      </p:to>
                                    </p:set>
                                    <p:animEffect transition="in" filter="dissolve">
                                      <p:cBhvr>
                                        <p:cTn id="7" dur="500"/>
                                        <p:tgtEl>
                                          <p:spTgt spid="3543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4308"/>
                                        </p:tgtEl>
                                        <p:attrNameLst>
                                          <p:attrName>style.visibility</p:attrName>
                                        </p:attrNameLst>
                                      </p:cBhvr>
                                      <p:to>
                                        <p:strVal val="visible"/>
                                      </p:to>
                                    </p:set>
                                    <p:animEffect transition="in" filter="dissolve">
                                      <p:cBhvr>
                                        <p:cTn id="12" dur="500"/>
                                        <p:tgtEl>
                                          <p:spTgt spid="3543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4309"/>
                                        </p:tgtEl>
                                        <p:attrNameLst>
                                          <p:attrName>style.visibility</p:attrName>
                                        </p:attrNameLst>
                                      </p:cBhvr>
                                      <p:to>
                                        <p:strVal val="visible"/>
                                      </p:to>
                                    </p:set>
                                    <p:animEffect transition="in" filter="dissolve">
                                      <p:cBhvr>
                                        <p:cTn id="17" dur="500"/>
                                        <p:tgtEl>
                                          <p:spTgt spid="3543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54310"/>
                                        </p:tgtEl>
                                        <p:attrNameLst>
                                          <p:attrName>style.visibility</p:attrName>
                                        </p:attrNameLst>
                                      </p:cBhvr>
                                      <p:to>
                                        <p:strVal val="visible"/>
                                      </p:to>
                                    </p:set>
                                    <p:animEffect transition="in" filter="dissolve">
                                      <p:cBhvr>
                                        <p:cTn id="22" dur="500"/>
                                        <p:tgtEl>
                                          <p:spTgt spid="354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animBg="1"/>
      <p:bldP spid="354308" grpId="0" animBg="1"/>
      <p:bldP spid="354309" grpId="0" animBg="1"/>
      <p:bldP spid="354310"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a:extLst>
              <a:ext uri="{FF2B5EF4-FFF2-40B4-BE49-F238E27FC236}">
                <a16:creationId xmlns:a16="http://schemas.microsoft.com/office/drawing/2014/main" id="{C8BD31C3-A500-570A-2383-8B843383D721}"/>
              </a:ext>
            </a:extLst>
          </p:cNvPr>
          <p:cNvSpPr>
            <a:spLocks noGrp="1"/>
          </p:cNvSpPr>
          <p:nvPr>
            <p:ph type="title" idx="4294967295"/>
          </p:nvPr>
        </p:nvSpPr>
        <p:spPr/>
        <p:txBody>
          <a:bodyPr/>
          <a:lstStyle/>
          <a:p>
            <a:pPr eaLnBrk="1" hangingPunct="1"/>
            <a:r>
              <a:rPr lang="es" altLang="en-US"/>
              <a:t>La última batalla</a:t>
            </a:r>
          </a:p>
        </p:txBody>
      </p:sp>
      <p:sp>
        <p:nvSpPr>
          <p:cNvPr id="356355" name="Rectangle 3">
            <a:extLst>
              <a:ext uri="{FF2B5EF4-FFF2-40B4-BE49-F238E27FC236}">
                <a16:creationId xmlns:a16="http://schemas.microsoft.com/office/drawing/2014/main" id="{05F82B0E-5A39-1C84-13BF-A8699E365991}"/>
              </a:ext>
            </a:extLst>
          </p:cNvPr>
          <p:cNvSpPr>
            <a:spLocks noGrp="1"/>
          </p:cNvSpPr>
          <p:nvPr>
            <p:ph type="body" idx="4294967295"/>
          </p:nvPr>
        </p:nvSpPr>
        <p:spPr>
          <a:xfrm>
            <a:off x="2057401" y="2336800"/>
            <a:ext cx="8302625" cy="4173538"/>
          </a:xfrm>
        </p:spPr>
        <p:txBody>
          <a:bodyPr/>
          <a:lstStyle/>
          <a:p>
            <a:pPr eaLnBrk="1" hangingPunct="1">
              <a:buFont typeface="Arial" panose="020B0604020202020204" pitchFamily="34" charset="0"/>
              <a:buNone/>
            </a:pPr>
            <a:r>
              <a:rPr lang="es" altLang="en-US">
                <a:solidFill>
                  <a:srgbClr val="FFFF99"/>
                </a:solidFill>
              </a:rPr>
              <a:t>Después de los 1000 años, Satanás será desatado de su prisión por un tiempo (20:7).</a:t>
            </a:r>
          </a:p>
          <a:p>
            <a:pPr eaLnBrk="1" hangingPunct="1"/>
            <a:r>
              <a:rPr lang="es" altLang="en-US" i="1"/>
              <a:t>Usando el lenguaje de Ezequiel 38 (Gog y Magog), Juan describe el intento final de Satanás de engañar a las naciones y derrocar a Dios y su pueblo.</a:t>
            </a:r>
          </a:p>
          <a:p>
            <a:pPr eaLnBrk="1" hangingPunct="1"/>
            <a:r>
              <a:rPr lang="es" altLang="en-US" i="1"/>
              <a:t>La “ciudad” que ataca es el “campamento del pueblo de Dios”.</a:t>
            </a:r>
          </a:p>
          <a:p>
            <a:pPr eaLnBrk="1" hangingPunct="1"/>
            <a:r>
              <a:rPr lang="es" altLang="en-US" i="1"/>
              <a:t>Al final, Satanás será enviado para siempre al lago de fuego, donde las dos bestias ya están encarceladas.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anim calcmode="lin" valueType="num">
                                      <p:cBhvr>
                                        <p:cTn id="7" dur="500" fill="hold"/>
                                        <p:tgtEl>
                                          <p:spTgt spid="3563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63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6355">
                                            <p:txEl>
                                              <p:pRg st="1" end="1"/>
                                            </p:txEl>
                                          </p:spTgt>
                                        </p:tgtEl>
                                        <p:attrNameLst>
                                          <p:attrName>style.visibility</p:attrName>
                                        </p:attrNameLst>
                                      </p:cBhvr>
                                      <p:to>
                                        <p:strVal val="visible"/>
                                      </p:to>
                                    </p:set>
                                    <p:anim calcmode="lin" valueType="num">
                                      <p:cBhvr additive="base">
                                        <p:cTn id="13" dur="500" fill="hold"/>
                                        <p:tgtEl>
                                          <p:spTgt spid="3563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63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56355">
                                            <p:txEl>
                                              <p:pRg st="2" end="2"/>
                                            </p:txEl>
                                          </p:spTgt>
                                        </p:tgtEl>
                                        <p:attrNameLst>
                                          <p:attrName>style.visibility</p:attrName>
                                        </p:attrNameLst>
                                      </p:cBhvr>
                                      <p:to>
                                        <p:strVal val="visible"/>
                                      </p:to>
                                    </p:set>
                                    <p:anim calcmode="lin" valueType="num">
                                      <p:cBhvr additive="base">
                                        <p:cTn id="19" dur="500" fill="hold"/>
                                        <p:tgtEl>
                                          <p:spTgt spid="3563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63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56355">
                                            <p:txEl>
                                              <p:pRg st="3" end="3"/>
                                            </p:txEl>
                                          </p:spTgt>
                                        </p:tgtEl>
                                        <p:attrNameLst>
                                          <p:attrName>style.visibility</p:attrName>
                                        </p:attrNameLst>
                                      </p:cBhvr>
                                      <p:to>
                                        <p:strVal val="visible"/>
                                      </p:to>
                                    </p:set>
                                    <p:anim calcmode="lin" valueType="num">
                                      <p:cBhvr additive="base">
                                        <p:cTn id="25" dur="500" fill="hold"/>
                                        <p:tgtEl>
                                          <p:spTgt spid="3563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63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C9254990-20F4-45E7-BE6A-94B8D5DA65E9}"/>
              </a:ext>
            </a:extLst>
          </p:cNvPr>
          <p:cNvSpPr>
            <a:spLocks noGrp="1"/>
          </p:cNvSpPr>
          <p:nvPr>
            <p:ph type="title" idx="4294967295"/>
          </p:nvPr>
        </p:nvSpPr>
        <p:spPr/>
        <p:txBody>
          <a:bodyPr/>
          <a:lstStyle/>
          <a:p>
            <a:pPr eaLnBrk="1" hangingPunct="1"/>
            <a:r>
              <a:rPr lang="es" altLang="en-US"/>
              <a:t>el juicio final</a:t>
            </a:r>
          </a:p>
        </p:txBody>
      </p:sp>
      <p:sp>
        <p:nvSpPr>
          <p:cNvPr id="357379" name="Rectangle 3">
            <a:extLst>
              <a:ext uri="{FF2B5EF4-FFF2-40B4-BE49-F238E27FC236}">
                <a16:creationId xmlns:a16="http://schemas.microsoft.com/office/drawing/2014/main" id="{57105D66-B458-C507-591B-E6D057D0F1DC}"/>
              </a:ext>
            </a:extLst>
          </p:cNvPr>
          <p:cNvSpPr>
            <a:spLocks noGrp="1"/>
          </p:cNvSpPr>
          <p:nvPr>
            <p:ph type="body" idx="4294967295"/>
          </p:nvPr>
        </p:nvSpPr>
        <p:spPr>
          <a:xfrm>
            <a:off x="2057400" y="2336800"/>
            <a:ext cx="8332788" cy="4521200"/>
          </a:xfrm>
        </p:spPr>
        <p:txBody>
          <a:bodyPr>
            <a:normAutofit lnSpcReduction="10000"/>
          </a:bodyPr>
          <a:lstStyle/>
          <a:p>
            <a:pPr eaLnBrk="1" hangingPunct="1">
              <a:buFont typeface="Arial" panose="020B0604020202020204" pitchFamily="34" charset="0"/>
              <a:buNone/>
            </a:pPr>
            <a:r>
              <a:rPr lang="es" altLang="en-US">
                <a:solidFill>
                  <a:srgbClr val="FFFF99"/>
                </a:solidFill>
              </a:rPr>
              <a:t>Ante el trono de Dios, todos los humanos aparecerán para recibir la absolución o condenación basada en el registro de sus vidas y el Libro de la Vida (20:11-15; cf. 3:5).</a:t>
            </a:r>
          </a:p>
          <a:p>
            <a:pPr eaLnBrk="1" hangingPunct="1"/>
            <a:r>
              <a:rPr lang="es" altLang="en-US" i="1"/>
              <a:t>Jesús describió este mismo juicio en su parábola de las ovejas y las cabras, donde los pecados de omisión son prominentes (Mt. 25:31-46).</a:t>
            </a:r>
          </a:p>
          <a:p>
            <a:pPr eaLnBrk="1" hangingPunct="1"/>
            <a:r>
              <a:rPr lang="es" altLang="en-US" i="1"/>
              <a:t>Se lleva un registro especial de los nombres del pueblo de Dios (cf. Lc 10,20). Según San Pablo, el pueblo de Dios no será condenado (Ro. 8:32-39), sino que será evaluado con respecto a sus recompensas (1 Co. 3:14-15).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57379">
                                            <p:txEl>
                                              <p:pRg st="0" end="0"/>
                                            </p:txEl>
                                          </p:spTgt>
                                        </p:tgtEl>
                                        <p:attrNameLst>
                                          <p:attrName>style.visibility</p:attrName>
                                        </p:attrNameLst>
                                      </p:cBhvr>
                                      <p:to>
                                        <p:strVal val="visible"/>
                                      </p:to>
                                    </p:set>
                                    <p:anim calcmode="lin" valueType="num">
                                      <p:cBhvr>
                                        <p:cTn id="7" dur="500" fill="hold"/>
                                        <p:tgtEl>
                                          <p:spTgt spid="3573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73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57379">
                                            <p:txEl>
                                              <p:pRg st="1" end="1"/>
                                            </p:txEl>
                                          </p:spTgt>
                                        </p:tgtEl>
                                        <p:attrNameLst>
                                          <p:attrName>style.visibility</p:attrName>
                                        </p:attrNameLst>
                                      </p:cBhvr>
                                      <p:to>
                                        <p:strVal val="visible"/>
                                      </p:to>
                                    </p:set>
                                    <p:anim calcmode="lin" valueType="num">
                                      <p:cBhvr additive="base">
                                        <p:cTn id="13" dur="500" fill="hold"/>
                                        <p:tgtEl>
                                          <p:spTgt spid="3573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73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57379">
                                            <p:txEl>
                                              <p:pRg st="2" end="2"/>
                                            </p:txEl>
                                          </p:spTgt>
                                        </p:tgtEl>
                                        <p:attrNameLst>
                                          <p:attrName>style.visibility</p:attrName>
                                        </p:attrNameLst>
                                      </p:cBhvr>
                                      <p:to>
                                        <p:strVal val="visible"/>
                                      </p:to>
                                    </p:set>
                                    <p:anim calcmode="lin" valueType="num">
                                      <p:cBhvr additive="base">
                                        <p:cTn id="19" dur="500" fill="hold"/>
                                        <p:tgtEl>
                                          <p:spTgt spid="3573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73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4">
            <a:extLst>
              <a:ext uri="{FF2B5EF4-FFF2-40B4-BE49-F238E27FC236}">
                <a16:creationId xmlns:a16="http://schemas.microsoft.com/office/drawing/2014/main" id="{7AC2DF49-ABCD-4348-EF56-BAED6732081F}"/>
              </a:ext>
            </a:extLst>
          </p:cNvPr>
          <p:cNvSpPr>
            <a:spLocks noGrp="1"/>
          </p:cNvSpPr>
          <p:nvPr>
            <p:ph type="title" idx="4294967295"/>
          </p:nvPr>
        </p:nvSpPr>
        <p:spPr>
          <a:xfrm>
            <a:off x="2641600" y="123825"/>
            <a:ext cx="6896100" cy="1081088"/>
          </a:xfrm>
        </p:spPr>
        <p:txBody>
          <a:bodyPr/>
          <a:lstStyle/>
          <a:p>
            <a:pPr algn="ctr" eaLnBrk="1" hangingPunct="1"/>
            <a:r>
              <a:rPr lang="es" altLang="en-US">
                <a:solidFill>
                  <a:srgbClr val="FFFF00"/>
                </a:solidFill>
                <a:latin typeface="Impact" panose="020B0806030902050204" pitchFamily="34" charset="0"/>
              </a:rPr>
              <a:t>Vistas del juicio</a:t>
            </a:r>
          </a:p>
        </p:txBody>
      </p:sp>
      <p:sp>
        <p:nvSpPr>
          <p:cNvPr id="358405" name="Rectangle 5">
            <a:extLst>
              <a:ext uri="{FF2B5EF4-FFF2-40B4-BE49-F238E27FC236}">
                <a16:creationId xmlns:a16="http://schemas.microsoft.com/office/drawing/2014/main" id="{872FDB8F-A4EC-B966-FBD8-A0352B2D34D0}"/>
              </a:ext>
            </a:extLst>
          </p:cNvPr>
          <p:cNvSpPr>
            <a:spLocks noGrp="1"/>
          </p:cNvSpPr>
          <p:nvPr>
            <p:ph type="body" sz="half" idx="4294967295"/>
          </p:nvPr>
        </p:nvSpPr>
        <p:spPr>
          <a:xfrm>
            <a:off x="4705351" y="1252538"/>
            <a:ext cx="2822575" cy="4913312"/>
          </a:xfrm>
          <a:solidFill>
            <a:srgbClr val="8A7F3A"/>
          </a:solidFill>
          <a:ln w="12700">
            <a:solidFill>
              <a:schemeClr val="tx1"/>
            </a:solidFill>
            <a:miter lim="800000"/>
            <a:headEnd/>
            <a:tailEnd/>
          </a:ln>
        </p:spPr>
        <p:txBody>
          <a:bodyPr>
            <a:normAutofit fontScale="92500" lnSpcReduction="10000"/>
          </a:bodyPr>
          <a:lstStyle/>
          <a:p>
            <a:pPr eaLnBrk="1" hangingPunct="1">
              <a:lnSpc>
                <a:spcPct val="80000"/>
              </a:lnSpc>
              <a:buFont typeface="Arial" panose="020B0604020202020204" pitchFamily="34" charset="0"/>
              <a:buNone/>
              <a:defRPr/>
            </a:pPr>
            <a:r>
              <a:rPr lang="es" altLang="en-US" sz="3200">
                <a:solidFill>
                  <a:schemeClr val="accent1"/>
                </a:solidFill>
                <a:effectLst>
                  <a:outerShdw blurRad="38100" dist="38100" dir="2700000" algn="tl">
                    <a:srgbClr val="000000"/>
                  </a:outerShdw>
                </a:effectLst>
                <a:latin typeface="Rockwell Condensed" panose="02060603050405020104" pitchFamily="18" charset="0"/>
              </a:rPr>
              <a:t>Premilenialismo histórico</a:t>
            </a:r>
          </a:p>
          <a:p>
            <a:pPr eaLnBrk="1" hangingPunct="1">
              <a:lnSpc>
                <a:spcPct val="80000"/>
              </a:lnSpc>
              <a:defRPr/>
            </a:pPr>
            <a:r>
              <a:rPr lang="es" altLang="en-US" i="1">
                <a:latin typeface="Arial Narrow" panose="020B0606020202030204" pitchFamily="34" charset="0"/>
              </a:rPr>
              <a:t>Aquí, hay dos juicios finales.</a:t>
            </a:r>
          </a:p>
          <a:p>
            <a:pPr eaLnBrk="1" hangingPunct="1">
              <a:lnSpc>
                <a:spcPct val="80000"/>
              </a:lnSpc>
              <a:defRPr/>
            </a:pPr>
            <a:r>
              <a:rPr lang="es" altLang="en-US" i="1">
                <a:latin typeface="Arial Narrow" panose="020B0606020202030204" pitchFamily="34" charset="0"/>
              </a:rPr>
              <a:t>El juicio de los justos precederá al reinado milenial de </a:t>
            </a:r>
            <a:br>
              <a:rPr lang="en-US" altLang="en-US" i="1">
                <a:latin typeface="Arial Narrow" panose="020B0606020202030204" pitchFamily="34" charset="0"/>
              </a:rPr>
            </a:br>
            <a:r>
              <a:rPr lang="es" altLang="en-US" i="1">
                <a:latin typeface="Arial Narrow" panose="020B0606020202030204" pitchFamily="34" charset="0"/>
              </a:rPr>
              <a:t>Cristo (11,18; 20,4; cf. Ro 14,10; 2 Co 5,10).</a:t>
            </a:r>
          </a:p>
          <a:p>
            <a:pPr eaLnBrk="1" hangingPunct="1">
              <a:lnSpc>
                <a:spcPct val="80000"/>
              </a:lnSpc>
              <a:defRPr/>
            </a:pPr>
            <a:r>
              <a:rPr lang="es" altLang="en-US" i="1">
                <a:latin typeface="Arial Narrow" panose="020B0606020202030204" pitchFamily="34" charset="0"/>
              </a:rPr>
              <a:t>El juicio de los impíos será después de los 1000 años (cf. 20:5).</a:t>
            </a:r>
          </a:p>
        </p:txBody>
      </p:sp>
      <p:sp>
        <p:nvSpPr>
          <p:cNvPr id="358406" name="Rectangle 6">
            <a:extLst>
              <a:ext uri="{FF2B5EF4-FFF2-40B4-BE49-F238E27FC236}">
                <a16:creationId xmlns:a16="http://schemas.microsoft.com/office/drawing/2014/main" id="{838415ED-88D0-13E0-7420-25058E81FF86}"/>
              </a:ext>
            </a:extLst>
          </p:cNvPr>
          <p:cNvSpPr>
            <a:spLocks noGrp="1"/>
          </p:cNvSpPr>
          <p:nvPr>
            <p:ph type="body" sz="half" idx="4294967295"/>
          </p:nvPr>
        </p:nvSpPr>
        <p:spPr>
          <a:xfrm>
            <a:off x="1725613" y="1252539"/>
            <a:ext cx="2824162" cy="4454525"/>
          </a:xfrm>
          <a:solidFill>
            <a:srgbClr val="5C5426"/>
          </a:solidFill>
          <a:ln w="12700">
            <a:solidFill>
              <a:schemeClr val="tx1"/>
            </a:solidFill>
            <a:miter lim="800000"/>
            <a:headEnd/>
            <a:tailEnd/>
          </a:ln>
        </p:spPr>
        <p:txBody>
          <a:bodyPr>
            <a:normAutofit fontScale="92500"/>
          </a:bodyPr>
          <a:lstStyle/>
          <a:p>
            <a:pPr eaLnBrk="1" hangingPunct="1">
              <a:lnSpc>
                <a:spcPct val="80000"/>
              </a:lnSpc>
              <a:buFont typeface="Arial" panose="020B0604020202020204" pitchFamily="34" charset="0"/>
              <a:buNone/>
              <a:defRPr/>
            </a:pPr>
            <a:r>
              <a:rPr lang="es" altLang="en-US" sz="3200">
                <a:solidFill>
                  <a:schemeClr val="accent1"/>
                </a:solidFill>
                <a:effectLst>
                  <a:outerShdw blurRad="38100" dist="38100" dir="2700000" algn="tl">
                    <a:srgbClr val="000000"/>
                  </a:outerShdw>
                </a:effectLst>
                <a:latin typeface="Rockwell Condensed" panose="02060603050405020104" pitchFamily="18" charset="0"/>
              </a:rPr>
              <a:t>Amilenialismo/Post-milenialismo</a:t>
            </a:r>
          </a:p>
          <a:p>
            <a:pPr eaLnBrk="1" hangingPunct="1">
              <a:lnSpc>
                <a:spcPct val="80000"/>
              </a:lnSpc>
              <a:defRPr/>
            </a:pPr>
            <a:r>
              <a:rPr lang="es" altLang="en-US" i="1">
                <a:latin typeface="Arial Narrow" panose="020B0606020202030204" pitchFamily="34" charset="0"/>
              </a:rPr>
              <a:t>Aquí, hay un solo “juicio final”, y todos los humanos estarán allí (cf. Dn 12:2; Hch 24:15).</a:t>
            </a:r>
          </a:p>
          <a:p>
            <a:pPr eaLnBrk="1" hangingPunct="1">
              <a:lnSpc>
                <a:spcPct val="80000"/>
              </a:lnSpc>
              <a:defRPr/>
            </a:pPr>
            <a:r>
              <a:rPr lang="es" altLang="en-US" i="1">
                <a:latin typeface="Arial Narrow" panose="020B0606020202030204" pitchFamily="34" charset="0"/>
              </a:rPr>
              <a:t>Todos los pasajes de juicio en Apocalipsis se refieren a lo mismo (11:18; 20:11-15).</a:t>
            </a:r>
          </a:p>
        </p:txBody>
      </p:sp>
      <p:sp>
        <p:nvSpPr>
          <p:cNvPr id="358407" name="Rectangle 7">
            <a:extLst>
              <a:ext uri="{FF2B5EF4-FFF2-40B4-BE49-F238E27FC236}">
                <a16:creationId xmlns:a16="http://schemas.microsoft.com/office/drawing/2014/main" id="{75057AC7-26E5-2FA3-18E1-ACE4069E2CF7}"/>
              </a:ext>
            </a:extLst>
          </p:cNvPr>
          <p:cNvSpPr>
            <a:spLocks/>
          </p:cNvSpPr>
          <p:nvPr/>
        </p:nvSpPr>
        <p:spPr bwMode="auto">
          <a:xfrm>
            <a:off x="7689851" y="1243014"/>
            <a:ext cx="2778125" cy="5432425"/>
          </a:xfrm>
          <a:prstGeom prst="rect">
            <a:avLst/>
          </a:prstGeom>
          <a:solidFill>
            <a:srgbClr val="AA9C48"/>
          </a:solidFill>
          <a:ln w="12700">
            <a:solidFill>
              <a:schemeClr val="tx1"/>
            </a:solidFill>
            <a:miter lim="800000"/>
            <a:headEnd/>
            <a:tailEnd/>
          </a:ln>
        </p:spPr>
        <p:txBody>
          <a:bodyPr/>
          <a:lstStyle>
            <a:lvl1pPr marL="228600" indent="-228600">
              <a:lnSpc>
                <a:spcPct val="90000"/>
              </a:lnSpc>
              <a:spcBef>
                <a:spcPts val="1000"/>
              </a:spcBef>
              <a:buFont typeface="Arial" panose="020B0604020202020204" pitchFamily="34" charset="0"/>
              <a:buChar char="•"/>
              <a:defRPr sz="20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4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4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 altLang="en-US" sz="3200" b="0" i="0" u="none" strike="noStrike" kern="1200" cap="none" spc="0" normalizeH="0" baseline="0" noProof="0">
                <a:ln>
                  <a:noFill/>
                </a:ln>
                <a:solidFill>
                  <a:srgbClr val="4472C4"/>
                </a:solidFill>
                <a:effectLst>
                  <a:outerShdw blurRad="38100" dist="38100" dir="2700000" algn="tl">
                    <a:srgbClr val="000000"/>
                  </a:outerShdw>
                </a:effectLst>
                <a:uLnTx/>
                <a:uFillTx/>
                <a:latin typeface="Rockwell Condensed" panose="02060603050405020104" pitchFamily="18" charset="0"/>
                <a:ea typeface="+mn-ea"/>
                <a:cs typeface="+mn-cs"/>
              </a:rPr>
              <a:t>dispensacionalismo</a:t>
            </a:r>
          </a:p>
          <a:p>
            <a:pPr marL="228600" marR="0" lvl="0" indent="-228600" algn="l" defTabSz="914400" rtl="0" eaLnBrk="1" fontAlgn="auto" latinLnBrk="0" hangingPunct="1">
              <a:lnSpc>
                <a:spcPct val="85000"/>
              </a:lnSpc>
              <a:spcBef>
                <a:spcPts val="1000"/>
              </a:spcBef>
              <a:spcAft>
                <a:spcPts val="0"/>
              </a:spcAft>
              <a:buClrTx/>
              <a:buSzTx/>
              <a:buFont typeface="Arial" panose="020B0604020202020204" pitchFamily="34" charset="0"/>
              <a:buChar char="•"/>
              <a:tabLst/>
              <a:defRPr/>
            </a:pPr>
            <a:r>
              <a:rPr kumimoji="0" lang="es" altLang="en-US" sz="2400" b="0"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Aquí, hay tres juicios finales.</a:t>
            </a:r>
          </a:p>
          <a:p>
            <a:pPr marL="228600" marR="0" lvl="0" indent="-228600" algn="l" defTabSz="914400" rtl="0" eaLnBrk="1" fontAlgn="auto" latinLnBrk="0" hangingPunct="1">
              <a:lnSpc>
                <a:spcPct val="85000"/>
              </a:lnSpc>
              <a:spcBef>
                <a:spcPts val="1000"/>
              </a:spcBef>
              <a:spcAft>
                <a:spcPts val="0"/>
              </a:spcAft>
              <a:buClrTx/>
              <a:buSzTx/>
              <a:buFont typeface="Arial" panose="020B0604020202020204" pitchFamily="34" charset="0"/>
              <a:buChar char="•"/>
              <a:tabLst/>
              <a:defRPr/>
            </a:pPr>
            <a:r>
              <a:rPr kumimoji="0" lang="es" altLang="en-US" sz="2400" b="0"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La iglesia será juzgada en el rapto antes de la tribulación.</a:t>
            </a:r>
          </a:p>
          <a:p>
            <a:pPr marL="228600" marR="0" lvl="0" indent="-228600" algn="l" defTabSz="914400" rtl="0" eaLnBrk="1" fontAlgn="auto" latinLnBrk="0" hangingPunct="1">
              <a:lnSpc>
                <a:spcPct val="85000"/>
              </a:lnSpc>
              <a:spcBef>
                <a:spcPts val="1000"/>
              </a:spcBef>
              <a:spcAft>
                <a:spcPts val="0"/>
              </a:spcAft>
              <a:buClrTx/>
              <a:buSzTx/>
              <a:buFont typeface="Arial" panose="020B0604020202020204" pitchFamily="34" charset="0"/>
              <a:buChar char="•"/>
              <a:tabLst/>
              <a:defRPr/>
            </a:pPr>
            <a:r>
              <a:rPr kumimoji="0" lang="es" altLang="en-US" sz="2400" b="0"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Israel y las naciones serán juzgadas al regreso de Cristo después de la tribulación.</a:t>
            </a:r>
          </a:p>
          <a:p>
            <a:pPr marL="228600" marR="0" lvl="0" indent="-228600" algn="l" defTabSz="914400" rtl="0" eaLnBrk="1" fontAlgn="auto" latinLnBrk="0" hangingPunct="1">
              <a:lnSpc>
                <a:spcPct val="85000"/>
              </a:lnSpc>
              <a:spcBef>
                <a:spcPts val="1000"/>
              </a:spcBef>
              <a:spcAft>
                <a:spcPts val="0"/>
              </a:spcAft>
              <a:buClrTx/>
              <a:buSzTx/>
              <a:buFont typeface="Arial" panose="020B0604020202020204" pitchFamily="34" charset="0"/>
              <a:buChar char="•"/>
              <a:tabLst/>
              <a:defRPr/>
            </a:pPr>
            <a:r>
              <a:rPr kumimoji="0" lang="es" altLang="en-US" sz="2400" b="0"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Los impíos serán juzgados después de los 1000 años.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58406">
                                            <p:bg/>
                                          </p:spTgt>
                                        </p:tgtEl>
                                        <p:attrNameLst>
                                          <p:attrName>style.visibility</p:attrName>
                                        </p:attrNameLst>
                                      </p:cBhvr>
                                      <p:to>
                                        <p:strVal val="visible"/>
                                      </p:to>
                                    </p:set>
                                    <p:animEffect transition="in" filter="dissolve">
                                      <p:cBhvr>
                                        <p:cTn id="7" dur="500"/>
                                        <p:tgtEl>
                                          <p:spTgt spid="358406">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58406">
                                            <p:txEl>
                                              <p:pRg st="0" end="0"/>
                                            </p:txEl>
                                          </p:spTgt>
                                        </p:tgtEl>
                                        <p:attrNameLst>
                                          <p:attrName>style.visibility</p:attrName>
                                        </p:attrNameLst>
                                      </p:cBhvr>
                                      <p:to>
                                        <p:strVal val="visible"/>
                                      </p:to>
                                    </p:set>
                                    <p:animEffect transition="in" filter="dissolve">
                                      <p:cBhvr>
                                        <p:cTn id="10" dur="500"/>
                                        <p:tgtEl>
                                          <p:spTgt spid="358406">
                                            <p:txEl>
                                              <p:pRg st="0" end="0"/>
                                            </p:txEl>
                                          </p:spTgt>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358405">
                                            <p:bg/>
                                          </p:spTgt>
                                        </p:tgtEl>
                                        <p:attrNameLst>
                                          <p:attrName>style.visibility</p:attrName>
                                        </p:attrNameLst>
                                      </p:cBhvr>
                                      <p:to>
                                        <p:strVal val="visible"/>
                                      </p:to>
                                    </p:set>
                                    <p:animEffect transition="in" filter="dissolve">
                                      <p:cBhvr>
                                        <p:cTn id="14" dur="500"/>
                                        <p:tgtEl>
                                          <p:spTgt spid="358405">
                                            <p:bg/>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58405">
                                            <p:txEl>
                                              <p:pRg st="0" end="0"/>
                                            </p:txEl>
                                          </p:spTgt>
                                        </p:tgtEl>
                                        <p:attrNameLst>
                                          <p:attrName>style.visibility</p:attrName>
                                        </p:attrNameLst>
                                      </p:cBhvr>
                                      <p:to>
                                        <p:strVal val="visible"/>
                                      </p:to>
                                    </p:set>
                                    <p:animEffect transition="in" filter="dissolve">
                                      <p:cBhvr>
                                        <p:cTn id="17" dur="500"/>
                                        <p:tgtEl>
                                          <p:spTgt spid="358405">
                                            <p:txEl>
                                              <p:pRg st="0" end="0"/>
                                            </p:txEl>
                                          </p:spTgt>
                                        </p:tgtEl>
                                      </p:cBhvr>
                                    </p:animEffect>
                                  </p:childTnLst>
                                </p:cTn>
                              </p:par>
                            </p:childTnLst>
                          </p:cTn>
                        </p:par>
                        <p:par>
                          <p:cTn id="18" fill="hold" nodeType="afterGroup">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358407">
                                            <p:bg/>
                                          </p:spTgt>
                                        </p:tgtEl>
                                        <p:attrNameLst>
                                          <p:attrName>style.visibility</p:attrName>
                                        </p:attrNameLst>
                                      </p:cBhvr>
                                      <p:to>
                                        <p:strVal val="visible"/>
                                      </p:to>
                                    </p:set>
                                    <p:animEffect transition="in" filter="dissolve">
                                      <p:cBhvr>
                                        <p:cTn id="21" dur="500"/>
                                        <p:tgtEl>
                                          <p:spTgt spid="358407">
                                            <p:bg/>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58407">
                                            <p:txEl>
                                              <p:pRg st="0" end="0"/>
                                            </p:txEl>
                                          </p:spTgt>
                                        </p:tgtEl>
                                        <p:attrNameLst>
                                          <p:attrName>style.visibility</p:attrName>
                                        </p:attrNameLst>
                                      </p:cBhvr>
                                      <p:to>
                                        <p:strVal val="visible"/>
                                      </p:to>
                                    </p:set>
                                    <p:animEffect transition="in" filter="dissolve">
                                      <p:cBhvr>
                                        <p:cTn id="24" dur="500"/>
                                        <p:tgtEl>
                                          <p:spTgt spid="358407">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58406">
                                            <p:txEl>
                                              <p:pRg st="1" end="1"/>
                                            </p:txEl>
                                          </p:spTgt>
                                        </p:tgtEl>
                                        <p:attrNameLst>
                                          <p:attrName>style.visibility</p:attrName>
                                        </p:attrNameLst>
                                      </p:cBhvr>
                                      <p:to>
                                        <p:strVal val="visible"/>
                                      </p:to>
                                    </p:set>
                                    <p:anim calcmode="lin" valueType="num">
                                      <p:cBhvr additive="base">
                                        <p:cTn id="29" dur="500" fill="hold"/>
                                        <p:tgtEl>
                                          <p:spTgt spid="35840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584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358406">
                                            <p:txEl>
                                              <p:pRg st="2" end="2"/>
                                            </p:txEl>
                                          </p:spTgt>
                                        </p:tgtEl>
                                        <p:attrNameLst>
                                          <p:attrName>style.visibility</p:attrName>
                                        </p:attrNameLst>
                                      </p:cBhvr>
                                      <p:to>
                                        <p:strVal val="visible"/>
                                      </p:to>
                                    </p:set>
                                    <p:anim calcmode="lin" valueType="num">
                                      <p:cBhvr additive="base">
                                        <p:cTn id="35" dur="500" fill="hold"/>
                                        <p:tgtEl>
                                          <p:spTgt spid="35840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584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58405">
                                            <p:txEl>
                                              <p:pRg st="1" end="1"/>
                                            </p:txEl>
                                          </p:spTgt>
                                        </p:tgtEl>
                                        <p:attrNameLst>
                                          <p:attrName>style.visibility</p:attrName>
                                        </p:attrNameLst>
                                      </p:cBhvr>
                                      <p:to>
                                        <p:strVal val="visible"/>
                                      </p:to>
                                    </p:set>
                                    <p:anim calcmode="lin" valueType="num">
                                      <p:cBhvr additive="base">
                                        <p:cTn id="41" dur="500" fill="hold"/>
                                        <p:tgtEl>
                                          <p:spTgt spid="358405">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5840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358405">
                                            <p:txEl>
                                              <p:pRg st="2" end="2"/>
                                            </p:txEl>
                                          </p:spTgt>
                                        </p:tgtEl>
                                        <p:attrNameLst>
                                          <p:attrName>style.visibility</p:attrName>
                                        </p:attrNameLst>
                                      </p:cBhvr>
                                      <p:to>
                                        <p:strVal val="visible"/>
                                      </p:to>
                                    </p:set>
                                    <p:anim calcmode="lin" valueType="num">
                                      <p:cBhvr additive="base">
                                        <p:cTn id="47" dur="500" fill="hold"/>
                                        <p:tgtEl>
                                          <p:spTgt spid="358405">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5840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358405">
                                            <p:txEl>
                                              <p:pRg st="3" end="3"/>
                                            </p:txEl>
                                          </p:spTgt>
                                        </p:tgtEl>
                                        <p:attrNameLst>
                                          <p:attrName>style.visibility</p:attrName>
                                        </p:attrNameLst>
                                      </p:cBhvr>
                                      <p:to>
                                        <p:strVal val="visible"/>
                                      </p:to>
                                    </p:set>
                                    <p:anim calcmode="lin" valueType="num">
                                      <p:cBhvr additive="base">
                                        <p:cTn id="53" dur="500" fill="hold"/>
                                        <p:tgtEl>
                                          <p:spTgt spid="358405">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5840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358407">
                                            <p:txEl>
                                              <p:pRg st="1" end="1"/>
                                            </p:txEl>
                                          </p:spTgt>
                                        </p:tgtEl>
                                        <p:attrNameLst>
                                          <p:attrName>style.visibility</p:attrName>
                                        </p:attrNameLst>
                                      </p:cBhvr>
                                      <p:to>
                                        <p:strVal val="visible"/>
                                      </p:to>
                                    </p:set>
                                    <p:anim calcmode="lin" valueType="num">
                                      <p:cBhvr additive="base">
                                        <p:cTn id="59" dur="500" fill="hold"/>
                                        <p:tgtEl>
                                          <p:spTgt spid="358407">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584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358407">
                                            <p:txEl>
                                              <p:pRg st="2" end="2"/>
                                            </p:txEl>
                                          </p:spTgt>
                                        </p:tgtEl>
                                        <p:attrNameLst>
                                          <p:attrName>style.visibility</p:attrName>
                                        </p:attrNameLst>
                                      </p:cBhvr>
                                      <p:to>
                                        <p:strVal val="visible"/>
                                      </p:to>
                                    </p:set>
                                    <p:anim calcmode="lin" valueType="num">
                                      <p:cBhvr additive="base">
                                        <p:cTn id="65" dur="500" fill="hold"/>
                                        <p:tgtEl>
                                          <p:spTgt spid="358407">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584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358407">
                                            <p:txEl>
                                              <p:pRg st="3" end="3"/>
                                            </p:txEl>
                                          </p:spTgt>
                                        </p:tgtEl>
                                        <p:attrNameLst>
                                          <p:attrName>style.visibility</p:attrName>
                                        </p:attrNameLst>
                                      </p:cBhvr>
                                      <p:to>
                                        <p:strVal val="visible"/>
                                      </p:to>
                                    </p:set>
                                    <p:anim calcmode="lin" valueType="num">
                                      <p:cBhvr additive="base">
                                        <p:cTn id="71" dur="500" fill="hold"/>
                                        <p:tgtEl>
                                          <p:spTgt spid="358407">
                                            <p:txEl>
                                              <p:pRg st="3" end="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584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358407">
                                            <p:txEl>
                                              <p:pRg st="4" end="4"/>
                                            </p:txEl>
                                          </p:spTgt>
                                        </p:tgtEl>
                                        <p:attrNameLst>
                                          <p:attrName>style.visibility</p:attrName>
                                        </p:attrNameLst>
                                      </p:cBhvr>
                                      <p:to>
                                        <p:strVal val="visible"/>
                                      </p:to>
                                    </p:set>
                                    <p:anim calcmode="lin" valueType="num">
                                      <p:cBhvr additive="base">
                                        <p:cTn id="77" dur="500" fill="hold"/>
                                        <p:tgtEl>
                                          <p:spTgt spid="358407">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584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5" grpId="0" uiExpand="1" build="p" animBg="1"/>
      <p:bldP spid="358406" grpId="0" uiExpand="1" build="p" animBg="1"/>
      <p:bldP spid="358407" grpId="0" uiExpand="1" build="allAtOnce"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id="{316B1307-61F0-57F0-28B0-3F3F9FB38B86}"/>
              </a:ext>
            </a:extLst>
          </p:cNvPr>
          <p:cNvSpPr>
            <a:spLocks noGrp="1"/>
          </p:cNvSpPr>
          <p:nvPr>
            <p:ph type="title" idx="4294967295"/>
          </p:nvPr>
        </p:nvSpPr>
        <p:spPr/>
        <p:txBody>
          <a:bodyPr/>
          <a:lstStyle/>
          <a:p>
            <a:pPr eaLnBrk="1" hangingPunct="1"/>
            <a:r>
              <a:rPr lang="es" altLang="en-US"/>
              <a:t>la ciudad de dios</a:t>
            </a:r>
          </a:p>
        </p:txBody>
      </p:sp>
      <p:sp>
        <p:nvSpPr>
          <p:cNvPr id="360451" name="Rectangle 3">
            <a:extLst>
              <a:ext uri="{FF2B5EF4-FFF2-40B4-BE49-F238E27FC236}">
                <a16:creationId xmlns:a16="http://schemas.microsoft.com/office/drawing/2014/main" id="{63F98041-3136-FAF3-C3EF-223477363997}"/>
              </a:ext>
            </a:extLst>
          </p:cNvPr>
          <p:cNvSpPr>
            <a:spLocks noGrp="1"/>
          </p:cNvSpPr>
          <p:nvPr>
            <p:ph type="body" idx="4294967295"/>
          </p:nvPr>
        </p:nvSpPr>
        <p:spPr>
          <a:xfrm>
            <a:off x="2057400" y="2179638"/>
            <a:ext cx="8377238" cy="4521200"/>
          </a:xfrm>
        </p:spPr>
        <p:txBody>
          <a:bodyPr/>
          <a:lstStyle/>
          <a:p>
            <a:pPr eaLnBrk="1" hangingPunct="1">
              <a:buFont typeface="Arial" panose="020B0604020202020204" pitchFamily="34" charset="0"/>
              <a:buNone/>
            </a:pPr>
            <a:r>
              <a:rPr lang="es" altLang="en-US">
                <a:solidFill>
                  <a:srgbClr val="FFFF99"/>
                </a:solidFill>
              </a:rPr>
              <a:t>Isaías habló de un cielo y una tierra nuevos (Is. 65:17-25; 66:22-24), y Juan emplea ese mismo lenguaje para describir lo que reemplaza al primer cielo y tierra.</a:t>
            </a:r>
          </a:p>
          <a:p>
            <a:pPr eaLnBrk="1" hangingPunct="1"/>
            <a:r>
              <a:rPr lang="es" altLang="en-US" i="1"/>
              <a:t>Según Pedro, el cielo y la tierra originales serán destruidos por fuego (2 Ped. 3:10, 12-13).</a:t>
            </a:r>
          </a:p>
          <a:p>
            <a:pPr eaLnBrk="1" hangingPunct="1"/>
            <a:r>
              <a:rPr lang="es" altLang="en-US" i="1"/>
              <a:t>El centro de la visión de Juan del nuevo orden es la ciudad santa, la Nueva Jerusalén, que es a la vez un lugar y un cuerpo de personas representadas como una novia.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 calcmode="lin" valueType="num">
                                      <p:cBhvr>
                                        <p:cTn id="7" dur="500" fill="hold"/>
                                        <p:tgtEl>
                                          <p:spTgt spid="3604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04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0451">
                                            <p:txEl>
                                              <p:pRg st="1" end="1"/>
                                            </p:txEl>
                                          </p:spTgt>
                                        </p:tgtEl>
                                        <p:attrNameLst>
                                          <p:attrName>style.visibility</p:attrName>
                                        </p:attrNameLst>
                                      </p:cBhvr>
                                      <p:to>
                                        <p:strVal val="visible"/>
                                      </p:to>
                                    </p:set>
                                    <p:anim calcmode="lin" valueType="num">
                                      <p:cBhvr additive="base">
                                        <p:cTn id="13" dur="500" fill="hold"/>
                                        <p:tgtEl>
                                          <p:spTgt spid="3604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04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60451">
                                            <p:txEl>
                                              <p:pRg st="2" end="2"/>
                                            </p:txEl>
                                          </p:spTgt>
                                        </p:tgtEl>
                                        <p:attrNameLst>
                                          <p:attrName>style.visibility</p:attrName>
                                        </p:attrNameLst>
                                      </p:cBhvr>
                                      <p:to>
                                        <p:strVal val="visible"/>
                                      </p:to>
                                    </p:set>
                                    <p:anim calcmode="lin" valueType="num">
                                      <p:cBhvr additive="base">
                                        <p:cTn id="19" dur="500" fill="hold"/>
                                        <p:tgtEl>
                                          <p:spTgt spid="3604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04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a:extLst>
              <a:ext uri="{FF2B5EF4-FFF2-40B4-BE49-F238E27FC236}">
                <a16:creationId xmlns:a16="http://schemas.microsoft.com/office/drawing/2014/main" id="{16377F5A-B003-520A-8CB6-836FB96E01BE}"/>
              </a:ext>
            </a:extLst>
          </p:cNvPr>
          <p:cNvSpPr>
            <a:spLocks noGrp="1"/>
          </p:cNvSpPr>
          <p:nvPr>
            <p:ph type="title" idx="4294967295"/>
          </p:nvPr>
        </p:nvSpPr>
        <p:spPr/>
        <p:txBody>
          <a:bodyPr/>
          <a:lstStyle/>
          <a:p>
            <a:pPr eaLnBrk="1" hangingPunct="1"/>
            <a:r>
              <a:rPr lang="es" altLang="en-US"/>
              <a:t>La novia</a:t>
            </a:r>
          </a:p>
        </p:txBody>
      </p:sp>
      <p:sp>
        <p:nvSpPr>
          <p:cNvPr id="361475" name="Rectangle 3">
            <a:extLst>
              <a:ext uri="{FF2B5EF4-FFF2-40B4-BE49-F238E27FC236}">
                <a16:creationId xmlns:a16="http://schemas.microsoft.com/office/drawing/2014/main" id="{A5249D62-E5D4-AFEA-EE30-A9E141BD61A0}"/>
              </a:ext>
            </a:extLst>
          </p:cNvPr>
          <p:cNvSpPr>
            <a:spLocks noGrp="1"/>
          </p:cNvSpPr>
          <p:nvPr>
            <p:ph type="body" idx="4294967295"/>
          </p:nvPr>
        </p:nvSpPr>
        <p:spPr>
          <a:xfrm>
            <a:off x="2057401" y="2336800"/>
            <a:ext cx="8215313" cy="4114800"/>
          </a:xfrm>
        </p:spPr>
        <p:txBody>
          <a:bodyPr>
            <a:normAutofit lnSpcReduction="10000"/>
          </a:bodyPr>
          <a:lstStyle/>
          <a:p>
            <a:pPr eaLnBrk="1" hangingPunct="1">
              <a:buFont typeface="Arial" panose="020B0604020202020204" pitchFamily="34" charset="0"/>
              <a:buNone/>
            </a:pPr>
            <a:r>
              <a:rPr lang="es" altLang="en-US">
                <a:solidFill>
                  <a:srgbClr val="FFFF99"/>
                </a:solidFill>
              </a:rPr>
              <a:t>La Ciudad Santa se describe como una novia lista para asistir a las fiestas nupciales de la toma de casa, donde se convertirá en la esposa de Dios.</a:t>
            </a:r>
          </a:p>
          <a:p>
            <a:pPr eaLnBrk="1" hangingPunct="1"/>
            <a:r>
              <a:rPr lang="es" altLang="en-US" i="1"/>
              <a:t>La “montaña” sobre la cual descansa la Nueva Jerusalén no tiene nombre, pero presumiblemente es el monte de Sión celestial (cf. 14:1).</a:t>
            </a:r>
          </a:p>
          <a:p>
            <a:pPr eaLnBrk="1" hangingPunct="1"/>
            <a:r>
              <a:rPr lang="es" altLang="en-US" i="1"/>
              <a:t>La novia es el cuerpo del pueblo de Dios que incluye tanto a los antiguos israelitas (las puertas llevan el nombre de las doce tribus) como a los cristianos en la iglesia (los cimientos llevan el nombre de los doce apóstoles).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61475">
                                            <p:txEl>
                                              <p:pRg st="0" end="0"/>
                                            </p:txEl>
                                          </p:spTgt>
                                        </p:tgtEl>
                                        <p:attrNameLst>
                                          <p:attrName>style.visibility</p:attrName>
                                        </p:attrNameLst>
                                      </p:cBhvr>
                                      <p:to>
                                        <p:strVal val="visible"/>
                                      </p:to>
                                    </p:set>
                                    <p:anim calcmode="lin" valueType="num">
                                      <p:cBhvr>
                                        <p:cTn id="7" dur="500" fill="hold"/>
                                        <p:tgtEl>
                                          <p:spTgt spid="3614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14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1475">
                                            <p:txEl>
                                              <p:pRg st="1" end="1"/>
                                            </p:txEl>
                                          </p:spTgt>
                                        </p:tgtEl>
                                        <p:attrNameLst>
                                          <p:attrName>style.visibility</p:attrName>
                                        </p:attrNameLst>
                                      </p:cBhvr>
                                      <p:to>
                                        <p:strVal val="visible"/>
                                      </p:to>
                                    </p:set>
                                    <p:anim calcmode="lin" valueType="num">
                                      <p:cBhvr additive="base">
                                        <p:cTn id="13" dur="500" fill="hold"/>
                                        <p:tgtEl>
                                          <p:spTgt spid="3614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14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61475">
                                            <p:txEl>
                                              <p:pRg st="2" end="2"/>
                                            </p:txEl>
                                          </p:spTgt>
                                        </p:tgtEl>
                                        <p:attrNameLst>
                                          <p:attrName>style.visibility</p:attrName>
                                        </p:attrNameLst>
                                      </p:cBhvr>
                                      <p:to>
                                        <p:strVal val="visible"/>
                                      </p:to>
                                    </p:set>
                                    <p:anim calcmode="lin" valueType="num">
                                      <p:cBhvr additive="base">
                                        <p:cTn id="19" dur="500" fill="hold"/>
                                        <p:tgtEl>
                                          <p:spTgt spid="3614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14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2A8121E2-8B2A-F210-CC92-A648E5ED1F8C}"/>
              </a:ext>
            </a:extLst>
          </p:cNvPr>
          <p:cNvSpPr>
            <a:spLocks noGrp="1"/>
          </p:cNvSpPr>
          <p:nvPr>
            <p:ph type="title" idx="4294967295"/>
          </p:nvPr>
        </p:nvSpPr>
        <p:spPr/>
        <p:txBody>
          <a:bodyPr/>
          <a:lstStyle/>
          <a:p>
            <a:pPr eaLnBrk="1" hangingPunct="1"/>
            <a:r>
              <a:rPr lang="es" altLang="en-US"/>
              <a:t>La ciudad en cubos</a:t>
            </a:r>
          </a:p>
        </p:txBody>
      </p:sp>
      <p:sp>
        <p:nvSpPr>
          <p:cNvPr id="362499" name="Rectangle 3">
            <a:extLst>
              <a:ext uri="{FF2B5EF4-FFF2-40B4-BE49-F238E27FC236}">
                <a16:creationId xmlns:a16="http://schemas.microsoft.com/office/drawing/2014/main" id="{4B529F78-0C17-62D0-41BF-A2002C00ABD3}"/>
              </a:ext>
            </a:extLst>
          </p:cNvPr>
          <p:cNvSpPr>
            <a:spLocks noGrp="1"/>
          </p:cNvSpPr>
          <p:nvPr>
            <p:ph type="body" idx="4294967295"/>
          </p:nvPr>
        </p:nvSpPr>
        <p:spPr>
          <a:xfrm>
            <a:off x="2057400" y="2193926"/>
            <a:ext cx="8288338" cy="4664075"/>
          </a:xfrm>
        </p:spPr>
        <p:txBody>
          <a:bodyPr>
            <a:normAutofit fontScale="92500" lnSpcReduction="10000"/>
          </a:bodyPr>
          <a:lstStyle/>
          <a:p>
            <a:pPr eaLnBrk="1" hangingPunct="1">
              <a:buFont typeface="Arial" panose="020B0604020202020204" pitchFamily="34" charset="0"/>
              <a:buNone/>
            </a:pPr>
            <a:r>
              <a:rPr lang="es" altLang="en-US">
                <a:solidFill>
                  <a:srgbClr val="FFFF99"/>
                </a:solidFill>
              </a:rPr>
              <a:t>La extravagante descripción de la ciudad apunta hacia lo indescriptible.</a:t>
            </a:r>
          </a:p>
          <a:p>
            <a:pPr eaLnBrk="1" hangingPunct="1"/>
            <a:r>
              <a:rPr lang="es" altLang="en-US" i="1"/>
              <a:t>El oro que es transparente como el cristal y las perlas lo suficientemente grandes como para servir como puertas de la ciudad están más allá de la experiencia natural.</a:t>
            </a:r>
          </a:p>
          <a:p>
            <a:pPr eaLnBrk="1" hangingPunct="1"/>
            <a:r>
              <a:rPr lang="es" altLang="en-US" i="1"/>
              <a:t>Las distancias tridimensionales (12,000 estadios) pueden ser números simbólicos (12 = el número del pueblo de Dios; 1000 = el número del reino de Dios).</a:t>
            </a:r>
          </a:p>
          <a:p>
            <a:pPr eaLnBrk="1" hangingPunct="1"/>
            <a:r>
              <a:rPr lang="es" altLang="en-US" i="1"/>
              <a:t>La ciudad no tenía templo, porque la ciudad misma es el templo habitado por la presencia inmediata de Dios.</a:t>
            </a:r>
          </a:p>
          <a:p>
            <a:pPr eaLnBrk="1" hangingPunct="1"/>
            <a:r>
              <a:rPr lang="es" altLang="en-US" i="1"/>
              <a:t>Dios mismo es la luz de la ciudad, brillando a través de Cristo el Cordero.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62499">
                                            <p:txEl>
                                              <p:pRg st="0" end="0"/>
                                            </p:txEl>
                                          </p:spTgt>
                                        </p:tgtEl>
                                        <p:attrNameLst>
                                          <p:attrName>style.visibility</p:attrName>
                                        </p:attrNameLst>
                                      </p:cBhvr>
                                      <p:to>
                                        <p:strVal val="visible"/>
                                      </p:to>
                                    </p:set>
                                    <p:anim calcmode="lin" valueType="num">
                                      <p:cBhvr>
                                        <p:cTn id="7" dur="500" fill="hold"/>
                                        <p:tgtEl>
                                          <p:spTgt spid="3624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24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2499">
                                            <p:txEl>
                                              <p:pRg st="1" end="1"/>
                                            </p:txEl>
                                          </p:spTgt>
                                        </p:tgtEl>
                                        <p:attrNameLst>
                                          <p:attrName>style.visibility</p:attrName>
                                        </p:attrNameLst>
                                      </p:cBhvr>
                                      <p:to>
                                        <p:strVal val="visible"/>
                                      </p:to>
                                    </p:set>
                                    <p:anim calcmode="lin" valueType="num">
                                      <p:cBhvr additive="base">
                                        <p:cTn id="13" dur="500" fill="hold"/>
                                        <p:tgtEl>
                                          <p:spTgt spid="3624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24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62499">
                                            <p:txEl>
                                              <p:pRg st="2" end="2"/>
                                            </p:txEl>
                                          </p:spTgt>
                                        </p:tgtEl>
                                        <p:attrNameLst>
                                          <p:attrName>style.visibility</p:attrName>
                                        </p:attrNameLst>
                                      </p:cBhvr>
                                      <p:to>
                                        <p:strVal val="visible"/>
                                      </p:to>
                                    </p:set>
                                    <p:anim calcmode="lin" valueType="num">
                                      <p:cBhvr additive="base">
                                        <p:cTn id="19" dur="500" fill="hold"/>
                                        <p:tgtEl>
                                          <p:spTgt spid="3624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24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62499">
                                            <p:txEl>
                                              <p:pRg st="3" end="3"/>
                                            </p:txEl>
                                          </p:spTgt>
                                        </p:tgtEl>
                                        <p:attrNameLst>
                                          <p:attrName>style.visibility</p:attrName>
                                        </p:attrNameLst>
                                      </p:cBhvr>
                                      <p:to>
                                        <p:strVal val="visible"/>
                                      </p:to>
                                    </p:set>
                                    <p:anim calcmode="lin" valueType="num">
                                      <p:cBhvr additive="base">
                                        <p:cTn id="25" dur="500" fill="hold"/>
                                        <p:tgtEl>
                                          <p:spTgt spid="3624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24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62499">
                                            <p:txEl>
                                              <p:pRg st="4" end="4"/>
                                            </p:txEl>
                                          </p:spTgt>
                                        </p:tgtEl>
                                        <p:attrNameLst>
                                          <p:attrName>style.visibility</p:attrName>
                                        </p:attrNameLst>
                                      </p:cBhvr>
                                      <p:to>
                                        <p:strVal val="visible"/>
                                      </p:to>
                                    </p:set>
                                    <p:anim calcmode="lin" valueType="num">
                                      <p:cBhvr additive="base">
                                        <p:cTn id="31" dur="500" fill="hold"/>
                                        <p:tgtEl>
                                          <p:spTgt spid="3624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24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a:extLst>
              <a:ext uri="{FF2B5EF4-FFF2-40B4-BE49-F238E27FC236}">
                <a16:creationId xmlns:a16="http://schemas.microsoft.com/office/drawing/2014/main" id="{E46F4271-B47A-79A9-B7CC-460B841B3C9F}"/>
              </a:ext>
            </a:extLst>
          </p:cNvPr>
          <p:cNvSpPr>
            <a:spLocks noGrp="1"/>
          </p:cNvSpPr>
          <p:nvPr>
            <p:ph type="title" idx="4294967295"/>
          </p:nvPr>
        </p:nvSpPr>
        <p:spPr/>
        <p:txBody>
          <a:bodyPr/>
          <a:lstStyle/>
          <a:p>
            <a:pPr eaLnBrk="1" hangingPunct="1"/>
            <a:r>
              <a:rPr lang="es" altLang="en-US"/>
              <a:t>El Nuevo Edén</a:t>
            </a:r>
          </a:p>
        </p:txBody>
      </p:sp>
      <p:sp>
        <p:nvSpPr>
          <p:cNvPr id="363523" name="Rectangle 3">
            <a:extLst>
              <a:ext uri="{FF2B5EF4-FFF2-40B4-BE49-F238E27FC236}">
                <a16:creationId xmlns:a16="http://schemas.microsoft.com/office/drawing/2014/main" id="{89198B1E-2DCF-8737-2AB3-04940D198F9B}"/>
              </a:ext>
            </a:extLst>
          </p:cNvPr>
          <p:cNvSpPr>
            <a:spLocks noGrp="1"/>
          </p:cNvSpPr>
          <p:nvPr>
            <p:ph type="body" idx="4294967295"/>
          </p:nvPr>
        </p:nvSpPr>
        <p:spPr>
          <a:xfrm>
            <a:off x="2057401" y="2336801"/>
            <a:ext cx="8170863" cy="4098925"/>
          </a:xfrm>
        </p:spPr>
        <p:txBody>
          <a:bodyPr/>
          <a:lstStyle/>
          <a:p>
            <a:pPr eaLnBrk="1" hangingPunct="1">
              <a:buFont typeface="Arial" panose="020B0604020202020204" pitchFamily="34" charset="0"/>
              <a:buNone/>
            </a:pPr>
            <a:r>
              <a:rPr lang="es" altLang="en-US">
                <a:solidFill>
                  <a:srgbClr val="FFFF99"/>
                </a:solidFill>
              </a:rPr>
              <a:t>La ciudad de Dios es el nuevo Edén con el río de agua de vida que brota del trono de Dios y del Cordero.</a:t>
            </a:r>
          </a:p>
          <a:p>
            <a:pPr eaLnBrk="1" hangingPunct="1"/>
            <a:r>
              <a:rPr lang="es" altLang="en-US" i="1"/>
              <a:t>El árbol de la vida crece a ambos lados del río (que es otra anomalía que desalienta el literalismo).</a:t>
            </a:r>
          </a:p>
          <a:p>
            <a:pPr eaLnBrk="1" hangingPunct="1"/>
            <a:r>
              <a:rPr lang="es" altLang="en-US" i="1"/>
              <a:t>La noche, que simboliza todo lo malo y lo injusto (cf. Ro 13,12; 1 Tes 5,5-10), será vencida.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63523">
                                            <p:txEl>
                                              <p:pRg st="0" end="0"/>
                                            </p:txEl>
                                          </p:spTgt>
                                        </p:tgtEl>
                                        <p:attrNameLst>
                                          <p:attrName>style.visibility</p:attrName>
                                        </p:attrNameLst>
                                      </p:cBhvr>
                                      <p:to>
                                        <p:strVal val="visible"/>
                                      </p:to>
                                    </p:set>
                                    <p:anim calcmode="lin" valueType="num">
                                      <p:cBhvr>
                                        <p:cTn id="7" dur="500" fill="hold"/>
                                        <p:tgtEl>
                                          <p:spTgt spid="3635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35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3523">
                                            <p:txEl>
                                              <p:pRg st="1" end="1"/>
                                            </p:txEl>
                                          </p:spTgt>
                                        </p:tgtEl>
                                        <p:attrNameLst>
                                          <p:attrName>style.visibility</p:attrName>
                                        </p:attrNameLst>
                                      </p:cBhvr>
                                      <p:to>
                                        <p:strVal val="visible"/>
                                      </p:to>
                                    </p:set>
                                    <p:anim calcmode="lin" valueType="num">
                                      <p:cBhvr additive="base">
                                        <p:cTn id="13" dur="500" fill="hold"/>
                                        <p:tgtEl>
                                          <p:spTgt spid="3635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35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63523">
                                            <p:txEl>
                                              <p:pRg st="2" end="2"/>
                                            </p:txEl>
                                          </p:spTgt>
                                        </p:tgtEl>
                                        <p:attrNameLst>
                                          <p:attrName>style.visibility</p:attrName>
                                        </p:attrNameLst>
                                      </p:cBhvr>
                                      <p:to>
                                        <p:strVal val="visible"/>
                                      </p:to>
                                    </p:set>
                                    <p:anim calcmode="lin" valueType="num">
                                      <p:cBhvr additive="base">
                                        <p:cTn id="19" dur="500" fill="hold"/>
                                        <p:tgtEl>
                                          <p:spTgt spid="3635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35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304E0541-693E-4A1D-549F-E5EF983D9E99}"/>
              </a:ext>
            </a:extLst>
          </p:cNvPr>
          <p:cNvSpPr>
            <a:spLocks noGrp="1"/>
          </p:cNvSpPr>
          <p:nvPr>
            <p:ph type="title"/>
          </p:nvPr>
        </p:nvSpPr>
        <p:spPr/>
        <p:txBody>
          <a:bodyPr/>
          <a:lstStyle/>
          <a:p>
            <a:pPr eaLnBrk="1" hangingPunct="1"/>
            <a:r>
              <a:rPr lang="es" altLang="en-US" b="1"/>
              <a:t>ESTILO DE ESCRITURA</a:t>
            </a:r>
          </a:p>
        </p:txBody>
      </p:sp>
      <p:sp>
        <p:nvSpPr>
          <p:cNvPr id="44035" name="Rectangle 5">
            <a:extLst>
              <a:ext uri="{FF2B5EF4-FFF2-40B4-BE49-F238E27FC236}">
                <a16:creationId xmlns:a16="http://schemas.microsoft.com/office/drawing/2014/main" id="{640D670B-DAE8-0011-55C3-C135E9CFDB28}"/>
              </a:ext>
            </a:extLst>
          </p:cNvPr>
          <p:cNvSpPr>
            <a:spLocks noGrp="1"/>
          </p:cNvSpPr>
          <p:nvPr>
            <p:ph type="body" idx="4294967295"/>
          </p:nvPr>
        </p:nvSpPr>
        <p:spPr>
          <a:xfrm>
            <a:off x="1008530" y="1839072"/>
            <a:ext cx="9632576" cy="4351338"/>
          </a:xfrm>
        </p:spPr>
        <p:txBody>
          <a:bodyPr/>
          <a:lstStyle/>
          <a:p>
            <a:pPr eaLnBrk="1" hangingPunct="1">
              <a:buFont typeface="Arial" panose="020B0604020202020204" pitchFamily="34" charset="0"/>
              <a:buNone/>
            </a:pPr>
            <a:r>
              <a:rPr lang="es" altLang="en-US" b="1" i="1" dirty="0">
                <a:solidFill>
                  <a:srgbClr val="00FFFF"/>
                </a:solidFill>
              </a:rPr>
              <a:t>El Libro de Apocalipsis afirma ser una </a:t>
            </a:r>
            <a:r>
              <a:rPr lang="es" altLang="en-US" b="1" i="1" u="sng" dirty="0">
                <a:solidFill>
                  <a:srgbClr val="00FFFF"/>
                </a:solidFill>
              </a:rPr>
              <a:t>carta </a:t>
            </a:r>
            <a:r>
              <a:rPr lang="es" altLang="en-US" b="1" i="1" dirty="0">
                <a:solidFill>
                  <a:srgbClr val="00FFFF"/>
                </a:solidFill>
              </a:rPr>
              <a:t>(1:4), una </a:t>
            </a:r>
            <a:r>
              <a:rPr lang="es" altLang="en-US" b="1" i="1" u="sng" dirty="0">
                <a:solidFill>
                  <a:srgbClr val="00FFFF"/>
                </a:solidFill>
              </a:rPr>
              <a:t>profecía </a:t>
            </a:r>
            <a:r>
              <a:rPr lang="es" altLang="en-US" b="1" i="1" dirty="0">
                <a:solidFill>
                  <a:srgbClr val="00FFFF"/>
                </a:solidFill>
              </a:rPr>
              <a:t>(1:3; 22:7, 10, 18-19) y un </a:t>
            </a:r>
            <a:r>
              <a:rPr lang="es" altLang="en-US" b="1" i="1" u="sng" dirty="0">
                <a:solidFill>
                  <a:srgbClr val="00FFFF"/>
                </a:solidFill>
              </a:rPr>
              <a:t>apocalipsis </a:t>
            </a:r>
            <a:r>
              <a:rPr lang="es" altLang="en-US" b="1" i="1" dirty="0">
                <a:solidFill>
                  <a:srgbClr val="00FFFF"/>
                </a:solidFill>
              </a:rPr>
              <a:t>(1:1). ¿Cuál es el significado de estas tres designaciones? ¿Es esto importante para leer correctamente el libro?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CFABAA2-755C-7B53-5074-B4B7B9740A6A}"/>
              </a:ext>
            </a:extLst>
          </p:cNvPr>
          <p:cNvSpPr>
            <a:spLocks noGrp="1"/>
          </p:cNvSpPr>
          <p:nvPr>
            <p:ph type="title" idx="4294967295"/>
          </p:nvPr>
        </p:nvSpPr>
        <p:spPr>
          <a:xfrm>
            <a:off x="1898650" y="395288"/>
            <a:ext cx="6896100" cy="696912"/>
          </a:xfrm>
        </p:spPr>
        <p:txBody>
          <a:bodyPr/>
          <a:lstStyle/>
          <a:p>
            <a:pPr eaLnBrk="1" hangingPunct="1">
              <a:defRPr/>
            </a:pPr>
            <a:r>
              <a:rPr lang="es" altLang="en-US">
                <a:solidFill>
                  <a:srgbClr val="00FFFF"/>
                </a:solidFill>
                <a:effectLst>
                  <a:outerShdw blurRad="38100" dist="38100" dir="2700000" algn="tl">
                    <a:srgbClr val="000000"/>
                  </a:outerShdw>
                </a:effectLst>
                <a:latin typeface="Impact" panose="020B0806030902050204" pitchFamily="34" charset="0"/>
              </a:rPr>
              <a:t>Un ejemplo de ello…</a:t>
            </a:r>
          </a:p>
        </p:txBody>
      </p:sp>
      <p:sp>
        <p:nvSpPr>
          <p:cNvPr id="48131" name="Rectangle 3">
            <a:extLst>
              <a:ext uri="{FF2B5EF4-FFF2-40B4-BE49-F238E27FC236}">
                <a16:creationId xmlns:a16="http://schemas.microsoft.com/office/drawing/2014/main" id="{319C81E5-FBCB-BA7D-A9EE-DDD7897A0418}"/>
              </a:ext>
            </a:extLst>
          </p:cNvPr>
          <p:cNvSpPr>
            <a:spLocks noGrp="1"/>
          </p:cNvSpPr>
          <p:nvPr>
            <p:ph type="body" idx="4294967295"/>
          </p:nvPr>
        </p:nvSpPr>
        <p:spPr>
          <a:xfrm>
            <a:off x="2043113" y="1284288"/>
            <a:ext cx="8229600" cy="4749800"/>
          </a:xfrm>
        </p:spPr>
        <p:txBody>
          <a:bodyPr>
            <a:normAutofit lnSpcReduction="10000"/>
          </a:bodyPr>
          <a:lstStyle/>
          <a:p>
            <a:pPr eaLnBrk="1" hangingPunct="1">
              <a:buFont typeface="Arial" panose="020B0604020202020204" pitchFamily="34" charset="0"/>
              <a:buNone/>
              <a:defRPr/>
            </a:pPr>
            <a:r>
              <a:rPr lang="es" altLang="en-US" b="1">
                <a:solidFill>
                  <a:srgbClr val="99FFCC"/>
                </a:solidFill>
                <a:effectLst>
                  <a:outerShdw blurRad="38100" dist="38100" dir="2700000" algn="tl">
                    <a:srgbClr val="000000"/>
                  </a:outerShdw>
                </a:effectLst>
              </a:rPr>
              <a:t>LA HORA: </a:t>
            </a:r>
            <a:r>
              <a:rPr lang="es" altLang="en-US"/>
              <a:t>999 dC, Nochevieja, Roma</a:t>
            </a:r>
          </a:p>
          <a:p>
            <a:pPr eaLnBrk="1" hangingPunct="1">
              <a:buFont typeface="Arial" panose="020B0604020202020204" pitchFamily="34" charset="0"/>
              <a:buNone/>
              <a:defRPr/>
            </a:pPr>
            <a:r>
              <a:rPr lang="es" altLang="en-US" b="1">
                <a:solidFill>
                  <a:srgbClr val="99FFCC"/>
                </a:solidFill>
                <a:effectLst>
                  <a:outerShdw blurRad="38100" dist="38100" dir="2700000" algn="tl">
                    <a:srgbClr val="000000"/>
                  </a:outerShdw>
                </a:effectLst>
              </a:rPr>
              <a:t>EL EVENTO: </a:t>
            </a:r>
            <a:r>
              <a:rPr lang="es" altLang="en-US"/>
              <a:t>Misa de medianoche, Basílica de San Pedro</a:t>
            </a:r>
          </a:p>
          <a:p>
            <a:pPr eaLnBrk="1" hangingPunct="1">
              <a:buFont typeface="Arial" panose="020B0604020202020204" pitchFamily="34" charset="0"/>
              <a:buNone/>
              <a:defRPr/>
            </a:pPr>
            <a:r>
              <a:rPr lang="es" altLang="en-US" b="1">
                <a:solidFill>
                  <a:srgbClr val="99FFCC"/>
                </a:solidFill>
                <a:effectLst>
                  <a:outerShdw blurRad="38100" dist="38100" dir="2700000" algn="tl">
                    <a:srgbClr val="000000"/>
                  </a:outerShdw>
                </a:effectLst>
              </a:rPr>
              <a:t>LA CREENCIA: </a:t>
            </a:r>
            <a:r>
              <a:rPr lang="es" altLang="en-US"/>
              <a:t>Los 1000 años de Apocalipsis 20 ahora estarían completos, anunciando el día de la ira de Dios cuando la tierra se disolvería en cenizas.</a:t>
            </a:r>
          </a:p>
          <a:p>
            <a:pPr eaLnBrk="1" hangingPunct="1">
              <a:buFont typeface="Arial" panose="020B0604020202020204" pitchFamily="34" charset="0"/>
              <a:buNone/>
              <a:defRPr/>
            </a:pPr>
            <a:r>
              <a:rPr lang="es" altLang="en-US" b="1">
                <a:solidFill>
                  <a:srgbClr val="99FFCC"/>
                </a:solidFill>
                <a:effectLst>
                  <a:outerShdw blurRad="38100" dist="38100" dir="2700000" algn="tl">
                    <a:srgbClr val="000000"/>
                  </a:outerShdw>
                </a:effectLst>
              </a:rPr>
              <a:t>TESTIGOS: </a:t>
            </a:r>
            <a:r>
              <a:rPr lang="es" altLang="en-US"/>
              <a:t>Algunos testimonios sugieren que cuando el Papa Silvestre II levantó las manos para elevar la hostia, con un reloj gigante al fondo marcando los últimos segundos del milenio y los asistentes postrados con los brazos extendidos en forma de cruz, algunos de los los adoradores en realidad murieron de miedo.</a:t>
            </a:r>
          </a:p>
          <a:p>
            <a:pPr eaLnBrk="1" hangingPunct="1">
              <a:buFont typeface="Arial" panose="020B0604020202020204" pitchFamily="34" charset="0"/>
              <a:buNone/>
              <a:defRPr/>
            </a:pPr>
            <a:endParaRPr lang="en-US" altLang="en-US"/>
          </a:p>
        </p:txBody>
      </p:sp>
      <p:sp>
        <p:nvSpPr>
          <p:cNvPr id="48132" name="Text Box 4">
            <a:extLst>
              <a:ext uri="{FF2B5EF4-FFF2-40B4-BE49-F238E27FC236}">
                <a16:creationId xmlns:a16="http://schemas.microsoft.com/office/drawing/2014/main" id="{6805853F-B3F2-1E3A-B27E-ACC25296164A}"/>
              </a:ext>
            </a:extLst>
          </p:cNvPr>
          <p:cNvSpPr txBox="1">
            <a:spLocks noChangeArrowheads="1"/>
          </p:cNvSpPr>
          <p:nvPr/>
        </p:nvSpPr>
        <p:spPr bwMode="auto">
          <a:xfrm>
            <a:off x="1524000" y="5588000"/>
            <a:ext cx="9144000" cy="946150"/>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ctr">
              <a:lnSpc>
                <a:spcPct val="100000"/>
              </a:lnSpc>
              <a:spcBef>
                <a:spcPct val="50000"/>
              </a:spcBef>
              <a:buNone/>
            </a:pPr>
            <a:r>
              <a:rPr lang="es" altLang="en-US" sz="2800">
                <a:solidFill>
                  <a:srgbClr val="FFFF99"/>
                </a:solidFill>
                <a:latin typeface="Bernard MT Condensed" panose="02050806060905020404" pitchFamily="18" charset="0"/>
              </a:rPr>
              <a:t>Más recientemente, la gente almacenó alimentos y agua, creyendo que Y2K marcaría el comienzo del día del juicio final en todo el mundo.</a:t>
            </a:r>
          </a:p>
        </p:txBody>
      </p:sp>
      <p:sp>
        <p:nvSpPr>
          <p:cNvPr id="48133" name="Line 5">
            <a:extLst>
              <a:ext uri="{FF2B5EF4-FFF2-40B4-BE49-F238E27FC236}">
                <a16:creationId xmlns:a16="http://schemas.microsoft.com/office/drawing/2014/main" id="{1BCC8552-8833-37DA-F6B7-B2284E06A3F1}"/>
              </a:ext>
            </a:extLst>
          </p:cNvPr>
          <p:cNvSpPr>
            <a:spLocks noChangeShapeType="1"/>
          </p:cNvSpPr>
          <p:nvPr/>
        </p:nvSpPr>
        <p:spPr bwMode="auto">
          <a:xfrm>
            <a:off x="1524000" y="5589588"/>
            <a:ext cx="9144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419"/>
          </a:p>
        </p:txBody>
      </p:sp>
      <p:sp>
        <p:nvSpPr>
          <p:cNvPr id="48134" name="Line 6">
            <a:extLst>
              <a:ext uri="{FF2B5EF4-FFF2-40B4-BE49-F238E27FC236}">
                <a16:creationId xmlns:a16="http://schemas.microsoft.com/office/drawing/2014/main" id="{64616003-666E-448A-E378-AAB6843A065F}"/>
              </a:ext>
            </a:extLst>
          </p:cNvPr>
          <p:cNvSpPr>
            <a:spLocks noChangeShapeType="1"/>
          </p:cNvSpPr>
          <p:nvPr/>
        </p:nvSpPr>
        <p:spPr bwMode="auto">
          <a:xfrm>
            <a:off x="1533525" y="6527800"/>
            <a:ext cx="9144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419"/>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p:cTn id="7" dur="500" fill="hold"/>
                                        <p:tgtEl>
                                          <p:spTgt spid="481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81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p:cTn id="13" dur="500" fill="hold"/>
                                        <p:tgtEl>
                                          <p:spTgt spid="4813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813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p:cTn id="19" dur="500" fill="hold"/>
                                        <p:tgtEl>
                                          <p:spTgt spid="4813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813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p:cTn id="25" dur="500" fill="hold"/>
                                        <p:tgtEl>
                                          <p:spTgt spid="4813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813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8132"/>
                                        </p:tgtEl>
                                        <p:attrNameLst>
                                          <p:attrName>style.visibility</p:attrName>
                                        </p:attrNameLst>
                                      </p:cBhvr>
                                      <p:to>
                                        <p:strVal val="visible"/>
                                      </p:to>
                                    </p:set>
                                    <p:animEffect transition="in" filter="dissolve">
                                      <p:cBhvr>
                                        <p:cTn id="31" dur="500"/>
                                        <p:tgtEl>
                                          <p:spTgt spid="48132"/>
                                        </p:tgtEl>
                                      </p:cBhvr>
                                    </p:animEffect>
                                  </p:childTnLst>
                                </p:cTn>
                              </p:par>
                              <p:par>
                                <p:cTn id="32" presetID="9" presetClass="entr" presetSubtype="0" fill="hold" nodeType="withEffect">
                                  <p:stCondLst>
                                    <p:cond delay="0"/>
                                  </p:stCondLst>
                                  <p:childTnLst>
                                    <p:set>
                                      <p:cBhvr>
                                        <p:cTn id="33" dur="1" fill="hold">
                                          <p:stCondLst>
                                            <p:cond delay="0"/>
                                          </p:stCondLst>
                                        </p:cTn>
                                        <p:tgtEl>
                                          <p:spTgt spid="48133"/>
                                        </p:tgtEl>
                                        <p:attrNameLst>
                                          <p:attrName>style.visibility</p:attrName>
                                        </p:attrNameLst>
                                      </p:cBhvr>
                                      <p:to>
                                        <p:strVal val="visible"/>
                                      </p:to>
                                    </p:set>
                                    <p:animEffect transition="in" filter="dissolve">
                                      <p:cBhvr>
                                        <p:cTn id="34" dur="500"/>
                                        <p:tgtEl>
                                          <p:spTgt spid="48133"/>
                                        </p:tgtEl>
                                      </p:cBhvr>
                                    </p:animEffect>
                                  </p:childTnLst>
                                </p:cTn>
                              </p:par>
                              <p:par>
                                <p:cTn id="35" presetID="9" presetClass="entr" presetSubtype="0" fill="hold" nodeType="withEffect">
                                  <p:stCondLst>
                                    <p:cond delay="0"/>
                                  </p:stCondLst>
                                  <p:childTnLst>
                                    <p:set>
                                      <p:cBhvr>
                                        <p:cTn id="36" dur="1" fill="hold">
                                          <p:stCondLst>
                                            <p:cond delay="0"/>
                                          </p:stCondLst>
                                        </p:cTn>
                                        <p:tgtEl>
                                          <p:spTgt spid="48134"/>
                                        </p:tgtEl>
                                        <p:attrNameLst>
                                          <p:attrName>style.visibility</p:attrName>
                                        </p:attrNameLst>
                                      </p:cBhvr>
                                      <p:to>
                                        <p:strVal val="visible"/>
                                      </p:to>
                                    </p:set>
                                    <p:animEffect transition="in" filter="dissolve">
                                      <p:cBhvr>
                                        <p:cTn id="37" dur="5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358B57A9-0860-108F-9E3B-6249B3246B47}"/>
              </a:ext>
            </a:extLst>
          </p:cNvPr>
          <p:cNvSpPr>
            <a:spLocks noGrp="1"/>
          </p:cNvSpPr>
          <p:nvPr>
            <p:ph type="title" idx="4294967295"/>
          </p:nvPr>
        </p:nvSpPr>
        <p:spPr/>
        <p:txBody>
          <a:bodyPr/>
          <a:lstStyle/>
          <a:p>
            <a:pPr eaLnBrk="1" hangingPunct="1"/>
            <a:r>
              <a:rPr lang="es" altLang="en-US"/>
              <a:t>El Epílogo (22:6-21)</a:t>
            </a:r>
          </a:p>
        </p:txBody>
      </p:sp>
      <p:sp>
        <p:nvSpPr>
          <p:cNvPr id="366595" name="Rectangle 3">
            <a:extLst>
              <a:ext uri="{FF2B5EF4-FFF2-40B4-BE49-F238E27FC236}">
                <a16:creationId xmlns:a16="http://schemas.microsoft.com/office/drawing/2014/main" id="{85916A06-B49A-F0E1-C0E6-7095D334938E}"/>
              </a:ext>
            </a:extLst>
          </p:cNvPr>
          <p:cNvSpPr>
            <a:spLocks noGrp="1"/>
          </p:cNvSpPr>
          <p:nvPr>
            <p:ph type="body" idx="4294967295"/>
          </p:nvPr>
        </p:nvSpPr>
        <p:spPr>
          <a:xfrm>
            <a:off x="2057401" y="2336800"/>
            <a:ext cx="8304213" cy="4521200"/>
          </a:xfrm>
        </p:spPr>
        <p:txBody>
          <a:bodyPr>
            <a:normAutofit/>
          </a:bodyPr>
          <a:lstStyle/>
          <a:p>
            <a:pPr eaLnBrk="1" hangingPunct="1">
              <a:buFont typeface="Arial" panose="020B0604020202020204" pitchFamily="34" charset="0"/>
              <a:buNone/>
            </a:pPr>
            <a:r>
              <a:rPr lang="es" altLang="en-US">
                <a:solidFill>
                  <a:srgbClr val="FFFF99"/>
                </a:solidFill>
              </a:rPr>
              <a:t>La sección final del Apocalipsis se dedica a observaciones misceláneas sobre la autoridad de la profecía, la cercanía del regreso de Cristo y el llamado a la decisión.</a:t>
            </a:r>
          </a:p>
          <a:p>
            <a:pPr eaLnBrk="1" hangingPunct="1"/>
            <a:r>
              <a:rPr lang="es" altLang="en-US" i="1"/>
              <a:t>La autoridad de la profecía se basa en su fuente, el mismo Señor Jesús.</a:t>
            </a:r>
          </a:p>
          <a:p>
            <a:pPr eaLnBrk="1" hangingPunct="1"/>
            <a:r>
              <a:rPr lang="es" altLang="en-US" i="1"/>
              <a:t>La cercanía del regreso de Cristo (22:6, 7, 10, 12, 20) reafirma la apertura del libro (1:1, 7; 2:16; 3:3, 11).</a:t>
            </a:r>
          </a:p>
          <a:p>
            <a:pPr eaLnBrk="1" hangingPunct="1"/>
            <a:r>
              <a:rPr lang="es" altLang="en-US" i="1"/>
              <a:t>El libro culmina con un llamado evangelístico del Espíritu Santo.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366595">
                                            <p:txEl>
                                              <p:pRg st="0" end="0"/>
                                            </p:txEl>
                                          </p:spTgt>
                                        </p:tgtEl>
                                        <p:attrNameLst>
                                          <p:attrName>style.visibility</p:attrName>
                                        </p:attrNameLst>
                                      </p:cBhvr>
                                      <p:to>
                                        <p:strVal val="visible"/>
                                      </p:to>
                                    </p:set>
                                    <p:anim calcmode="lin" valueType="num">
                                      <p:cBhvr>
                                        <p:cTn id="7" dur="500" fill="hold"/>
                                        <p:tgtEl>
                                          <p:spTgt spid="3665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65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6595">
                                            <p:txEl>
                                              <p:pRg st="1" end="1"/>
                                            </p:txEl>
                                          </p:spTgt>
                                        </p:tgtEl>
                                        <p:attrNameLst>
                                          <p:attrName>style.visibility</p:attrName>
                                        </p:attrNameLst>
                                      </p:cBhvr>
                                      <p:to>
                                        <p:strVal val="visible"/>
                                      </p:to>
                                    </p:set>
                                    <p:anim calcmode="lin" valueType="num">
                                      <p:cBhvr additive="base">
                                        <p:cTn id="13" dur="500" fill="hold"/>
                                        <p:tgtEl>
                                          <p:spTgt spid="3665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65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66595">
                                            <p:txEl>
                                              <p:pRg st="2" end="2"/>
                                            </p:txEl>
                                          </p:spTgt>
                                        </p:tgtEl>
                                        <p:attrNameLst>
                                          <p:attrName>style.visibility</p:attrName>
                                        </p:attrNameLst>
                                      </p:cBhvr>
                                      <p:to>
                                        <p:strVal val="visible"/>
                                      </p:to>
                                    </p:set>
                                    <p:anim calcmode="lin" valueType="num">
                                      <p:cBhvr additive="base">
                                        <p:cTn id="19" dur="500" fill="hold"/>
                                        <p:tgtEl>
                                          <p:spTgt spid="3665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65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66595">
                                            <p:txEl>
                                              <p:pRg st="3" end="3"/>
                                            </p:txEl>
                                          </p:spTgt>
                                        </p:tgtEl>
                                        <p:attrNameLst>
                                          <p:attrName>style.visibility</p:attrName>
                                        </p:attrNameLst>
                                      </p:cBhvr>
                                      <p:to>
                                        <p:strVal val="visible"/>
                                      </p:to>
                                    </p:set>
                                    <p:anim calcmode="lin" valueType="num">
                                      <p:cBhvr additive="base">
                                        <p:cTn id="25" dur="500" fill="hold"/>
                                        <p:tgtEl>
                                          <p:spTgt spid="3665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65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48C2C4F8-AF66-D97D-E604-5BBE0E7C5805}"/>
              </a:ext>
            </a:extLst>
          </p:cNvPr>
          <p:cNvSpPr>
            <a:spLocks noGrp="1"/>
          </p:cNvSpPr>
          <p:nvPr>
            <p:ph type="title"/>
          </p:nvPr>
        </p:nvSpPr>
        <p:spPr/>
        <p:txBody>
          <a:bodyPr/>
          <a:lstStyle/>
          <a:p>
            <a:r>
              <a:rPr lang="es" altLang="en-US" dirty="0"/>
              <a:t>Idioma milenario</a:t>
            </a:r>
          </a:p>
        </p:txBody>
      </p:sp>
      <p:cxnSp>
        <p:nvCxnSpPr>
          <p:cNvPr id="5" name="Straight Connector 4">
            <a:extLst>
              <a:ext uri="{FF2B5EF4-FFF2-40B4-BE49-F238E27FC236}">
                <a16:creationId xmlns:a16="http://schemas.microsoft.com/office/drawing/2014/main" id="{F4488F0E-F710-6A66-FF99-3CF60EC96E44}"/>
              </a:ext>
            </a:extLst>
          </p:cNvPr>
          <p:cNvCxnSpPr/>
          <p:nvPr/>
        </p:nvCxnSpPr>
        <p:spPr>
          <a:xfrm>
            <a:off x="1862139" y="3268663"/>
            <a:ext cx="8467725"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0BA5624-ECD2-8E92-3A87-67FE932C7C38}"/>
              </a:ext>
            </a:extLst>
          </p:cNvPr>
          <p:cNvCxnSpPr/>
          <p:nvPr/>
        </p:nvCxnSpPr>
        <p:spPr>
          <a:xfrm>
            <a:off x="1862139" y="4498975"/>
            <a:ext cx="8467725"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E409C52-492D-81BF-9A2A-06705BF0321D}"/>
              </a:ext>
            </a:extLst>
          </p:cNvPr>
          <p:cNvCxnSpPr/>
          <p:nvPr/>
        </p:nvCxnSpPr>
        <p:spPr>
          <a:xfrm>
            <a:off x="1862139" y="5753100"/>
            <a:ext cx="846772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2470" name="TextBox 7">
            <a:extLst>
              <a:ext uri="{FF2B5EF4-FFF2-40B4-BE49-F238E27FC236}">
                <a16:creationId xmlns:a16="http://schemas.microsoft.com/office/drawing/2014/main" id="{569338FD-B334-B4FE-8CFD-C0B38392D9DB}"/>
              </a:ext>
            </a:extLst>
          </p:cNvPr>
          <p:cNvSpPr txBox="1">
            <a:spLocks noChangeArrowheads="1"/>
          </p:cNvSpPr>
          <p:nvPr/>
        </p:nvSpPr>
        <p:spPr bwMode="auto">
          <a:xfrm>
            <a:off x="1718469" y="2175768"/>
            <a:ext cx="92130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nSpc>
                <a:spcPct val="100000"/>
              </a:lnSpc>
              <a:spcBef>
                <a:spcPct val="0"/>
              </a:spcBef>
              <a:buFontTx/>
              <a:buNone/>
            </a:pPr>
            <a:r>
              <a:rPr lang="es" altLang="en-US" b="1" dirty="0">
                <a:solidFill>
                  <a:srgbClr val="FFFF99"/>
                </a:solidFill>
              </a:rPr>
              <a:t>premilenialismo</a:t>
            </a:r>
          </a:p>
          <a:p>
            <a:pPr>
              <a:lnSpc>
                <a:spcPct val="100000"/>
              </a:lnSpc>
              <a:spcBef>
                <a:spcPct val="0"/>
              </a:spcBef>
              <a:buFontTx/>
              <a:buNone/>
            </a:pPr>
            <a:r>
              <a:rPr lang="es" altLang="en-US" sz="2000" dirty="0">
                <a:solidFill>
                  <a:srgbClr val="FFFFFF"/>
                </a:solidFill>
                <a:latin typeface="Arial Narrow" panose="020B0606020202030204" pitchFamily="34" charset="0"/>
              </a:rPr>
              <a:t>Edad de la Iglesia                                                                       1000 años de reinado terrenal</a:t>
            </a:r>
          </a:p>
        </p:txBody>
      </p:sp>
      <p:sp>
        <p:nvSpPr>
          <p:cNvPr id="62471" name="TextBox 8">
            <a:extLst>
              <a:ext uri="{FF2B5EF4-FFF2-40B4-BE49-F238E27FC236}">
                <a16:creationId xmlns:a16="http://schemas.microsoft.com/office/drawing/2014/main" id="{A0DAA18B-5A21-0832-3ED0-343BE364E61A}"/>
              </a:ext>
            </a:extLst>
          </p:cNvPr>
          <p:cNvSpPr txBox="1">
            <a:spLocks noChangeArrowheads="1"/>
          </p:cNvSpPr>
          <p:nvPr/>
        </p:nvSpPr>
        <p:spPr bwMode="auto">
          <a:xfrm>
            <a:off x="1754189" y="3684588"/>
            <a:ext cx="85756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nSpc>
                <a:spcPct val="100000"/>
              </a:lnSpc>
              <a:spcBef>
                <a:spcPct val="0"/>
              </a:spcBef>
              <a:buFontTx/>
              <a:buNone/>
            </a:pPr>
            <a:r>
              <a:rPr lang="es" altLang="en-US" b="1" dirty="0">
                <a:solidFill>
                  <a:srgbClr val="FFFF99"/>
                </a:solidFill>
              </a:rPr>
              <a:t>amilenialismo</a:t>
            </a:r>
          </a:p>
          <a:p>
            <a:pPr>
              <a:lnSpc>
                <a:spcPct val="100000"/>
              </a:lnSpc>
              <a:spcBef>
                <a:spcPct val="0"/>
              </a:spcBef>
              <a:buFontTx/>
              <a:buNone/>
            </a:pPr>
            <a:r>
              <a:rPr lang="es" altLang="en-US" sz="2000" dirty="0">
                <a:solidFill>
                  <a:srgbClr val="FFFFFF"/>
                </a:solidFill>
                <a:latin typeface="Arial Narrow" panose="020B0606020202030204" pitchFamily="34" charset="0"/>
              </a:rPr>
              <a:t>Era de la Iglesia (simbolizada por los 1000 años)</a:t>
            </a:r>
          </a:p>
        </p:txBody>
      </p:sp>
      <p:sp>
        <p:nvSpPr>
          <p:cNvPr id="62472" name="TextBox 9">
            <a:extLst>
              <a:ext uri="{FF2B5EF4-FFF2-40B4-BE49-F238E27FC236}">
                <a16:creationId xmlns:a16="http://schemas.microsoft.com/office/drawing/2014/main" id="{3A58AF9F-28E5-7928-240F-30457E2A0786}"/>
              </a:ext>
            </a:extLst>
          </p:cNvPr>
          <p:cNvSpPr txBox="1">
            <a:spLocks noChangeArrowheads="1"/>
          </p:cNvSpPr>
          <p:nvPr/>
        </p:nvSpPr>
        <p:spPr bwMode="auto">
          <a:xfrm>
            <a:off x="1754189" y="4872038"/>
            <a:ext cx="8575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nSpc>
                <a:spcPct val="100000"/>
              </a:lnSpc>
              <a:spcBef>
                <a:spcPct val="0"/>
              </a:spcBef>
              <a:buFontTx/>
              <a:buNone/>
            </a:pPr>
            <a:r>
              <a:rPr lang="es" altLang="en-US" b="1">
                <a:solidFill>
                  <a:srgbClr val="FFFF99"/>
                </a:solidFill>
              </a:rPr>
              <a:t>posmilenialismo</a:t>
            </a:r>
          </a:p>
          <a:p>
            <a:pPr>
              <a:lnSpc>
                <a:spcPct val="100000"/>
              </a:lnSpc>
              <a:spcBef>
                <a:spcPct val="0"/>
              </a:spcBef>
              <a:buFontTx/>
              <a:buNone/>
            </a:pPr>
            <a:r>
              <a:rPr lang="es" altLang="en-US" b="1">
                <a:solidFill>
                  <a:srgbClr val="FFFFFF"/>
                </a:solidFill>
                <a:latin typeface="Arial Narrow" panose="020B0606020202030204" pitchFamily="34" charset="0"/>
              </a:rPr>
              <a:t>     </a:t>
            </a:r>
            <a:r>
              <a:rPr lang="es" altLang="en-US" sz="2000">
                <a:solidFill>
                  <a:srgbClr val="FFFFFF"/>
                </a:solidFill>
                <a:latin typeface="Arial Narrow" panose="020B0606020202030204" pitchFamily="34" charset="0"/>
              </a:rPr>
              <a:t>los 1000 años representan el progreso cristiano hasta que el mundo sea en gran parte cristianizado</a:t>
            </a:r>
          </a:p>
        </p:txBody>
      </p:sp>
      <p:sp>
        <p:nvSpPr>
          <p:cNvPr id="11" name="Arrow: Down 10">
            <a:extLst>
              <a:ext uri="{FF2B5EF4-FFF2-40B4-BE49-F238E27FC236}">
                <a16:creationId xmlns:a16="http://schemas.microsoft.com/office/drawing/2014/main" id="{7B459197-9B51-D3A1-367F-2249ED1D1216}"/>
              </a:ext>
            </a:extLst>
          </p:cNvPr>
          <p:cNvSpPr/>
          <p:nvPr/>
        </p:nvSpPr>
        <p:spPr>
          <a:xfrm>
            <a:off x="6959601" y="2655889"/>
            <a:ext cx="288925" cy="542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2474" name="TextBox 11">
            <a:extLst>
              <a:ext uri="{FF2B5EF4-FFF2-40B4-BE49-F238E27FC236}">
                <a16:creationId xmlns:a16="http://schemas.microsoft.com/office/drawing/2014/main" id="{D1AA511A-D15F-4FC6-6A1E-218DC63C2A27}"/>
              </a:ext>
            </a:extLst>
          </p:cNvPr>
          <p:cNvSpPr txBox="1">
            <a:spLocks noChangeArrowheads="1"/>
          </p:cNvSpPr>
          <p:nvPr/>
        </p:nvSpPr>
        <p:spPr bwMode="auto">
          <a:xfrm>
            <a:off x="6259514" y="2330450"/>
            <a:ext cx="1978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nSpc>
                <a:spcPct val="100000"/>
              </a:lnSpc>
              <a:spcBef>
                <a:spcPct val="0"/>
              </a:spcBef>
              <a:buFontTx/>
              <a:buNone/>
            </a:pPr>
            <a:r>
              <a:rPr lang="es" altLang="en-US" sz="1800">
                <a:solidFill>
                  <a:srgbClr val="FFFFFF"/>
                </a:solidFill>
                <a:latin typeface="Arial Narrow" panose="020B0606020202030204" pitchFamily="34" charset="0"/>
              </a:rPr>
              <a:t>regreso de cristo</a:t>
            </a:r>
          </a:p>
        </p:txBody>
      </p:sp>
      <p:sp>
        <p:nvSpPr>
          <p:cNvPr id="13" name="Arrow: Down 12">
            <a:extLst>
              <a:ext uri="{FF2B5EF4-FFF2-40B4-BE49-F238E27FC236}">
                <a16:creationId xmlns:a16="http://schemas.microsoft.com/office/drawing/2014/main" id="{AE859C87-C2DB-4C9E-5DA0-10E6B76DA14A}"/>
              </a:ext>
            </a:extLst>
          </p:cNvPr>
          <p:cNvSpPr/>
          <p:nvPr/>
        </p:nvSpPr>
        <p:spPr>
          <a:xfrm>
            <a:off x="10150475" y="3868739"/>
            <a:ext cx="287338" cy="542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2476" name="TextBox 13">
            <a:extLst>
              <a:ext uri="{FF2B5EF4-FFF2-40B4-BE49-F238E27FC236}">
                <a16:creationId xmlns:a16="http://schemas.microsoft.com/office/drawing/2014/main" id="{453DE5A6-C9C1-C306-2B5A-191FF13EE2FF}"/>
              </a:ext>
            </a:extLst>
          </p:cNvPr>
          <p:cNvSpPr txBox="1">
            <a:spLocks noChangeArrowheads="1"/>
          </p:cNvSpPr>
          <p:nvPr/>
        </p:nvSpPr>
        <p:spPr bwMode="auto">
          <a:xfrm>
            <a:off x="8951913" y="3482975"/>
            <a:ext cx="1979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nSpc>
                <a:spcPct val="100000"/>
              </a:lnSpc>
              <a:spcBef>
                <a:spcPct val="0"/>
              </a:spcBef>
              <a:buFontTx/>
              <a:buNone/>
            </a:pPr>
            <a:r>
              <a:rPr lang="es" altLang="en-US" sz="1800">
                <a:solidFill>
                  <a:srgbClr val="FFFFFF"/>
                </a:solidFill>
                <a:latin typeface="Arial Narrow" panose="020B0606020202030204" pitchFamily="34" charset="0"/>
              </a:rPr>
              <a:t>regreso de cristo</a:t>
            </a:r>
          </a:p>
        </p:txBody>
      </p:sp>
      <p:sp>
        <p:nvSpPr>
          <p:cNvPr id="15" name="Arrow: Down 14">
            <a:extLst>
              <a:ext uri="{FF2B5EF4-FFF2-40B4-BE49-F238E27FC236}">
                <a16:creationId xmlns:a16="http://schemas.microsoft.com/office/drawing/2014/main" id="{A32FACB7-02BD-A343-0595-EE99F46CA329}"/>
              </a:ext>
            </a:extLst>
          </p:cNvPr>
          <p:cNvSpPr/>
          <p:nvPr/>
        </p:nvSpPr>
        <p:spPr>
          <a:xfrm>
            <a:off x="10150475" y="5141913"/>
            <a:ext cx="287338" cy="544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2478" name="TextBox 15">
            <a:extLst>
              <a:ext uri="{FF2B5EF4-FFF2-40B4-BE49-F238E27FC236}">
                <a16:creationId xmlns:a16="http://schemas.microsoft.com/office/drawing/2014/main" id="{6E434B50-D456-85DE-50E6-62C04F37749B}"/>
              </a:ext>
            </a:extLst>
          </p:cNvPr>
          <p:cNvSpPr txBox="1">
            <a:spLocks noChangeArrowheads="1"/>
          </p:cNvSpPr>
          <p:nvPr/>
        </p:nvSpPr>
        <p:spPr bwMode="auto">
          <a:xfrm>
            <a:off x="8964613" y="4746625"/>
            <a:ext cx="1979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nSpc>
                <a:spcPct val="100000"/>
              </a:lnSpc>
              <a:spcBef>
                <a:spcPct val="0"/>
              </a:spcBef>
              <a:buFontTx/>
              <a:buNone/>
            </a:pPr>
            <a:r>
              <a:rPr lang="es" altLang="en-US" sz="1800">
                <a:solidFill>
                  <a:srgbClr val="FFFFFF"/>
                </a:solidFill>
                <a:latin typeface="Arial Narrow" panose="020B0606020202030204" pitchFamily="34" charset="0"/>
              </a:rPr>
              <a:t>regreso de cristo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D7C52-5302-03E5-B9F4-D7D565A86722}"/>
              </a:ext>
            </a:extLst>
          </p:cNvPr>
          <p:cNvSpPr>
            <a:spLocks noGrp="1"/>
          </p:cNvSpPr>
          <p:nvPr>
            <p:ph type="title"/>
          </p:nvPr>
        </p:nvSpPr>
        <p:spPr>
          <a:xfrm>
            <a:off x="2487614" y="0"/>
            <a:ext cx="7246937" cy="1081088"/>
          </a:xfrm>
        </p:spPr>
        <p:txBody>
          <a:bodyPr>
            <a:normAutofit fontScale="90000"/>
          </a:bodyPr>
          <a:lstStyle/>
          <a:p>
            <a:pPr>
              <a:defRPr/>
            </a:pPr>
            <a:r>
              <a:rPr lang="es" b="1" dirty="0">
                <a:solidFill>
                  <a:schemeClr val="accent6">
                    <a:lumMod val="50000"/>
                  </a:schemeClr>
                </a:solidFill>
                <a:effectLst>
                  <a:outerShdw blurRad="38100" dist="38100" dir="2700000" algn="tl">
                    <a:srgbClr val="000000">
                      <a:alpha val="43137"/>
                    </a:srgbClr>
                  </a:outerShdw>
                </a:effectLst>
              </a:rPr>
              <a:t>Bosquejo histórico de la escatología</a:t>
            </a:r>
          </a:p>
        </p:txBody>
      </p:sp>
      <p:sp>
        <p:nvSpPr>
          <p:cNvPr id="4" name="Content Placeholder 3">
            <a:extLst>
              <a:ext uri="{FF2B5EF4-FFF2-40B4-BE49-F238E27FC236}">
                <a16:creationId xmlns:a16="http://schemas.microsoft.com/office/drawing/2014/main" id="{EA59C931-B005-D154-196D-DFB61787F361}"/>
              </a:ext>
            </a:extLst>
          </p:cNvPr>
          <p:cNvSpPr>
            <a:spLocks noGrp="1"/>
          </p:cNvSpPr>
          <p:nvPr>
            <p:ph sz="half" idx="1"/>
          </p:nvPr>
        </p:nvSpPr>
        <p:spPr>
          <a:xfrm>
            <a:off x="1585914" y="1112839"/>
            <a:ext cx="1730375" cy="5540375"/>
          </a:xfrm>
          <a:solidFill>
            <a:schemeClr val="bg2">
              <a:lumMod val="20000"/>
              <a:lumOff val="80000"/>
            </a:schemeClr>
          </a:solidFill>
        </p:spPr>
        <p:txBody>
          <a:bodyPr>
            <a:normAutofit lnSpcReduction="10000"/>
          </a:bodyPr>
          <a:lstStyle/>
          <a:p>
            <a:pPr marL="0" indent="0">
              <a:buNone/>
              <a:defRPr/>
            </a:pPr>
            <a:r>
              <a:rPr lang="es" sz="2000" b="1" dirty="0">
                <a:solidFill>
                  <a:srgbClr val="C00000"/>
                </a:solidFill>
                <a:effectLst>
                  <a:outerShdw blurRad="38100" dist="38100" dir="2700000" algn="tl">
                    <a:srgbClr val="000000">
                      <a:alpha val="43137"/>
                    </a:srgbClr>
                  </a:outerShdw>
                </a:effectLst>
                <a:latin typeface="Arial Narrow" panose="020B0606020202030204" pitchFamily="34" charset="0"/>
              </a:rPr>
              <a:t>EL CRISTIANISMO PRIMITIVO</a:t>
            </a:r>
          </a:p>
          <a:p>
            <a:pPr marL="0" indent="0">
              <a:buNone/>
              <a:defRPr/>
            </a:pPr>
            <a:r>
              <a:rPr lang="es" sz="2000" i="1" dirty="0">
                <a:latin typeface="Arial Narrow" panose="020B0606020202030204" pitchFamily="34" charset="0"/>
              </a:rPr>
              <a:t>El Libro de Apocalipsis describe la lucha entre la iglesia y el Imperio Romano.</a:t>
            </a:r>
          </a:p>
          <a:p>
            <a:pPr marL="0" indent="0">
              <a:buNone/>
              <a:defRPr/>
            </a:pPr>
            <a:r>
              <a:rPr lang="es" sz="2000" i="1" dirty="0">
                <a:latin typeface="Arial Narrow" panose="020B0606020202030204" pitchFamily="34" charset="0"/>
              </a:rPr>
              <a:t>La amenaza eran los césares imperiales que intentaban obligar a los cristianos a adorar al césar.</a:t>
            </a:r>
          </a:p>
          <a:p>
            <a:pPr marL="0" indent="0">
              <a:buNone/>
              <a:defRPr/>
            </a:pPr>
            <a:endParaRPr lang="en-US" sz="1800" i="1" dirty="0">
              <a:latin typeface="Arial Narrow" panose="020B0606020202030204" pitchFamily="34" charset="0"/>
            </a:endParaRPr>
          </a:p>
          <a:p>
            <a:pPr marL="0" indent="0" algn="ctr">
              <a:buNone/>
              <a:defRPr/>
            </a:pPr>
            <a:r>
              <a:rPr lang="es" sz="2000" b="1" dirty="0">
                <a:solidFill>
                  <a:schemeClr val="accent4">
                    <a:lumMod val="50000"/>
                  </a:schemeClr>
                </a:solidFill>
                <a:latin typeface="Agency FB" panose="020B0503020202020204" pitchFamily="34" charset="0"/>
              </a:rPr>
              <a:t>PREMILENARIO</a:t>
            </a:r>
          </a:p>
        </p:txBody>
      </p:sp>
      <p:sp>
        <p:nvSpPr>
          <p:cNvPr id="5" name="Content Placeholder 4">
            <a:extLst>
              <a:ext uri="{FF2B5EF4-FFF2-40B4-BE49-F238E27FC236}">
                <a16:creationId xmlns:a16="http://schemas.microsoft.com/office/drawing/2014/main" id="{61A3A910-8CA0-434F-B0B9-6373AEED5CAA}"/>
              </a:ext>
            </a:extLst>
          </p:cNvPr>
          <p:cNvSpPr>
            <a:spLocks noGrp="1"/>
          </p:cNvSpPr>
          <p:nvPr>
            <p:ph sz="half" idx="2"/>
          </p:nvPr>
        </p:nvSpPr>
        <p:spPr>
          <a:xfrm>
            <a:off x="3392489" y="1117600"/>
            <a:ext cx="1728787" cy="5538788"/>
          </a:xfrm>
          <a:solidFill>
            <a:schemeClr val="accent1">
              <a:lumMod val="20000"/>
              <a:lumOff val="80000"/>
            </a:schemeClr>
          </a:solidFill>
        </p:spPr>
        <p:txBody>
          <a:bodyPr>
            <a:normAutofit lnSpcReduction="10000"/>
          </a:bodyPr>
          <a:lstStyle/>
          <a:p>
            <a:pPr marL="0" indent="0">
              <a:buNone/>
              <a:defRPr/>
            </a:pPr>
            <a:r>
              <a:rPr lang="es" sz="2000" b="1" dirty="0">
                <a:solidFill>
                  <a:srgbClr val="C00000"/>
                </a:solidFill>
                <a:effectLst>
                  <a:outerShdw blurRad="38100" dist="38100" dir="2700000" algn="tl">
                    <a:srgbClr val="000000">
                      <a:alpha val="43137"/>
                    </a:srgbClr>
                  </a:outerShdw>
                </a:effectLst>
                <a:latin typeface="Arial Narrow" panose="020B0606020202030204" pitchFamily="34" charset="0"/>
              </a:rPr>
              <a:t>CRISTIANISMO MEDIEVAL</a:t>
            </a:r>
          </a:p>
          <a:p>
            <a:pPr marL="0" indent="0">
              <a:buNone/>
              <a:defRPr/>
            </a:pPr>
            <a:r>
              <a:rPr lang="es" sz="2000" i="1" dirty="0">
                <a:latin typeface="Arial Narrow" panose="020B0606020202030204" pitchFamily="34" charset="0"/>
              </a:rPr>
              <a:t>El Libro de Apocalipsis describe la era de la iglesia.</a:t>
            </a:r>
          </a:p>
          <a:p>
            <a:pPr marL="0" indent="0">
              <a:buNone/>
              <a:defRPr/>
            </a:pPr>
            <a:r>
              <a:rPr lang="es" sz="2000" i="1" dirty="0">
                <a:latin typeface="Arial Narrow" panose="020B0606020202030204" pitchFamily="34" charset="0"/>
              </a:rPr>
              <a:t>La amenaza era el mal del mundo, pero especialmente el surgimiento del Islam.</a:t>
            </a:r>
          </a:p>
          <a:p>
            <a:pPr marL="0" indent="0">
              <a:buNone/>
              <a:defRPr/>
            </a:pPr>
            <a:endParaRPr lang="en-US" sz="2000" i="1" dirty="0">
              <a:latin typeface="Arial Narrow" panose="020B0606020202030204" pitchFamily="34" charset="0"/>
            </a:endParaRPr>
          </a:p>
          <a:p>
            <a:pPr marL="0" indent="0">
              <a:buNone/>
              <a:defRPr/>
            </a:pPr>
            <a:endParaRPr lang="en-US" sz="2000" i="1" dirty="0">
              <a:latin typeface="Arial Narrow" panose="020B0606020202030204" pitchFamily="34" charset="0"/>
            </a:endParaRPr>
          </a:p>
          <a:p>
            <a:pPr marL="0" indent="0">
              <a:buNone/>
              <a:defRPr/>
            </a:pPr>
            <a:endParaRPr lang="en-US" sz="2000" i="1" dirty="0">
              <a:latin typeface="Arial Narrow" panose="020B0606020202030204" pitchFamily="34" charset="0"/>
            </a:endParaRPr>
          </a:p>
          <a:p>
            <a:pPr marL="0" indent="0">
              <a:buNone/>
              <a:defRPr/>
            </a:pPr>
            <a:endParaRPr lang="en-US" sz="1800" i="1" dirty="0">
              <a:latin typeface="Arial Narrow" panose="020B0606020202030204" pitchFamily="34" charset="0"/>
            </a:endParaRPr>
          </a:p>
          <a:p>
            <a:pPr marL="0" indent="0">
              <a:buNone/>
              <a:defRPr/>
            </a:pPr>
            <a:endParaRPr lang="en-US" sz="2000" i="1" dirty="0">
              <a:latin typeface="Arial Narrow" panose="020B0606020202030204" pitchFamily="34" charset="0"/>
            </a:endParaRPr>
          </a:p>
          <a:p>
            <a:pPr marL="0" indent="0" algn="ctr">
              <a:buNone/>
              <a:defRPr/>
            </a:pPr>
            <a:r>
              <a:rPr lang="es" sz="2000" b="1" dirty="0">
                <a:solidFill>
                  <a:schemeClr val="accent4">
                    <a:lumMod val="50000"/>
                  </a:schemeClr>
                </a:solidFill>
                <a:latin typeface="Agency FB" panose="020B0503020202020204" pitchFamily="34" charset="0"/>
              </a:rPr>
              <a:t>AMILENIO</a:t>
            </a:r>
          </a:p>
        </p:txBody>
      </p:sp>
      <p:sp>
        <p:nvSpPr>
          <p:cNvPr id="6" name="Content Placeholder 4">
            <a:extLst>
              <a:ext uri="{FF2B5EF4-FFF2-40B4-BE49-F238E27FC236}">
                <a16:creationId xmlns:a16="http://schemas.microsoft.com/office/drawing/2014/main" id="{39B0BCDC-3862-1A16-7738-99471533830A}"/>
              </a:ext>
            </a:extLst>
          </p:cNvPr>
          <p:cNvSpPr txBox="1">
            <a:spLocks/>
          </p:cNvSpPr>
          <p:nvPr/>
        </p:nvSpPr>
        <p:spPr bwMode="auto">
          <a:xfrm>
            <a:off x="5176839" y="1112839"/>
            <a:ext cx="1730375" cy="5540375"/>
          </a:xfrm>
          <a:prstGeom prst="rect">
            <a:avLst/>
          </a:prstGeom>
          <a:solidFill>
            <a:schemeClr val="accent1">
              <a:lumMod val="20000"/>
              <a:lumOff val="80000"/>
            </a:schemeClr>
          </a:solid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s"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mn-ea"/>
                <a:cs typeface="+mn-cs"/>
              </a:rPr>
              <a:t>LOS REFORMADORES</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s" sz="20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El Libro de Apocalipsis describe la era de la iglesia.</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s" sz="20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La amenaza era el dominio del papado y la Iglesia Católica Romana.</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20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28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s" sz="2000" b="1" i="0" u="none" strike="noStrike" kern="1200" cap="none" spc="0" normalizeH="0" baseline="0" noProof="0" dirty="0">
                <a:ln>
                  <a:noFill/>
                </a:ln>
                <a:solidFill>
                  <a:srgbClr val="5AA6C0">
                    <a:lumMod val="50000"/>
                  </a:srgbClr>
                </a:solidFill>
                <a:effectLst/>
                <a:uLnTx/>
                <a:uFillTx/>
                <a:latin typeface="Agency FB" panose="020B0503020202020204" pitchFamily="34" charset="0"/>
                <a:ea typeface="+mn-ea"/>
                <a:cs typeface="+mn-cs"/>
              </a:rPr>
              <a:t>AMILENIO</a:t>
            </a:r>
          </a:p>
        </p:txBody>
      </p:sp>
      <p:sp>
        <p:nvSpPr>
          <p:cNvPr id="7" name="Content Placeholder 4">
            <a:extLst>
              <a:ext uri="{FF2B5EF4-FFF2-40B4-BE49-F238E27FC236}">
                <a16:creationId xmlns:a16="http://schemas.microsoft.com/office/drawing/2014/main" id="{3EADEFF5-BB41-ECBD-3BEA-A713618D668A}"/>
              </a:ext>
            </a:extLst>
          </p:cNvPr>
          <p:cNvSpPr txBox="1">
            <a:spLocks/>
          </p:cNvSpPr>
          <p:nvPr/>
        </p:nvSpPr>
        <p:spPr bwMode="auto">
          <a:xfrm>
            <a:off x="6946900" y="1112839"/>
            <a:ext cx="1873250" cy="5540375"/>
          </a:xfrm>
          <a:prstGeom prst="rect">
            <a:avLst/>
          </a:prstGeom>
          <a:solidFill>
            <a:schemeClr val="accent1">
              <a:lumMod val="20000"/>
              <a:lumOff val="80000"/>
            </a:schemeClr>
          </a:solid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s"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mn-ea"/>
                <a:cs typeface="+mn-cs"/>
              </a:rPr>
              <a:t>ESCOLÁSTICO PROTESTANTE</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s" sz="20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Las interpretaciones del Libro de Apocalipsis comienzan a divergir.</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s" sz="20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La amenaza era el mal mundial, pero comenzaron a surgir diversas formas de entender esta amenaza.</a:t>
            </a:r>
            <a:endParaRPr kumimoji="0" 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28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s" sz="2000" b="1" i="0" u="none" strike="noStrike" kern="1200" cap="none" spc="0" normalizeH="0" baseline="0" noProof="0" dirty="0">
                <a:ln>
                  <a:noFill/>
                </a:ln>
                <a:solidFill>
                  <a:srgbClr val="5AA6C0">
                    <a:lumMod val="50000"/>
                  </a:srgbClr>
                </a:solidFill>
                <a:effectLst/>
                <a:uLnTx/>
                <a:uFillTx/>
                <a:latin typeface="Agency FB" panose="020B0503020202020204" pitchFamily="34" charset="0"/>
                <a:ea typeface="+mn-ea"/>
                <a:cs typeface="+mn-cs"/>
              </a:rPr>
              <a:t>PREMILENIAL, AMILENIAL y POSTMILENIAL</a:t>
            </a:r>
          </a:p>
        </p:txBody>
      </p:sp>
      <p:sp>
        <p:nvSpPr>
          <p:cNvPr id="8" name="Content Placeholder 4">
            <a:extLst>
              <a:ext uri="{FF2B5EF4-FFF2-40B4-BE49-F238E27FC236}">
                <a16:creationId xmlns:a16="http://schemas.microsoft.com/office/drawing/2014/main" id="{32D3B86B-E8FD-92AD-5FD1-F4C30FAB8E62}"/>
              </a:ext>
            </a:extLst>
          </p:cNvPr>
          <p:cNvSpPr txBox="1">
            <a:spLocks/>
          </p:cNvSpPr>
          <p:nvPr/>
        </p:nvSpPr>
        <p:spPr bwMode="auto">
          <a:xfrm>
            <a:off x="8882064" y="1117600"/>
            <a:ext cx="1730375" cy="5538788"/>
          </a:xfrm>
          <a:prstGeom prst="rect">
            <a:avLst/>
          </a:prstGeom>
          <a:solidFill>
            <a:schemeClr val="accent1">
              <a:lumMod val="20000"/>
              <a:lumOff val="80000"/>
            </a:schemeClr>
          </a:solid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s" sz="2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Narrow" panose="020B0606020202030204" pitchFamily="34" charset="0"/>
                <a:ea typeface="+mn-ea"/>
                <a:cs typeface="+mn-cs"/>
              </a:rPr>
              <a:t>PERIODO MODERNO</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s" sz="20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Además de las otras formas de interpretar el Libro de Apocalipsis, surgió un nuevo enfoque, el esquema dispensacional.</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s" sz="20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La amenaza era el anticristo al final después del rapto de la iglesia.</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sz="16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s" sz="2000" b="1" i="0" u="none" strike="noStrike" kern="1200" cap="none" spc="0" normalizeH="0" baseline="0" noProof="0" dirty="0">
                <a:ln>
                  <a:noFill/>
                </a:ln>
                <a:solidFill>
                  <a:srgbClr val="5AA6C0">
                    <a:lumMod val="50000"/>
                  </a:srgbClr>
                </a:solidFill>
                <a:effectLst/>
                <a:uLnTx/>
                <a:uFillTx/>
                <a:latin typeface="Agency FB" panose="020B0503020202020204" pitchFamily="34" charset="0"/>
                <a:ea typeface="+mn-ea"/>
                <a:cs typeface="+mn-cs"/>
              </a:rPr>
              <a:t>PREMILENIO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B064863-1672-12E1-9A32-E3621BF2013B}"/>
              </a:ext>
            </a:extLst>
          </p:cNvPr>
          <p:cNvSpPr>
            <a:spLocks noGrp="1"/>
          </p:cNvSpPr>
          <p:nvPr>
            <p:ph type="title" idx="4294967295"/>
          </p:nvPr>
        </p:nvSpPr>
        <p:spPr/>
        <p:txBody>
          <a:bodyPr/>
          <a:lstStyle/>
          <a:p>
            <a:pPr eaLnBrk="1" hangingPunct="1"/>
            <a:r>
              <a:rPr lang="es" altLang="en-US"/>
              <a:t>Idealismo</a:t>
            </a:r>
          </a:p>
        </p:txBody>
      </p:sp>
      <p:sp>
        <p:nvSpPr>
          <p:cNvPr id="49156" name="Rectangle 4">
            <a:extLst>
              <a:ext uri="{FF2B5EF4-FFF2-40B4-BE49-F238E27FC236}">
                <a16:creationId xmlns:a16="http://schemas.microsoft.com/office/drawing/2014/main" id="{A4B26992-A256-D3D1-DE2C-AFAFD294796A}"/>
              </a:ext>
            </a:extLst>
          </p:cNvPr>
          <p:cNvSpPr>
            <a:spLocks noGrp="1"/>
          </p:cNvSpPr>
          <p:nvPr>
            <p:ph type="body" sz="half" idx="4294967295"/>
          </p:nvPr>
        </p:nvSpPr>
        <p:spPr>
          <a:xfrm>
            <a:off x="1778000" y="2336801"/>
            <a:ext cx="2687638" cy="4233863"/>
          </a:xfrm>
          <a:solidFill>
            <a:srgbClr val="800000"/>
          </a:solidFill>
          <a:ln w="12700">
            <a:solidFill>
              <a:srgbClr val="000000"/>
            </a:solidFill>
            <a:miter lim="800000"/>
            <a:headEnd/>
            <a:tailEnd/>
          </a:ln>
        </p:spPr>
        <p:txBody>
          <a:bodyPr/>
          <a:lstStyle/>
          <a:p>
            <a:pPr algn="ctr" eaLnBrk="1" hangingPunct="1">
              <a:lnSpc>
                <a:spcPct val="80000"/>
              </a:lnSpc>
              <a:buFont typeface="Arial" panose="020B0604020202020204" pitchFamily="34" charset="0"/>
              <a:buNone/>
            </a:pPr>
            <a:endParaRPr lang="en-US" altLang="en-US" sz="3600">
              <a:solidFill>
                <a:srgbClr val="FFFF99"/>
              </a:solidFill>
              <a:latin typeface="Impact" panose="020B0806030902050204" pitchFamily="34" charset="0"/>
            </a:endParaRPr>
          </a:p>
          <a:p>
            <a:pPr algn="ctr" eaLnBrk="1" hangingPunct="1">
              <a:lnSpc>
                <a:spcPct val="80000"/>
              </a:lnSpc>
              <a:buFont typeface="Arial" panose="020B0604020202020204" pitchFamily="34" charset="0"/>
              <a:buNone/>
            </a:pPr>
            <a:r>
              <a:rPr lang="es" altLang="en-US" sz="3600">
                <a:solidFill>
                  <a:srgbClr val="FFFF99"/>
                </a:solidFill>
                <a:latin typeface="Impact" panose="020B0806030902050204" pitchFamily="34" charset="0"/>
              </a:rPr>
              <a:t>CRISTIANOS vs.</a:t>
            </a:r>
          </a:p>
          <a:p>
            <a:pPr algn="ctr" eaLnBrk="1" hangingPunct="1">
              <a:lnSpc>
                <a:spcPct val="80000"/>
              </a:lnSpc>
              <a:buFont typeface="Arial" panose="020B0604020202020204" pitchFamily="34" charset="0"/>
              <a:buNone/>
            </a:pPr>
            <a:r>
              <a:rPr lang="es" altLang="en-US" sz="3600">
                <a:solidFill>
                  <a:srgbClr val="FFFF99"/>
                </a:solidFill>
                <a:latin typeface="Impact" panose="020B0806030902050204" pitchFamily="34" charset="0"/>
              </a:rPr>
              <a:t>EL SISTEMA MUNDIAL</a:t>
            </a:r>
          </a:p>
        </p:txBody>
      </p:sp>
      <p:sp>
        <p:nvSpPr>
          <p:cNvPr id="49157" name="Rectangle 5">
            <a:extLst>
              <a:ext uri="{FF2B5EF4-FFF2-40B4-BE49-F238E27FC236}">
                <a16:creationId xmlns:a16="http://schemas.microsoft.com/office/drawing/2014/main" id="{F59AAE67-8F10-B542-D33E-604F887CB0F1}"/>
              </a:ext>
            </a:extLst>
          </p:cNvPr>
          <p:cNvSpPr>
            <a:spLocks noGrp="1"/>
          </p:cNvSpPr>
          <p:nvPr>
            <p:ph type="body" sz="half" idx="4294967295"/>
          </p:nvPr>
        </p:nvSpPr>
        <p:spPr>
          <a:xfrm>
            <a:off x="4824413" y="2336800"/>
            <a:ext cx="5567362" cy="4217988"/>
          </a:xfrm>
        </p:spPr>
        <p:txBody>
          <a:bodyPr/>
          <a:lstStyle/>
          <a:p>
            <a:pPr eaLnBrk="1" hangingPunct="1">
              <a:lnSpc>
                <a:spcPct val="80000"/>
              </a:lnSpc>
            </a:pPr>
            <a:r>
              <a:rPr lang="es" altLang="en-US" i="1"/>
              <a:t>Las siete iglesias son paradigmas para toda la iglesia de todos los tiempos.</a:t>
            </a:r>
          </a:p>
          <a:p>
            <a:pPr eaLnBrk="1" hangingPunct="1">
              <a:lnSpc>
                <a:spcPct val="80000"/>
              </a:lnSpc>
            </a:pPr>
            <a:r>
              <a:rPr lang="es" altLang="en-US" i="1"/>
              <a:t>Las plagas simbolizan problemas universales a lo largo de la historia.</a:t>
            </a:r>
          </a:p>
          <a:p>
            <a:pPr eaLnBrk="1" hangingPunct="1">
              <a:lnSpc>
                <a:spcPct val="80000"/>
              </a:lnSpc>
            </a:pPr>
            <a:r>
              <a:rPr lang="es" altLang="en-US" i="1"/>
              <a:t>La bestia es el estado impío.</a:t>
            </a:r>
          </a:p>
          <a:p>
            <a:pPr eaLnBrk="1" hangingPunct="1">
              <a:lnSpc>
                <a:spcPct val="80000"/>
              </a:lnSpc>
            </a:pPr>
            <a:r>
              <a:rPr lang="es" altLang="en-US" i="1"/>
              <a:t>La ramera es el sistema mundial de comercio.</a:t>
            </a:r>
          </a:p>
          <a:p>
            <a:pPr eaLnBrk="1" hangingPunct="1">
              <a:lnSpc>
                <a:spcPct val="80000"/>
              </a:lnSpc>
            </a:pPr>
            <a:r>
              <a:rPr lang="es" altLang="en-US" i="1"/>
              <a:t>¡Cristo Víctor!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49156">
                                            <p:txEl>
                                              <p:pRg st="1" end="1"/>
                                            </p:txEl>
                                          </p:spTgt>
                                        </p:tgtEl>
                                        <p:attrNameLst>
                                          <p:attrName>style.visibility</p:attrName>
                                        </p:attrNameLst>
                                      </p:cBhvr>
                                      <p:to>
                                        <p:strVal val="visible"/>
                                      </p:to>
                                    </p:set>
                                    <p:anim calcmode="lin" valueType="num">
                                      <p:cBhvr>
                                        <p:cTn id="7" dur="500" fill="hold"/>
                                        <p:tgtEl>
                                          <p:spTgt spid="4915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9156">
                                            <p:txEl>
                                              <p:pRg st="1" end="1"/>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9156">
                                            <p:txEl>
                                              <p:pRg st="2" end="2"/>
                                            </p:txEl>
                                          </p:spTgt>
                                        </p:tgtEl>
                                        <p:attrNameLst>
                                          <p:attrName>style.visibility</p:attrName>
                                        </p:attrNameLst>
                                      </p:cBhvr>
                                      <p:to>
                                        <p:strVal val="visible"/>
                                      </p:to>
                                    </p:set>
                                    <p:anim calcmode="lin" valueType="num">
                                      <p:cBhvr>
                                        <p:cTn id="11" dur="500" fill="hold"/>
                                        <p:tgtEl>
                                          <p:spTgt spid="49156">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4915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9157">
                                            <p:txEl>
                                              <p:pRg st="0" end="0"/>
                                            </p:txEl>
                                          </p:spTgt>
                                        </p:tgtEl>
                                        <p:attrNameLst>
                                          <p:attrName>style.visibility</p:attrName>
                                        </p:attrNameLst>
                                      </p:cBhvr>
                                      <p:to>
                                        <p:strVal val="visible"/>
                                      </p:to>
                                    </p:set>
                                    <p:anim calcmode="lin" valueType="num">
                                      <p:cBhvr additive="base">
                                        <p:cTn id="17" dur="500" fill="hold"/>
                                        <p:tgtEl>
                                          <p:spTgt spid="4915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91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9157">
                                            <p:txEl>
                                              <p:pRg st="1" end="1"/>
                                            </p:txEl>
                                          </p:spTgt>
                                        </p:tgtEl>
                                        <p:attrNameLst>
                                          <p:attrName>style.visibility</p:attrName>
                                        </p:attrNameLst>
                                      </p:cBhvr>
                                      <p:to>
                                        <p:strVal val="visible"/>
                                      </p:to>
                                    </p:set>
                                    <p:anim calcmode="lin" valueType="num">
                                      <p:cBhvr additive="base">
                                        <p:cTn id="23" dur="500" fill="hold"/>
                                        <p:tgtEl>
                                          <p:spTgt spid="4915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91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9157">
                                            <p:txEl>
                                              <p:pRg st="2" end="2"/>
                                            </p:txEl>
                                          </p:spTgt>
                                        </p:tgtEl>
                                        <p:attrNameLst>
                                          <p:attrName>style.visibility</p:attrName>
                                        </p:attrNameLst>
                                      </p:cBhvr>
                                      <p:to>
                                        <p:strVal val="visible"/>
                                      </p:to>
                                    </p:set>
                                    <p:anim calcmode="lin" valueType="num">
                                      <p:cBhvr additive="base">
                                        <p:cTn id="29" dur="500" fill="hold"/>
                                        <p:tgtEl>
                                          <p:spTgt spid="4915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91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9157">
                                            <p:txEl>
                                              <p:pRg st="3" end="3"/>
                                            </p:txEl>
                                          </p:spTgt>
                                        </p:tgtEl>
                                        <p:attrNameLst>
                                          <p:attrName>style.visibility</p:attrName>
                                        </p:attrNameLst>
                                      </p:cBhvr>
                                      <p:to>
                                        <p:strVal val="visible"/>
                                      </p:to>
                                    </p:set>
                                    <p:anim calcmode="lin" valueType="num">
                                      <p:cBhvr additive="base">
                                        <p:cTn id="35" dur="500" fill="hold"/>
                                        <p:tgtEl>
                                          <p:spTgt spid="4915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915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49157">
                                            <p:txEl>
                                              <p:pRg st="4" end="4"/>
                                            </p:txEl>
                                          </p:spTgt>
                                        </p:tgtEl>
                                        <p:attrNameLst>
                                          <p:attrName>style.visibility</p:attrName>
                                        </p:attrNameLst>
                                      </p:cBhvr>
                                      <p:to>
                                        <p:strVal val="visible"/>
                                      </p:to>
                                    </p:set>
                                    <p:anim calcmode="lin" valueType="num">
                                      <p:cBhvr additive="base">
                                        <p:cTn id="41" dur="500" fill="hold"/>
                                        <p:tgtEl>
                                          <p:spTgt spid="4915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915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1EFD9665-597D-DB6D-E22F-5789A172860C}"/>
              </a:ext>
            </a:extLst>
          </p:cNvPr>
          <p:cNvSpPr>
            <a:spLocks noGrp="1"/>
          </p:cNvSpPr>
          <p:nvPr>
            <p:ph type="title" idx="4294967295"/>
          </p:nvPr>
        </p:nvSpPr>
        <p:spPr/>
        <p:txBody>
          <a:bodyPr/>
          <a:lstStyle/>
          <a:p>
            <a:pPr eaLnBrk="1" hangingPunct="1"/>
            <a:r>
              <a:rPr lang="es" altLang="en-US"/>
              <a:t>historicismo</a:t>
            </a:r>
          </a:p>
        </p:txBody>
      </p:sp>
      <p:sp>
        <p:nvSpPr>
          <p:cNvPr id="51203" name="Rectangle 3">
            <a:extLst>
              <a:ext uri="{FF2B5EF4-FFF2-40B4-BE49-F238E27FC236}">
                <a16:creationId xmlns:a16="http://schemas.microsoft.com/office/drawing/2014/main" id="{D1DA526A-858B-1F7E-0BFA-620AB9BB03F1}"/>
              </a:ext>
            </a:extLst>
          </p:cNvPr>
          <p:cNvSpPr>
            <a:spLocks noGrp="1"/>
          </p:cNvSpPr>
          <p:nvPr>
            <p:ph type="body" sz="half" idx="4294967295"/>
          </p:nvPr>
        </p:nvSpPr>
        <p:spPr>
          <a:xfrm>
            <a:off x="1778000" y="2336801"/>
            <a:ext cx="2687638" cy="4233863"/>
          </a:xfrm>
          <a:solidFill>
            <a:srgbClr val="800000"/>
          </a:solidFill>
          <a:ln w="12700">
            <a:solidFill>
              <a:srgbClr val="000000"/>
            </a:solidFill>
            <a:miter lim="800000"/>
            <a:headEnd/>
            <a:tailEnd/>
          </a:ln>
        </p:spPr>
        <p:txBody>
          <a:bodyPr/>
          <a:lstStyle/>
          <a:p>
            <a:pPr algn="ctr" eaLnBrk="1" hangingPunct="1">
              <a:lnSpc>
                <a:spcPct val="80000"/>
              </a:lnSpc>
              <a:buFont typeface="Arial" panose="020B0604020202020204" pitchFamily="34" charset="0"/>
              <a:buNone/>
            </a:pPr>
            <a:endParaRPr lang="en-US" altLang="en-US" sz="3600">
              <a:solidFill>
                <a:srgbClr val="FFFF99"/>
              </a:solidFill>
              <a:latin typeface="Impact" panose="020B0806030902050204" pitchFamily="34" charset="0"/>
            </a:endParaRPr>
          </a:p>
          <a:p>
            <a:pPr algn="ctr" eaLnBrk="1" hangingPunct="1">
              <a:lnSpc>
                <a:spcPct val="80000"/>
              </a:lnSpc>
              <a:buFont typeface="Arial" panose="020B0604020202020204" pitchFamily="34" charset="0"/>
              <a:buNone/>
            </a:pPr>
            <a:r>
              <a:rPr lang="es" altLang="en-US" sz="3600">
                <a:solidFill>
                  <a:srgbClr val="FFFF99"/>
                </a:solidFill>
                <a:latin typeface="Impact" panose="020B0806030902050204" pitchFamily="34" charset="0"/>
              </a:rPr>
              <a:t>LA VERDADERA IGLESIA</a:t>
            </a:r>
          </a:p>
          <a:p>
            <a:pPr algn="ctr" eaLnBrk="1" hangingPunct="1">
              <a:lnSpc>
                <a:spcPct val="80000"/>
              </a:lnSpc>
              <a:buFont typeface="Arial" panose="020B0604020202020204" pitchFamily="34" charset="0"/>
              <a:buNone/>
            </a:pPr>
            <a:r>
              <a:rPr lang="es" altLang="en-US" sz="3600">
                <a:solidFill>
                  <a:srgbClr val="FFFF99"/>
                </a:solidFill>
                <a:latin typeface="Impact" panose="020B0806030902050204" pitchFamily="34" charset="0"/>
              </a:rPr>
              <a:t>contra</a:t>
            </a:r>
          </a:p>
          <a:p>
            <a:pPr algn="ctr" eaLnBrk="1" hangingPunct="1">
              <a:lnSpc>
                <a:spcPct val="80000"/>
              </a:lnSpc>
              <a:buFont typeface="Arial" panose="020B0604020202020204" pitchFamily="34" charset="0"/>
              <a:buNone/>
            </a:pPr>
            <a:r>
              <a:rPr lang="es" altLang="en-US" sz="3600">
                <a:solidFill>
                  <a:srgbClr val="FFFF99"/>
                </a:solidFill>
                <a:latin typeface="Impact" panose="020B0806030902050204" pitchFamily="34" charset="0"/>
              </a:rPr>
              <a:t>RELIGIÓN FALSA</a:t>
            </a:r>
          </a:p>
        </p:txBody>
      </p:sp>
      <p:sp>
        <p:nvSpPr>
          <p:cNvPr id="51204" name="Rectangle 4">
            <a:extLst>
              <a:ext uri="{FF2B5EF4-FFF2-40B4-BE49-F238E27FC236}">
                <a16:creationId xmlns:a16="http://schemas.microsoft.com/office/drawing/2014/main" id="{810D8DCB-21B4-C010-9785-F5111B0BE053}"/>
              </a:ext>
            </a:extLst>
          </p:cNvPr>
          <p:cNvSpPr>
            <a:spLocks noGrp="1"/>
          </p:cNvSpPr>
          <p:nvPr>
            <p:ph type="body" sz="half" idx="4294967295"/>
          </p:nvPr>
        </p:nvSpPr>
        <p:spPr>
          <a:xfrm>
            <a:off x="4794251" y="2265363"/>
            <a:ext cx="5597525" cy="4521200"/>
          </a:xfrm>
        </p:spPr>
        <p:txBody>
          <a:bodyPr>
            <a:normAutofit fontScale="92500" lnSpcReduction="10000"/>
          </a:bodyPr>
          <a:lstStyle/>
          <a:p>
            <a:pPr eaLnBrk="1" hangingPunct="1">
              <a:lnSpc>
                <a:spcPct val="80000"/>
              </a:lnSpc>
            </a:pPr>
            <a:r>
              <a:rPr lang="es" altLang="en-US" i="1"/>
              <a:t>Las siete iglesias son históricas.</a:t>
            </a:r>
          </a:p>
          <a:p>
            <a:pPr eaLnBrk="1" hangingPunct="1">
              <a:lnSpc>
                <a:spcPct val="80000"/>
              </a:lnSpc>
            </a:pPr>
            <a:r>
              <a:rPr lang="es" altLang="en-US" i="1"/>
              <a:t>Los sellos y las trompetas son ayes en el mundo hasta el Edicto de Constantino.</a:t>
            </a:r>
          </a:p>
          <a:p>
            <a:pPr eaLnBrk="1" hangingPunct="1">
              <a:lnSpc>
                <a:spcPct val="80000"/>
              </a:lnSpc>
            </a:pPr>
            <a:r>
              <a:rPr lang="es" altLang="en-US" i="1"/>
              <a:t>La bestia es la Roma papal; la marca de la bestia es la obediencia al papado.</a:t>
            </a:r>
          </a:p>
          <a:p>
            <a:pPr eaLnBrk="1" hangingPunct="1">
              <a:lnSpc>
                <a:spcPct val="80000"/>
              </a:lnSpc>
            </a:pPr>
            <a:r>
              <a:rPr lang="es" altLang="en-US" i="1"/>
              <a:t>Babilonia es la ciudad de Roma, la sede del papado.</a:t>
            </a:r>
          </a:p>
          <a:p>
            <a:pPr eaLnBrk="1" hangingPunct="1">
              <a:lnSpc>
                <a:spcPct val="80000"/>
              </a:lnSpc>
            </a:pPr>
            <a:r>
              <a:rPr lang="es" altLang="en-US" i="1"/>
              <a:t>La Iglesia Romana es la gran ramera.</a:t>
            </a:r>
          </a:p>
          <a:p>
            <a:pPr eaLnBrk="1" hangingPunct="1">
              <a:lnSpc>
                <a:spcPct val="80000"/>
              </a:lnSpc>
            </a:pPr>
            <a:r>
              <a:rPr lang="es" altLang="en-US" i="1"/>
              <a:t>El pueblo de Dios son protestantes.</a:t>
            </a:r>
          </a:p>
          <a:p>
            <a:pPr eaLnBrk="1" hangingPunct="1">
              <a:lnSpc>
                <a:spcPct val="80000"/>
              </a:lnSpc>
            </a:pPr>
            <a:r>
              <a:rPr lang="es" altLang="en-US" i="1"/>
              <a:t>¡Cristo Víctor!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 calcmode="lin" valueType="num">
                                      <p:cBhvr>
                                        <p:cTn id="7" dur="500" fill="hold"/>
                                        <p:tgtEl>
                                          <p:spTgt spid="5120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1203">
                                            <p:txEl>
                                              <p:pRg st="1" end="1"/>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 calcmode="lin" valueType="num">
                                      <p:cBhvr>
                                        <p:cTn id="12" dur="500" fill="hold"/>
                                        <p:tgtEl>
                                          <p:spTgt spid="5120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51203">
                                            <p:txEl>
                                              <p:pRg st="2" end="2"/>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1203">
                                            <p:txEl>
                                              <p:pRg st="3" end="3"/>
                                            </p:txEl>
                                          </p:spTgt>
                                        </p:tgtEl>
                                        <p:attrNameLst>
                                          <p:attrName>style.visibility</p:attrName>
                                        </p:attrNameLst>
                                      </p:cBhvr>
                                      <p:to>
                                        <p:strVal val="visible"/>
                                      </p:to>
                                    </p:set>
                                    <p:anim calcmode="lin" valueType="num">
                                      <p:cBhvr>
                                        <p:cTn id="17" dur="500" fill="hold"/>
                                        <p:tgtEl>
                                          <p:spTgt spid="5120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5120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1204">
                                            <p:txEl>
                                              <p:pRg st="0" end="0"/>
                                            </p:txEl>
                                          </p:spTgt>
                                        </p:tgtEl>
                                        <p:attrNameLst>
                                          <p:attrName>style.visibility</p:attrName>
                                        </p:attrNameLst>
                                      </p:cBhvr>
                                      <p:to>
                                        <p:strVal val="visible"/>
                                      </p:to>
                                    </p:set>
                                    <p:anim calcmode="lin" valueType="num">
                                      <p:cBhvr additive="base">
                                        <p:cTn id="23" dur="500" fill="hold"/>
                                        <p:tgtEl>
                                          <p:spTgt spid="5120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2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1204">
                                            <p:txEl>
                                              <p:pRg st="1" end="1"/>
                                            </p:txEl>
                                          </p:spTgt>
                                        </p:tgtEl>
                                        <p:attrNameLst>
                                          <p:attrName>style.visibility</p:attrName>
                                        </p:attrNameLst>
                                      </p:cBhvr>
                                      <p:to>
                                        <p:strVal val="visible"/>
                                      </p:to>
                                    </p:set>
                                    <p:anim calcmode="lin" valueType="num">
                                      <p:cBhvr additive="base">
                                        <p:cTn id="29" dur="500" fill="hold"/>
                                        <p:tgtEl>
                                          <p:spTgt spid="5120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1204">
                                            <p:txEl>
                                              <p:pRg st="2" end="2"/>
                                            </p:txEl>
                                          </p:spTgt>
                                        </p:tgtEl>
                                        <p:attrNameLst>
                                          <p:attrName>style.visibility</p:attrName>
                                        </p:attrNameLst>
                                      </p:cBhvr>
                                      <p:to>
                                        <p:strVal val="visible"/>
                                      </p:to>
                                    </p:set>
                                    <p:anim calcmode="lin" valueType="num">
                                      <p:cBhvr additive="base">
                                        <p:cTn id="35" dur="500" fill="hold"/>
                                        <p:tgtEl>
                                          <p:spTgt spid="5120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2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51204">
                                            <p:txEl>
                                              <p:pRg st="3" end="3"/>
                                            </p:txEl>
                                          </p:spTgt>
                                        </p:tgtEl>
                                        <p:attrNameLst>
                                          <p:attrName>style.visibility</p:attrName>
                                        </p:attrNameLst>
                                      </p:cBhvr>
                                      <p:to>
                                        <p:strVal val="visible"/>
                                      </p:to>
                                    </p:set>
                                    <p:anim calcmode="lin" valueType="num">
                                      <p:cBhvr additive="base">
                                        <p:cTn id="41" dur="500" fill="hold"/>
                                        <p:tgtEl>
                                          <p:spTgt spid="5120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120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51204">
                                            <p:txEl>
                                              <p:pRg st="4" end="4"/>
                                            </p:txEl>
                                          </p:spTgt>
                                        </p:tgtEl>
                                        <p:attrNameLst>
                                          <p:attrName>style.visibility</p:attrName>
                                        </p:attrNameLst>
                                      </p:cBhvr>
                                      <p:to>
                                        <p:strVal val="visible"/>
                                      </p:to>
                                    </p:set>
                                    <p:anim calcmode="lin" valueType="num">
                                      <p:cBhvr additive="base">
                                        <p:cTn id="47" dur="500" fill="hold"/>
                                        <p:tgtEl>
                                          <p:spTgt spid="51204">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120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51204">
                                            <p:txEl>
                                              <p:pRg st="5" end="5"/>
                                            </p:txEl>
                                          </p:spTgt>
                                        </p:tgtEl>
                                        <p:attrNameLst>
                                          <p:attrName>style.visibility</p:attrName>
                                        </p:attrNameLst>
                                      </p:cBhvr>
                                      <p:to>
                                        <p:strVal val="visible"/>
                                      </p:to>
                                    </p:set>
                                    <p:anim calcmode="lin" valueType="num">
                                      <p:cBhvr additive="base">
                                        <p:cTn id="53" dur="500" fill="hold"/>
                                        <p:tgtEl>
                                          <p:spTgt spid="51204">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120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51204">
                                            <p:txEl>
                                              <p:pRg st="6" end="6"/>
                                            </p:txEl>
                                          </p:spTgt>
                                        </p:tgtEl>
                                        <p:attrNameLst>
                                          <p:attrName>style.visibility</p:attrName>
                                        </p:attrNameLst>
                                      </p:cBhvr>
                                      <p:to>
                                        <p:strVal val="visible"/>
                                      </p:to>
                                    </p:set>
                                    <p:anim calcmode="lin" valueType="num">
                                      <p:cBhvr additive="base">
                                        <p:cTn id="59" dur="500" fill="hold"/>
                                        <p:tgtEl>
                                          <p:spTgt spid="51204">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120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E4658242-7555-2DB3-8A7B-13BEAAFC3F2B}"/>
              </a:ext>
            </a:extLst>
          </p:cNvPr>
          <p:cNvSpPr>
            <a:spLocks noGrp="1"/>
          </p:cNvSpPr>
          <p:nvPr>
            <p:ph type="title" idx="4294967295"/>
          </p:nvPr>
        </p:nvSpPr>
        <p:spPr/>
        <p:txBody>
          <a:bodyPr/>
          <a:lstStyle/>
          <a:p>
            <a:pPr eaLnBrk="1" hangingPunct="1"/>
            <a:r>
              <a:rPr lang="es" altLang="en-US"/>
              <a:t>preterismo</a:t>
            </a:r>
          </a:p>
        </p:txBody>
      </p:sp>
      <p:sp>
        <p:nvSpPr>
          <p:cNvPr id="52227" name="Rectangle 3">
            <a:extLst>
              <a:ext uri="{FF2B5EF4-FFF2-40B4-BE49-F238E27FC236}">
                <a16:creationId xmlns:a16="http://schemas.microsoft.com/office/drawing/2014/main" id="{3190D778-5BC4-8EEF-6969-9B1134DC4AE4}"/>
              </a:ext>
            </a:extLst>
          </p:cNvPr>
          <p:cNvSpPr>
            <a:spLocks noGrp="1"/>
          </p:cNvSpPr>
          <p:nvPr>
            <p:ph type="body" sz="half" idx="4294967295"/>
          </p:nvPr>
        </p:nvSpPr>
        <p:spPr>
          <a:xfrm>
            <a:off x="1778000" y="2336801"/>
            <a:ext cx="2687638" cy="4233863"/>
          </a:xfrm>
          <a:solidFill>
            <a:srgbClr val="800000"/>
          </a:solidFill>
          <a:ln w="12700">
            <a:solidFill>
              <a:srgbClr val="000000"/>
            </a:solidFill>
            <a:miter lim="800000"/>
            <a:headEnd/>
            <a:tailEnd/>
          </a:ln>
        </p:spPr>
        <p:txBody>
          <a:bodyPr/>
          <a:lstStyle/>
          <a:p>
            <a:pPr algn="ctr" eaLnBrk="1" hangingPunct="1">
              <a:lnSpc>
                <a:spcPct val="80000"/>
              </a:lnSpc>
              <a:buFont typeface="Arial" panose="020B0604020202020204" pitchFamily="34" charset="0"/>
              <a:buNone/>
            </a:pPr>
            <a:endParaRPr lang="en-US" altLang="en-US" sz="3600">
              <a:solidFill>
                <a:srgbClr val="FFFF99"/>
              </a:solidFill>
              <a:latin typeface="Impact" panose="020B0806030902050204" pitchFamily="34" charset="0"/>
            </a:endParaRPr>
          </a:p>
          <a:p>
            <a:pPr algn="ctr" eaLnBrk="1" hangingPunct="1">
              <a:lnSpc>
                <a:spcPct val="80000"/>
              </a:lnSpc>
              <a:buFont typeface="Arial" panose="020B0604020202020204" pitchFamily="34" charset="0"/>
              <a:buNone/>
            </a:pPr>
            <a:r>
              <a:rPr lang="es" altLang="en-US" sz="3600">
                <a:solidFill>
                  <a:srgbClr val="FFFF99"/>
                </a:solidFill>
                <a:latin typeface="Impact" panose="020B0806030902050204" pitchFamily="34" charset="0"/>
              </a:rPr>
              <a:t>IGLESIA EARY vs.</a:t>
            </a:r>
          </a:p>
          <a:p>
            <a:pPr algn="ctr" eaLnBrk="1" hangingPunct="1">
              <a:lnSpc>
                <a:spcPct val="80000"/>
              </a:lnSpc>
              <a:buFont typeface="Arial" panose="020B0604020202020204" pitchFamily="34" charset="0"/>
              <a:buNone/>
            </a:pPr>
            <a:r>
              <a:rPr lang="es" altLang="en-US" sz="3600">
                <a:solidFill>
                  <a:srgbClr val="FFFF99"/>
                </a:solidFill>
                <a:latin typeface="Impact" panose="020B0806030902050204" pitchFamily="34" charset="0"/>
              </a:rPr>
              <a:t>ROMA PAGANA</a:t>
            </a:r>
          </a:p>
        </p:txBody>
      </p:sp>
      <p:sp>
        <p:nvSpPr>
          <p:cNvPr id="52228" name="Rectangle 4">
            <a:extLst>
              <a:ext uri="{FF2B5EF4-FFF2-40B4-BE49-F238E27FC236}">
                <a16:creationId xmlns:a16="http://schemas.microsoft.com/office/drawing/2014/main" id="{BF173772-FFDD-4614-5B4D-E5017DB70783}"/>
              </a:ext>
            </a:extLst>
          </p:cNvPr>
          <p:cNvSpPr>
            <a:spLocks noGrp="1"/>
          </p:cNvSpPr>
          <p:nvPr>
            <p:ph type="body" sz="half" idx="4294967295"/>
          </p:nvPr>
        </p:nvSpPr>
        <p:spPr>
          <a:xfrm>
            <a:off x="4824413" y="2336800"/>
            <a:ext cx="5567362" cy="4217988"/>
          </a:xfrm>
        </p:spPr>
        <p:txBody>
          <a:bodyPr>
            <a:normAutofit fontScale="92500" lnSpcReduction="10000"/>
          </a:bodyPr>
          <a:lstStyle/>
          <a:p>
            <a:pPr eaLnBrk="1" hangingPunct="1">
              <a:lnSpc>
                <a:spcPct val="80000"/>
              </a:lnSpc>
            </a:pPr>
            <a:r>
              <a:rPr lang="es" altLang="en-US" i="1"/>
              <a:t>Las siete iglesias son históricas.</a:t>
            </a:r>
          </a:p>
          <a:p>
            <a:pPr eaLnBrk="1" hangingPunct="1">
              <a:lnSpc>
                <a:spcPct val="80000"/>
              </a:lnSpc>
            </a:pPr>
            <a:r>
              <a:rPr lang="es" altLang="en-US" i="1"/>
              <a:t>Las plagas son símbolos del juicio divino, ya sea sobre la Ciudad de Roma o Jerusalén.</a:t>
            </a:r>
          </a:p>
          <a:p>
            <a:pPr eaLnBrk="1" hangingPunct="1">
              <a:lnSpc>
                <a:spcPct val="80000"/>
              </a:lnSpc>
            </a:pPr>
            <a:r>
              <a:rPr lang="es" altLang="en-US" i="1"/>
              <a:t>La bestia es la Roma pagana.</a:t>
            </a:r>
          </a:p>
          <a:p>
            <a:pPr eaLnBrk="1" hangingPunct="1">
              <a:lnSpc>
                <a:spcPct val="80000"/>
              </a:lnSpc>
            </a:pPr>
            <a:r>
              <a:rPr lang="es" altLang="en-US" i="1"/>
              <a:t>La cabeza herida es César Nerón.</a:t>
            </a:r>
          </a:p>
          <a:p>
            <a:pPr eaLnBrk="1" hangingPunct="1">
              <a:lnSpc>
                <a:spcPct val="80000"/>
              </a:lnSpc>
            </a:pPr>
            <a:r>
              <a:rPr lang="es" altLang="en-US" i="1"/>
              <a:t>La marca de la bestia es el certificado para la adoración al César.</a:t>
            </a:r>
          </a:p>
          <a:p>
            <a:pPr eaLnBrk="1" hangingPunct="1">
              <a:lnSpc>
                <a:spcPct val="80000"/>
              </a:lnSpc>
            </a:pPr>
            <a:r>
              <a:rPr lang="es" altLang="en-US" i="1"/>
              <a:t>Babilonia es Roma.</a:t>
            </a:r>
          </a:p>
          <a:p>
            <a:pPr eaLnBrk="1" hangingPunct="1">
              <a:lnSpc>
                <a:spcPct val="80000"/>
              </a:lnSpc>
            </a:pPr>
            <a:r>
              <a:rPr lang="es" altLang="en-US" i="1"/>
              <a:t>La puta es Roma.</a:t>
            </a:r>
          </a:p>
          <a:p>
            <a:pPr eaLnBrk="1" hangingPunct="1">
              <a:lnSpc>
                <a:spcPct val="80000"/>
              </a:lnSpc>
            </a:pPr>
            <a:r>
              <a:rPr lang="es" altLang="en-US" i="1"/>
              <a:t>¡Cristo Víctor!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anim calcmode="lin" valueType="num">
                                      <p:cBhvr>
                                        <p:cTn id="7" dur="500" fill="hold"/>
                                        <p:tgtEl>
                                          <p:spTgt spid="5222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2227">
                                            <p:txEl>
                                              <p:pRg st="1" end="1"/>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anim calcmode="lin" valueType="num">
                                      <p:cBhvr>
                                        <p:cTn id="11" dur="500" fill="hold"/>
                                        <p:tgtEl>
                                          <p:spTgt spid="52227">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5222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2228">
                                            <p:txEl>
                                              <p:pRg st="0" end="0"/>
                                            </p:txEl>
                                          </p:spTgt>
                                        </p:tgtEl>
                                        <p:attrNameLst>
                                          <p:attrName>style.visibility</p:attrName>
                                        </p:attrNameLst>
                                      </p:cBhvr>
                                      <p:to>
                                        <p:strVal val="visible"/>
                                      </p:to>
                                    </p:set>
                                    <p:anim calcmode="lin" valueType="num">
                                      <p:cBhvr additive="base">
                                        <p:cTn id="17" dur="500" fill="hold"/>
                                        <p:tgtEl>
                                          <p:spTgt spid="5222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22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2228">
                                            <p:txEl>
                                              <p:pRg st="1" end="1"/>
                                            </p:txEl>
                                          </p:spTgt>
                                        </p:tgtEl>
                                        <p:attrNameLst>
                                          <p:attrName>style.visibility</p:attrName>
                                        </p:attrNameLst>
                                      </p:cBhvr>
                                      <p:to>
                                        <p:strVal val="visible"/>
                                      </p:to>
                                    </p:set>
                                    <p:anim calcmode="lin" valueType="num">
                                      <p:cBhvr additive="base">
                                        <p:cTn id="23" dur="500" fill="hold"/>
                                        <p:tgtEl>
                                          <p:spTgt spid="5222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22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2228">
                                            <p:txEl>
                                              <p:pRg st="2" end="2"/>
                                            </p:txEl>
                                          </p:spTgt>
                                        </p:tgtEl>
                                        <p:attrNameLst>
                                          <p:attrName>style.visibility</p:attrName>
                                        </p:attrNameLst>
                                      </p:cBhvr>
                                      <p:to>
                                        <p:strVal val="visible"/>
                                      </p:to>
                                    </p:set>
                                    <p:anim calcmode="lin" valueType="num">
                                      <p:cBhvr additive="base">
                                        <p:cTn id="29" dur="500" fill="hold"/>
                                        <p:tgtEl>
                                          <p:spTgt spid="5222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22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52228">
                                            <p:txEl>
                                              <p:pRg st="3" end="3"/>
                                            </p:txEl>
                                          </p:spTgt>
                                        </p:tgtEl>
                                        <p:attrNameLst>
                                          <p:attrName>style.visibility</p:attrName>
                                        </p:attrNameLst>
                                      </p:cBhvr>
                                      <p:to>
                                        <p:strVal val="visible"/>
                                      </p:to>
                                    </p:set>
                                    <p:anim calcmode="lin" valueType="num">
                                      <p:cBhvr additive="base">
                                        <p:cTn id="35" dur="500" fill="hold"/>
                                        <p:tgtEl>
                                          <p:spTgt spid="52228">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22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52228">
                                            <p:txEl>
                                              <p:pRg st="4" end="4"/>
                                            </p:txEl>
                                          </p:spTgt>
                                        </p:tgtEl>
                                        <p:attrNameLst>
                                          <p:attrName>style.visibility</p:attrName>
                                        </p:attrNameLst>
                                      </p:cBhvr>
                                      <p:to>
                                        <p:strVal val="visible"/>
                                      </p:to>
                                    </p:set>
                                    <p:anim calcmode="lin" valueType="num">
                                      <p:cBhvr additive="base">
                                        <p:cTn id="41" dur="500" fill="hold"/>
                                        <p:tgtEl>
                                          <p:spTgt spid="52228">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222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52228">
                                            <p:txEl>
                                              <p:pRg st="5" end="5"/>
                                            </p:txEl>
                                          </p:spTgt>
                                        </p:tgtEl>
                                        <p:attrNameLst>
                                          <p:attrName>style.visibility</p:attrName>
                                        </p:attrNameLst>
                                      </p:cBhvr>
                                      <p:to>
                                        <p:strVal val="visible"/>
                                      </p:to>
                                    </p:set>
                                    <p:anim calcmode="lin" valueType="num">
                                      <p:cBhvr additive="base">
                                        <p:cTn id="47" dur="500" fill="hold"/>
                                        <p:tgtEl>
                                          <p:spTgt spid="52228">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222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52228">
                                            <p:txEl>
                                              <p:pRg st="6" end="6"/>
                                            </p:txEl>
                                          </p:spTgt>
                                        </p:tgtEl>
                                        <p:attrNameLst>
                                          <p:attrName>style.visibility</p:attrName>
                                        </p:attrNameLst>
                                      </p:cBhvr>
                                      <p:to>
                                        <p:strVal val="visible"/>
                                      </p:to>
                                    </p:set>
                                    <p:anim calcmode="lin" valueType="num">
                                      <p:cBhvr additive="base">
                                        <p:cTn id="53" dur="500" fill="hold"/>
                                        <p:tgtEl>
                                          <p:spTgt spid="52228">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222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52228">
                                            <p:txEl>
                                              <p:pRg st="7" end="7"/>
                                            </p:txEl>
                                          </p:spTgt>
                                        </p:tgtEl>
                                        <p:attrNameLst>
                                          <p:attrName>style.visibility</p:attrName>
                                        </p:attrNameLst>
                                      </p:cBhvr>
                                      <p:to>
                                        <p:strVal val="visible"/>
                                      </p:to>
                                    </p:set>
                                    <p:anim calcmode="lin" valueType="num">
                                      <p:cBhvr additive="base">
                                        <p:cTn id="59" dur="500" fill="hold"/>
                                        <p:tgtEl>
                                          <p:spTgt spid="52228">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222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DF1E34B3-8BD1-528C-E6B4-21F6222E1ACE}"/>
              </a:ext>
            </a:extLst>
          </p:cNvPr>
          <p:cNvSpPr>
            <a:spLocks noGrp="1"/>
          </p:cNvSpPr>
          <p:nvPr>
            <p:ph type="title" idx="4294967295"/>
          </p:nvPr>
        </p:nvSpPr>
        <p:spPr/>
        <p:txBody>
          <a:bodyPr/>
          <a:lstStyle/>
          <a:p>
            <a:pPr eaLnBrk="1" hangingPunct="1"/>
            <a:r>
              <a:rPr lang="es" altLang="en-US"/>
              <a:t>dispensacionalismo</a:t>
            </a:r>
          </a:p>
        </p:txBody>
      </p:sp>
      <p:sp>
        <p:nvSpPr>
          <p:cNvPr id="55299" name="Rectangle 3">
            <a:extLst>
              <a:ext uri="{FF2B5EF4-FFF2-40B4-BE49-F238E27FC236}">
                <a16:creationId xmlns:a16="http://schemas.microsoft.com/office/drawing/2014/main" id="{7CB15F37-D9A0-8B2E-023F-A154475F6E35}"/>
              </a:ext>
            </a:extLst>
          </p:cNvPr>
          <p:cNvSpPr>
            <a:spLocks noGrp="1"/>
          </p:cNvSpPr>
          <p:nvPr>
            <p:ph type="body" sz="half" idx="4294967295"/>
          </p:nvPr>
        </p:nvSpPr>
        <p:spPr>
          <a:xfrm>
            <a:off x="1749426" y="2351089"/>
            <a:ext cx="2570163" cy="4219575"/>
          </a:xfrm>
          <a:solidFill>
            <a:srgbClr val="800000"/>
          </a:solidFill>
          <a:ln w="12700">
            <a:solidFill>
              <a:srgbClr val="000000"/>
            </a:solidFill>
            <a:miter lim="800000"/>
            <a:headEnd/>
            <a:tailEnd/>
          </a:ln>
        </p:spPr>
        <p:txBody>
          <a:bodyPr/>
          <a:lstStyle/>
          <a:p>
            <a:pPr eaLnBrk="1" hangingPunct="1">
              <a:lnSpc>
                <a:spcPct val="80000"/>
              </a:lnSpc>
              <a:buFont typeface="Arial" panose="020B0604020202020204" pitchFamily="34" charset="0"/>
              <a:buNone/>
            </a:pPr>
            <a:endParaRPr lang="en-US" altLang="en-US" sz="3600">
              <a:solidFill>
                <a:srgbClr val="FFFF99"/>
              </a:solidFill>
              <a:latin typeface="Impact" panose="020B0806030902050204" pitchFamily="34" charset="0"/>
            </a:endParaRPr>
          </a:p>
          <a:p>
            <a:pPr algn="ctr" eaLnBrk="1" hangingPunct="1">
              <a:lnSpc>
                <a:spcPct val="80000"/>
              </a:lnSpc>
              <a:buFont typeface="Arial" panose="020B0604020202020204" pitchFamily="34" charset="0"/>
              <a:buNone/>
            </a:pPr>
            <a:r>
              <a:rPr lang="es" altLang="en-US" sz="3600">
                <a:solidFill>
                  <a:srgbClr val="FFFF99"/>
                </a:solidFill>
                <a:latin typeface="Impact" panose="020B0806030902050204" pitchFamily="34" charset="0"/>
              </a:rPr>
              <a:t>LOS JUDÍOS vs.</a:t>
            </a:r>
          </a:p>
          <a:p>
            <a:pPr algn="ctr" eaLnBrk="1" hangingPunct="1">
              <a:lnSpc>
                <a:spcPct val="80000"/>
              </a:lnSpc>
              <a:buFont typeface="Arial" panose="020B0604020202020204" pitchFamily="34" charset="0"/>
              <a:buNone/>
            </a:pPr>
            <a:r>
              <a:rPr lang="es" altLang="en-US" sz="3600">
                <a:solidFill>
                  <a:srgbClr val="FFFF99"/>
                </a:solidFill>
                <a:latin typeface="Impact" panose="020B0806030902050204" pitchFamily="34" charset="0"/>
              </a:rPr>
              <a:t>ANTICRISTO DESPUÉS DEL RAPTO DE LA IGLESIA</a:t>
            </a:r>
          </a:p>
        </p:txBody>
      </p:sp>
      <p:sp>
        <p:nvSpPr>
          <p:cNvPr id="55300" name="Rectangle 4">
            <a:extLst>
              <a:ext uri="{FF2B5EF4-FFF2-40B4-BE49-F238E27FC236}">
                <a16:creationId xmlns:a16="http://schemas.microsoft.com/office/drawing/2014/main" id="{2F72D30D-BFFA-BC96-90CA-8648BDEBE14B}"/>
              </a:ext>
            </a:extLst>
          </p:cNvPr>
          <p:cNvSpPr>
            <a:spLocks noGrp="1"/>
          </p:cNvSpPr>
          <p:nvPr>
            <p:ph type="body" sz="half" idx="4294967295"/>
          </p:nvPr>
        </p:nvSpPr>
        <p:spPr>
          <a:xfrm>
            <a:off x="4425950" y="2036763"/>
            <a:ext cx="6242050" cy="4792662"/>
          </a:xfrm>
        </p:spPr>
        <p:txBody>
          <a:bodyPr>
            <a:normAutofit fontScale="92500" lnSpcReduction="20000"/>
          </a:bodyPr>
          <a:lstStyle/>
          <a:p>
            <a:pPr eaLnBrk="1" hangingPunct="1">
              <a:lnSpc>
                <a:spcPct val="80000"/>
              </a:lnSpc>
            </a:pPr>
            <a:r>
              <a:rPr lang="es" altLang="en-US" i="1"/>
              <a:t>Las siete iglesias son símbolos de siete edades a lo largo de la historia cristiana.</a:t>
            </a:r>
          </a:p>
          <a:p>
            <a:pPr eaLnBrk="1" hangingPunct="1">
              <a:lnSpc>
                <a:spcPct val="80000"/>
              </a:lnSpc>
            </a:pPr>
            <a:r>
              <a:rPr lang="es" altLang="en-US" i="1"/>
              <a:t>Las plagas se cumplirán durante la semana 70 </a:t>
            </a:r>
            <a:r>
              <a:rPr lang="es" altLang="en-US" i="1" baseline="30000"/>
              <a:t>de </a:t>
            </a:r>
            <a:r>
              <a:rPr lang="es" altLang="en-US" i="1"/>
              <a:t>Daniel, un período por venir.</a:t>
            </a:r>
          </a:p>
          <a:p>
            <a:pPr eaLnBrk="1" hangingPunct="1">
              <a:lnSpc>
                <a:spcPct val="80000"/>
              </a:lnSpc>
            </a:pPr>
            <a:r>
              <a:rPr lang="es" altLang="en-US" i="1"/>
              <a:t>Los santos son judíos justos que todavía están dentro del antiguo pacto de Dios con Moisés.</a:t>
            </a:r>
          </a:p>
          <a:p>
            <a:pPr eaLnBrk="1" hangingPunct="1">
              <a:lnSpc>
                <a:spcPct val="80000"/>
              </a:lnSpc>
            </a:pPr>
            <a:r>
              <a:rPr lang="es" altLang="en-US" i="1"/>
              <a:t>La bestia será el anticristo por venir.</a:t>
            </a:r>
          </a:p>
          <a:p>
            <a:pPr eaLnBrk="1" hangingPunct="1">
              <a:lnSpc>
                <a:spcPct val="80000"/>
              </a:lnSpc>
            </a:pPr>
            <a:r>
              <a:rPr lang="es" altLang="en-US" i="1"/>
              <a:t>La marca de la bestia será la dominación económica de todo el mundo.</a:t>
            </a:r>
          </a:p>
          <a:p>
            <a:pPr eaLnBrk="1" hangingPunct="1">
              <a:lnSpc>
                <a:spcPct val="80000"/>
              </a:lnSpc>
            </a:pPr>
            <a:r>
              <a:rPr lang="es" altLang="en-US" i="1"/>
              <a:t>Babilonia es la Unión Europea.</a:t>
            </a:r>
          </a:p>
          <a:p>
            <a:pPr eaLnBrk="1" hangingPunct="1">
              <a:lnSpc>
                <a:spcPct val="80000"/>
              </a:lnSpc>
            </a:pPr>
            <a:r>
              <a:rPr lang="es" altLang="en-US" i="1"/>
              <a:t>El vencedor será Cristo que regresa.</a:t>
            </a:r>
          </a:p>
          <a:p>
            <a:pPr eaLnBrk="1" hangingPunct="1">
              <a:lnSpc>
                <a:spcPct val="80000"/>
              </a:lnSpc>
            </a:pPr>
            <a:r>
              <a:rPr lang="es" altLang="en-US" i="1"/>
              <a:t>Los 1000 años cumplirán las antiguas promesas de la tierra a los judíos.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anim calcmode="lin" valueType="num">
                                      <p:cBhvr>
                                        <p:cTn id="7" dur="500" fill="hold"/>
                                        <p:tgtEl>
                                          <p:spTgt spid="5529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5299">
                                            <p:txEl>
                                              <p:pRg st="1" end="1"/>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55299">
                                            <p:txEl>
                                              <p:pRg st="2" end="2"/>
                                            </p:txEl>
                                          </p:spTgt>
                                        </p:tgtEl>
                                        <p:attrNameLst>
                                          <p:attrName>style.visibility</p:attrName>
                                        </p:attrNameLst>
                                      </p:cBhvr>
                                      <p:to>
                                        <p:strVal val="visible"/>
                                      </p:to>
                                    </p:set>
                                    <p:anim calcmode="lin" valueType="num">
                                      <p:cBhvr>
                                        <p:cTn id="12" dur="500" fill="hold"/>
                                        <p:tgtEl>
                                          <p:spTgt spid="55299">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5529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55300">
                                            <p:txEl>
                                              <p:pRg st="0" end="0"/>
                                            </p:txEl>
                                          </p:spTgt>
                                        </p:tgtEl>
                                        <p:attrNameLst>
                                          <p:attrName>style.visibility</p:attrName>
                                        </p:attrNameLst>
                                      </p:cBhvr>
                                      <p:to>
                                        <p:strVal val="visible"/>
                                      </p:to>
                                    </p:set>
                                    <p:anim calcmode="lin" valueType="num">
                                      <p:cBhvr additive="base">
                                        <p:cTn id="18" dur="500" fill="hold"/>
                                        <p:tgtEl>
                                          <p:spTgt spid="55300">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53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55300">
                                            <p:txEl>
                                              <p:pRg st="1" end="1"/>
                                            </p:txEl>
                                          </p:spTgt>
                                        </p:tgtEl>
                                        <p:attrNameLst>
                                          <p:attrName>style.visibility</p:attrName>
                                        </p:attrNameLst>
                                      </p:cBhvr>
                                      <p:to>
                                        <p:strVal val="visible"/>
                                      </p:to>
                                    </p:set>
                                    <p:anim calcmode="lin" valueType="num">
                                      <p:cBhvr additive="base">
                                        <p:cTn id="24" dur="500" fill="hold"/>
                                        <p:tgtEl>
                                          <p:spTgt spid="55300">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53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55300">
                                            <p:txEl>
                                              <p:pRg st="2" end="2"/>
                                            </p:txEl>
                                          </p:spTgt>
                                        </p:tgtEl>
                                        <p:attrNameLst>
                                          <p:attrName>style.visibility</p:attrName>
                                        </p:attrNameLst>
                                      </p:cBhvr>
                                      <p:to>
                                        <p:strVal val="visible"/>
                                      </p:to>
                                    </p:set>
                                    <p:anim calcmode="lin" valueType="num">
                                      <p:cBhvr additive="base">
                                        <p:cTn id="30" dur="500" fill="hold"/>
                                        <p:tgtEl>
                                          <p:spTgt spid="55300">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53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55300">
                                            <p:txEl>
                                              <p:pRg st="3" end="3"/>
                                            </p:txEl>
                                          </p:spTgt>
                                        </p:tgtEl>
                                        <p:attrNameLst>
                                          <p:attrName>style.visibility</p:attrName>
                                        </p:attrNameLst>
                                      </p:cBhvr>
                                      <p:to>
                                        <p:strVal val="visible"/>
                                      </p:to>
                                    </p:set>
                                    <p:anim calcmode="lin" valueType="num">
                                      <p:cBhvr additive="base">
                                        <p:cTn id="36" dur="500" fill="hold"/>
                                        <p:tgtEl>
                                          <p:spTgt spid="55300">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53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55300">
                                            <p:txEl>
                                              <p:pRg st="4" end="4"/>
                                            </p:txEl>
                                          </p:spTgt>
                                        </p:tgtEl>
                                        <p:attrNameLst>
                                          <p:attrName>style.visibility</p:attrName>
                                        </p:attrNameLst>
                                      </p:cBhvr>
                                      <p:to>
                                        <p:strVal val="visible"/>
                                      </p:to>
                                    </p:set>
                                    <p:anim calcmode="lin" valueType="num">
                                      <p:cBhvr additive="base">
                                        <p:cTn id="42" dur="500" fill="hold"/>
                                        <p:tgtEl>
                                          <p:spTgt spid="55300">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53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55300">
                                            <p:txEl>
                                              <p:pRg st="5" end="5"/>
                                            </p:txEl>
                                          </p:spTgt>
                                        </p:tgtEl>
                                        <p:attrNameLst>
                                          <p:attrName>style.visibility</p:attrName>
                                        </p:attrNameLst>
                                      </p:cBhvr>
                                      <p:to>
                                        <p:strVal val="visible"/>
                                      </p:to>
                                    </p:set>
                                    <p:anim calcmode="lin" valueType="num">
                                      <p:cBhvr additive="base">
                                        <p:cTn id="48" dur="500" fill="hold"/>
                                        <p:tgtEl>
                                          <p:spTgt spid="55300">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530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55300">
                                            <p:txEl>
                                              <p:pRg st="6" end="6"/>
                                            </p:txEl>
                                          </p:spTgt>
                                        </p:tgtEl>
                                        <p:attrNameLst>
                                          <p:attrName>style.visibility</p:attrName>
                                        </p:attrNameLst>
                                      </p:cBhvr>
                                      <p:to>
                                        <p:strVal val="visible"/>
                                      </p:to>
                                    </p:set>
                                    <p:anim calcmode="lin" valueType="num">
                                      <p:cBhvr additive="base">
                                        <p:cTn id="54" dur="500" fill="hold"/>
                                        <p:tgtEl>
                                          <p:spTgt spid="55300">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530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55300">
                                            <p:txEl>
                                              <p:pRg st="7" end="7"/>
                                            </p:txEl>
                                          </p:spTgt>
                                        </p:tgtEl>
                                        <p:attrNameLst>
                                          <p:attrName>style.visibility</p:attrName>
                                        </p:attrNameLst>
                                      </p:cBhvr>
                                      <p:to>
                                        <p:strVal val="visible"/>
                                      </p:to>
                                    </p:set>
                                    <p:anim calcmode="lin" valueType="num">
                                      <p:cBhvr additive="base">
                                        <p:cTn id="60" dur="500" fill="hold"/>
                                        <p:tgtEl>
                                          <p:spTgt spid="55300">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530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70D7B867-CD6B-9ACE-C949-0D66F7A53ABE}"/>
              </a:ext>
            </a:extLst>
          </p:cNvPr>
          <p:cNvSpPr>
            <a:spLocks noGrp="1"/>
          </p:cNvSpPr>
          <p:nvPr>
            <p:ph type="title" idx="4294967295"/>
          </p:nvPr>
        </p:nvSpPr>
        <p:spPr/>
        <p:txBody>
          <a:bodyPr/>
          <a:lstStyle/>
          <a:p>
            <a:pPr eaLnBrk="1" hangingPunct="1"/>
            <a:r>
              <a:rPr lang="es" altLang="en-US"/>
              <a:t>Premilenialismo histórico</a:t>
            </a:r>
          </a:p>
        </p:txBody>
      </p:sp>
      <p:sp>
        <p:nvSpPr>
          <p:cNvPr id="53251" name="Rectangle 3">
            <a:extLst>
              <a:ext uri="{FF2B5EF4-FFF2-40B4-BE49-F238E27FC236}">
                <a16:creationId xmlns:a16="http://schemas.microsoft.com/office/drawing/2014/main" id="{A62D2AE2-C8F6-2F73-A67A-AB27D05F0D51}"/>
              </a:ext>
            </a:extLst>
          </p:cNvPr>
          <p:cNvSpPr>
            <a:spLocks noGrp="1"/>
          </p:cNvSpPr>
          <p:nvPr>
            <p:ph type="body" sz="half" idx="4294967295"/>
          </p:nvPr>
        </p:nvSpPr>
        <p:spPr>
          <a:xfrm>
            <a:off x="1720851" y="2365376"/>
            <a:ext cx="2525713" cy="4233863"/>
          </a:xfrm>
          <a:solidFill>
            <a:srgbClr val="800000"/>
          </a:solidFill>
          <a:ln w="12700">
            <a:solidFill>
              <a:srgbClr val="000000"/>
            </a:solidFill>
            <a:miter lim="800000"/>
            <a:headEnd/>
            <a:tailEnd/>
          </a:ln>
        </p:spPr>
        <p:txBody>
          <a:bodyPr/>
          <a:lstStyle/>
          <a:p>
            <a:pPr eaLnBrk="1" hangingPunct="1">
              <a:buFont typeface="Arial" panose="020B0604020202020204" pitchFamily="34" charset="0"/>
              <a:buNone/>
            </a:pPr>
            <a:endParaRPr lang="en-US" altLang="en-US" sz="3200">
              <a:solidFill>
                <a:srgbClr val="FFFF99"/>
              </a:solidFill>
              <a:latin typeface="Impact" panose="020B0806030902050204" pitchFamily="34" charset="0"/>
            </a:endParaRPr>
          </a:p>
          <a:p>
            <a:pPr algn="ctr" eaLnBrk="1" hangingPunct="1">
              <a:buFont typeface="Arial" panose="020B0604020202020204" pitchFamily="34" charset="0"/>
              <a:buNone/>
            </a:pPr>
            <a:r>
              <a:rPr lang="es" altLang="en-US" sz="3200">
                <a:solidFill>
                  <a:srgbClr val="FFFF99"/>
                </a:solidFill>
                <a:latin typeface="Impact" panose="020B0806030902050204" pitchFamily="34" charset="0"/>
              </a:rPr>
              <a:t>CRISTIANOS vs.</a:t>
            </a:r>
          </a:p>
          <a:p>
            <a:pPr algn="ctr" eaLnBrk="1" hangingPunct="1">
              <a:buFont typeface="Arial" panose="020B0604020202020204" pitchFamily="34" charset="0"/>
              <a:buNone/>
            </a:pPr>
            <a:r>
              <a:rPr lang="es" altLang="en-US" sz="3200">
                <a:solidFill>
                  <a:srgbClr val="FFFF99"/>
                </a:solidFill>
                <a:latin typeface="Impact" panose="020B0806030902050204" pitchFamily="34" charset="0"/>
              </a:rPr>
              <a:t>CÉSAR y el ANTICRISTO ESCATO-LÓGICO</a:t>
            </a:r>
          </a:p>
        </p:txBody>
      </p:sp>
      <p:sp>
        <p:nvSpPr>
          <p:cNvPr id="53252" name="Rectangle 4">
            <a:extLst>
              <a:ext uri="{FF2B5EF4-FFF2-40B4-BE49-F238E27FC236}">
                <a16:creationId xmlns:a16="http://schemas.microsoft.com/office/drawing/2014/main" id="{81C8BF43-1DFE-FCAC-6F5D-971848D4B456}"/>
              </a:ext>
            </a:extLst>
          </p:cNvPr>
          <p:cNvSpPr>
            <a:spLocks noGrp="1"/>
          </p:cNvSpPr>
          <p:nvPr>
            <p:ph type="body" sz="half" idx="4294967295"/>
          </p:nvPr>
        </p:nvSpPr>
        <p:spPr>
          <a:xfrm>
            <a:off x="4322764" y="1958976"/>
            <a:ext cx="6345237" cy="4856163"/>
          </a:xfrm>
        </p:spPr>
        <p:txBody>
          <a:bodyPr>
            <a:normAutofit fontScale="92500" lnSpcReduction="10000"/>
          </a:bodyPr>
          <a:lstStyle/>
          <a:p>
            <a:pPr eaLnBrk="1" hangingPunct="1"/>
            <a:r>
              <a:rPr lang="es" altLang="en-US" i="1"/>
              <a:t>Las siete iglesias son históricas.</a:t>
            </a:r>
          </a:p>
          <a:p>
            <a:pPr eaLnBrk="1" hangingPunct="1"/>
            <a:r>
              <a:rPr lang="es" altLang="en-US" i="1"/>
              <a:t>Las plagas son los males del Mesías que se intensifican hacia el final de la era.</a:t>
            </a:r>
          </a:p>
          <a:p>
            <a:pPr eaLnBrk="1" hangingPunct="1"/>
            <a:r>
              <a:rPr lang="es" altLang="en-US" i="1"/>
              <a:t>La bestia es el anticristo escatológico prefigurado por el culto imperial.</a:t>
            </a:r>
          </a:p>
          <a:p>
            <a:pPr eaLnBrk="1" hangingPunct="1"/>
            <a:r>
              <a:rPr lang="es" altLang="en-US" i="1"/>
              <a:t>Babilonia es el sistema mundial anti-Dios.</a:t>
            </a:r>
          </a:p>
          <a:p>
            <a:pPr eaLnBrk="1" hangingPunct="1"/>
            <a:r>
              <a:rPr lang="es" altLang="en-US" i="1"/>
              <a:t>La ramera simboliza la historia de la impiedad.</a:t>
            </a:r>
          </a:p>
          <a:p>
            <a:pPr eaLnBrk="1" hangingPunct="1"/>
            <a:r>
              <a:rPr lang="es" altLang="en-US" i="1"/>
              <a:t>El pueblo de Dios son los cristianos.</a:t>
            </a:r>
          </a:p>
          <a:p>
            <a:pPr eaLnBrk="1" hangingPunct="1"/>
            <a:r>
              <a:rPr lang="es" altLang="en-US" i="1"/>
              <a:t>El jinete vencedor es Cristo que regresa.</a:t>
            </a:r>
          </a:p>
          <a:p>
            <a:pPr eaLnBrk="1" hangingPunct="1"/>
            <a:r>
              <a:rPr lang="es" altLang="en-US" i="1"/>
              <a:t>Los 1000 años consuman el reino de Dios.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 calcmode="lin" valueType="num">
                                      <p:cBhvr>
                                        <p:cTn id="7" dur="500" fill="hold"/>
                                        <p:tgtEl>
                                          <p:spTgt spid="5325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3251">
                                            <p:txEl>
                                              <p:pRg st="1" end="1"/>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 calcmode="lin" valueType="num">
                                      <p:cBhvr>
                                        <p:cTn id="12" dur="500" fill="hold"/>
                                        <p:tgtEl>
                                          <p:spTgt spid="53251">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5325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53252">
                                            <p:txEl>
                                              <p:pRg st="0" end="0"/>
                                            </p:txEl>
                                          </p:spTgt>
                                        </p:tgtEl>
                                        <p:attrNameLst>
                                          <p:attrName>style.visibility</p:attrName>
                                        </p:attrNameLst>
                                      </p:cBhvr>
                                      <p:to>
                                        <p:strVal val="visible"/>
                                      </p:to>
                                    </p:set>
                                    <p:anim calcmode="lin" valueType="num">
                                      <p:cBhvr additive="base">
                                        <p:cTn id="18" dur="500" fill="hold"/>
                                        <p:tgtEl>
                                          <p:spTgt spid="5325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32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53252">
                                            <p:txEl>
                                              <p:pRg st="1" end="1"/>
                                            </p:txEl>
                                          </p:spTgt>
                                        </p:tgtEl>
                                        <p:attrNameLst>
                                          <p:attrName>style.visibility</p:attrName>
                                        </p:attrNameLst>
                                      </p:cBhvr>
                                      <p:to>
                                        <p:strVal val="visible"/>
                                      </p:to>
                                    </p:set>
                                    <p:anim calcmode="lin" valueType="num">
                                      <p:cBhvr additive="base">
                                        <p:cTn id="24" dur="500" fill="hold"/>
                                        <p:tgtEl>
                                          <p:spTgt spid="5325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32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53252">
                                            <p:txEl>
                                              <p:pRg st="2" end="2"/>
                                            </p:txEl>
                                          </p:spTgt>
                                        </p:tgtEl>
                                        <p:attrNameLst>
                                          <p:attrName>style.visibility</p:attrName>
                                        </p:attrNameLst>
                                      </p:cBhvr>
                                      <p:to>
                                        <p:strVal val="visible"/>
                                      </p:to>
                                    </p:set>
                                    <p:anim calcmode="lin" valueType="num">
                                      <p:cBhvr additive="base">
                                        <p:cTn id="30" dur="500" fill="hold"/>
                                        <p:tgtEl>
                                          <p:spTgt spid="5325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32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53252">
                                            <p:txEl>
                                              <p:pRg st="3" end="3"/>
                                            </p:txEl>
                                          </p:spTgt>
                                        </p:tgtEl>
                                        <p:attrNameLst>
                                          <p:attrName>style.visibility</p:attrName>
                                        </p:attrNameLst>
                                      </p:cBhvr>
                                      <p:to>
                                        <p:strVal val="visible"/>
                                      </p:to>
                                    </p:set>
                                    <p:anim calcmode="lin" valueType="num">
                                      <p:cBhvr additive="base">
                                        <p:cTn id="36" dur="500" fill="hold"/>
                                        <p:tgtEl>
                                          <p:spTgt spid="5325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32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53252">
                                            <p:txEl>
                                              <p:pRg st="4" end="4"/>
                                            </p:txEl>
                                          </p:spTgt>
                                        </p:tgtEl>
                                        <p:attrNameLst>
                                          <p:attrName>style.visibility</p:attrName>
                                        </p:attrNameLst>
                                      </p:cBhvr>
                                      <p:to>
                                        <p:strVal val="visible"/>
                                      </p:to>
                                    </p:set>
                                    <p:anim calcmode="lin" valueType="num">
                                      <p:cBhvr additive="base">
                                        <p:cTn id="42" dur="500" fill="hold"/>
                                        <p:tgtEl>
                                          <p:spTgt spid="53252">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32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53252">
                                            <p:txEl>
                                              <p:pRg st="5" end="5"/>
                                            </p:txEl>
                                          </p:spTgt>
                                        </p:tgtEl>
                                        <p:attrNameLst>
                                          <p:attrName>style.visibility</p:attrName>
                                        </p:attrNameLst>
                                      </p:cBhvr>
                                      <p:to>
                                        <p:strVal val="visible"/>
                                      </p:to>
                                    </p:set>
                                    <p:anim calcmode="lin" valueType="num">
                                      <p:cBhvr additive="base">
                                        <p:cTn id="48" dur="500" fill="hold"/>
                                        <p:tgtEl>
                                          <p:spTgt spid="53252">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325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53252">
                                            <p:txEl>
                                              <p:pRg st="6" end="6"/>
                                            </p:txEl>
                                          </p:spTgt>
                                        </p:tgtEl>
                                        <p:attrNameLst>
                                          <p:attrName>style.visibility</p:attrName>
                                        </p:attrNameLst>
                                      </p:cBhvr>
                                      <p:to>
                                        <p:strVal val="visible"/>
                                      </p:to>
                                    </p:set>
                                    <p:anim calcmode="lin" valueType="num">
                                      <p:cBhvr additive="base">
                                        <p:cTn id="54" dur="500" fill="hold"/>
                                        <p:tgtEl>
                                          <p:spTgt spid="53252">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325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53252">
                                            <p:txEl>
                                              <p:pRg st="7" end="7"/>
                                            </p:txEl>
                                          </p:spTgt>
                                        </p:tgtEl>
                                        <p:attrNameLst>
                                          <p:attrName>style.visibility</p:attrName>
                                        </p:attrNameLst>
                                      </p:cBhvr>
                                      <p:to>
                                        <p:strVal val="visible"/>
                                      </p:to>
                                    </p:set>
                                    <p:anim calcmode="lin" valueType="num">
                                      <p:cBhvr additive="base">
                                        <p:cTn id="60" dur="500" fill="hold"/>
                                        <p:tgtEl>
                                          <p:spTgt spid="53252">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325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a:extLst>
              <a:ext uri="{FF2B5EF4-FFF2-40B4-BE49-F238E27FC236}">
                <a16:creationId xmlns:a16="http://schemas.microsoft.com/office/drawing/2014/main" id="{DCD10A4A-CD25-C5F1-2E03-8D5B90978307}"/>
              </a:ext>
            </a:extLst>
          </p:cNvPr>
          <p:cNvSpPr>
            <a:spLocks noGrp="1"/>
          </p:cNvSpPr>
          <p:nvPr>
            <p:ph type="title" idx="4294967295"/>
          </p:nvPr>
        </p:nvSpPr>
        <p:spPr>
          <a:xfrm>
            <a:off x="2055813" y="255588"/>
            <a:ext cx="8208962" cy="1655762"/>
          </a:xfrm>
        </p:spPr>
        <p:txBody>
          <a:bodyPr>
            <a:normAutofit fontScale="90000"/>
          </a:bodyPr>
          <a:lstStyle/>
          <a:p>
            <a:pPr algn="ctr" eaLnBrk="1" hangingPunct="1">
              <a:defRPr/>
            </a:pPr>
            <a:r>
              <a:rPr lang="es" altLang="en-US">
                <a:solidFill>
                  <a:srgbClr val="FFFF99"/>
                </a:solidFill>
                <a:effectLst>
                  <a:outerShdw blurRad="38100" dist="38100" dir="2700000" algn="tl">
                    <a:srgbClr val="000000"/>
                  </a:outerShdw>
                </a:effectLst>
              </a:rPr>
              <a:t>RESUMEN DE OPINIONES INTERPRETATIVAS </a:t>
            </a:r>
            <a:br>
              <a:rPr lang="en-US" altLang="en-US">
                <a:solidFill>
                  <a:srgbClr val="FFFF99"/>
                </a:solidFill>
                <a:effectLst>
                  <a:outerShdw blurRad="38100" dist="38100" dir="2700000" algn="tl">
                    <a:srgbClr val="000000"/>
                  </a:outerShdw>
                </a:effectLst>
              </a:rPr>
            </a:br>
            <a:br>
              <a:rPr lang="en-US" altLang="en-US" sz="1600">
                <a:solidFill>
                  <a:srgbClr val="FFFF99"/>
                </a:solidFill>
                <a:effectLst>
                  <a:outerShdw blurRad="38100" dist="38100" dir="2700000" algn="tl">
                    <a:srgbClr val="000000"/>
                  </a:outerShdw>
                </a:effectLst>
              </a:rPr>
            </a:br>
            <a:r>
              <a:rPr lang="es" altLang="en-US" sz="2800">
                <a:effectLst>
                  <a:outerShdw blurRad="38100" dist="38100" dir="2700000" algn="tl">
                    <a:srgbClr val="000000"/>
                  </a:outerShdw>
                </a:effectLst>
              </a:rPr>
              <a:t>Conflicto</a:t>
            </a:r>
            <a:r>
              <a:rPr lang="es" altLang="en-US" sz="2800">
                <a:solidFill>
                  <a:srgbClr val="FFFF99"/>
                </a:solidFill>
                <a:effectLst>
                  <a:outerShdw blurRad="38100" dist="38100" dir="2700000" algn="tl">
                    <a:srgbClr val="000000"/>
                  </a:outerShdw>
                </a:effectLst>
              </a:rPr>
              <a:t>  </a:t>
            </a:r>
            <a:r>
              <a:rPr lang="es" altLang="en-US" sz="2800">
                <a:solidFill>
                  <a:srgbClr val="FFFF99"/>
                </a:solidFill>
                <a:effectLst>
                  <a:outerShdw blurRad="38100" dist="38100" dir="2700000" algn="tl">
                    <a:srgbClr val="000000"/>
                  </a:outerShdw>
                </a:effectLst>
                <a:latin typeface="Wingdings 2" panose="05020102010507070707" pitchFamily="18" charset="2"/>
              </a:rPr>
              <a:t>gramo</a:t>
            </a:r>
            <a:r>
              <a:rPr lang="es" altLang="en-US" sz="2800">
                <a:solidFill>
                  <a:srgbClr val="FFFF99"/>
                </a:solidFill>
                <a:effectLst>
                  <a:outerShdw blurRad="38100" dist="38100" dir="2700000" algn="tl">
                    <a:srgbClr val="000000"/>
                  </a:outerShdw>
                </a:effectLst>
              </a:rPr>
              <a:t>  </a:t>
            </a:r>
            <a:r>
              <a:rPr lang="es" altLang="en-US" sz="2800">
                <a:effectLst>
                  <a:outerShdw blurRad="38100" dist="38100" dir="2700000" algn="tl">
                    <a:srgbClr val="000000"/>
                  </a:outerShdw>
                </a:effectLst>
              </a:rPr>
              <a:t>Marco histórico</a:t>
            </a:r>
            <a:r>
              <a:rPr lang="es" altLang="en-US" sz="2800">
                <a:solidFill>
                  <a:srgbClr val="FFFF99"/>
                </a:solidFill>
                <a:effectLst>
                  <a:outerShdw blurRad="38100" dist="38100" dir="2700000" algn="tl">
                    <a:srgbClr val="000000"/>
                  </a:outerShdw>
                </a:effectLst>
              </a:rPr>
              <a:t>  </a:t>
            </a:r>
            <a:r>
              <a:rPr lang="es" altLang="en-US" sz="2800">
                <a:solidFill>
                  <a:srgbClr val="FFFF99"/>
                </a:solidFill>
                <a:effectLst>
                  <a:outerShdw blurRad="38100" dist="38100" dir="2700000" algn="tl">
                    <a:srgbClr val="000000"/>
                  </a:outerShdw>
                </a:effectLst>
                <a:latin typeface="Wingdings 2" panose="05020102010507070707" pitchFamily="18" charset="2"/>
              </a:rPr>
              <a:t>g </a:t>
            </a:r>
            <a:r>
              <a:rPr lang="es" altLang="en-US" sz="2800">
                <a:effectLst>
                  <a:outerShdw blurRad="38100" dist="38100" dir="2700000" algn="tl">
                    <a:srgbClr val="000000"/>
                  </a:outerShdw>
                </a:effectLst>
              </a:rPr>
              <a:t>Anticristo</a:t>
            </a:r>
          </a:p>
        </p:txBody>
      </p:sp>
      <p:sp>
        <p:nvSpPr>
          <p:cNvPr id="56325" name="Rectangle 5">
            <a:extLst>
              <a:ext uri="{FF2B5EF4-FFF2-40B4-BE49-F238E27FC236}">
                <a16:creationId xmlns:a16="http://schemas.microsoft.com/office/drawing/2014/main" id="{E4021235-4B68-BD57-F011-415679DB6A35}"/>
              </a:ext>
            </a:extLst>
          </p:cNvPr>
          <p:cNvSpPr>
            <a:spLocks noGrp="1"/>
          </p:cNvSpPr>
          <p:nvPr>
            <p:ph type="body" sz="half" idx="4294967295"/>
          </p:nvPr>
        </p:nvSpPr>
        <p:spPr>
          <a:xfrm>
            <a:off x="1714500" y="2336801"/>
            <a:ext cx="1714500" cy="4130675"/>
          </a:xfrm>
          <a:gradFill rotWithShape="1">
            <a:gsLst>
              <a:gs pos="0">
                <a:srgbClr val="2E0000">
                  <a:gamma/>
                  <a:shade val="46275"/>
                  <a:invGamma/>
                </a:srgbClr>
              </a:gs>
              <a:gs pos="50000">
                <a:srgbClr val="2E0000"/>
              </a:gs>
              <a:gs pos="100000">
                <a:srgbClr val="2E0000">
                  <a:gamma/>
                  <a:shade val="46275"/>
                  <a:invGamma/>
                </a:srgbClr>
              </a:gs>
            </a:gsLst>
            <a:lin ang="5400000" scaled="1"/>
          </a:gradFill>
          <a:ln w="12700">
            <a:solidFill>
              <a:srgbClr val="000000"/>
            </a:solidFill>
            <a:miter lim="800000"/>
            <a:headEnd/>
            <a:tailEnd/>
          </a:ln>
        </p:spPr>
        <p:txBody>
          <a:bodyPr>
            <a:normAutofit lnSpcReduction="10000"/>
          </a:bodyPr>
          <a:lstStyle/>
          <a:p>
            <a:pPr eaLnBrk="1" hangingPunct="1">
              <a:buFont typeface="Arial" panose="020B0604020202020204" pitchFamily="34" charset="0"/>
              <a:buNone/>
              <a:defRPr/>
            </a:pPr>
            <a:r>
              <a:rPr lang="es" altLang="en-US" dirty="0">
                <a:solidFill>
                  <a:schemeClr val="folHlink"/>
                </a:solidFill>
                <a:effectLst>
                  <a:outerShdw blurRad="38100" dist="38100" dir="2700000" algn="tl">
                    <a:srgbClr val="000000"/>
                  </a:outerShdw>
                </a:effectLst>
                <a:latin typeface="Agency FB" panose="020B0503020202020204" pitchFamily="34" charset="0"/>
              </a:rPr>
              <a:t>IDEALISMO</a:t>
            </a:r>
          </a:p>
          <a:p>
            <a:pPr eaLnBrk="1" hangingPunct="1">
              <a:buFont typeface="Arial" panose="020B0604020202020204" pitchFamily="34" charset="0"/>
              <a:buNone/>
              <a:defRPr/>
            </a:pPr>
            <a:endParaRPr lang="en-US" altLang="en-US" sz="1400" dirty="0">
              <a:solidFill>
                <a:schemeClr val="bg1"/>
              </a:solidFill>
              <a:effectLst>
                <a:outerShdw blurRad="38100" dist="38100" dir="2700000" algn="tl">
                  <a:srgbClr val="000000"/>
                </a:outerShdw>
              </a:effectLst>
              <a:latin typeface="Arial Narrow" panose="020B0606020202030204" pitchFamily="34" charset="0"/>
            </a:endParaRPr>
          </a:p>
          <a:p>
            <a:pPr eaLnBrk="1" hangingPunct="1">
              <a:defRPr/>
            </a:pPr>
            <a:r>
              <a:rPr lang="es" altLang="en-US" sz="2000" b="1" i="1" dirty="0">
                <a:solidFill>
                  <a:schemeClr val="bg1"/>
                </a:solidFill>
                <a:effectLst>
                  <a:outerShdw blurRad="38100" dist="38100" dir="2700000" algn="tl">
                    <a:srgbClr val="000000"/>
                  </a:outerShdw>
                </a:effectLst>
                <a:latin typeface="Arial Narrow" panose="020B0606020202030204" pitchFamily="34" charset="0"/>
              </a:rPr>
              <a:t>Pueblo de Dios contra el mal</a:t>
            </a:r>
          </a:p>
          <a:p>
            <a:pPr eaLnBrk="1" hangingPunct="1">
              <a:buFont typeface="Arial" panose="020B0604020202020204" pitchFamily="34" charset="0"/>
              <a:buNone/>
              <a:defRPr/>
            </a:pPr>
            <a:endParaRPr lang="en-US" altLang="en-US" sz="2000" b="1" i="1" dirty="0">
              <a:solidFill>
                <a:schemeClr val="bg1"/>
              </a:solidFill>
              <a:effectLst>
                <a:outerShdw blurRad="38100" dist="38100" dir="2700000" algn="tl">
                  <a:srgbClr val="000000"/>
                </a:outerShdw>
              </a:effectLst>
              <a:latin typeface="Arial Narrow" panose="020B0606020202030204" pitchFamily="34" charset="0"/>
            </a:endParaRPr>
          </a:p>
          <a:p>
            <a:pPr eaLnBrk="1" hangingPunct="1">
              <a:defRPr/>
            </a:pPr>
            <a:r>
              <a:rPr lang="es" altLang="en-US" sz="2000" b="1" i="1" dirty="0">
                <a:solidFill>
                  <a:schemeClr val="bg1"/>
                </a:solidFill>
                <a:effectLst>
                  <a:outerShdw blurRad="38100" dist="38100" dir="2700000" algn="tl">
                    <a:srgbClr val="000000"/>
                  </a:outerShdw>
                </a:effectLst>
                <a:latin typeface="Arial Narrow" panose="020B0606020202030204" pitchFamily="34" charset="0"/>
              </a:rPr>
              <a:t>toda la historia humana</a:t>
            </a:r>
          </a:p>
          <a:p>
            <a:pPr eaLnBrk="1" hangingPunct="1">
              <a:buFont typeface="Arial" panose="020B0604020202020204" pitchFamily="34" charset="0"/>
              <a:buNone/>
              <a:defRPr/>
            </a:pPr>
            <a:endParaRPr lang="en-US" altLang="en-US" sz="2000" b="1" i="1" dirty="0">
              <a:solidFill>
                <a:schemeClr val="bg1"/>
              </a:solidFill>
              <a:effectLst>
                <a:outerShdw blurRad="38100" dist="38100" dir="2700000" algn="tl">
                  <a:srgbClr val="000000"/>
                </a:outerShdw>
              </a:effectLst>
              <a:latin typeface="Arial Narrow" panose="020B0606020202030204" pitchFamily="34" charset="0"/>
            </a:endParaRPr>
          </a:p>
          <a:p>
            <a:pPr eaLnBrk="1" hangingPunct="1">
              <a:defRPr/>
            </a:pPr>
            <a:r>
              <a:rPr lang="es" altLang="en-US" sz="2000" b="1" i="1" dirty="0">
                <a:solidFill>
                  <a:schemeClr val="bg1"/>
                </a:solidFill>
                <a:effectLst>
                  <a:outerShdw blurRad="38100" dist="38100" dir="2700000" algn="tl">
                    <a:srgbClr val="000000"/>
                  </a:outerShdw>
                </a:effectLst>
                <a:latin typeface="Arial Narrow" panose="020B0606020202030204" pitchFamily="34" charset="0"/>
              </a:rPr>
              <a:t>muchos anticristos</a:t>
            </a:r>
          </a:p>
        </p:txBody>
      </p:sp>
      <p:sp>
        <p:nvSpPr>
          <p:cNvPr id="56327" name="Rectangle 7">
            <a:extLst>
              <a:ext uri="{FF2B5EF4-FFF2-40B4-BE49-F238E27FC236}">
                <a16:creationId xmlns:a16="http://schemas.microsoft.com/office/drawing/2014/main" id="{646074EE-40A6-9100-EE9A-204DEA43117E}"/>
              </a:ext>
            </a:extLst>
          </p:cNvPr>
          <p:cNvSpPr>
            <a:spLocks/>
          </p:cNvSpPr>
          <p:nvPr/>
        </p:nvSpPr>
        <p:spPr bwMode="auto">
          <a:xfrm>
            <a:off x="3509963" y="2346326"/>
            <a:ext cx="1714500" cy="4130675"/>
          </a:xfrm>
          <a:prstGeom prst="rect">
            <a:avLst/>
          </a:prstGeom>
          <a:gradFill rotWithShape="1">
            <a:gsLst>
              <a:gs pos="0">
                <a:srgbClr val="420000">
                  <a:gamma/>
                  <a:shade val="46275"/>
                  <a:invGamma/>
                </a:srgbClr>
              </a:gs>
              <a:gs pos="50000">
                <a:srgbClr val="420000"/>
              </a:gs>
              <a:gs pos="100000">
                <a:srgbClr val="420000">
                  <a:gamma/>
                  <a:shade val="46275"/>
                  <a:invGamma/>
                </a:srgbClr>
              </a:gs>
            </a:gsLst>
            <a:lin ang="5400000" scaled="1"/>
          </a:gradFill>
          <a:ln w="12700">
            <a:solidFill>
              <a:srgbClr val="000000"/>
            </a:solidFill>
            <a:miter lim="800000"/>
            <a:headEnd/>
            <a:tailEnd/>
          </a:ln>
        </p:spPr>
        <p:txBody>
          <a:bodyPr/>
          <a:lstStyle>
            <a:lvl1pPr marL="228600" indent="-228600">
              <a:lnSpc>
                <a:spcPct val="90000"/>
              </a:lnSpc>
              <a:spcBef>
                <a:spcPts val="1000"/>
              </a:spcBef>
              <a:buFont typeface="Arial" panose="020B0604020202020204" pitchFamily="34" charset="0"/>
              <a:buChar char="•"/>
              <a:defRPr sz="20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4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4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 altLang="en-US" sz="2400" b="0" i="0" u="none" strike="noStrike" kern="1200" cap="none" spc="0" normalizeH="0" baseline="0" noProof="0" dirty="0">
                <a:ln>
                  <a:noFill/>
                </a:ln>
                <a:solidFill>
                  <a:srgbClr val="954F72"/>
                </a:solidFill>
                <a:effectLst>
                  <a:outerShdw blurRad="38100" dist="38100" dir="2700000" algn="tl">
                    <a:srgbClr val="000000"/>
                  </a:outerShdw>
                </a:effectLst>
                <a:uLnTx/>
                <a:uFillTx/>
                <a:latin typeface="Agency FB" panose="020B0503020202020204" pitchFamily="34" charset="0"/>
                <a:ea typeface="+mn-ea"/>
                <a:cs typeface="+mn-cs"/>
              </a:rPr>
              <a:t>HISTORICISMO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srgbClr val="954F72"/>
              </a:solidFill>
              <a:effectLst>
                <a:outerShdw blurRad="38100" dist="38100" dir="2700000" algn="tl">
                  <a:srgbClr val="000000"/>
                </a:outerShdw>
              </a:effectLst>
              <a:uLnTx/>
              <a:uFillTx/>
              <a:latin typeface="Arial Narrow" panose="020B0606020202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 altLang="en-US" sz="20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mn-cs"/>
              </a:rPr>
              <a:t>Protestantes vs Católicos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0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 altLang="en-US" sz="20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mn-cs"/>
              </a:rPr>
              <a:t>Edad Media, Reforma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0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 altLang="en-US" sz="20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mn-cs"/>
              </a:rPr>
              <a:t>papado romano</a:t>
            </a:r>
          </a:p>
        </p:txBody>
      </p:sp>
      <p:sp>
        <p:nvSpPr>
          <p:cNvPr id="56328" name="Rectangle 8">
            <a:extLst>
              <a:ext uri="{FF2B5EF4-FFF2-40B4-BE49-F238E27FC236}">
                <a16:creationId xmlns:a16="http://schemas.microsoft.com/office/drawing/2014/main" id="{F2721402-C424-8A43-1B3F-5C577ECC8917}"/>
              </a:ext>
            </a:extLst>
          </p:cNvPr>
          <p:cNvSpPr>
            <a:spLocks/>
          </p:cNvSpPr>
          <p:nvPr/>
        </p:nvSpPr>
        <p:spPr bwMode="auto">
          <a:xfrm>
            <a:off x="5287963" y="2341564"/>
            <a:ext cx="1714500" cy="4130675"/>
          </a:xfrm>
          <a:prstGeom prst="rect">
            <a:avLst/>
          </a:prstGeom>
          <a:gradFill rotWithShape="1">
            <a:gsLst>
              <a:gs pos="0">
                <a:srgbClr val="640000">
                  <a:gamma/>
                  <a:shade val="46275"/>
                  <a:invGamma/>
                </a:srgbClr>
              </a:gs>
              <a:gs pos="50000">
                <a:srgbClr val="640000"/>
              </a:gs>
              <a:gs pos="100000">
                <a:srgbClr val="640000">
                  <a:gamma/>
                  <a:shade val="46275"/>
                  <a:invGamma/>
                </a:srgbClr>
              </a:gs>
            </a:gsLst>
            <a:lin ang="5400000" scaled="1"/>
          </a:gradFill>
          <a:ln w="12700">
            <a:solidFill>
              <a:srgbClr val="000000"/>
            </a:solidFill>
            <a:miter lim="800000"/>
            <a:headEnd/>
            <a:tailEnd/>
          </a:ln>
        </p:spPr>
        <p:txBody>
          <a:bodyPr/>
          <a:lstStyle>
            <a:lvl1pPr marL="228600" indent="-228600">
              <a:lnSpc>
                <a:spcPct val="90000"/>
              </a:lnSpc>
              <a:spcBef>
                <a:spcPts val="1000"/>
              </a:spcBef>
              <a:buFont typeface="Arial" panose="020B0604020202020204" pitchFamily="34" charset="0"/>
              <a:buChar char="•"/>
              <a:defRPr sz="20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4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4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 altLang="en-US" sz="2400" b="0" i="0" u="none" strike="noStrike" kern="1200" cap="none" spc="0" normalizeH="0" baseline="0" noProof="0" dirty="0">
                <a:ln>
                  <a:noFill/>
                </a:ln>
                <a:solidFill>
                  <a:srgbClr val="954F72"/>
                </a:solidFill>
                <a:effectLst>
                  <a:outerShdw blurRad="38100" dist="38100" dir="2700000" algn="tl">
                    <a:srgbClr val="000000"/>
                  </a:outerShdw>
                </a:effectLst>
                <a:uLnTx/>
                <a:uFillTx/>
                <a:latin typeface="Agency FB" panose="020B0503020202020204" pitchFamily="34" charset="0"/>
                <a:ea typeface="+mn-ea"/>
                <a:cs typeface="+mn-cs"/>
              </a:rPr>
              <a:t>PRETERISMO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srgbClr val="954F72"/>
              </a:solidFill>
              <a:effectLst>
                <a:outerShdw blurRad="38100" dist="38100" dir="2700000" algn="tl">
                  <a:srgbClr val="000000"/>
                </a:outerShdw>
              </a:effectLst>
              <a:uLnTx/>
              <a:uFillTx/>
              <a:latin typeface="Arial Narrow" panose="020B0606020202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 altLang="en-US" sz="20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mn-cs"/>
              </a:rPr>
              <a:t>La iglesia primitiva vs. los césares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0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 altLang="en-US" sz="20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mn-cs"/>
              </a:rPr>
              <a:t>Finales del siglo </a:t>
            </a:r>
            <a:r>
              <a:rPr kumimoji="0" lang="es" altLang="en-US" sz="2000" b="1" i="1" u="none" strike="noStrike" kern="1200" cap="none" spc="0" normalizeH="0" baseline="3000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mn-cs"/>
              </a:rPr>
              <a:t>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0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 altLang="en-US" sz="20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mn-cs"/>
              </a:rPr>
              <a:t>Césares imperiales</a:t>
            </a:r>
          </a:p>
        </p:txBody>
      </p:sp>
      <p:sp>
        <p:nvSpPr>
          <p:cNvPr id="56329" name="Rectangle 9">
            <a:extLst>
              <a:ext uri="{FF2B5EF4-FFF2-40B4-BE49-F238E27FC236}">
                <a16:creationId xmlns:a16="http://schemas.microsoft.com/office/drawing/2014/main" id="{885AA01D-5B8C-8819-321D-337BFD105F8C}"/>
              </a:ext>
            </a:extLst>
          </p:cNvPr>
          <p:cNvSpPr>
            <a:spLocks/>
          </p:cNvSpPr>
          <p:nvPr/>
        </p:nvSpPr>
        <p:spPr bwMode="auto">
          <a:xfrm>
            <a:off x="7073900" y="2339976"/>
            <a:ext cx="1714500" cy="4130675"/>
          </a:xfrm>
          <a:prstGeom prst="rect">
            <a:avLst/>
          </a:prstGeom>
          <a:gradFill rotWithShape="1">
            <a:gsLst>
              <a:gs pos="0">
                <a:srgbClr val="800000">
                  <a:gamma/>
                  <a:shade val="46275"/>
                  <a:invGamma/>
                </a:srgbClr>
              </a:gs>
              <a:gs pos="50000">
                <a:srgbClr val="800000"/>
              </a:gs>
              <a:gs pos="100000">
                <a:srgbClr val="800000">
                  <a:gamma/>
                  <a:shade val="46275"/>
                  <a:invGamma/>
                </a:srgbClr>
              </a:gs>
            </a:gsLst>
            <a:lin ang="5400000" scaled="1"/>
          </a:gradFill>
          <a:ln w="12700">
            <a:solidFill>
              <a:srgbClr val="000000"/>
            </a:solidFill>
            <a:miter lim="800000"/>
            <a:headEnd/>
            <a:tailEnd/>
          </a:ln>
        </p:spPr>
        <p:txBody>
          <a:bodyPr/>
          <a:lstStyle>
            <a:lvl1pPr marL="228600" indent="-228600">
              <a:lnSpc>
                <a:spcPct val="90000"/>
              </a:lnSpc>
              <a:spcBef>
                <a:spcPts val="1000"/>
              </a:spcBef>
              <a:buFont typeface="Arial" panose="020B0604020202020204" pitchFamily="34" charset="0"/>
              <a:buChar char="•"/>
              <a:defRPr sz="20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4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4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 altLang="en-US" sz="2400" b="0" i="0" u="none" strike="noStrike" kern="1200" cap="none" spc="0" normalizeH="0" baseline="0" noProof="0" dirty="0">
                <a:ln>
                  <a:noFill/>
                </a:ln>
                <a:solidFill>
                  <a:srgbClr val="954F72"/>
                </a:solidFill>
                <a:effectLst>
                  <a:outerShdw blurRad="38100" dist="38100" dir="2700000" algn="tl">
                    <a:srgbClr val="000000"/>
                  </a:outerShdw>
                </a:effectLst>
                <a:uLnTx/>
                <a:uFillTx/>
                <a:latin typeface="Agency FB" panose="020B0503020202020204" pitchFamily="34" charset="0"/>
                <a:ea typeface="+mn-ea"/>
                <a:cs typeface="+mn-cs"/>
              </a:rPr>
              <a:t>DISPENSACION-ALISMO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 altLang="en-US" sz="20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mn-cs"/>
              </a:rPr>
              <a:t>Judíos contra </a:t>
            </a:r>
            <a:r>
              <a:rPr kumimoji="0" lang="es" altLang="en-US" sz="2000" b="1" i="1" u="none" strike="noStrike" kern="1200" cap="none" spc="0" normalizeH="0" baseline="0" noProof="0" dirty="0" err="1">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mn-cs"/>
              </a:rPr>
              <a:t>anticristo</a:t>
            </a:r>
            <a:endParaRPr kumimoji="0" lang="en-US" altLang="en-US" sz="20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0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 altLang="en-US" sz="20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mn-cs"/>
              </a:rPr>
              <a:t>Últimos 7 años de la edad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0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 altLang="en-US" sz="20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mn-cs"/>
              </a:rPr>
              <a:t>anticristo del tiempo del fin</a:t>
            </a:r>
          </a:p>
        </p:txBody>
      </p:sp>
      <p:sp>
        <p:nvSpPr>
          <p:cNvPr id="56330" name="Rectangle 10">
            <a:extLst>
              <a:ext uri="{FF2B5EF4-FFF2-40B4-BE49-F238E27FC236}">
                <a16:creationId xmlns:a16="http://schemas.microsoft.com/office/drawing/2014/main" id="{0C15347B-A78A-A803-61D3-D103E961F040}"/>
              </a:ext>
            </a:extLst>
          </p:cNvPr>
          <p:cNvSpPr>
            <a:spLocks/>
          </p:cNvSpPr>
          <p:nvPr/>
        </p:nvSpPr>
        <p:spPr bwMode="auto">
          <a:xfrm>
            <a:off x="8867775" y="2341564"/>
            <a:ext cx="1714500" cy="4130675"/>
          </a:xfrm>
          <a:prstGeom prst="rect">
            <a:avLst/>
          </a:prstGeom>
          <a:gradFill rotWithShape="1">
            <a:gsLst>
              <a:gs pos="0">
                <a:srgbClr val="990000">
                  <a:gamma/>
                  <a:shade val="46275"/>
                  <a:invGamma/>
                </a:srgbClr>
              </a:gs>
              <a:gs pos="50000">
                <a:srgbClr val="990000"/>
              </a:gs>
              <a:gs pos="100000">
                <a:srgbClr val="990000">
                  <a:gamma/>
                  <a:shade val="46275"/>
                  <a:invGamma/>
                </a:srgbClr>
              </a:gs>
            </a:gsLst>
            <a:lin ang="5400000" scaled="1"/>
          </a:gradFill>
          <a:ln w="12700">
            <a:solidFill>
              <a:srgbClr val="000000"/>
            </a:solidFill>
            <a:miter lim="800000"/>
            <a:headEnd/>
            <a:tailEnd/>
          </a:ln>
        </p:spPr>
        <p:txBody>
          <a:bodyPr/>
          <a:lstStyle>
            <a:lvl1pPr marL="228600" indent="-228600">
              <a:lnSpc>
                <a:spcPct val="90000"/>
              </a:lnSpc>
              <a:spcBef>
                <a:spcPts val="1000"/>
              </a:spcBef>
              <a:buFont typeface="Arial" panose="020B0604020202020204" pitchFamily="34" charset="0"/>
              <a:buChar char="•"/>
              <a:defRPr sz="20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4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4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chemeClr val="tx1"/>
                </a:solidFill>
                <a:latin typeface="Trebuchet MS" panose="020B0603020202020204" pitchFamily="34" charset="0"/>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 altLang="en-US" sz="2400" b="0" i="0" u="none" strike="noStrike" kern="1200" cap="none" spc="0" normalizeH="0" baseline="0" noProof="0" dirty="0">
                <a:ln>
                  <a:noFill/>
                </a:ln>
                <a:solidFill>
                  <a:srgbClr val="954F72"/>
                </a:solidFill>
                <a:effectLst>
                  <a:outerShdw blurRad="38100" dist="38100" dir="2700000" algn="tl">
                    <a:srgbClr val="000000"/>
                  </a:outerShdw>
                </a:effectLst>
                <a:uLnTx/>
                <a:uFillTx/>
                <a:latin typeface="Agency FB" panose="020B0503020202020204" pitchFamily="34" charset="0"/>
                <a:ea typeface="+mn-ea"/>
                <a:cs typeface="+mn-cs"/>
              </a:rPr>
              <a:t>PREMILENIO HISTÓRICO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 altLang="en-US" sz="20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mn-cs"/>
              </a:rPr>
              <a:t>Iglesia contra el mundo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0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 altLang="en-US" sz="2000" b="1" i="1" u="none" strike="noStrike" kern="1200" cap="none" spc="0" normalizeH="0" baseline="3000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mn-cs"/>
              </a:rPr>
              <a:t>Siglo </a:t>
            </a:r>
            <a:r>
              <a:rPr kumimoji="0" lang="es" altLang="en-US" sz="20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mn-cs"/>
              </a:rPr>
              <a:t>I y fin de la era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0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 altLang="en-US" sz="2000" b="1"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Narrow" panose="020B0606020202030204" pitchFamily="34" charset="0"/>
                <a:ea typeface="+mn-ea"/>
                <a:cs typeface="+mn-cs"/>
              </a:rPr>
              <a:t>Césares y anticristo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325">
                                            <p:txEl>
                                              <p:pRg st="2" end="2"/>
                                            </p:txEl>
                                          </p:spTgt>
                                        </p:tgtEl>
                                        <p:attrNameLst>
                                          <p:attrName>style.visibility</p:attrName>
                                        </p:attrNameLst>
                                      </p:cBhvr>
                                      <p:to>
                                        <p:strVal val="visible"/>
                                      </p:to>
                                    </p:set>
                                    <p:anim calcmode="lin" valueType="num">
                                      <p:cBhvr additive="base">
                                        <p:cTn id="7" dur="500" fill="hold"/>
                                        <p:tgtEl>
                                          <p:spTgt spid="5632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6327">
                                            <p:txEl>
                                              <p:pRg st="2" end="2"/>
                                            </p:txEl>
                                          </p:spTgt>
                                        </p:tgtEl>
                                        <p:attrNameLst>
                                          <p:attrName>style.visibility</p:attrName>
                                        </p:attrNameLst>
                                      </p:cBhvr>
                                      <p:to>
                                        <p:strVal val="visible"/>
                                      </p:to>
                                    </p:set>
                                    <p:anim calcmode="lin" valueType="num">
                                      <p:cBhvr additive="base">
                                        <p:cTn id="11" dur="500" fill="hold"/>
                                        <p:tgtEl>
                                          <p:spTgt spid="5632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632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6328">
                                            <p:txEl>
                                              <p:pRg st="2" end="2"/>
                                            </p:txEl>
                                          </p:spTgt>
                                        </p:tgtEl>
                                        <p:attrNameLst>
                                          <p:attrName>style.visibility</p:attrName>
                                        </p:attrNameLst>
                                      </p:cBhvr>
                                      <p:to>
                                        <p:strVal val="visible"/>
                                      </p:to>
                                    </p:set>
                                    <p:anim calcmode="lin" valueType="num">
                                      <p:cBhvr additive="base">
                                        <p:cTn id="15" dur="500" fill="hold"/>
                                        <p:tgtEl>
                                          <p:spTgt spid="5632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632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6329">
                                            <p:txEl>
                                              <p:pRg st="1" end="1"/>
                                            </p:txEl>
                                          </p:spTgt>
                                        </p:tgtEl>
                                        <p:attrNameLst>
                                          <p:attrName>style.visibility</p:attrName>
                                        </p:attrNameLst>
                                      </p:cBhvr>
                                      <p:to>
                                        <p:strVal val="visible"/>
                                      </p:to>
                                    </p:set>
                                    <p:anim calcmode="lin" valueType="num">
                                      <p:cBhvr additive="base">
                                        <p:cTn id="19" dur="500" fill="hold"/>
                                        <p:tgtEl>
                                          <p:spTgt spid="5632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9">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6330">
                                            <p:txEl>
                                              <p:pRg st="1" end="1"/>
                                            </p:txEl>
                                          </p:spTgt>
                                        </p:tgtEl>
                                        <p:attrNameLst>
                                          <p:attrName>style.visibility</p:attrName>
                                        </p:attrNameLst>
                                      </p:cBhvr>
                                      <p:to>
                                        <p:strVal val="visible"/>
                                      </p:to>
                                    </p:set>
                                    <p:anim calcmode="lin" valueType="num">
                                      <p:cBhvr additive="base">
                                        <p:cTn id="23" dur="500" fill="hold"/>
                                        <p:tgtEl>
                                          <p:spTgt spid="5633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63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6325">
                                            <p:txEl>
                                              <p:pRg st="4" end="4"/>
                                            </p:txEl>
                                          </p:spTgt>
                                        </p:tgtEl>
                                        <p:attrNameLst>
                                          <p:attrName>style.visibility</p:attrName>
                                        </p:attrNameLst>
                                      </p:cBhvr>
                                      <p:to>
                                        <p:strVal val="visible"/>
                                      </p:to>
                                    </p:set>
                                    <p:anim calcmode="lin" valueType="num">
                                      <p:cBhvr additive="base">
                                        <p:cTn id="29" dur="500" fill="hold"/>
                                        <p:tgtEl>
                                          <p:spTgt spid="5632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632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6327">
                                            <p:txEl>
                                              <p:pRg st="4" end="4"/>
                                            </p:txEl>
                                          </p:spTgt>
                                        </p:tgtEl>
                                        <p:attrNameLst>
                                          <p:attrName>style.visibility</p:attrName>
                                        </p:attrNameLst>
                                      </p:cBhvr>
                                      <p:to>
                                        <p:strVal val="visible"/>
                                      </p:to>
                                    </p:set>
                                    <p:anim calcmode="lin" valueType="num">
                                      <p:cBhvr additive="base">
                                        <p:cTn id="33" dur="500" fill="hold"/>
                                        <p:tgtEl>
                                          <p:spTgt spid="5632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6327">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6328">
                                            <p:txEl>
                                              <p:pRg st="4" end="4"/>
                                            </p:txEl>
                                          </p:spTgt>
                                        </p:tgtEl>
                                        <p:attrNameLst>
                                          <p:attrName>style.visibility</p:attrName>
                                        </p:attrNameLst>
                                      </p:cBhvr>
                                      <p:to>
                                        <p:strVal val="visible"/>
                                      </p:to>
                                    </p:set>
                                    <p:anim calcmode="lin" valueType="num">
                                      <p:cBhvr additive="base">
                                        <p:cTn id="37" dur="500" fill="hold"/>
                                        <p:tgtEl>
                                          <p:spTgt spid="5632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6328">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6329">
                                            <p:txEl>
                                              <p:pRg st="3" end="3"/>
                                            </p:txEl>
                                          </p:spTgt>
                                        </p:tgtEl>
                                        <p:attrNameLst>
                                          <p:attrName>style.visibility</p:attrName>
                                        </p:attrNameLst>
                                      </p:cBhvr>
                                      <p:to>
                                        <p:strVal val="visible"/>
                                      </p:to>
                                    </p:set>
                                    <p:anim calcmode="lin" valueType="num">
                                      <p:cBhvr additive="base">
                                        <p:cTn id="41" dur="500" fill="hold"/>
                                        <p:tgtEl>
                                          <p:spTgt spid="56329">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6329">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6330">
                                            <p:txEl>
                                              <p:pRg st="3" end="3"/>
                                            </p:txEl>
                                          </p:spTgt>
                                        </p:tgtEl>
                                        <p:attrNameLst>
                                          <p:attrName>style.visibility</p:attrName>
                                        </p:attrNameLst>
                                      </p:cBhvr>
                                      <p:to>
                                        <p:strVal val="visible"/>
                                      </p:to>
                                    </p:set>
                                    <p:anim calcmode="lin" valueType="num">
                                      <p:cBhvr additive="base">
                                        <p:cTn id="45" dur="500" fill="hold"/>
                                        <p:tgtEl>
                                          <p:spTgt spid="56330">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63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56325">
                                            <p:txEl>
                                              <p:pRg st="6" end="6"/>
                                            </p:txEl>
                                          </p:spTgt>
                                        </p:tgtEl>
                                        <p:attrNameLst>
                                          <p:attrName>style.visibility</p:attrName>
                                        </p:attrNameLst>
                                      </p:cBhvr>
                                      <p:to>
                                        <p:strVal val="visible"/>
                                      </p:to>
                                    </p:set>
                                    <p:anim calcmode="lin" valueType="num">
                                      <p:cBhvr additive="base">
                                        <p:cTn id="51" dur="500" fill="hold"/>
                                        <p:tgtEl>
                                          <p:spTgt spid="56325">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6325">
                                            <p:txEl>
                                              <p:pRg st="6" end="6"/>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6327">
                                            <p:txEl>
                                              <p:pRg st="6" end="6"/>
                                            </p:txEl>
                                          </p:spTgt>
                                        </p:tgtEl>
                                        <p:attrNameLst>
                                          <p:attrName>style.visibility</p:attrName>
                                        </p:attrNameLst>
                                      </p:cBhvr>
                                      <p:to>
                                        <p:strVal val="visible"/>
                                      </p:to>
                                    </p:set>
                                    <p:anim calcmode="lin" valueType="num">
                                      <p:cBhvr additive="base">
                                        <p:cTn id="55" dur="500" fill="hold"/>
                                        <p:tgtEl>
                                          <p:spTgt spid="56327">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6327">
                                            <p:txEl>
                                              <p:pRg st="6" end="6"/>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6328">
                                            <p:txEl>
                                              <p:pRg st="6" end="6"/>
                                            </p:txEl>
                                          </p:spTgt>
                                        </p:tgtEl>
                                        <p:attrNameLst>
                                          <p:attrName>style.visibility</p:attrName>
                                        </p:attrNameLst>
                                      </p:cBhvr>
                                      <p:to>
                                        <p:strVal val="visible"/>
                                      </p:to>
                                    </p:set>
                                    <p:anim calcmode="lin" valueType="num">
                                      <p:cBhvr additive="base">
                                        <p:cTn id="59" dur="500" fill="hold"/>
                                        <p:tgtEl>
                                          <p:spTgt spid="56328">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6328">
                                            <p:txEl>
                                              <p:pRg st="6" end="6"/>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6329">
                                            <p:txEl>
                                              <p:pRg st="5" end="5"/>
                                            </p:txEl>
                                          </p:spTgt>
                                        </p:tgtEl>
                                        <p:attrNameLst>
                                          <p:attrName>style.visibility</p:attrName>
                                        </p:attrNameLst>
                                      </p:cBhvr>
                                      <p:to>
                                        <p:strVal val="visible"/>
                                      </p:to>
                                    </p:set>
                                    <p:anim calcmode="lin" valueType="num">
                                      <p:cBhvr additive="base">
                                        <p:cTn id="63" dur="500" fill="hold"/>
                                        <p:tgtEl>
                                          <p:spTgt spid="56329">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6329">
                                            <p:txEl>
                                              <p:pRg st="5" end="5"/>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6330">
                                            <p:txEl>
                                              <p:pRg st="5" end="5"/>
                                            </p:txEl>
                                          </p:spTgt>
                                        </p:tgtEl>
                                        <p:attrNameLst>
                                          <p:attrName>style.visibility</p:attrName>
                                        </p:attrNameLst>
                                      </p:cBhvr>
                                      <p:to>
                                        <p:strVal val="visible"/>
                                      </p:to>
                                    </p:set>
                                    <p:anim calcmode="lin" valueType="num">
                                      <p:cBhvr additive="base">
                                        <p:cTn id="67" dur="500" fill="hold"/>
                                        <p:tgtEl>
                                          <p:spTgt spid="56330">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633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694CCF5-96D4-3F27-DF52-6AFF5DA5267B}"/>
              </a:ext>
            </a:extLst>
          </p:cNvPr>
          <p:cNvSpPr>
            <a:spLocks noGrp="1"/>
          </p:cNvSpPr>
          <p:nvPr>
            <p:ph type="title" idx="4294967295"/>
          </p:nvPr>
        </p:nvSpPr>
        <p:spPr/>
        <p:txBody>
          <a:bodyPr/>
          <a:lstStyle/>
          <a:p>
            <a:pPr eaLnBrk="1" hangingPunct="1">
              <a:defRPr/>
            </a:pPr>
            <a:r>
              <a:rPr lang="es" altLang="en-US">
                <a:solidFill>
                  <a:srgbClr val="00FFFF"/>
                </a:solidFill>
                <a:effectLst>
                  <a:outerShdw blurRad="38100" dist="38100" dir="2700000" algn="tl">
                    <a:srgbClr val="000000"/>
                  </a:outerShdw>
                </a:effectLst>
              </a:rPr>
              <a:t>PUNTOS DE DISCUSIÓN</a:t>
            </a:r>
          </a:p>
        </p:txBody>
      </p:sp>
      <p:sp>
        <p:nvSpPr>
          <p:cNvPr id="62467" name="Rectangle 3">
            <a:extLst>
              <a:ext uri="{FF2B5EF4-FFF2-40B4-BE49-F238E27FC236}">
                <a16:creationId xmlns:a16="http://schemas.microsoft.com/office/drawing/2014/main" id="{9F9D4894-F5EB-2003-5DE9-BE2A02F5152D}"/>
              </a:ext>
            </a:extLst>
          </p:cNvPr>
          <p:cNvSpPr>
            <a:spLocks noGrp="1"/>
          </p:cNvSpPr>
          <p:nvPr>
            <p:ph type="body" idx="4294967295"/>
          </p:nvPr>
        </p:nvSpPr>
        <p:spPr>
          <a:xfrm>
            <a:off x="2057401" y="1965326"/>
            <a:ext cx="7788275" cy="4011613"/>
          </a:xfrm>
        </p:spPr>
        <p:txBody>
          <a:bodyPr/>
          <a:lstStyle/>
          <a:p>
            <a:pPr marL="457200" indent="-457200">
              <a:buFont typeface="Arial" panose="020B0604020202020204" pitchFamily="34" charset="0"/>
              <a:buAutoNum type="arabicPeriod"/>
            </a:pPr>
            <a:r>
              <a:rPr lang="es" altLang="en-US"/>
              <a:t>¿Qué modelo interpretativo ha sido más popular en los Estados Unidos entre los evangélicos? ¿En Europa? ¿Entre los académicos histórico-críticos?</a:t>
            </a:r>
          </a:p>
          <a:p>
            <a:pPr marL="457200" indent="-457200">
              <a:buFont typeface="Arial" panose="020B0604020202020204" pitchFamily="34" charset="0"/>
              <a:buAutoNum type="arabicPeriod"/>
            </a:pPr>
            <a:r>
              <a:rPr lang="es" altLang="en-US"/>
              <a:t>¿Alguno de los puntos de vista es incompatible con una alta opinión de la autoridad y confiabilidad de las Escrituras?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2467">
                                            <p:txEl>
                                              <p:pRg st="1" end="1"/>
                                            </p:txEl>
                                          </p:spTgt>
                                        </p:tgtEl>
                                        <p:attrNameLst>
                                          <p:attrName>style.visibility</p:attrName>
                                        </p:attrNameLst>
                                      </p:cBhvr>
                                      <p:to>
                                        <p:strVal val="visible"/>
                                      </p:to>
                                    </p:set>
                                    <p:anim calcmode="lin" valueType="num">
                                      <p:cBhvr additive="base">
                                        <p:cTn id="13" dur="500" fill="hold"/>
                                        <p:tgtEl>
                                          <p:spTgt spid="624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246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24C72B8-F58A-13F7-9562-61620BEF3298}"/>
              </a:ext>
            </a:extLst>
          </p:cNvPr>
          <p:cNvSpPr>
            <a:spLocks noGrp="1"/>
          </p:cNvSpPr>
          <p:nvPr>
            <p:ph type="title" idx="4294967295"/>
          </p:nvPr>
        </p:nvSpPr>
        <p:spPr/>
        <p:txBody>
          <a:bodyPr/>
          <a:lstStyle/>
          <a:p>
            <a:pPr eaLnBrk="1" hangingPunct="1"/>
            <a:r>
              <a:rPr lang="es" altLang="en-US"/>
              <a:t>como una carta</a:t>
            </a:r>
          </a:p>
        </p:txBody>
      </p:sp>
      <p:sp>
        <p:nvSpPr>
          <p:cNvPr id="26627" name="Rectangle 3">
            <a:extLst>
              <a:ext uri="{FF2B5EF4-FFF2-40B4-BE49-F238E27FC236}">
                <a16:creationId xmlns:a16="http://schemas.microsoft.com/office/drawing/2014/main" id="{6C96C013-2A10-6968-6C12-A7046B532E4C}"/>
              </a:ext>
            </a:extLst>
          </p:cNvPr>
          <p:cNvSpPr>
            <a:spLocks noGrp="1"/>
          </p:cNvSpPr>
          <p:nvPr>
            <p:ph type="body" idx="4294967295"/>
          </p:nvPr>
        </p:nvSpPr>
        <p:spPr>
          <a:xfrm>
            <a:off x="2057401" y="2293938"/>
            <a:ext cx="8112125" cy="4318000"/>
          </a:xfrm>
        </p:spPr>
        <p:txBody>
          <a:bodyPr>
            <a:normAutofit lnSpcReduction="10000"/>
          </a:bodyPr>
          <a:lstStyle/>
          <a:p>
            <a:pPr eaLnBrk="1" hangingPunct="1">
              <a:buFont typeface="Arial" panose="020B0604020202020204" pitchFamily="34" charset="0"/>
              <a:buNone/>
            </a:pPr>
            <a:r>
              <a:rPr lang="es" altLang="en-US" b="1">
                <a:solidFill>
                  <a:srgbClr val="FFFF66"/>
                </a:solidFill>
              </a:rPr>
              <a:t>Como carta, el Libro de Apocalipsis está dirigido a siete congregaciones en Asia Menor (1:3), al igual que otras cartas del NT.</a:t>
            </a:r>
          </a:p>
          <a:p>
            <a:pPr eaLnBrk="1" hangingPunct="1"/>
            <a:r>
              <a:rPr lang="es" altLang="en-US" i="1"/>
              <a:t>Tres de estas siete ciudades, Éfeso, Tiatira y Laodicea, nos son conocidas en otras partes del NT (Hch. 19, Ep. 1-6, 1 Ti. 1:3; Hch. 16:14; Col. 4:16). ).</a:t>
            </a:r>
          </a:p>
          <a:p>
            <a:pPr eaLnBrk="1" hangingPunct="1"/>
            <a:r>
              <a:rPr lang="es" altLang="en-US" i="1"/>
              <a:t>Si el libro estaba dirigido específicamente a estas siete congregaciones, debemos esperar que el contenido del libro tenga una relevancia especial para ellas, especialmente porque debían leer la carta en voz alta (1:3).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p:cTn id="7" dur="5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66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7269FE11-1A44-3CE7-0980-E5A96AF38B78}"/>
              </a:ext>
            </a:extLst>
          </p:cNvPr>
          <p:cNvSpPr>
            <a:spLocks noGrp="1"/>
          </p:cNvSpPr>
          <p:nvPr>
            <p:ph type="title" idx="4294967295"/>
          </p:nvPr>
        </p:nvSpPr>
        <p:spPr/>
        <p:txBody>
          <a:bodyPr/>
          <a:lstStyle/>
          <a:p>
            <a:pPr eaLnBrk="1" hangingPunct="1"/>
            <a:r>
              <a:rPr lang="es" altLang="en-US" b="1"/>
              <a:t>TEOLOGÍA BÁSICA</a:t>
            </a:r>
          </a:p>
        </p:txBody>
      </p:sp>
      <p:sp>
        <p:nvSpPr>
          <p:cNvPr id="71683" name="Rectangle 3">
            <a:extLst>
              <a:ext uri="{FF2B5EF4-FFF2-40B4-BE49-F238E27FC236}">
                <a16:creationId xmlns:a16="http://schemas.microsoft.com/office/drawing/2014/main" id="{75288061-FF0E-8C76-BC70-76090BF07524}"/>
              </a:ext>
            </a:extLst>
          </p:cNvPr>
          <p:cNvSpPr>
            <a:spLocks noGrp="1"/>
          </p:cNvSpPr>
          <p:nvPr>
            <p:ph type="body" idx="4294967295"/>
          </p:nvPr>
        </p:nvSpPr>
        <p:spPr>
          <a:xfrm>
            <a:off x="2057400" y="2336801"/>
            <a:ext cx="7943850" cy="3611563"/>
          </a:xfrm>
        </p:spPr>
        <p:txBody>
          <a:bodyPr/>
          <a:lstStyle/>
          <a:p>
            <a:pPr eaLnBrk="1" hangingPunct="1">
              <a:buFont typeface="Arial" panose="020B0604020202020204" pitchFamily="34" charset="0"/>
              <a:buNone/>
            </a:pPr>
            <a:r>
              <a:rPr lang="es" altLang="en-US" b="1" i="1">
                <a:solidFill>
                  <a:srgbClr val="00FFFF"/>
                </a:solidFill>
              </a:rPr>
              <a:t>Dada la amplia gama de opiniones teológicas sobre el libro, ¿es posible abordar el significado esencial a pesar de esta diversidad interpretativa?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3A4E472-4EEB-5E16-BD07-DEDF91E6945E}"/>
              </a:ext>
            </a:extLst>
          </p:cNvPr>
          <p:cNvSpPr>
            <a:spLocks noGrp="1"/>
          </p:cNvSpPr>
          <p:nvPr>
            <p:ph type="title" idx="4294967295"/>
          </p:nvPr>
        </p:nvSpPr>
        <p:spPr/>
        <p:txBody>
          <a:bodyPr/>
          <a:lstStyle/>
          <a:p>
            <a:pPr eaLnBrk="1" hangingPunct="1"/>
            <a:r>
              <a:rPr lang="es" altLang="en-US"/>
              <a:t>El problema del mal</a:t>
            </a:r>
          </a:p>
        </p:txBody>
      </p:sp>
      <p:sp>
        <p:nvSpPr>
          <p:cNvPr id="59395" name="Rectangle 3">
            <a:extLst>
              <a:ext uri="{FF2B5EF4-FFF2-40B4-BE49-F238E27FC236}">
                <a16:creationId xmlns:a16="http://schemas.microsoft.com/office/drawing/2014/main" id="{9C870931-0B51-1EF5-5908-FB28BE62FB96}"/>
              </a:ext>
            </a:extLst>
          </p:cNvPr>
          <p:cNvSpPr>
            <a:spLocks noGrp="1"/>
          </p:cNvSpPr>
          <p:nvPr>
            <p:ph type="body" idx="4294967295"/>
          </p:nvPr>
        </p:nvSpPr>
        <p:spPr>
          <a:xfrm>
            <a:off x="2057400" y="2336800"/>
            <a:ext cx="7964488" cy="3849688"/>
          </a:xfrm>
        </p:spPr>
        <p:txBody>
          <a:bodyPr/>
          <a:lstStyle/>
          <a:p>
            <a:pPr eaLnBrk="1" hangingPunct="1">
              <a:lnSpc>
                <a:spcPct val="80000"/>
              </a:lnSpc>
              <a:buFont typeface="Arial" panose="020B0604020202020204" pitchFamily="34" charset="0"/>
              <a:buNone/>
            </a:pPr>
            <a:r>
              <a:rPr lang="es" altLang="en-US" b="1">
                <a:solidFill>
                  <a:srgbClr val="FFFF66"/>
                </a:solidFill>
              </a:rPr>
              <a:t>Una característica del libro que puede entenderse independientemente del modelo interpretativo es el triunfo de Dios sobre los poderes del mal.</a:t>
            </a:r>
          </a:p>
          <a:p>
            <a:pPr eaLnBrk="1" hangingPunct="1">
              <a:lnSpc>
                <a:spcPct val="80000"/>
              </a:lnSpc>
            </a:pPr>
            <a:r>
              <a:rPr lang="es" altLang="en-US" i="1"/>
              <a:t>Aunque la sociedad del mundo será abrumada por agentes de inspiración satánica que desafían abiertamente a Dios y persiguen a su pueblo, algunos hasta el terrible martirio, los propósitos de Dios aún se cumplirán.</a:t>
            </a:r>
          </a:p>
          <a:p>
            <a:pPr eaLnBrk="1" hangingPunct="1">
              <a:lnSpc>
                <a:spcPct val="80000"/>
              </a:lnSpc>
            </a:pPr>
            <a:r>
              <a:rPr lang="es" altLang="en-US" i="1"/>
              <a:t>¡Al final, el pueblo de Dios triunfa! Incluso la muerte y el infierno no pueden conquistarlos.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p:cTn id="7" dur="500" fill="hold"/>
                                        <p:tgtEl>
                                          <p:spTgt spid="593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93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3DB809A7-45DA-B70F-EF17-C9A42C546BC0}"/>
              </a:ext>
            </a:extLst>
          </p:cNvPr>
          <p:cNvSpPr>
            <a:spLocks noGrp="1"/>
          </p:cNvSpPr>
          <p:nvPr>
            <p:ph type="title" idx="4294967295"/>
          </p:nvPr>
        </p:nvSpPr>
        <p:spPr/>
        <p:txBody>
          <a:bodyPr/>
          <a:lstStyle/>
          <a:p>
            <a:pPr eaLnBrk="1" hangingPunct="1"/>
            <a:r>
              <a:rPr lang="es" altLang="en-US"/>
              <a:t>Ira Divina</a:t>
            </a:r>
          </a:p>
        </p:txBody>
      </p:sp>
      <p:sp>
        <p:nvSpPr>
          <p:cNvPr id="60419" name="Rectangle 3">
            <a:extLst>
              <a:ext uri="{FF2B5EF4-FFF2-40B4-BE49-F238E27FC236}">
                <a16:creationId xmlns:a16="http://schemas.microsoft.com/office/drawing/2014/main" id="{66E8B32F-A14A-B924-7137-1875FDBAF12F}"/>
              </a:ext>
            </a:extLst>
          </p:cNvPr>
          <p:cNvSpPr>
            <a:spLocks noGrp="1"/>
          </p:cNvSpPr>
          <p:nvPr>
            <p:ph type="body" idx="4294967295"/>
          </p:nvPr>
        </p:nvSpPr>
        <p:spPr>
          <a:xfrm>
            <a:off x="2057400" y="2165350"/>
            <a:ext cx="8039100" cy="4521200"/>
          </a:xfrm>
        </p:spPr>
        <p:txBody>
          <a:bodyPr>
            <a:normAutofit fontScale="92500" lnSpcReduction="10000"/>
          </a:bodyPr>
          <a:lstStyle/>
          <a:p>
            <a:pPr eaLnBrk="1" hangingPunct="1">
              <a:buFont typeface="Arial" panose="020B0604020202020204" pitchFamily="34" charset="0"/>
              <a:buNone/>
            </a:pPr>
            <a:r>
              <a:rPr lang="es" altLang="en-US" b="1">
                <a:solidFill>
                  <a:srgbClr val="FFFF66"/>
                </a:solidFill>
              </a:rPr>
              <a:t>Lo que Juan llama “la ira del Cordero” se desplegará poderosamente contra los poderes de las tinieblas y el mal.</a:t>
            </a:r>
          </a:p>
          <a:p>
            <a:pPr eaLnBrk="1" hangingPunct="1"/>
            <a:r>
              <a:rPr lang="es" altLang="en-US" i="1"/>
              <a:t>El Apocalipsis ofrece un paralelo intencional entre el éxodo original de Egipto y la contienda de los últimos días entre Dios y Satanás.</a:t>
            </a:r>
          </a:p>
          <a:p>
            <a:pPr lvl="1" eaLnBrk="1" hangingPunct="1"/>
            <a:r>
              <a:rPr lang="es" altLang="en-US" i="1">
                <a:solidFill>
                  <a:srgbClr val="FFFF99"/>
                </a:solidFill>
              </a:rPr>
              <a:t>Yahweh y Faraón son paralelos al Cordero y al anticristo.</a:t>
            </a:r>
          </a:p>
          <a:p>
            <a:pPr lvl="1" eaLnBrk="1" hangingPunct="1"/>
            <a:r>
              <a:rPr lang="es" altLang="en-US" i="1">
                <a:solidFill>
                  <a:srgbClr val="FFFF99"/>
                </a:solidFill>
              </a:rPr>
              <a:t>Las plagas de Egipto son paralelas a las plagas contra el mundo.</a:t>
            </a:r>
          </a:p>
          <a:p>
            <a:pPr lvl="1" eaLnBrk="1" hangingPunct="1"/>
            <a:r>
              <a:rPr lang="es" altLang="en-US" i="1">
                <a:solidFill>
                  <a:srgbClr val="FFFF99"/>
                </a:solidFill>
              </a:rPr>
              <a:t>La protección de Israel es paralela a la protección del pueblo de Dios.</a:t>
            </a:r>
          </a:p>
          <a:p>
            <a:pPr eaLnBrk="1" hangingPunct="1"/>
            <a:r>
              <a:rPr lang="es" altLang="en-US" i="1"/>
              <a:t>El campeón final será Cristo Jesús, el Rey de reyes y Señor de señores.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p:cTn id="7" dur="500" fill="hold"/>
                                        <p:tgtEl>
                                          <p:spTgt spid="604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041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additive="base">
                                        <p:cTn id="25"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0419">
                                            <p:txEl>
                                              <p:pRg st="4" end="4"/>
                                            </p:txEl>
                                          </p:spTgt>
                                        </p:tgtEl>
                                        <p:attrNameLst>
                                          <p:attrName>style.visibility</p:attrName>
                                        </p:attrNameLst>
                                      </p:cBhvr>
                                      <p:to>
                                        <p:strVal val="visible"/>
                                      </p:to>
                                    </p:set>
                                    <p:anim calcmode="lin" valueType="num">
                                      <p:cBhvr additive="base">
                                        <p:cTn id="31"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04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0419">
                                            <p:txEl>
                                              <p:pRg st="5" end="5"/>
                                            </p:txEl>
                                          </p:spTgt>
                                        </p:tgtEl>
                                        <p:attrNameLst>
                                          <p:attrName>style.visibility</p:attrName>
                                        </p:attrNameLst>
                                      </p:cBhvr>
                                      <p:to>
                                        <p:strVal val="visible"/>
                                      </p:to>
                                    </p:set>
                                    <p:anim calcmode="lin" valueType="num">
                                      <p:cBhvr additive="base">
                                        <p:cTn id="37" dur="500" fill="hold"/>
                                        <p:tgtEl>
                                          <p:spTgt spid="604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04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1D540161-E057-DE98-CF31-EED5B67809AE}"/>
              </a:ext>
            </a:extLst>
          </p:cNvPr>
          <p:cNvSpPr>
            <a:spLocks noGrp="1"/>
          </p:cNvSpPr>
          <p:nvPr>
            <p:ph type="title" idx="4294967295"/>
          </p:nvPr>
        </p:nvSpPr>
        <p:spPr/>
        <p:txBody>
          <a:bodyPr/>
          <a:lstStyle/>
          <a:p>
            <a:pPr eaLnBrk="1" hangingPunct="1"/>
            <a:r>
              <a:rPr lang="es" altLang="en-US"/>
              <a:t>La consumación del Reino de Dios</a:t>
            </a:r>
          </a:p>
        </p:txBody>
      </p:sp>
      <p:sp>
        <p:nvSpPr>
          <p:cNvPr id="61443" name="Rectangle 3">
            <a:extLst>
              <a:ext uri="{FF2B5EF4-FFF2-40B4-BE49-F238E27FC236}">
                <a16:creationId xmlns:a16="http://schemas.microsoft.com/office/drawing/2014/main" id="{CFF63C7D-41A9-22ED-8B47-DF526E9AE360}"/>
              </a:ext>
            </a:extLst>
          </p:cNvPr>
          <p:cNvSpPr>
            <a:spLocks noGrp="1"/>
          </p:cNvSpPr>
          <p:nvPr>
            <p:ph type="body" idx="4294967295"/>
          </p:nvPr>
        </p:nvSpPr>
        <p:spPr>
          <a:xfrm>
            <a:off x="2057400" y="2336801"/>
            <a:ext cx="7920038" cy="4062413"/>
          </a:xfrm>
        </p:spPr>
        <p:txBody>
          <a:bodyPr/>
          <a:lstStyle/>
          <a:p>
            <a:pPr eaLnBrk="1" hangingPunct="1">
              <a:buFont typeface="Arial" panose="020B0604020202020204" pitchFamily="34" charset="0"/>
              <a:buNone/>
            </a:pPr>
            <a:r>
              <a:rPr lang="es" altLang="en-US" b="1">
                <a:solidFill>
                  <a:srgbClr val="FFFF66"/>
                </a:solidFill>
              </a:rPr>
              <a:t>El concepto del Nuevo Testamento de “reino” no es dominio, sino soberanía, reinado y gobierno.</a:t>
            </a:r>
          </a:p>
          <a:p>
            <a:pPr eaLnBrk="1" hangingPunct="1"/>
            <a:r>
              <a:rPr lang="es" altLang="en-US" i="1"/>
              <a:t>Por lo tanto, el “reino de Dios” no es un territorio, como sería el caso de los reyes terrestres. En cambio, es la soberanía eterna de Jesucristo la que se vive en la vida de su pueblo.</a:t>
            </a:r>
          </a:p>
          <a:p>
            <a:pPr eaLnBrk="1" hangingPunct="1"/>
            <a:r>
              <a:rPr lang="es" altLang="en-US" i="1"/>
              <a:t>Aunque el reino de Dios está amenazado por las fuerzas del mal y la oscuridad, seguramente triunfará al final.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p:cTn id="7" dur="500" fill="hold"/>
                                        <p:tgtEl>
                                          <p:spTgt spid="614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79BAB8D0-FCE5-2B70-1A1E-738496E0A501}"/>
              </a:ext>
            </a:extLst>
          </p:cNvPr>
          <p:cNvSpPr>
            <a:spLocks noGrp="1"/>
          </p:cNvSpPr>
          <p:nvPr>
            <p:ph type="title" idx="4294967295"/>
          </p:nvPr>
        </p:nvSpPr>
        <p:spPr/>
        <p:txBody>
          <a:bodyPr/>
          <a:lstStyle/>
          <a:p>
            <a:pPr eaLnBrk="1" hangingPunct="1"/>
            <a:r>
              <a:rPr lang="es" altLang="en-US" b="1"/>
              <a:t>ESTRUCTURA</a:t>
            </a:r>
          </a:p>
        </p:txBody>
      </p:sp>
      <p:sp>
        <p:nvSpPr>
          <p:cNvPr id="75779" name="Rectangle 3">
            <a:extLst>
              <a:ext uri="{FF2B5EF4-FFF2-40B4-BE49-F238E27FC236}">
                <a16:creationId xmlns:a16="http://schemas.microsoft.com/office/drawing/2014/main" id="{9E01E81F-D3DB-EF58-B394-490D4A7A1F6B}"/>
              </a:ext>
            </a:extLst>
          </p:cNvPr>
          <p:cNvSpPr>
            <a:spLocks noGrp="1"/>
          </p:cNvSpPr>
          <p:nvPr>
            <p:ph type="body" idx="4294967295"/>
          </p:nvPr>
        </p:nvSpPr>
        <p:spPr/>
        <p:txBody>
          <a:bodyPr/>
          <a:lstStyle/>
          <a:p>
            <a:pPr eaLnBrk="1" hangingPunct="1">
              <a:buFont typeface="Arial" panose="020B0604020202020204" pitchFamily="34" charset="0"/>
              <a:buNone/>
            </a:pPr>
            <a:r>
              <a:rPr lang="es" altLang="en-US" b="1" i="1">
                <a:solidFill>
                  <a:srgbClr val="00FFFF"/>
                </a:solidFill>
              </a:rPr>
              <a:t>¿Es significativa la estructura del libro?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6EC08021-39EF-1681-9BB6-2AD3A5AE8091}"/>
              </a:ext>
            </a:extLst>
          </p:cNvPr>
          <p:cNvSpPr>
            <a:spLocks noGrp="1"/>
          </p:cNvSpPr>
          <p:nvPr>
            <p:ph type="title" idx="4294967295"/>
          </p:nvPr>
        </p:nvSpPr>
        <p:spPr/>
        <p:txBody>
          <a:bodyPr/>
          <a:lstStyle/>
          <a:p>
            <a:pPr eaLnBrk="1" hangingPunct="1"/>
            <a:r>
              <a:rPr lang="es" altLang="en-US"/>
              <a:t>El contenido de la Revelación</a:t>
            </a:r>
          </a:p>
        </p:txBody>
      </p:sp>
      <p:sp>
        <p:nvSpPr>
          <p:cNvPr id="65540" name="Rectangle 4">
            <a:extLst>
              <a:ext uri="{FF2B5EF4-FFF2-40B4-BE49-F238E27FC236}">
                <a16:creationId xmlns:a16="http://schemas.microsoft.com/office/drawing/2014/main" id="{8100CF3A-DC08-D430-B24F-075022D42D04}"/>
              </a:ext>
            </a:extLst>
          </p:cNvPr>
          <p:cNvSpPr>
            <a:spLocks noGrp="1"/>
          </p:cNvSpPr>
          <p:nvPr>
            <p:ph type="body" sz="half" idx="4294967295"/>
          </p:nvPr>
        </p:nvSpPr>
        <p:spPr>
          <a:xfrm>
            <a:off x="1835150" y="2336801"/>
            <a:ext cx="4090988" cy="4175125"/>
          </a:xfrm>
          <a:extLst>
            <a:ext uri="{91240B29-F687-4F45-9708-019B960494DF}">
              <a14:hiddenLine xmlns:a14="http://schemas.microsoft.com/office/drawing/2010/main" w="12700" cmpd="sng">
                <a:solidFill>
                  <a:srgbClr val="000000"/>
                </a:solidFill>
                <a:miter lim="800000"/>
                <a:headEnd/>
                <a:tailEnd/>
              </a14:hiddenLine>
            </a:ext>
          </a:extLst>
        </p:spPr>
        <p:txBody>
          <a:bodyPr>
            <a:normAutofit lnSpcReduction="10000"/>
          </a:bodyPr>
          <a:lstStyle/>
          <a:p>
            <a:pPr eaLnBrk="1" hangingPunct="1">
              <a:lnSpc>
                <a:spcPct val="80000"/>
              </a:lnSpc>
              <a:buFont typeface="Arial" panose="020B0604020202020204" pitchFamily="34" charset="0"/>
              <a:buNone/>
            </a:pPr>
            <a:endParaRPr lang="en-US" altLang="en-US" sz="900">
              <a:solidFill>
                <a:srgbClr val="FFFF66"/>
              </a:solidFill>
              <a:latin typeface="Impact" panose="020B0806030902050204" pitchFamily="34" charset="0"/>
            </a:endParaRPr>
          </a:p>
          <a:p>
            <a:pPr eaLnBrk="1" hangingPunct="1">
              <a:lnSpc>
                <a:spcPct val="80000"/>
              </a:lnSpc>
            </a:pPr>
            <a:r>
              <a:rPr lang="es" altLang="en-US">
                <a:solidFill>
                  <a:srgbClr val="FFFF66"/>
                </a:solidFill>
                <a:latin typeface="Impact" panose="020B0806030902050204" pitchFamily="34" charset="0"/>
              </a:rPr>
              <a:t>Comisión de Juan </a:t>
            </a:r>
            <a:r>
              <a:rPr lang="es" altLang="en-US" sz="2000">
                <a:solidFill>
                  <a:srgbClr val="FFFF66"/>
                </a:solidFill>
                <a:latin typeface="Comic Sans MS" panose="030F0702030302020204" pitchFamily="66" charset="0"/>
              </a:rPr>
              <a:t>(1)</a:t>
            </a:r>
          </a:p>
          <a:p>
            <a:pPr eaLnBrk="1" hangingPunct="1">
              <a:lnSpc>
                <a:spcPct val="80000"/>
              </a:lnSpc>
            </a:pPr>
            <a:endParaRPr lang="en-US" altLang="en-US" sz="2000">
              <a:solidFill>
                <a:srgbClr val="FFFF66"/>
              </a:solidFill>
              <a:latin typeface="Impact" panose="020B0806030902050204" pitchFamily="34" charset="0"/>
            </a:endParaRPr>
          </a:p>
          <a:p>
            <a:pPr eaLnBrk="1" hangingPunct="1">
              <a:lnSpc>
                <a:spcPct val="80000"/>
              </a:lnSpc>
            </a:pPr>
            <a:r>
              <a:rPr lang="es" altLang="en-US">
                <a:solidFill>
                  <a:srgbClr val="FFFF66"/>
                </a:solidFill>
                <a:latin typeface="Impact" panose="020B0806030902050204" pitchFamily="34" charset="0"/>
              </a:rPr>
              <a:t>Las Siete Iglesias </a:t>
            </a:r>
            <a:r>
              <a:rPr lang="es" altLang="en-US" sz="2000">
                <a:solidFill>
                  <a:srgbClr val="FFFF66"/>
                </a:solidFill>
                <a:latin typeface="Comic Sans MS" panose="030F0702030302020204" pitchFamily="66" charset="0"/>
              </a:rPr>
              <a:t>(2-3)</a:t>
            </a:r>
          </a:p>
          <a:p>
            <a:pPr eaLnBrk="1" hangingPunct="1">
              <a:lnSpc>
                <a:spcPct val="80000"/>
              </a:lnSpc>
            </a:pPr>
            <a:endParaRPr lang="en-US" altLang="en-US">
              <a:solidFill>
                <a:srgbClr val="FFFF66"/>
              </a:solidFill>
              <a:latin typeface="Impact" panose="020B0806030902050204" pitchFamily="34" charset="0"/>
            </a:endParaRPr>
          </a:p>
          <a:p>
            <a:pPr eaLnBrk="1" hangingPunct="1">
              <a:lnSpc>
                <a:spcPct val="80000"/>
              </a:lnSpc>
            </a:pPr>
            <a:r>
              <a:rPr lang="es" altLang="en-US">
                <a:solidFill>
                  <a:srgbClr val="FFFF66"/>
                </a:solidFill>
                <a:latin typeface="Impact" panose="020B0806030902050204" pitchFamily="34" charset="0"/>
              </a:rPr>
              <a:t>Corte del cielo </a:t>
            </a:r>
            <a:r>
              <a:rPr lang="es" altLang="en-US" sz="2000">
                <a:solidFill>
                  <a:srgbClr val="FFFF66"/>
                </a:solidFill>
                <a:latin typeface="Comic Sans MS" panose="030F0702030302020204" pitchFamily="66" charset="0"/>
              </a:rPr>
              <a:t>(4-5)</a:t>
            </a:r>
          </a:p>
          <a:p>
            <a:pPr eaLnBrk="1" hangingPunct="1">
              <a:lnSpc>
                <a:spcPct val="80000"/>
              </a:lnSpc>
            </a:pPr>
            <a:endParaRPr lang="en-US" altLang="en-US">
              <a:solidFill>
                <a:srgbClr val="FFFF66"/>
              </a:solidFill>
              <a:latin typeface="Impact" panose="020B0806030902050204" pitchFamily="34" charset="0"/>
            </a:endParaRPr>
          </a:p>
          <a:p>
            <a:pPr eaLnBrk="1" hangingPunct="1">
              <a:lnSpc>
                <a:spcPct val="80000"/>
              </a:lnSpc>
            </a:pPr>
            <a:r>
              <a:rPr lang="es" altLang="en-US">
                <a:solidFill>
                  <a:srgbClr val="FFFF66"/>
                </a:solidFill>
                <a:latin typeface="Impact" panose="020B0806030902050204" pitchFamily="34" charset="0"/>
              </a:rPr>
              <a:t>Siete Sellos </a:t>
            </a:r>
            <a:r>
              <a:rPr lang="es" altLang="en-US" sz="2000">
                <a:solidFill>
                  <a:srgbClr val="FFFF66"/>
                </a:solidFill>
                <a:latin typeface="Comic Sans MS" panose="030F0702030302020204" pitchFamily="66" charset="0"/>
              </a:rPr>
              <a:t>(6-8)</a:t>
            </a:r>
          </a:p>
          <a:p>
            <a:pPr eaLnBrk="1" hangingPunct="1">
              <a:lnSpc>
                <a:spcPct val="80000"/>
              </a:lnSpc>
            </a:pPr>
            <a:endParaRPr lang="en-US" altLang="en-US">
              <a:solidFill>
                <a:srgbClr val="FFFF66"/>
              </a:solidFill>
              <a:latin typeface="Comic Sans MS" panose="030F0702030302020204" pitchFamily="66" charset="0"/>
            </a:endParaRPr>
          </a:p>
          <a:p>
            <a:pPr eaLnBrk="1" hangingPunct="1">
              <a:lnSpc>
                <a:spcPct val="80000"/>
              </a:lnSpc>
            </a:pPr>
            <a:r>
              <a:rPr lang="es" altLang="en-US">
                <a:solidFill>
                  <a:srgbClr val="FFFF66"/>
                </a:solidFill>
                <a:latin typeface="Impact" panose="020B0806030902050204" pitchFamily="34" charset="0"/>
              </a:rPr>
              <a:t>Siete Trompetas </a:t>
            </a:r>
            <a:r>
              <a:rPr lang="es" altLang="en-US" sz="2000">
                <a:solidFill>
                  <a:srgbClr val="FFFF66"/>
                </a:solidFill>
                <a:latin typeface="Comic Sans MS" panose="030F0702030302020204" pitchFamily="66" charset="0"/>
              </a:rPr>
              <a:t>(9-11)</a:t>
            </a:r>
          </a:p>
        </p:txBody>
      </p:sp>
      <p:sp>
        <p:nvSpPr>
          <p:cNvPr id="65541" name="Rectangle 5">
            <a:extLst>
              <a:ext uri="{FF2B5EF4-FFF2-40B4-BE49-F238E27FC236}">
                <a16:creationId xmlns:a16="http://schemas.microsoft.com/office/drawing/2014/main" id="{F90337BA-5C13-DC83-1C4D-E411B09EB4E6}"/>
              </a:ext>
            </a:extLst>
          </p:cNvPr>
          <p:cNvSpPr>
            <a:spLocks noGrp="1"/>
          </p:cNvSpPr>
          <p:nvPr>
            <p:ph type="body" sz="half" idx="4294967295"/>
          </p:nvPr>
        </p:nvSpPr>
        <p:spPr>
          <a:xfrm>
            <a:off x="6315076" y="2424113"/>
            <a:ext cx="4352925" cy="4202112"/>
          </a:xfrm>
          <a:extLst>
            <a:ext uri="{91240B29-F687-4F45-9708-019B960494DF}">
              <a14:hiddenLine xmlns:a14="http://schemas.microsoft.com/office/drawing/2010/main" w="12700" cmpd="sng">
                <a:solidFill>
                  <a:srgbClr val="000000"/>
                </a:solidFill>
                <a:miter lim="800000"/>
                <a:headEnd/>
                <a:tailEnd/>
              </a14:hiddenLine>
            </a:ext>
          </a:extLst>
        </p:spPr>
        <p:txBody>
          <a:bodyPr>
            <a:normAutofit fontScale="92500" lnSpcReduction="10000"/>
          </a:bodyPr>
          <a:lstStyle/>
          <a:p>
            <a:pPr eaLnBrk="1" hangingPunct="1">
              <a:lnSpc>
                <a:spcPct val="120000"/>
              </a:lnSpc>
            </a:pPr>
            <a:r>
              <a:rPr lang="es" altLang="en-US">
                <a:solidFill>
                  <a:srgbClr val="FFFF66"/>
                </a:solidFill>
                <a:latin typeface="Impact" panose="020B0806030902050204" pitchFamily="34" charset="0"/>
              </a:rPr>
              <a:t>Mujer, Dragón, Bestia y Falso Profeta </a:t>
            </a:r>
            <a:r>
              <a:rPr lang="es" altLang="en-US" sz="2000">
                <a:solidFill>
                  <a:srgbClr val="FFFF66"/>
                </a:solidFill>
                <a:latin typeface="Comic Sans MS" panose="030F0702030302020204" pitchFamily="66" charset="0"/>
              </a:rPr>
              <a:t>(12-13)</a:t>
            </a:r>
          </a:p>
          <a:p>
            <a:pPr eaLnBrk="1" hangingPunct="1">
              <a:lnSpc>
                <a:spcPct val="120000"/>
              </a:lnSpc>
            </a:pPr>
            <a:r>
              <a:rPr lang="es" altLang="en-US">
                <a:solidFill>
                  <a:srgbClr val="FFFF66"/>
                </a:solidFill>
                <a:latin typeface="Impact" panose="020B0806030902050204" pitchFamily="34" charset="0"/>
              </a:rPr>
              <a:t>Cordero, 144,000, Mensajes de ángeles y Cosecha </a:t>
            </a:r>
            <a:r>
              <a:rPr lang="es" altLang="en-US" sz="2000">
                <a:solidFill>
                  <a:srgbClr val="FFFF66"/>
                </a:solidFill>
                <a:latin typeface="Comic Sans MS" panose="030F0702030302020204" pitchFamily="66" charset="0"/>
              </a:rPr>
              <a:t>(14)</a:t>
            </a:r>
          </a:p>
          <a:p>
            <a:pPr eaLnBrk="1" hangingPunct="1">
              <a:lnSpc>
                <a:spcPct val="120000"/>
              </a:lnSpc>
            </a:pPr>
            <a:r>
              <a:rPr lang="es" altLang="en-US">
                <a:solidFill>
                  <a:srgbClr val="FFFF66"/>
                </a:solidFill>
                <a:latin typeface="Impact" panose="020B0806030902050204" pitchFamily="34" charset="0"/>
              </a:rPr>
              <a:t>Siete tazones </a:t>
            </a:r>
            <a:r>
              <a:rPr lang="es" altLang="en-US" sz="2000">
                <a:solidFill>
                  <a:srgbClr val="FFFF66"/>
                </a:solidFill>
                <a:latin typeface="Comic Sans MS" panose="030F0702030302020204" pitchFamily="66" charset="0"/>
              </a:rPr>
              <a:t>(15-16)</a:t>
            </a:r>
          </a:p>
          <a:p>
            <a:pPr eaLnBrk="1" hangingPunct="1">
              <a:lnSpc>
                <a:spcPct val="120000"/>
              </a:lnSpc>
            </a:pPr>
            <a:r>
              <a:rPr lang="es" altLang="en-US">
                <a:solidFill>
                  <a:srgbClr val="FFFF66"/>
                </a:solidFill>
                <a:latin typeface="Impact" panose="020B0806030902050204" pitchFamily="34" charset="0"/>
              </a:rPr>
              <a:t>Babilonia la Grande </a:t>
            </a:r>
            <a:r>
              <a:rPr lang="es" altLang="en-US" sz="2000">
                <a:solidFill>
                  <a:srgbClr val="FFFF66"/>
                </a:solidFill>
                <a:latin typeface="Comic Sans MS" panose="030F0702030302020204" pitchFamily="66" charset="0"/>
              </a:rPr>
              <a:t>(17-18)</a:t>
            </a:r>
          </a:p>
          <a:p>
            <a:pPr eaLnBrk="1" hangingPunct="1">
              <a:lnSpc>
                <a:spcPct val="120000"/>
              </a:lnSpc>
            </a:pPr>
            <a:r>
              <a:rPr lang="es" altLang="en-US">
                <a:solidFill>
                  <a:srgbClr val="FFFF66"/>
                </a:solidFill>
                <a:latin typeface="Impact" panose="020B0806030902050204" pitchFamily="34" charset="0"/>
              </a:rPr>
              <a:t>Juicio y la Ciudad de Dios </a:t>
            </a:r>
            <a:r>
              <a:rPr lang="es" altLang="en-US" sz="2000">
                <a:solidFill>
                  <a:srgbClr val="FFFF66"/>
                </a:solidFill>
                <a:latin typeface="Comic Sans MS" panose="030F0702030302020204" pitchFamily="66" charset="0"/>
              </a:rPr>
              <a:t>(19-22)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5540">
                                            <p:txEl>
                                              <p:pRg st="1" end="1"/>
                                            </p:txEl>
                                          </p:spTgt>
                                        </p:tgtEl>
                                        <p:attrNameLst>
                                          <p:attrName>style.visibility</p:attrName>
                                        </p:attrNameLst>
                                      </p:cBhvr>
                                      <p:to>
                                        <p:strVal val="visible"/>
                                      </p:to>
                                    </p:set>
                                    <p:anim calcmode="lin" valueType="num">
                                      <p:cBhvr>
                                        <p:cTn id="7" dur="2000" fill="hold"/>
                                        <p:tgtEl>
                                          <p:spTgt spid="65540">
                                            <p:txEl>
                                              <p:pRg st="1" end="1"/>
                                            </p:txEl>
                                          </p:spTgt>
                                        </p:tgtEl>
                                        <p:attrNameLst>
                                          <p:attrName>ppt_w</p:attrName>
                                        </p:attrNameLst>
                                      </p:cBhvr>
                                      <p:tavLst>
                                        <p:tav tm="0">
                                          <p:val>
                                            <p:fltVal val="0"/>
                                          </p:val>
                                        </p:tav>
                                        <p:tav tm="100000">
                                          <p:val>
                                            <p:strVal val="#ppt_w"/>
                                          </p:val>
                                        </p:tav>
                                      </p:tavLst>
                                    </p:anim>
                                    <p:anim calcmode="lin" valueType="num">
                                      <p:cBhvr>
                                        <p:cTn id="8" dur="2000" fill="hold"/>
                                        <p:tgtEl>
                                          <p:spTgt spid="65540">
                                            <p:txEl>
                                              <p:pRg st="1" end="1"/>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2000"/>
                            </p:stCondLst>
                            <p:childTnLst>
                              <p:par>
                                <p:cTn id="10" presetID="23" presetClass="entr" presetSubtype="16" fill="hold" nodeType="afterEffect">
                                  <p:stCondLst>
                                    <p:cond delay="0"/>
                                  </p:stCondLst>
                                  <p:childTnLst>
                                    <p:set>
                                      <p:cBhvr>
                                        <p:cTn id="11" dur="1" fill="hold">
                                          <p:stCondLst>
                                            <p:cond delay="0"/>
                                          </p:stCondLst>
                                        </p:cTn>
                                        <p:tgtEl>
                                          <p:spTgt spid="65540">
                                            <p:txEl>
                                              <p:pRg st="3" end="3"/>
                                            </p:txEl>
                                          </p:spTgt>
                                        </p:tgtEl>
                                        <p:attrNameLst>
                                          <p:attrName>style.visibility</p:attrName>
                                        </p:attrNameLst>
                                      </p:cBhvr>
                                      <p:to>
                                        <p:strVal val="visible"/>
                                      </p:to>
                                    </p:set>
                                    <p:anim calcmode="lin" valueType="num">
                                      <p:cBhvr>
                                        <p:cTn id="12" dur="2000" fill="hold"/>
                                        <p:tgtEl>
                                          <p:spTgt spid="65540">
                                            <p:txEl>
                                              <p:pRg st="3" end="3"/>
                                            </p:txEl>
                                          </p:spTgt>
                                        </p:tgtEl>
                                        <p:attrNameLst>
                                          <p:attrName>ppt_w</p:attrName>
                                        </p:attrNameLst>
                                      </p:cBhvr>
                                      <p:tavLst>
                                        <p:tav tm="0">
                                          <p:val>
                                            <p:fltVal val="0"/>
                                          </p:val>
                                        </p:tav>
                                        <p:tav tm="100000">
                                          <p:val>
                                            <p:strVal val="#ppt_w"/>
                                          </p:val>
                                        </p:tav>
                                      </p:tavLst>
                                    </p:anim>
                                    <p:anim calcmode="lin" valueType="num">
                                      <p:cBhvr>
                                        <p:cTn id="13" dur="2000" fill="hold"/>
                                        <p:tgtEl>
                                          <p:spTgt spid="65540">
                                            <p:txEl>
                                              <p:pRg st="3" end="3"/>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4000"/>
                            </p:stCondLst>
                            <p:childTnLst>
                              <p:par>
                                <p:cTn id="15" presetID="23" presetClass="entr" presetSubtype="16" fill="hold" nodeType="afterEffect">
                                  <p:stCondLst>
                                    <p:cond delay="0"/>
                                  </p:stCondLst>
                                  <p:childTnLst>
                                    <p:set>
                                      <p:cBhvr>
                                        <p:cTn id="16" dur="1" fill="hold">
                                          <p:stCondLst>
                                            <p:cond delay="0"/>
                                          </p:stCondLst>
                                        </p:cTn>
                                        <p:tgtEl>
                                          <p:spTgt spid="65540">
                                            <p:txEl>
                                              <p:pRg st="5" end="5"/>
                                            </p:txEl>
                                          </p:spTgt>
                                        </p:tgtEl>
                                        <p:attrNameLst>
                                          <p:attrName>style.visibility</p:attrName>
                                        </p:attrNameLst>
                                      </p:cBhvr>
                                      <p:to>
                                        <p:strVal val="visible"/>
                                      </p:to>
                                    </p:set>
                                    <p:anim calcmode="lin" valueType="num">
                                      <p:cBhvr>
                                        <p:cTn id="17" dur="2000" fill="hold"/>
                                        <p:tgtEl>
                                          <p:spTgt spid="65540">
                                            <p:txEl>
                                              <p:pRg st="5" end="5"/>
                                            </p:txEl>
                                          </p:spTgt>
                                        </p:tgtEl>
                                        <p:attrNameLst>
                                          <p:attrName>ppt_w</p:attrName>
                                        </p:attrNameLst>
                                      </p:cBhvr>
                                      <p:tavLst>
                                        <p:tav tm="0">
                                          <p:val>
                                            <p:fltVal val="0"/>
                                          </p:val>
                                        </p:tav>
                                        <p:tav tm="100000">
                                          <p:val>
                                            <p:strVal val="#ppt_w"/>
                                          </p:val>
                                        </p:tav>
                                      </p:tavLst>
                                    </p:anim>
                                    <p:anim calcmode="lin" valueType="num">
                                      <p:cBhvr>
                                        <p:cTn id="18" dur="2000" fill="hold"/>
                                        <p:tgtEl>
                                          <p:spTgt spid="65540">
                                            <p:txEl>
                                              <p:pRg st="5" end="5"/>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6000"/>
                            </p:stCondLst>
                            <p:childTnLst>
                              <p:par>
                                <p:cTn id="20" presetID="23" presetClass="entr" presetSubtype="16" fill="hold" nodeType="afterEffect">
                                  <p:stCondLst>
                                    <p:cond delay="0"/>
                                  </p:stCondLst>
                                  <p:childTnLst>
                                    <p:set>
                                      <p:cBhvr>
                                        <p:cTn id="21" dur="1" fill="hold">
                                          <p:stCondLst>
                                            <p:cond delay="0"/>
                                          </p:stCondLst>
                                        </p:cTn>
                                        <p:tgtEl>
                                          <p:spTgt spid="65540">
                                            <p:txEl>
                                              <p:pRg st="7" end="7"/>
                                            </p:txEl>
                                          </p:spTgt>
                                        </p:tgtEl>
                                        <p:attrNameLst>
                                          <p:attrName>style.visibility</p:attrName>
                                        </p:attrNameLst>
                                      </p:cBhvr>
                                      <p:to>
                                        <p:strVal val="visible"/>
                                      </p:to>
                                    </p:set>
                                    <p:anim calcmode="lin" valueType="num">
                                      <p:cBhvr>
                                        <p:cTn id="22" dur="2000" fill="hold"/>
                                        <p:tgtEl>
                                          <p:spTgt spid="65540">
                                            <p:txEl>
                                              <p:pRg st="7" end="7"/>
                                            </p:txEl>
                                          </p:spTgt>
                                        </p:tgtEl>
                                        <p:attrNameLst>
                                          <p:attrName>ppt_w</p:attrName>
                                        </p:attrNameLst>
                                      </p:cBhvr>
                                      <p:tavLst>
                                        <p:tav tm="0">
                                          <p:val>
                                            <p:fltVal val="0"/>
                                          </p:val>
                                        </p:tav>
                                        <p:tav tm="100000">
                                          <p:val>
                                            <p:strVal val="#ppt_w"/>
                                          </p:val>
                                        </p:tav>
                                      </p:tavLst>
                                    </p:anim>
                                    <p:anim calcmode="lin" valueType="num">
                                      <p:cBhvr>
                                        <p:cTn id="23" dur="2000" fill="hold"/>
                                        <p:tgtEl>
                                          <p:spTgt spid="65540">
                                            <p:txEl>
                                              <p:pRg st="7" end="7"/>
                                            </p:txEl>
                                          </p:spTgt>
                                        </p:tgtEl>
                                        <p:attrNameLst>
                                          <p:attrName>ppt_h</p:attrName>
                                        </p:attrNameLst>
                                      </p:cBhvr>
                                      <p:tavLst>
                                        <p:tav tm="0">
                                          <p:val>
                                            <p:fltVal val="0"/>
                                          </p:val>
                                        </p:tav>
                                        <p:tav tm="100000">
                                          <p:val>
                                            <p:strVal val="#ppt_h"/>
                                          </p:val>
                                        </p:tav>
                                      </p:tavLst>
                                    </p:anim>
                                  </p:childTnLst>
                                </p:cTn>
                              </p:par>
                            </p:childTnLst>
                          </p:cTn>
                        </p:par>
                        <p:par>
                          <p:cTn id="24" fill="hold" nodeType="afterGroup">
                            <p:stCondLst>
                              <p:cond delay="8000"/>
                            </p:stCondLst>
                            <p:childTnLst>
                              <p:par>
                                <p:cTn id="25" presetID="23" presetClass="entr" presetSubtype="16" fill="hold" nodeType="afterEffect">
                                  <p:stCondLst>
                                    <p:cond delay="0"/>
                                  </p:stCondLst>
                                  <p:childTnLst>
                                    <p:set>
                                      <p:cBhvr>
                                        <p:cTn id="26" dur="1" fill="hold">
                                          <p:stCondLst>
                                            <p:cond delay="0"/>
                                          </p:stCondLst>
                                        </p:cTn>
                                        <p:tgtEl>
                                          <p:spTgt spid="65540">
                                            <p:txEl>
                                              <p:pRg st="9" end="9"/>
                                            </p:txEl>
                                          </p:spTgt>
                                        </p:tgtEl>
                                        <p:attrNameLst>
                                          <p:attrName>style.visibility</p:attrName>
                                        </p:attrNameLst>
                                      </p:cBhvr>
                                      <p:to>
                                        <p:strVal val="visible"/>
                                      </p:to>
                                    </p:set>
                                    <p:anim calcmode="lin" valueType="num">
                                      <p:cBhvr>
                                        <p:cTn id="27" dur="2000" fill="hold"/>
                                        <p:tgtEl>
                                          <p:spTgt spid="65540">
                                            <p:txEl>
                                              <p:pRg st="9" end="9"/>
                                            </p:txEl>
                                          </p:spTgt>
                                        </p:tgtEl>
                                        <p:attrNameLst>
                                          <p:attrName>ppt_w</p:attrName>
                                        </p:attrNameLst>
                                      </p:cBhvr>
                                      <p:tavLst>
                                        <p:tav tm="0">
                                          <p:val>
                                            <p:fltVal val="0"/>
                                          </p:val>
                                        </p:tav>
                                        <p:tav tm="100000">
                                          <p:val>
                                            <p:strVal val="#ppt_w"/>
                                          </p:val>
                                        </p:tav>
                                      </p:tavLst>
                                    </p:anim>
                                    <p:anim calcmode="lin" valueType="num">
                                      <p:cBhvr>
                                        <p:cTn id="28" dur="2000" fill="hold"/>
                                        <p:tgtEl>
                                          <p:spTgt spid="65540">
                                            <p:txEl>
                                              <p:pRg st="9" end="9"/>
                                            </p:txEl>
                                          </p:spTgt>
                                        </p:tgtEl>
                                        <p:attrNameLst>
                                          <p:attrName>ppt_h</p:attrName>
                                        </p:attrNameLst>
                                      </p:cBhvr>
                                      <p:tavLst>
                                        <p:tav tm="0">
                                          <p:val>
                                            <p:fltVal val="0"/>
                                          </p:val>
                                        </p:tav>
                                        <p:tav tm="100000">
                                          <p:val>
                                            <p:strVal val="#ppt_h"/>
                                          </p:val>
                                        </p:tav>
                                      </p:tavLst>
                                    </p:anim>
                                  </p:childTnLst>
                                </p:cTn>
                              </p:par>
                            </p:childTnLst>
                          </p:cTn>
                        </p:par>
                        <p:par>
                          <p:cTn id="29" fill="hold" nodeType="afterGroup">
                            <p:stCondLst>
                              <p:cond delay="10000"/>
                            </p:stCondLst>
                            <p:childTnLst>
                              <p:par>
                                <p:cTn id="30" presetID="23" presetClass="entr" presetSubtype="16" fill="hold" nodeType="afterEffect">
                                  <p:stCondLst>
                                    <p:cond delay="0"/>
                                  </p:stCondLst>
                                  <p:childTnLst>
                                    <p:set>
                                      <p:cBhvr>
                                        <p:cTn id="31" dur="1" fill="hold">
                                          <p:stCondLst>
                                            <p:cond delay="0"/>
                                          </p:stCondLst>
                                        </p:cTn>
                                        <p:tgtEl>
                                          <p:spTgt spid="65541">
                                            <p:txEl>
                                              <p:pRg st="0" end="0"/>
                                            </p:txEl>
                                          </p:spTgt>
                                        </p:tgtEl>
                                        <p:attrNameLst>
                                          <p:attrName>style.visibility</p:attrName>
                                        </p:attrNameLst>
                                      </p:cBhvr>
                                      <p:to>
                                        <p:strVal val="visible"/>
                                      </p:to>
                                    </p:set>
                                    <p:anim calcmode="lin" valueType="num">
                                      <p:cBhvr>
                                        <p:cTn id="32" dur="2000" fill="hold"/>
                                        <p:tgtEl>
                                          <p:spTgt spid="65541">
                                            <p:txEl>
                                              <p:pRg st="0" end="0"/>
                                            </p:txEl>
                                          </p:spTgt>
                                        </p:tgtEl>
                                        <p:attrNameLst>
                                          <p:attrName>ppt_w</p:attrName>
                                        </p:attrNameLst>
                                      </p:cBhvr>
                                      <p:tavLst>
                                        <p:tav tm="0">
                                          <p:val>
                                            <p:fltVal val="0"/>
                                          </p:val>
                                        </p:tav>
                                        <p:tav tm="100000">
                                          <p:val>
                                            <p:strVal val="#ppt_w"/>
                                          </p:val>
                                        </p:tav>
                                      </p:tavLst>
                                    </p:anim>
                                    <p:anim calcmode="lin" valueType="num">
                                      <p:cBhvr>
                                        <p:cTn id="33" dur="2000" fill="hold"/>
                                        <p:tgtEl>
                                          <p:spTgt spid="65541">
                                            <p:txEl>
                                              <p:pRg st="0" end="0"/>
                                            </p:txEl>
                                          </p:spTgt>
                                        </p:tgtEl>
                                        <p:attrNameLst>
                                          <p:attrName>ppt_h</p:attrName>
                                        </p:attrNameLst>
                                      </p:cBhvr>
                                      <p:tavLst>
                                        <p:tav tm="0">
                                          <p:val>
                                            <p:fltVal val="0"/>
                                          </p:val>
                                        </p:tav>
                                        <p:tav tm="100000">
                                          <p:val>
                                            <p:strVal val="#ppt_h"/>
                                          </p:val>
                                        </p:tav>
                                      </p:tavLst>
                                    </p:anim>
                                  </p:childTnLst>
                                </p:cTn>
                              </p:par>
                            </p:childTnLst>
                          </p:cTn>
                        </p:par>
                        <p:par>
                          <p:cTn id="34" fill="hold" nodeType="afterGroup">
                            <p:stCondLst>
                              <p:cond delay="12000"/>
                            </p:stCondLst>
                            <p:childTnLst>
                              <p:par>
                                <p:cTn id="35" presetID="23" presetClass="entr" presetSubtype="16" fill="hold" nodeType="afterEffect">
                                  <p:stCondLst>
                                    <p:cond delay="0"/>
                                  </p:stCondLst>
                                  <p:childTnLst>
                                    <p:set>
                                      <p:cBhvr>
                                        <p:cTn id="36" dur="1" fill="hold">
                                          <p:stCondLst>
                                            <p:cond delay="0"/>
                                          </p:stCondLst>
                                        </p:cTn>
                                        <p:tgtEl>
                                          <p:spTgt spid="65541">
                                            <p:txEl>
                                              <p:pRg st="1" end="1"/>
                                            </p:txEl>
                                          </p:spTgt>
                                        </p:tgtEl>
                                        <p:attrNameLst>
                                          <p:attrName>style.visibility</p:attrName>
                                        </p:attrNameLst>
                                      </p:cBhvr>
                                      <p:to>
                                        <p:strVal val="visible"/>
                                      </p:to>
                                    </p:set>
                                    <p:anim calcmode="lin" valueType="num">
                                      <p:cBhvr>
                                        <p:cTn id="37" dur="2000" fill="hold"/>
                                        <p:tgtEl>
                                          <p:spTgt spid="65541">
                                            <p:txEl>
                                              <p:pRg st="1" end="1"/>
                                            </p:txEl>
                                          </p:spTgt>
                                        </p:tgtEl>
                                        <p:attrNameLst>
                                          <p:attrName>ppt_w</p:attrName>
                                        </p:attrNameLst>
                                      </p:cBhvr>
                                      <p:tavLst>
                                        <p:tav tm="0">
                                          <p:val>
                                            <p:fltVal val="0"/>
                                          </p:val>
                                        </p:tav>
                                        <p:tav tm="100000">
                                          <p:val>
                                            <p:strVal val="#ppt_w"/>
                                          </p:val>
                                        </p:tav>
                                      </p:tavLst>
                                    </p:anim>
                                    <p:anim calcmode="lin" valueType="num">
                                      <p:cBhvr>
                                        <p:cTn id="38" dur="2000" fill="hold"/>
                                        <p:tgtEl>
                                          <p:spTgt spid="65541">
                                            <p:txEl>
                                              <p:pRg st="1" end="1"/>
                                            </p:txEl>
                                          </p:spTgt>
                                        </p:tgtEl>
                                        <p:attrNameLst>
                                          <p:attrName>ppt_h</p:attrName>
                                        </p:attrNameLst>
                                      </p:cBhvr>
                                      <p:tavLst>
                                        <p:tav tm="0">
                                          <p:val>
                                            <p:fltVal val="0"/>
                                          </p:val>
                                        </p:tav>
                                        <p:tav tm="100000">
                                          <p:val>
                                            <p:strVal val="#ppt_h"/>
                                          </p:val>
                                        </p:tav>
                                      </p:tavLst>
                                    </p:anim>
                                  </p:childTnLst>
                                </p:cTn>
                              </p:par>
                            </p:childTnLst>
                          </p:cTn>
                        </p:par>
                        <p:par>
                          <p:cTn id="39" fill="hold" nodeType="afterGroup">
                            <p:stCondLst>
                              <p:cond delay="14000"/>
                            </p:stCondLst>
                            <p:childTnLst>
                              <p:par>
                                <p:cTn id="40" presetID="23" presetClass="entr" presetSubtype="16" fill="hold" nodeType="afterEffect">
                                  <p:stCondLst>
                                    <p:cond delay="0"/>
                                  </p:stCondLst>
                                  <p:childTnLst>
                                    <p:set>
                                      <p:cBhvr>
                                        <p:cTn id="41" dur="1" fill="hold">
                                          <p:stCondLst>
                                            <p:cond delay="0"/>
                                          </p:stCondLst>
                                        </p:cTn>
                                        <p:tgtEl>
                                          <p:spTgt spid="65541">
                                            <p:txEl>
                                              <p:pRg st="2" end="2"/>
                                            </p:txEl>
                                          </p:spTgt>
                                        </p:tgtEl>
                                        <p:attrNameLst>
                                          <p:attrName>style.visibility</p:attrName>
                                        </p:attrNameLst>
                                      </p:cBhvr>
                                      <p:to>
                                        <p:strVal val="visible"/>
                                      </p:to>
                                    </p:set>
                                    <p:anim calcmode="lin" valueType="num">
                                      <p:cBhvr>
                                        <p:cTn id="42" dur="2000" fill="hold"/>
                                        <p:tgtEl>
                                          <p:spTgt spid="65541">
                                            <p:txEl>
                                              <p:pRg st="2" end="2"/>
                                            </p:txEl>
                                          </p:spTgt>
                                        </p:tgtEl>
                                        <p:attrNameLst>
                                          <p:attrName>ppt_w</p:attrName>
                                        </p:attrNameLst>
                                      </p:cBhvr>
                                      <p:tavLst>
                                        <p:tav tm="0">
                                          <p:val>
                                            <p:fltVal val="0"/>
                                          </p:val>
                                        </p:tav>
                                        <p:tav tm="100000">
                                          <p:val>
                                            <p:strVal val="#ppt_w"/>
                                          </p:val>
                                        </p:tav>
                                      </p:tavLst>
                                    </p:anim>
                                    <p:anim calcmode="lin" valueType="num">
                                      <p:cBhvr>
                                        <p:cTn id="43" dur="2000" fill="hold"/>
                                        <p:tgtEl>
                                          <p:spTgt spid="65541">
                                            <p:txEl>
                                              <p:pRg st="2" end="2"/>
                                            </p:txEl>
                                          </p:spTgt>
                                        </p:tgtEl>
                                        <p:attrNameLst>
                                          <p:attrName>ppt_h</p:attrName>
                                        </p:attrNameLst>
                                      </p:cBhvr>
                                      <p:tavLst>
                                        <p:tav tm="0">
                                          <p:val>
                                            <p:fltVal val="0"/>
                                          </p:val>
                                        </p:tav>
                                        <p:tav tm="100000">
                                          <p:val>
                                            <p:strVal val="#ppt_h"/>
                                          </p:val>
                                        </p:tav>
                                      </p:tavLst>
                                    </p:anim>
                                  </p:childTnLst>
                                </p:cTn>
                              </p:par>
                            </p:childTnLst>
                          </p:cTn>
                        </p:par>
                        <p:par>
                          <p:cTn id="44" fill="hold" nodeType="afterGroup">
                            <p:stCondLst>
                              <p:cond delay="16000"/>
                            </p:stCondLst>
                            <p:childTnLst>
                              <p:par>
                                <p:cTn id="45" presetID="23" presetClass="entr" presetSubtype="16" fill="hold" nodeType="afterEffect">
                                  <p:stCondLst>
                                    <p:cond delay="0"/>
                                  </p:stCondLst>
                                  <p:childTnLst>
                                    <p:set>
                                      <p:cBhvr>
                                        <p:cTn id="46" dur="1" fill="hold">
                                          <p:stCondLst>
                                            <p:cond delay="0"/>
                                          </p:stCondLst>
                                        </p:cTn>
                                        <p:tgtEl>
                                          <p:spTgt spid="65541">
                                            <p:txEl>
                                              <p:pRg st="3" end="3"/>
                                            </p:txEl>
                                          </p:spTgt>
                                        </p:tgtEl>
                                        <p:attrNameLst>
                                          <p:attrName>style.visibility</p:attrName>
                                        </p:attrNameLst>
                                      </p:cBhvr>
                                      <p:to>
                                        <p:strVal val="visible"/>
                                      </p:to>
                                    </p:set>
                                    <p:anim calcmode="lin" valueType="num">
                                      <p:cBhvr>
                                        <p:cTn id="47" dur="2000" fill="hold"/>
                                        <p:tgtEl>
                                          <p:spTgt spid="65541">
                                            <p:txEl>
                                              <p:pRg st="3" end="3"/>
                                            </p:txEl>
                                          </p:spTgt>
                                        </p:tgtEl>
                                        <p:attrNameLst>
                                          <p:attrName>ppt_w</p:attrName>
                                        </p:attrNameLst>
                                      </p:cBhvr>
                                      <p:tavLst>
                                        <p:tav tm="0">
                                          <p:val>
                                            <p:fltVal val="0"/>
                                          </p:val>
                                        </p:tav>
                                        <p:tav tm="100000">
                                          <p:val>
                                            <p:strVal val="#ppt_w"/>
                                          </p:val>
                                        </p:tav>
                                      </p:tavLst>
                                    </p:anim>
                                    <p:anim calcmode="lin" valueType="num">
                                      <p:cBhvr>
                                        <p:cTn id="48" dur="2000" fill="hold"/>
                                        <p:tgtEl>
                                          <p:spTgt spid="65541">
                                            <p:txEl>
                                              <p:pRg st="3" end="3"/>
                                            </p:txEl>
                                          </p:spTgt>
                                        </p:tgtEl>
                                        <p:attrNameLst>
                                          <p:attrName>ppt_h</p:attrName>
                                        </p:attrNameLst>
                                      </p:cBhvr>
                                      <p:tavLst>
                                        <p:tav tm="0">
                                          <p:val>
                                            <p:fltVal val="0"/>
                                          </p:val>
                                        </p:tav>
                                        <p:tav tm="100000">
                                          <p:val>
                                            <p:strVal val="#ppt_h"/>
                                          </p:val>
                                        </p:tav>
                                      </p:tavLst>
                                    </p:anim>
                                  </p:childTnLst>
                                </p:cTn>
                              </p:par>
                            </p:childTnLst>
                          </p:cTn>
                        </p:par>
                        <p:par>
                          <p:cTn id="49" fill="hold" nodeType="afterGroup">
                            <p:stCondLst>
                              <p:cond delay="18000"/>
                            </p:stCondLst>
                            <p:childTnLst>
                              <p:par>
                                <p:cTn id="50" presetID="23" presetClass="entr" presetSubtype="16" fill="hold" nodeType="afterEffect">
                                  <p:stCondLst>
                                    <p:cond delay="0"/>
                                  </p:stCondLst>
                                  <p:childTnLst>
                                    <p:set>
                                      <p:cBhvr>
                                        <p:cTn id="51" dur="1" fill="hold">
                                          <p:stCondLst>
                                            <p:cond delay="0"/>
                                          </p:stCondLst>
                                        </p:cTn>
                                        <p:tgtEl>
                                          <p:spTgt spid="65541">
                                            <p:txEl>
                                              <p:pRg st="4" end="4"/>
                                            </p:txEl>
                                          </p:spTgt>
                                        </p:tgtEl>
                                        <p:attrNameLst>
                                          <p:attrName>style.visibility</p:attrName>
                                        </p:attrNameLst>
                                      </p:cBhvr>
                                      <p:to>
                                        <p:strVal val="visible"/>
                                      </p:to>
                                    </p:set>
                                    <p:anim calcmode="lin" valueType="num">
                                      <p:cBhvr>
                                        <p:cTn id="52" dur="2000" fill="hold"/>
                                        <p:tgtEl>
                                          <p:spTgt spid="65541">
                                            <p:txEl>
                                              <p:pRg st="4" end="4"/>
                                            </p:txEl>
                                          </p:spTgt>
                                        </p:tgtEl>
                                        <p:attrNameLst>
                                          <p:attrName>ppt_w</p:attrName>
                                        </p:attrNameLst>
                                      </p:cBhvr>
                                      <p:tavLst>
                                        <p:tav tm="0">
                                          <p:val>
                                            <p:fltVal val="0"/>
                                          </p:val>
                                        </p:tav>
                                        <p:tav tm="100000">
                                          <p:val>
                                            <p:strVal val="#ppt_w"/>
                                          </p:val>
                                        </p:tav>
                                      </p:tavLst>
                                    </p:anim>
                                    <p:anim calcmode="lin" valueType="num">
                                      <p:cBhvr>
                                        <p:cTn id="53" dur="2000" fill="hold"/>
                                        <p:tgtEl>
                                          <p:spTgt spid="65541">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BE78B3E2-998E-BD73-DBB8-26EFD0909413}"/>
              </a:ext>
            </a:extLst>
          </p:cNvPr>
          <p:cNvSpPr>
            <a:spLocks noGrp="1"/>
          </p:cNvSpPr>
          <p:nvPr>
            <p:ph type="title" idx="4294967295"/>
          </p:nvPr>
        </p:nvSpPr>
        <p:spPr>
          <a:xfrm>
            <a:off x="1831975" y="752475"/>
            <a:ext cx="6896100" cy="1081088"/>
          </a:xfrm>
        </p:spPr>
        <p:txBody>
          <a:bodyPr/>
          <a:lstStyle/>
          <a:p>
            <a:pPr eaLnBrk="1" hangingPunct="1"/>
            <a:r>
              <a:rPr lang="es" altLang="en-US"/>
              <a:t>Estructura paralela progresiva</a:t>
            </a:r>
          </a:p>
        </p:txBody>
      </p:sp>
      <p:sp>
        <p:nvSpPr>
          <p:cNvPr id="192515" name="Rectangle 3">
            <a:extLst>
              <a:ext uri="{FF2B5EF4-FFF2-40B4-BE49-F238E27FC236}">
                <a16:creationId xmlns:a16="http://schemas.microsoft.com/office/drawing/2014/main" id="{A5960080-CD25-185B-6FA8-04CAEB71EE29}"/>
              </a:ext>
            </a:extLst>
          </p:cNvPr>
          <p:cNvSpPr>
            <a:spLocks noGrp="1"/>
          </p:cNvSpPr>
          <p:nvPr>
            <p:ph type="body" idx="4294967295"/>
          </p:nvPr>
        </p:nvSpPr>
        <p:spPr>
          <a:xfrm>
            <a:off x="1792288" y="2093913"/>
            <a:ext cx="8875712" cy="4735512"/>
          </a:xfrm>
        </p:spPr>
        <p:txBody>
          <a:bodyPr>
            <a:normAutofit lnSpcReduction="10000"/>
          </a:bodyPr>
          <a:lstStyle/>
          <a:p>
            <a:pPr eaLnBrk="1" hangingPunct="1">
              <a:lnSpc>
                <a:spcPct val="80000"/>
              </a:lnSpc>
              <a:buFont typeface="Arial" panose="020B0604020202020204" pitchFamily="34" charset="0"/>
              <a:buNone/>
            </a:pPr>
            <a:r>
              <a:rPr lang="es" altLang="en-US">
                <a:solidFill>
                  <a:srgbClr val="FFFF99"/>
                </a:solidFill>
              </a:rPr>
              <a:t>Una escuela (a-millennial) sostiene que Apocalipsis es esencialmente la misma historia repetida siete veces con diferentes imágenes y metáforas (p. ej., William Hendriksen).</a:t>
            </a:r>
          </a:p>
          <a:p>
            <a:pPr eaLnBrk="1" hangingPunct="1">
              <a:lnSpc>
                <a:spcPct val="80000"/>
              </a:lnSpc>
            </a:pPr>
            <a:r>
              <a:rPr lang="es" altLang="en-US" i="1"/>
              <a:t>Capítulos 1-3 Visión de las siete iglesias</a:t>
            </a:r>
          </a:p>
          <a:p>
            <a:pPr eaLnBrk="1" hangingPunct="1">
              <a:lnSpc>
                <a:spcPct val="80000"/>
              </a:lnSpc>
            </a:pPr>
            <a:r>
              <a:rPr lang="es" altLang="en-US" i="1"/>
              <a:t>Capítulos 4-7 Visión de los redimidos y los 7 sellos</a:t>
            </a:r>
          </a:p>
          <a:p>
            <a:pPr eaLnBrk="1" hangingPunct="1">
              <a:lnSpc>
                <a:spcPct val="80000"/>
              </a:lnSpc>
            </a:pPr>
            <a:r>
              <a:rPr lang="es" altLang="en-US" i="1"/>
              <a:t>Capítulos 8-11 Visión de las 7 trompetas y 2 testigos</a:t>
            </a:r>
          </a:p>
          <a:p>
            <a:pPr eaLnBrk="1" hangingPunct="1">
              <a:lnSpc>
                <a:spcPct val="80000"/>
              </a:lnSpc>
            </a:pPr>
            <a:r>
              <a:rPr lang="es" altLang="en-US" i="1"/>
              <a:t>Capítulos 12-14 Visión de la mujer, el dragón, la bestia y el Cordero</a:t>
            </a:r>
          </a:p>
          <a:p>
            <a:pPr eaLnBrk="1" hangingPunct="1">
              <a:lnSpc>
                <a:spcPct val="80000"/>
              </a:lnSpc>
            </a:pPr>
            <a:r>
              <a:rPr lang="es" altLang="en-US" i="1"/>
              <a:t>Capítulos 15-16 Visión de las 7 últimas plagas</a:t>
            </a:r>
          </a:p>
          <a:p>
            <a:pPr eaLnBrk="1" hangingPunct="1">
              <a:lnSpc>
                <a:spcPct val="80000"/>
              </a:lnSpc>
            </a:pPr>
            <a:r>
              <a:rPr lang="es" altLang="en-US" i="1"/>
              <a:t>Capítulos 17-19 Visión de Babilonia la Grande</a:t>
            </a:r>
          </a:p>
          <a:p>
            <a:pPr eaLnBrk="1" hangingPunct="1">
              <a:lnSpc>
                <a:spcPct val="80000"/>
              </a:lnSpc>
            </a:pPr>
            <a:r>
              <a:rPr lang="es" altLang="en-US" i="1"/>
              <a:t>Capítulos 20-22 Visión de la Ciudad Santa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anim calcmode="lin" valueType="num">
                                      <p:cBhvr>
                                        <p:cTn id="7" dur="500" fill="hold"/>
                                        <p:tgtEl>
                                          <p:spTgt spid="1925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25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2515">
                                            <p:txEl>
                                              <p:pRg st="1" end="1"/>
                                            </p:txEl>
                                          </p:spTgt>
                                        </p:tgtEl>
                                        <p:attrNameLst>
                                          <p:attrName>style.visibility</p:attrName>
                                        </p:attrNameLst>
                                      </p:cBhvr>
                                      <p:to>
                                        <p:strVal val="visible"/>
                                      </p:to>
                                    </p:set>
                                    <p:anim calcmode="lin" valueType="num">
                                      <p:cBhvr additive="base">
                                        <p:cTn id="13" dur="1000" fill="hold"/>
                                        <p:tgtEl>
                                          <p:spTgt spid="19251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92515">
                                            <p:txEl>
                                              <p:pRg st="1" end="1"/>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 presetClass="entr" presetSubtype="4" fill="hold" nodeType="afterEffect">
                                  <p:stCondLst>
                                    <p:cond delay="0"/>
                                  </p:stCondLst>
                                  <p:childTnLst>
                                    <p:set>
                                      <p:cBhvr>
                                        <p:cTn id="17" dur="1" fill="hold">
                                          <p:stCondLst>
                                            <p:cond delay="0"/>
                                          </p:stCondLst>
                                        </p:cTn>
                                        <p:tgtEl>
                                          <p:spTgt spid="192515">
                                            <p:txEl>
                                              <p:pRg st="2" end="2"/>
                                            </p:txEl>
                                          </p:spTgt>
                                        </p:tgtEl>
                                        <p:attrNameLst>
                                          <p:attrName>style.visibility</p:attrName>
                                        </p:attrNameLst>
                                      </p:cBhvr>
                                      <p:to>
                                        <p:strVal val="visible"/>
                                      </p:to>
                                    </p:set>
                                    <p:anim calcmode="lin" valueType="num">
                                      <p:cBhvr additive="base">
                                        <p:cTn id="18" dur="1000" fill="hold"/>
                                        <p:tgtEl>
                                          <p:spTgt spid="192515">
                                            <p:txEl>
                                              <p:pRg st="2" end="2"/>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192515">
                                            <p:txEl>
                                              <p:pRg st="2" end="2"/>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2000"/>
                            </p:stCondLst>
                            <p:childTnLst>
                              <p:par>
                                <p:cTn id="21" presetID="2" presetClass="entr" presetSubtype="4" fill="hold" nodeType="afterEffect">
                                  <p:stCondLst>
                                    <p:cond delay="0"/>
                                  </p:stCondLst>
                                  <p:childTnLst>
                                    <p:set>
                                      <p:cBhvr>
                                        <p:cTn id="22" dur="1" fill="hold">
                                          <p:stCondLst>
                                            <p:cond delay="0"/>
                                          </p:stCondLst>
                                        </p:cTn>
                                        <p:tgtEl>
                                          <p:spTgt spid="192515">
                                            <p:txEl>
                                              <p:pRg st="3" end="3"/>
                                            </p:txEl>
                                          </p:spTgt>
                                        </p:tgtEl>
                                        <p:attrNameLst>
                                          <p:attrName>style.visibility</p:attrName>
                                        </p:attrNameLst>
                                      </p:cBhvr>
                                      <p:to>
                                        <p:strVal val="visible"/>
                                      </p:to>
                                    </p:set>
                                    <p:anim calcmode="lin" valueType="num">
                                      <p:cBhvr additive="base">
                                        <p:cTn id="23" dur="1000" fill="hold"/>
                                        <p:tgtEl>
                                          <p:spTgt spid="192515">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192515">
                                            <p:txEl>
                                              <p:pRg st="3" end="3"/>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3000"/>
                            </p:stCondLst>
                            <p:childTnLst>
                              <p:par>
                                <p:cTn id="26" presetID="2" presetClass="entr" presetSubtype="4" fill="hold" nodeType="afterEffect">
                                  <p:stCondLst>
                                    <p:cond delay="0"/>
                                  </p:stCondLst>
                                  <p:childTnLst>
                                    <p:set>
                                      <p:cBhvr>
                                        <p:cTn id="27" dur="1" fill="hold">
                                          <p:stCondLst>
                                            <p:cond delay="0"/>
                                          </p:stCondLst>
                                        </p:cTn>
                                        <p:tgtEl>
                                          <p:spTgt spid="192515">
                                            <p:txEl>
                                              <p:pRg st="4" end="4"/>
                                            </p:txEl>
                                          </p:spTgt>
                                        </p:tgtEl>
                                        <p:attrNameLst>
                                          <p:attrName>style.visibility</p:attrName>
                                        </p:attrNameLst>
                                      </p:cBhvr>
                                      <p:to>
                                        <p:strVal val="visible"/>
                                      </p:to>
                                    </p:set>
                                    <p:anim calcmode="lin" valueType="num">
                                      <p:cBhvr additive="base">
                                        <p:cTn id="28" dur="1000" fill="hold"/>
                                        <p:tgtEl>
                                          <p:spTgt spid="192515">
                                            <p:txEl>
                                              <p:pRg st="4" end="4"/>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192515">
                                            <p:txEl>
                                              <p:pRg st="4" end="4"/>
                                            </p:txEl>
                                          </p:spTgt>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4000"/>
                            </p:stCondLst>
                            <p:childTnLst>
                              <p:par>
                                <p:cTn id="31" presetID="2" presetClass="entr" presetSubtype="4" fill="hold" nodeType="afterEffect">
                                  <p:stCondLst>
                                    <p:cond delay="0"/>
                                  </p:stCondLst>
                                  <p:childTnLst>
                                    <p:set>
                                      <p:cBhvr>
                                        <p:cTn id="32" dur="1" fill="hold">
                                          <p:stCondLst>
                                            <p:cond delay="0"/>
                                          </p:stCondLst>
                                        </p:cTn>
                                        <p:tgtEl>
                                          <p:spTgt spid="192515">
                                            <p:txEl>
                                              <p:pRg st="5" end="5"/>
                                            </p:txEl>
                                          </p:spTgt>
                                        </p:tgtEl>
                                        <p:attrNameLst>
                                          <p:attrName>style.visibility</p:attrName>
                                        </p:attrNameLst>
                                      </p:cBhvr>
                                      <p:to>
                                        <p:strVal val="visible"/>
                                      </p:to>
                                    </p:set>
                                    <p:anim calcmode="lin" valueType="num">
                                      <p:cBhvr additive="base">
                                        <p:cTn id="33" dur="1000" fill="hold"/>
                                        <p:tgtEl>
                                          <p:spTgt spid="192515">
                                            <p:txEl>
                                              <p:pRg st="5" end="5"/>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192515">
                                            <p:txEl>
                                              <p:pRg st="5" end="5"/>
                                            </p:txEl>
                                          </p:spTgt>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5000"/>
                            </p:stCondLst>
                            <p:childTnLst>
                              <p:par>
                                <p:cTn id="36" presetID="2" presetClass="entr" presetSubtype="4" fill="hold" nodeType="afterEffect">
                                  <p:stCondLst>
                                    <p:cond delay="0"/>
                                  </p:stCondLst>
                                  <p:childTnLst>
                                    <p:set>
                                      <p:cBhvr>
                                        <p:cTn id="37" dur="1" fill="hold">
                                          <p:stCondLst>
                                            <p:cond delay="0"/>
                                          </p:stCondLst>
                                        </p:cTn>
                                        <p:tgtEl>
                                          <p:spTgt spid="192515">
                                            <p:txEl>
                                              <p:pRg st="6" end="6"/>
                                            </p:txEl>
                                          </p:spTgt>
                                        </p:tgtEl>
                                        <p:attrNameLst>
                                          <p:attrName>style.visibility</p:attrName>
                                        </p:attrNameLst>
                                      </p:cBhvr>
                                      <p:to>
                                        <p:strVal val="visible"/>
                                      </p:to>
                                    </p:set>
                                    <p:anim calcmode="lin" valueType="num">
                                      <p:cBhvr additive="base">
                                        <p:cTn id="38" dur="1000" fill="hold"/>
                                        <p:tgtEl>
                                          <p:spTgt spid="192515">
                                            <p:txEl>
                                              <p:pRg st="6" end="6"/>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192515">
                                            <p:txEl>
                                              <p:pRg st="6" end="6"/>
                                            </p:txEl>
                                          </p:spTgt>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6000"/>
                            </p:stCondLst>
                            <p:childTnLst>
                              <p:par>
                                <p:cTn id="41" presetID="2" presetClass="entr" presetSubtype="4" fill="hold" nodeType="afterEffect">
                                  <p:stCondLst>
                                    <p:cond delay="0"/>
                                  </p:stCondLst>
                                  <p:childTnLst>
                                    <p:set>
                                      <p:cBhvr>
                                        <p:cTn id="42" dur="1" fill="hold">
                                          <p:stCondLst>
                                            <p:cond delay="0"/>
                                          </p:stCondLst>
                                        </p:cTn>
                                        <p:tgtEl>
                                          <p:spTgt spid="192515">
                                            <p:txEl>
                                              <p:pRg st="7" end="7"/>
                                            </p:txEl>
                                          </p:spTgt>
                                        </p:tgtEl>
                                        <p:attrNameLst>
                                          <p:attrName>style.visibility</p:attrName>
                                        </p:attrNameLst>
                                      </p:cBhvr>
                                      <p:to>
                                        <p:strVal val="visible"/>
                                      </p:to>
                                    </p:set>
                                    <p:anim calcmode="lin" valueType="num">
                                      <p:cBhvr additive="base">
                                        <p:cTn id="43" dur="1000" fill="hold"/>
                                        <p:tgtEl>
                                          <p:spTgt spid="192515">
                                            <p:txEl>
                                              <p:pRg st="7" end="7"/>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925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1BE0B561-454B-1786-C6B4-B80D7291B068}"/>
              </a:ext>
            </a:extLst>
          </p:cNvPr>
          <p:cNvSpPr>
            <a:spLocks noGrp="1"/>
          </p:cNvSpPr>
          <p:nvPr>
            <p:ph type="title" idx="4294967295"/>
          </p:nvPr>
        </p:nvSpPr>
        <p:spPr/>
        <p:txBody>
          <a:bodyPr/>
          <a:lstStyle/>
          <a:p>
            <a:pPr eaLnBrk="1" hangingPunct="1"/>
            <a:r>
              <a:rPr lang="es" altLang="en-US"/>
              <a:t>Dificultad con el paralelismo progresivo</a:t>
            </a:r>
          </a:p>
        </p:txBody>
      </p:sp>
      <p:sp>
        <p:nvSpPr>
          <p:cNvPr id="193539" name="Rectangle 3">
            <a:extLst>
              <a:ext uri="{FF2B5EF4-FFF2-40B4-BE49-F238E27FC236}">
                <a16:creationId xmlns:a16="http://schemas.microsoft.com/office/drawing/2014/main" id="{C155E135-AEA7-2585-A33F-EC6FEE26D9AF}"/>
              </a:ext>
            </a:extLst>
          </p:cNvPr>
          <p:cNvSpPr>
            <a:spLocks noGrp="1"/>
          </p:cNvSpPr>
          <p:nvPr>
            <p:ph type="body" idx="4294967295"/>
          </p:nvPr>
        </p:nvSpPr>
        <p:spPr>
          <a:xfrm>
            <a:off x="2057401" y="2336801"/>
            <a:ext cx="8215313" cy="4187825"/>
          </a:xfrm>
        </p:spPr>
        <p:txBody>
          <a:bodyPr/>
          <a:lstStyle/>
          <a:p>
            <a:pPr eaLnBrk="1" hangingPunct="1">
              <a:buFont typeface="Arial" panose="020B0604020202020204" pitchFamily="34" charset="0"/>
              <a:buNone/>
            </a:pPr>
            <a:r>
              <a:rPr lang="es" altLang="en-US">
                <a:solidFill>
                  <a:srgbClr val="FFFF99"/>
                </a:solidFill>
              </a:rPr>
              <a:t>Hay dos desafíos principales a la sugerencia de una estructura paralela progresiva:</a:t>
            </a:r>
          </a:p>
          <a:p>
            <a:pPr eaLnBrk="1" hangingPunct="1"/>
            <a:r>
              <a:rPr lang="es" altLang="en-US" i="1"/>
              <a:t>No es evidente que los elementos de cada supuesta perícopa sean, de hecho, paralelos.</a:t>
            </a:r>
          </a:p>
          <a:p>
            <a:pPr eaLnBrk="1" hangingPunct="1"/>
            <a:r>
              <a:rPr lang="es" altLang="en-US" i="1"/>
              <a:t>Es difícil encontrar costuras literarias claras entre las siete supuestas perícopas.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 calcmode="lin" valueType="num">
                                      <p:cBhvr>
                                        <p:cTn id="7" dur="500" fill="hold"/>
                                        <p:tgtEl>
                                          <p:spTgt spid="1935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35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3539">
                                            <p:txEl>
                                              <p:pRg st="1" end="1"/>
                                            </p:txEl>
                                          </p:spTgt>
                                        </p:tgtEl>
                                        <p:attrNameLst>
                                          <p:attrName>style.visibility</p:attrName>
                                        </p:attrNameLst>
                                      </p:cBhvr>
                                      <p:to>
                                        <p:strVal val="visible"/>
                                      </p:to>
                                    </p:set>
                                    <p:anim calcmode="lin" valueType="num">
                                      <p:cBhvr additive="base">
                                        <p:cTn id="13" dur="500" fill="hold"/>
                                        <p:tgtEl>
                                          <p:spTgt spid="1935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3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3539">
                                            <p:txEl>
                                              <p:pRg st="2" end="2"/>
                                            </p:txEl>
                                          </p:spTgt>
                                        </p:tgtEl>
                                        <p:attrNameLst>
                                          <p:attrName>style.visibility</p:attrName>
                                        </p:attrNameLst>
                                      </p:cBhvr>
                                      <p:to>
                                        <p:strVal val="visible"/>
                                      </p:to>
                                    </p:set>
                                    <p:anim calcmode="lin" valueType="num">
                                      <p:cBhvr additive="base">
                                        <p:cTn id="19" dur="500" fill="hold"/>
                                        <p:tgtEl>
                                          <p:spTgt spid="1935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35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B0E19B2-BBE7-BCF2-15B6-75D603DA765D}"/>
              </a:ext>
            </a:extLst>
          </p:cNvPr>
          <p:cNvSpPr>
            <a:spLocks noGrp="1"/>
          </p:cNvSpPr>
          <p:nvPr>
            <p:ph type="title" idx="4294967295"/>
          </p:nvPr>
        </p:nvSpPr>
        <p:spPr/>
        <p:txBody>
          <a:bodyPr/>
          <a:lstStyle/>
          <a:p>
            <a:pPr eaLnBrk="1" hangingPunct="1"/>
            <a:r>
              <a:rPr lang="es" altLang="en-US"/>
              <a:t>Tres septetos del juicio</a:t>
            </a:r>
          </a:p>
        </p:txBody>
      </p:sp>
      <p:sp>
        <p:nvSpPr>
          <p:cNvPr id="67587" name="Rectangle 3">
            <a:extLst>
              <a:ext uri="{FF2B5EF4-FFF2-40B4-BE49-F238E27FC236}">
                <a16:creationId xmlns:a16="http://schemas.microsoft.com/office/drawing/2014/main" id="{DAF6FBD4-E54A-CEB4-FDC4-C8CD1B422DEA}"/>
              </a:ext>
            </a:extLst>
          </p:cNvPr>
          <p:cNvSpPr>
            <a:spLocks noGrp="1"/>
          </p:cNvSpPr>
          <p:nvPr>
            <p:ph type="body" idx="4294967295"/>
          </p:nvPr>
        </p:nvSpPr>
        <p:spPr>
          <a:xfrm>
            <a:off x="2057400" y="2336800"/>
            <a:ext cx="7964488" cy="4025900"/>
          </a:xfrm>
        </p:spPr>
        <p:txBody>
          <a:bodyPr/>
          <a:lstStyle/>
          <a:p>
            <a:pPr eaLnBrk="1" hangingPunct="1">
              <a:buFont typeface="Arial" panose="020B0604020202020204" pitchFamily="34" charset="0"/>
              <a:buNone/>
            </a:pPr>
            <a:r>
              <a:rPr lang="es" altLang="en-US" b="1">
                <a:solidFill>
                  <a:srgbClr val="FFFF66"/>
                </a:solidFill>
              </a:rPr>
              <a:t>Las tres series, que contienen siete sentencias cada una, se interpretan de diversas formas.</a:t>
            </a:r>
          </a:p>
          <a:p>
            <a:pPr eaLnBrk="1" hangingPunct="1"/>
            <a:r>
              <a:rPr lang="es" altLang="en-US" i="1"/>
              <a:t>Si son </a:t>
            </a:r>
            <a:r>
              <a:rPr lang="es" altLang="en-US" i="1" u="sng"/>
              <a:t>lineales </a:t>
            </a:r>
            <a:r>
              <a:rPr lang="es" altLang="en-US" i="1"/>
              <a:t>, entonces los juicios ocurren consecutivamente.</a:t>
            </a:r>
          </a:p>
          <a:p>
            <a:pPr eaLnBrk="1" hangingPunct="1"/>
            <a:r>
              <a:rPr lang="es" altLang="en-US" i="1"/>
              <a:t>Si son </a:t>
            </a:r>
            <a:r>
              <a:rPr lang="es" altLang="en-US" i="1" u="sng"/>
              <a:t>cíclicos </a:t>
            </a:r>
            <a:r>
              <a:rPr lang="es" altLang="en-US" i="1"/>
              <a:t>, cada serie de siete es paralela a cada una de las otras series de siete.</a:t>
            </a:r>
          </a:p>
          <a:p>
            <a:pPr eaLnBrk="1" hangingPunct="1"/>
            <a:r>
              <a:rPr lang="es" altLang="en-US" i="1"/>
              <a:t>Si se están </a:t>
            </a:r>
            <a:r>
              <a:rPr lang="es" altLang="en-US" i="1" u="sng"/>
              <a:t>intensificando </a:t>
            </a:r>
            <a:r>
              <a:rPr lang="es" altLang="en-US" i="1"/>
              <a:t>, entonces el juicio final de cada serie se convierte en los siete juicios de la serie siguiente.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p:cTn id="7" dur="500" fill="hold"/>
                                        <p:tgtEl>
                                          <p:spTgt spid="675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75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 calcmode="lin" valueType="num">
                                      <p:cBhvr additive="base">
                                        <p:cTn id="19"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7587">
                                            <p:txEl>
                                              <p:pRg st="3" end="3"/>
                                            </p:txEl>
                                          </p:spTgt>
                                        </p:tgtEl>
                                        <p:attrNameLst>
                                          <p:attrName>style.visibility</p:attrName>
                                        </p:attrNameLst>
                                      </p:cBhvr>
                                      <p:to>
                                        <p:strVal val="visible"/>
                                      </p:to>
                                    </p:set>
                                    <p:anim calcmode="lin" valueType="num">
                                      <p:cBhvr additive="base">
                                        <p:cTn id="25" dur="5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652F5C45-EF92-D331-31CE-723E88A0E220}"/>
              </a:ext>
            </a:extLst>
          </p:cNvPr>
          <p:cNvSpPr>
            <a:spLocks noGrp="1"/>
          </p:cNvSpPr>
          <p:nvPr>
            <p:ph type="title" idx="4294967295"/>
          </p:nvPr>
        </p:nvSpPr>
        <p:spPr>
          <a:xfrm>
            <a:off x="2084388" y="466726"/>
            <a:ext cx="6896100" cy="595313"/>
          </a:xfrm>
        </p:spPr>
        <p:txBody>
          <a:bodyPr>
            <a:normAutofit fontScale="90000"/>
          </a:bodyPr>
          <a:lstStyle/>
          <a:p>
            <a:pPr eaLnBrk="1" hangingPunct="1"/>
            <a:r>
              <a:rPr lang="es" altLang="en-US"/>
              <a:t>LINEAL</a:t>
            </a:r>
          </a:p>
        </p:txBody>
      </p:sp>
      <p:sp>
        <p:nvSpPr>
          <p:cNvPr id="68612" name="Rectangle 4">
            <a:extLst>
              <a:ext uri="{FF2B5EF4-FFF2-40B4-BE49-F238E27FC236}">
                <a16:creationId xmlns:a16="http://schemas.microsoft.com/office/drawing/2014/main" id="{4346140D-850F-A133-CD61-D9306890B635}"/>
              </a:ext>
            </a:extLst>
          </p:cNvPr>
          <p:cNvSpPr>
            <a:spLocks noChangeArrowheads="1"/>
          </p:cNvSpPr>
          <p:nvPr/>
        </p:nvSpPr>
        <p:spPr bwMode="auto">
          <a:xfrm>
            <a:off x="2500314" y="3275014"/>
            <a:ext cx="1138237" cy="3825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13" name="Rectangle 5">
            <a:extLst>
              <a:ext uri="{FF2B5EF4-FFF2-40B4-BE49-F238E27FC236}">
                <a16:creationId xmlns:a16="http://schemas.microsoft.com/office/drawing/2014/main" id="{54025BB9-F0CD-0AD2-72B9-EAC7D347E86A}"/>
              </a:ext>
            </a:extLst>
          </p:cNvPr>
          <p:cNvSpPr>
            <a:spLocks noChangeArrowheads="1"/>
          </p:cNvSpPr>
          <p:nvPr/>
        </p:nvSpPr>
        <p:spPr bwMode="auto">
          <a:xfrm>
            <a:off x="3670300" y="3282950"/>
            <a:ext cx="1136650" cy="3698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14" name="Rectangle 6">
            <a:extLst>
              <a:ext uri="{FF2B5EF4-FFF2-40B4-BE49-F238E27FC236}">
                <a16:creationId xmlns:a16="http://schemas.microsoft.com/office/drawing/2014/main" id="{FDF7666D-7A10-9B70-2D12-43F14CC4C05B}"/>
              </a:ext>
            </a:extLst>
          </p:cNvPr>
          <p:cNvSpPr>
            <a:spLocks noChangeArrowheads="1"/>
          </p:cNvSpPr>
          <p:nvPr/>
        </p:nvSpPr>
        <p:spPr bwMode="auto">
          <a:xfrm>
            <a:off x="4840289" y="3282950"/>
            <a:ext cx="1120775" cy="368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17" name="Rectangle 9">
            <a:extLst>
              <a:ext uri="{FF2B5EF4-FFF2-40B4-BE49-F238E27FC236}">
                <a16:creationId xmlns:a16="http://schemas.microsoft.com/office/drawing/2014/main" id="{19737294-50B9-0034-01BC-0F6B6D59AF96}"/>
              </a:ext>
            </a:extLst>
          </p:cNvPr>
          <p:cNvSpPr>
            <a:spLocks noChangeArrowheads="1"/>
          </p:cNvSpPr>
          <p:nvPr/>
        </p:nvSpPr>
        <p:spPr bwMode="auto">
          <a:xfrm>
            <a:off x="2506664" y="1125539"/>
            <a:ext cx="2611437" cy="7381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80903" name="Rectangle 11">
            <a:extLst>
              <a:ext uri="{FF2B5EF4-FFF2-40B4-BE49-F238E27FC236}">
                <a16:creationId xmlns:a16="http://schemas.microsoft.com/office/drawing/2014/main" id="{F44053CB-BAE6-11F7-C621-66BD0FDF545E}"/>
              </a:ext>
            </a:extLst>
          </p:cNvPr>
          <p:cNvSpPr>
            <a:spLocks/>
          </p:cNvSpPr>
          <p:nvPr/>
        </p:nvSpPr>
        <p:spPr bwMode="auto">
          <a:xfrm>
            <a:off x="2097088" y="2212976"/>
            <a:ext cx="68961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s" altLang="en-US" sz="36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CICLICO</a:t>
            </a:r>
          </a:p>
        </p:txBody>
      </p:sp>
      <p:sp>
        <p:nvSpPr>
          <p:cNvPr id="68620" name="Rectangle 12">
            <a:extLst>
              <a:ext uri="{FF2B5EF4-FFF2-40B4-BE49-F238E27FC236}">
                <a16:creationId xmlns:a16="http://schemas.microsoft.com/office/drawing/2014/main" id="{8CA12738-0658-70A4-A636-35736B694A20}"/>
              </a:ext>
            </a:extLst>
          </p:cNvPr>
          <p:cNvSpPr>
            <a:spLocks noChangeArrowheads="1"/>
          </p:cNvSpPr>
          <p:nvPr/>
        </p:nvSpPr>
        <p:spPr bwMode="auto">
          <a:xfrm>
            <a:off x="5981701" y="3287713"/>
            <a:ext cx="1120775" cy="368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21" name="Rectangle 13">
            <a:extLst>
              <a:ext uri="{FF2B5EF4-FFF2-40B4-BE49-F238E27FC236}">
                <a16:creationId xmlns:a16="http://schemas.microsoft.com/office/drawing/2014/main" id="{3B472697-D16C-9AD7-1190-0E9B140564B8}"/>
              </a:ext>
            </a:extLst>
          </p:cNvPr>
          <p:cNvSpPr>
            <a:spLocks noChangeArrowheads="1"/>
          </p:cNvSpPr>
          <p:nvPr/>
        </p:nvSpPr>
        <p:spPr bwMode="auto">
          <a:xfrm>
            <a:off x="7132639" y="3290888"/>
            <a:ext cx="1120775" cy="368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22" name="Rectangle 14">
            <a:extLst>
              <a:ext uri="{FF2B5EF4-FFF2-40B4-BE49-F238E27FC236}">
                <a16:creationId xmlns:a16="http://schemas.microsoft.com/office/drawing/2014/main" id="{4E7FD23B-496B-A7BC-C534-154332058E2C}"/>
              </a:ext>
            </a:extLst>
          </p:cNvPr>
          <p:cNvSpPr>
            <a:spLocks noChangeArrowheads="1"/>
          </p:cNvSpPr>
          <p:nvPr/>
        </p:nvSpPr>
        <p:spPr bwMode="auto">
          <a:xfrm>
            <a:off x="8281989" y="3287713"/>
            <a:ext cx="1120775" cy="368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23" name="Rectangle 15">
            <a:extLst>
              <a:ext uri="{FF2B5EF4-FFF2-40B4-BE49-F238E27FC236}">
                <a16:creationId xmlns:a16="http://schemas.microsoft.com/office/drawing/2014/main" id="{EC2055A0-4335-4315-AAB2-311F5D3DC5FE}"/>
              </a:ext>
            </a:extLst>
          </p:cNvPr>
          <p:cNvSpPr>
            <a:spLocks noChangeArrowheads="1"/>
          </p:cNvSpPr>
          <p:nvPr/>
        </p:nvSpPr>
        <p:spPr bwMode="auto">
          <a:xfrm>
            <a:off x="9431339" y="3286125"/>
            <a:ext cx="1120775" cy="368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24" name="Rectangle 16">
            <a:extLst>
              <a:ext uri="{FF2B5EF4-FFF2-40B4-BE49-F238E27FC236}">
                <a16:creationId xmlns:a16="http://schemas.microsoft.com/office/drawing/2014/main" id="{C98E152C-9C8B-48C5-E93F-2F1003CDABD1}"/>
              </a:ext>
            </a:extLst>
          </p:cNvPr>
          <p:cNvSpPr>
            <a:spLocks noChangeArrowheads="1"/>
          </p:cNvSpPr>
          <p:nvPr/>
        </p:nvSpPr>
        <p:spPr bwMode="auto">
          <a:xfrm>
            <a:off x="5208589" y="1131889"/>
            <a:ext cx="2611437" cy="7381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25" name="Rectangle 17">
            <a:extLst>
              <a:ext uri="{FF2B5EF4-FFF2-40B4-BE49-F238E27FC236}">
                <a16:creationId xmlns:a16="http://schemas.microsoft.com/office/drawing/2014/main" id="{5722F77F-D660-F00A-07D8-4A7C0B34CD13}"/>
              </a:ext>
            </a:extLst>
          </p:cNvPr>
          <p:cNvSpPr>
            <a:spLocks noChangeArrowheads="1"/>
          </p:cNvSpPr>
          <p:nvPr/>
        </p:nvSpPr>
        <p:spPr bwMode="auto">
          <a:xfrm>
            <a:off x="7907339" y="1133475"/>
            <a:ext cx="2611437" cy="7381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26" name="Text Box 18">
            <a:extLst>
              <a:ext uri="{FF2B5EF4-FFF2-40B4-BE49-F238E27FC236}">
                <a16:creationId xmlns:a16="http://schemas.microsoft.com/office/drawing/2014/main" id="{C4097214-D561-6D55-0716-6FE68D363EA3}"/>
              </a:ext>
            </a:extLst>
          </p:cNvPr>
          <p:cNvSpPr txBox="1">
            <a:spLocks noChangeArrowheads="1"/>
          </p:cNvSpPr>
          <p:nvPr/>
        </p:nvSpPr>
        <p:spPr bwMode="auto">
          <a:xfrm>
            <a:off x="2651125" y="1254125"/>
            <a:ext cx="2300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s" altLang="en-US" sz="2400" b="0"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7 sellos</a:t>
            </a:r>
          </a:p>
        </p:txBody>
      </p:sp>
      <p:sp>
        <p:nvSpPr>
          <p:cNvPr id="68628" name="Text Box 20">
            <a:extLst>
              <a:ext uri="{FF2B5EF4-FFF2-40B4-BE49-F238E27FC236}">
                <a16:creationId xmlns:a16="http://schemas.microsoft.com/office/drawing/2014/main" id="{6233CDD5-B858-67DE-8808-64221CAC6DCB}"/>
              </a:ext>
            </a:extLst>
          </p:cNvPr>
          <p:cNvSpPr txBox="1">
            <a:spLocks noChangeArrowheads="1"/>
          </p:cNvSpPr>
          <p:nvPr/>
        </p:nvSpPr>
        <p:spPr bwMode="auto">
          <a:xfrm>
            <a:off x="5368925" y="1249363"/>
            <a:ext cx="2300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2400" b="0"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7 trompetas</a:t>
            </a:r>
          </a:p>
        </p:txBody>
      </p:sp>
      <p:sp>
        <p:nvSpPr>
          <p:cNvPr id="68629" name="Text Box 21">
            <a:extLst>
              <a:ext uri="{FF2B5EF4-FFF2-40B4-BE49-F238E27FC236}">
                <a16:creationId xmlns:a16="http://schemas.microsoft.com/office/drawing/2014/main" id="{EFEAAD3F-4245-E504-9084-07525FED7294}"/>
              </a:ext>
            </a:extLst>
          </p:cNvPr>
          <p:cNvSpPr txBox="1">
            <a:spLocks noChangeArrowheads="1"/>
          </p:cNvSpPr>
          <p:nvPr/>
        </p:nvSpPr>
        <p:spPr bwMode="auto">
          <a:xfrm>
            <a:off x="8083550" y="1258888"/>
            <a:ext cx="2300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2400" b="0" i="0" u="none" strike="noStrike" kern="1200" cap="none" spc="0" normalizeH="0" baseline="0" noProof="0" dirty="0">
                <a:ln>
                  <a:noFill/>
                </a:ln>
                <a:solidFill>
                  <a:srgbClr val="420000"/>
                </a:solidFill>
                <a:effectLst/>
                <a:uLnTx/>
                <a:uFillTx/>
                <a:latin typeface="Trebuchet MS" panose="020B0603020202020204" pitchFamily="34" charset="0"/>
                <a:ea typeface="+mn-ea"/>
                <a:cs typeface="+mn-cs"/>
              </a:rPr>
              <a:t>7 COPAS</a:t>
            </a:r>
          </a:p>
        </p:txBody>
      </p:sp>
      <p:sp>
        <p:nvSpPr>
          <p:cNvPr id="68630" name="Text Box 22">
            <a:extLst>
              <a:ext uri="{FF2B5EF4-FFF2-40B4-BE49-F238E27FC236}">
                <a16:creationId xmlns:a16="http://schemas.microsoft.com/office/drawing/2014/main" id="{8D47AFE1-C72D-8D61-C2DC-A517C9C8D400}"/>
              </a:ext>
            </a:extLst>
          </p:cNvPr>
          <p:cNvSpPr txBox="1">
            <a:spLocks noChangeArrowheads="1"/>
          </p:cNvSpPr>
          <p:nvPr/>
        </p:nvSpPr>
        <p:spPr bwMode="auto">
          <a:xfrm>
            <a:off x="2797175" y="3289301"/>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1</a:t>
            </a:r>
          </a:p>
        </p:txBody>
      </p:sp>
      <p:sp>
        <p:nvSpPr>
          <p:cNvPr id="68631" name="Text Box 23">
            <a:extLst>
              <a:ext uri="{FF2B5EF4-FFF2-40B4-BE49-F238E27FC236}">
                <a16:creationId xmlns:a16="http://schemas.microsoft.com/office/drawing/2014/main" id="{56503EB8-686B-A2A9-A400-D107FED901DB}"/>
              </a:ext>
            </a:extLst>
          </p:cNvPr>
          <p:cNvSpPr txBox="1">
            <a:spLocks noChangeArrowheads="1"/>
          </p:cNvSpPr>
          <p:nvPr/>
        </p:nvSpPr>
        <p:spPr bwMode="auto">
          <a:xfrm>
            <a:off x="3967163" y="3279776"/>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2</a:t>
            </a:r>
          </a:p>
        </p:txBody>
      </p:sp>
      <p:sp>
        <p:nvSpPr>
          <p:cNvPr id="68632" name="Text Box 24">
            <a:extLst>
              <a:ext uri="{FF2B5EF4-FFF2-40B4-BE49-F238E27FC236}">
                <a16:creationId xmlns:a16="http://schemas.microsoft.com/office/drawing/2014/main" id="{06FD1D7A-B1B5-5F71-1475-1A09FB537E00}"/>
              </a:ext>
            </a:extLst>
          </p:cNvPr>
          <p:cNvSpPr txBox="1">
            <a:spLocks noChangeArrowheads="1"/>
          </p:cNvSpPr>
          <p:nvPr/>
        </p:nvSpPr>
        <p:spPr bwMode="auto">
          <a:xfrm>
            <a:off x="5116513" y="3279776"/>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3</a:t>
            </a:r>
          </a:p>
        </p:txBody>
      </p:sp>
      <p:sp>
        <p:nvSpPr>
          <p:cNvPr id="68633" name="Text Box 25">
            <a:extLst>
              <a:ext uri="{FF2B5EF4-FFF2-40B4-BE49-F238E27FC236}">
                <a16:creationId xmlns:a16="http://schemas.microsoft.com/office/drawing/2014/main" id="{0123996D-D187-DA5D-BA91-F52377470035}"/>
              </a:ext>
            </a:extLst>
          </p:cNvPr>
          <p:cNvSpPr txBox="1">
            <a:spLocks noChangeArrowheads="1"/>
          </p:cNvSpPr>
          <p:nvPr/>
        </p:nvSpPr>
        <p:spPr bwMode="auto">
          <a:xfrm>
            <a:off x="6267450" y="3265488"/>
            <a:ext cx="59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4</a:t>
            </a:r>
          </a:p>
        </p:txBody>
      </p:sp>
      <p:sp>
        <p:nvSpPr>
          <p:cNvPr id="68634" name="Text Box 26">
            <a:extLst>
              <a:ext uri="{FF2B5EF4-FFF2-40B4-BE49-F238E27FC236}">
                <a16:creationId xmlns:a16="http://schemas.microsoft.com/office/drawing/2014/main" id="{A35D50D0-C5EC-8375-048A-D0A53BAA7CF6}"/>
              </a:ext>
            </a:extLst>
          </p:cNvPr>
          <p:cNvSpPr txBox="1">
            <a:spLocks noChangeArrowheads="1"/>
          </p:cNvSpPr>
          <p:nvPr/>
        </p:nvSpPr>
        <p:spPr bwMode="auto">
          <a:xfrm>
            <a:off x="7407275" y="3270251"/>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5</a:t>
            </a:r>
          </a:p>
        </p:txBody>
      </p:sp>
      <p:sp>
        <p:nvSpPr>
          <p:cNvPr id="68635" name="Text Box 27">
            <a:extLst>
              <a:ext uri="{FF2B5EF4-FFF2-40B4-BE49-F238E27FC236}">
                <a16:creationId xmlns:a16="http://schemas.microsoft.com/office/drawing/2014/main" id="{8A6D2178-A314-F3BF-8A4E-70B3F5569B9D}"/>
              </a:ext>
            </a:extLst>
          </p:cNvPr>
          <p:cNvSpPr txBox="1">
            <a:spLocks noChangeArrowheads="1"/>
          </p:cNvSpPr>
          <p:nvPr/>
        </p:nvSpPr>
        <p:spPr bwMode="auto">
          <a:xfrm>
            <a:off x="8588375" y="3270251"/>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6</a:t>
            </a:r>
          </a:p>
        </p:txBody>
      </p:sp>
      <p:sp>
        <p:nvSpPr>
          <p:cNvPr id="68636" name="Text Box 28">
            <a:extLst>
              <a:ext uri="{FF2B5EF4-FFF2-40B4-BE49-F238E27FC236}">
                <a16:creationId xmlns:a16="http://schemas.microsoft.com/office/drawing/2014/main" id="{E44197C9-03A7-7B9E-42FB-41005E8F7513}"/>
              </a:ext>
            </a:extLst>
          </p:cNvPr>
          <p:cNvSpPr txBox="1">
            <a:spLocks noChangeArrowheads="1"/>
          </p:cNvSpPr>
          <p:nvPr/>
        </p:nvSpPr>
        <p:spPr bwMode="auto">
          <a:xfrm>
            <a:off x="9709150" y="3271838"/>
            <a:ext cx="59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7</a:t>
            </a:r>
          </a:p>
        </p:txBody>
      </p:sp>
      <p:sp>
        <p:nvSpPr>
          <p:cNvPr id="68637" name="Rectangle 29">
            <a:extLst>
              <a:ext uri="{FF2B5EF4-FFF2-40B4-BE49-F238E27FC236}">
                <a16:creationId xmlns:a16="http://schemas.microsoft.com/office/drawing/2014/main" id="{BD14ACB7-9C7F-BB7A-EF3B-E7C48D438E8A}"/>
              </a:ext>
            </a:extLst>
          </p:cNvPr>
          <p:cNvSpPr>
            <a:spLocks noChangeArrowheads="1"/>
          </p:cNvSpPr>
          <p:nvPr/>
        </p:nvSpPr>
        <p:spPr bwMode="auto">
          <a:xfrm>
            <a:off x="2497138" y="2870200"/>
            <a:ext cx="1136650" cy="368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38" name="Text Box 30">
            <a:extLst>
              <a:ext uri="{FF2B5EF4-FFF2-40B4-BE49-F238E27FC236}">
                <a16:creationId xmlns:a16="http://schemas.microsoft.com/office/drawing/2014/main" id="{CF93719C-AA60-76C7-0481-C7BD59CCACB4}"/>
              </a:ext>
            </a:extLst>
          </p:cNvPr>
          <p:cNvSpPr txBox="1">
            <a:spLocks noChangeArrowheads="1"/>
          </p:cNvSpPr>
          <p:nvPr/>
        </p:nvSpPr>
        <p:spPr bwMode="auto">
          <a:xfrm>
            <a:off x="2792413" y="2870201"/>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1</a:t>
            </a:r>
          </a:p>
        </p:txBody>
      </p:sp>
      <p:sp>
        <p:nvSpPr>
          <p:cNvPr id="68639" name="Rectangle 31">
            <a:extLst>
              <a:ext uri="{FF2B5EF4-FFF2-40B4-BE49-F238E27FC236}">
                <a16:creationId xmlns:a16="http://schemas.microsoft.com/office/drawing/2014/main" id="{08402DBD-6722-5E82-B66F-FE86FA5FCC43}"/>
              </a:ext>
            </a:extLst>
          </p:cNvPr>
          <p:cNvSpPr>
            <a:spLocks noChangeArrowheads="1"/>
          </p:cNvSpPr>
          <p:nvPr/>
        </p:nvSpPr>
        <p:spPr bwMode="auto">
          <a:xfrm>
            <a:off x="2497138" y="3697288"/>
            <a:ext cx="1136650" cy="368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40" name="Text Box 32">
            <a:extLst>
              <a:ext uri="{FF2B5EF4-FFF2-40B4-BE49-F238E27FC236}">
                <a16:creationId xmlns:a16="http://schemas.microsoft.com/office/drawing/2014/main" id="{CEB44E8F-675E-AE01-D9E6-99779B361439}"/>
              </a:ext>
            </a:extLst>
          </p:cNvPr>
          <p:cNvSpPr txBox="1">
            <a:spLocks noChangeArrowheads="1"/>
          </p:cNvSpPr>
          <p:nvPr/>
        </p:nvSpPr>
        <p:spPr bwMode="auto">
          <a:xfrm>
            <a:off x="2787650" y="3694113"/>
            <a:ext cx="59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1</a:t>
            </a:r>
          </a:p>
        </p:txBody>
      </p:sp>
      <p:sp>
        <p:nvSpPr>
          <p:cNvPr id="68641" name="Rectangle 33">
            <a:extLst>
              <a:ext uri="{FF2B5EF4-FFF2-40B4-BE49-F238E27FC236}">
                <a16:creationId xmlns:a16="http://schemas.microsoft.com/office/drawing/2014/main" id="{5A04365C-934A-1010-4B72-8927BB815E8A}"/>
              </a:ext>
            </a:extLst>
          </p:cNvPr>
          <p:cNvSpPr>
            <a:spLocks noChangeArrowheads="1"/>
          </p:cNvSpPr>
          <p:nvPr/>
        </p:nvSpPr>
        <p:spPr bwMode="auto">
          <a:xfrm>
            <a:off x="3665538" y="3692525"/>
            <a:ext cx="1136650" cy="3698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42" name="Rectangle 34">
            <a:extLst>
              <a:ext uri="{FF2B5EF4-FFF2-40B4-BE49-F238E27FC236}">
                <a16:creationId xmlns:a16="http://schemas.microsoft.com/office/drawing/2014/main" id="{CD2117CC-2AF2-C0B2-6EDC-18350E59C730}"/>
              </a:ext>
            </a:extLst>
          </p:cNvPr>
          <p:cNvSpPr>
            <a:spLocks noChangeArrowheads="1"/>
          </p:cNvSpPr>
          <p:nvPr/>
        </p:nvSpPr>
        <p:spPr bwMode="auto">
          <a:xfrm>
            <a:off x="3665538" y="2878139"/>
            <a:ext cx="1136650" cy="3698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43" name="Text Box 35">
            <a:extLst>
              <a:ext uri="{FF2B5EF4-FFF2-40B4-BE49-F238E27FC236}">
                <a16:creationId xmlns:a16="http://schemas.microsoft.com/office/drawing/2014/main" id="{9707693B-E56F-F01F-20C2-20D216FBD642}"/>
              </a:ext>
            </a:extLst>
          </p:cNvPr>
          <p:cNvSpPr txBox="1">
            <a:spLocks noChangeArrowheads="1"/>
          </p:cNvSpPr>
          <p:nvPr/>
        </p:nvSpPr>
        <p:spPr bwMode="auto">
          <a:xfrm>
            <a:off x="3962400" y="3689351"/>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2</a:t>
            </a:r>
          </a:p>
        </p:txBody>
      </p:sp>
      <p:sp>
        <p:nvSpPr>
          <p:cNvPr id="68644" name="Text Box 36">
            <a:extLst>
              <a:ext uri="{FF2B5EF4-FFF2-40B4-BE49-F238E27FC236}">
                <a16:creationId xmlns:a16="http://schemas.microsoft.com/office/drawing/2014/main" id="{913AB85A-E654-A2E0-2A25-5124FE58E011}"/>
              </a:ext>
            </a:extLst>
          </p:cNvPr>
          <p:cNvSpPr txBox="1">
            <a:spLocks noChangeArrowheads="1"/>
          </p:cNvSpPr>
          <p:nvPr/>
        </p:nvSpPr>
        <p:spPr bwMode="auto">
          <a:xfrm>
            <a:off x="3976688" y="2874963"/>
            <a:ext cx="59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2</a:t>
            </a:r>
          </a:p>
        </p:txBody>
      </p:sp>
      <p:sp>
        <p:nvSpPr>
          <p:cNvPr id="68645" name="Rectangle 37">
            <a:extLst>
              <a:ext uri="{FF2B5EF4-FFF2-40B4-BE49-F238E27FC236}">
                <a16:creationId xmlns:a16="http://schemas.microsoft.com/office/drawing/2014/main" id="{885B28A8-6207-9AA3-839E-F8341EFD853E}"/>
              </a:ext>
            </a:extLst>
          </p:cNvPr>
          <p:cNvSpPr>
            <a:spLocks noChangeArrowheads="1"/>
          </p:cNvSpPr>
          <p:nvPr/>
        </p:nvSpPr>
        <p:spPr bwMode="auto">
          <a:xfrm>
            <a:off x="4835526" y="3692525"/>
            <a:ext cx="1120775" cy="368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46" name="Rectangle 38">
            <a:extLst>
              <a:ext uri="{FF2B5EF4-FFF2-40B4-BE49-F238E27FC236}">
                <a16:creationId xmlns:a16="http://schemas.microsoft.com/office/drawing/2014/main" id="{8089E2D5-27C9-1105-788F-EE22AF0E8D0C}"/>
              </a:ext>
            </a:extLst>
          </p:cNvPr>
          <p:cNvSpPr>
            <a:spLocks noChangeArrowheads="1"/>
          </p:cNvSpPr>
          <p:nvPr/>
        </p:nvSpPr>
        <p:spPr bwMode="auto">
          <a:xfrm>
            <a:off x="4835526" y="2878138"/>
            <a:ext cx="1120775" cy="368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47" name="Text Box 39">
            <a:extLst>
              <a:ext uri="{FF2B5EF4-FFF2-40B4-BE49-F238E27FC236}">
                <a16:creationId xmlns:a16="http://schemas.microsoft.com/office/drawing/2014/main" id="{05030117-37E3-9ECA-1EE5-2A299753A031}"/>
              </a:ext>
            </a:extLst>
          </p:cNvPr>
          <p:cNvSpPr txBox="1">
            <a:spLocks noChangeArrowheads="1"/>
          </p:cNvSpPr>
          <p:nvPr/>
        </p:nvSpPr>
        <p:spPr bwMode="auto">
          <a:xfrm>
            <a:off x="5111750" y="3675063"/>
            <a:ext cx="59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3</a:t>
            </a:r>
          </a:p>
        </p:txBody>
      </p:sp>
      <p:sp>
        <p:nvSpPr>
          <p:cNvPr id="68648" name="Text Box 40">
            <a:extLst>
              <a:ext uri="{FF2B5EF4-FFF2-40B4-BE49-F238E27FC236}">
                <a16:creationId xmlns:a16="http://schemas.microsoft.com/office/drawing/2014/main" id="{DA949859-87FE-80B7-CDA0-4FFA904440C9}"/>
              </a:ext>
            </a:extLst>
          </p:cNvPr>
          <p:cNvSpPr txBox="1">
            <a:spLocks noChangeArrowheads="1"/>
          </p:cNvSpPr>
          <p:nvPr/>
        </p:nvSpPr>
        <p:spPr bwMode="auto">
          <a:xfrm>
            <a:off x="5111750" y="2874963"/>
            <a:ext cx="59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3</a:t>
            </a:r>
          </a:p>
        </p:txBody>
      </p:sp>
      <p:sp>
        <p:nvSpPr>
          <p:cNvPr id="68649" name="Rectangle 41">
            <a:extLst>
              <a:ext uri="{FF2B5EF4-FFF2-40B4-BE49-F238E27FC236}">
                <a16:creationId xmlns:a16="http://schemas.microsoft.com/office/drawing/2014/main" id="{7DD8D110-D119-F246-3F44-786B6344273F}"/>
              </a:ext>
            </a:extLst>
          </p:cNvPr>
          <p:cNvSpPr>
            <a:spLocks noChangeArrowheads="1"/>
          </p:cNvSpPr>
          <p:nvPr/>
        </p:nvSpPr>
        <p:spPr bwMode="auto">
          <a:xfrm>
            <a:off x="5991226" y="3697288"/>
            <a:ext cx="1120775" cy="368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50" name="Rectangle 42">
            <a:extLst>
              <a:ext uri="{FF2B5EF4-FFF2-40B4-BE49-F238E27FC236}">
                <a16:creationId xmlns:a16="http://schemas.microsoft.com/office/drawing/2014/main" id="{27C3F914-51DF-89DC-A1FE-68ABC97CA11D}"/>
              </a:ext>
            </a:extLst>
          </p:cNvPr>
          <p:cNvSpPr>
            <a:spLocks noChangeArrowheads="1"/>
          </p:cNvSpPr>
          <p:nvPr/>
        </p:nvSpPr>
        <p:spPr bwMode="auto">
          <a:xfrm>
            <a:off x="5991226" y="2882900"/>
            <a:ext cx="1120775" cy="368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51" name="Text Box 43">
            <a:extLst>
              <a:ext uri="{FF2B5EF4-FFF2-40B4-BE49-F238E27FC236}">
                <a16:creationId xmlns:a16="http://schemas.microsoft.com/office/drawing/2014/main" id="{F21E6F5A-69DC-4F36-C419-C54A410B24DB}"/>
              </a:ext>
            </a:extLst>
          </p:cNvPr>
          <p:cNvSpPr txBox="1">
            <a:spLocks noChangeArrowheads="1"/>
          </p:cNvSpPr>
          <p:nvPr/>
        </p:nvSpPr>
        <p:spPr bwMode="auto">
          <a:xfrm>
            <a:off x="6262688" y="2860676"/>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4</a:t>
            </a:r>
          </a:p>
        </p:txBody>
      </p:sp>
      <p:sp>
        <p:nvSpPr>
          <p:cNvPr id="68652" name="Text Box 44">
            <a:extLst>
              <a:ext uri="{FF2B5EF4-FFF2-40B4-BE49-F238E27FC236}">
                <a16:creationId xmlns:a16="http://schemas.microsoft.com/office/drawing/2014/main" id="{3F77FF17-2B96-4FFC-418A-D3A5FC4EEE86}"/>
              </a:ext>
            </a:extLst>
          </p:cNvPr>
          <p:cNvSpPr txBox="1">
            <a:spLocks noChangeArrowheads="1"/>
          </p:cNvSpPr>
          <p:nvPr/>
        </p:nvSpPr>
        <p:spPr bwMode="auto">
          <a:xfrm>
            <a:off x="6262688" y="3675063"/>
            <a:ext cx="59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4</a:t>
            </a:r>
          </a:p>
        </p:txBody>
      </p:sp>
      <p:sp>
        <p:nvSpPr>
          <p:cNvPr id="68653" name="Rectangle 45">
            <a:extLst>
              <a:ext uri="{FF2B5EF4-FFF2-40B4-BE49-F238E27FC236}">
                <a16:creationId xmlns:a16="http://schemas.microsoft.com/office/drawing/2014/main" id="{051E7B67-B2F9-6F02-DA7C-C88BB8245DF7}"/>
              </a:ext>
            </a:extLst>
          </p:cNvPr>
          <p:cNvSpPr>
            <a:spLocks noChangeArrowheads="1"/>
          </p:cNvSpPr>
          <p:nvPr/>
        </p:nvSpPr>
        <p:spPr bwMode="auto">
          <a:xfrm>
            <a:off x="7142164" y="3700463"/>
            <a:ext cx="1120775" cy="368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54" name="Rectangle 46">
            <a:extLst>
              <a:ext uri="{FF2B5EF4-FFF2-40B4-BE49-F238E27FC236}">
                <a16:creationId xmlns:a16="http://schemas.microsoft.com/office/drawing/2014/main" id="{8446023B-ADC7-BB06-AD8F-0FC560616695}"/>
              </a:ext>
            </a:extLst>
          </p:cNvPr>
          <p:cNvSpPr>
            <a:spLocks noChangeArrowheads="1"/>
          </p:cNvSpPr>
          <p:nvPr/>
        </p:nvSpPr>
        <p:spPr bwMode="auto">
          <a:xfrm>
            <a:off x="7142164" y="2886075"/>
            <a:ext cx="1120775" cy="368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55" name="Rectangle 47">
            <a:extLst>
              <a:ext uri="{FF2B5EF4-FFF2-40B4-BE49-F238E27FC236}">
                <a16:creationId xmlns:a16="http://schemas.microsoft.com/office/drawing/2014/main" id="{9A549EB5-63A2-6E45-BB5C-1876592AC73F}"/>
              </a:ext>
            </a:extLst>
          </p:cNvPr>
          <p:cNvSpPr>
            <a:spLocks noChangeArrowheads="1"/>
          </p:cNvSpPr>
          <p:nvPr/>
        </p:nvSpPr>
        <p:spPr bwMode="auto">
          <a:xfrm>
            <a:off x="8285164" y="3700463"/>
            <a:ext cx="1120775" cy="368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56" name="Rectangle 48">
            <a:extLst>
              <a:ext uri="{FF2B5EF4-FFF2-40B4-BE49-F238E27FC236}">
                <a16:creationId xmlns:a16="http://schemas.microsoft.com/office/drawing/2014/main" id="{FD77BBD9-F93F-B315-A824-D80368F1947A}"/>
              </a:ext>
            </a:extLst>
          </p:cNvPr>
          <p:cNvSpPr>
            <a:spLocks noChangeArrowheads="1"/>
          </p:cNvSpPr>
          <p:nvPr/>
        </p:nvSpPr>
        <p:spPr bwMode="auto">
          <a:xfrm>
            <a:off x="8285164" y="2886075"/>
            <a:ext cx="1120775" cy="368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57" name="Rectangle 49">
            <a:extLst>
              <a:ext uri="{FF2B5EF4-FFF2-40B4-BE49-F238E27FC236}">
                <a16:creationId xmlns:a16="http://schemas.microsoft.com/office/drawing/2014/main" id="{D1D2974B-D566-BC5B-D9A4-D4B127C0A5A2}"/>
              </a:ext>
            </a:extLst>
          </p:cNvPr>
          <p:cNvSpPr>
            <a:spLocks noChangeArrowheads="1"/>
          </p:cNvSpPr>
          <p:nvPr/>
        </p:nvSpPr>
        <p:spPr bwMode="auto">
          <a:xfrm>
            <a:off x="9437689" y="3695700"/>
            <a:ext cx="1120775" cy="368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58" name="Rectangle 50">
            <a:extLst>
              <a:ext uri="{FF2B5EF4-FFF2-40B4-BE49-F238E27FC236}">
                <a16:creationId xmlns:a16="http://schemas.microsoft.com/office/drawing/2014/main" id="{9B73F58F-3C37-02FC-3B15-3B830D3DDE73}"/>
              </a:ext>
            </a:extLst>
          </p:cNvPr>
          <p:cNvSpPr>
            <a:spLocks noChangeArrowheads="1"/>
          </p:cNvSpPr>
          <p:nvPr/>
        </p:nvSpPr>
        <p:spPr bwMode="auto">
          <a:xfrm>
            <a:off x="9439276" y="2882900"/>
            <a:ext cx="1120775" cy="368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59" name="Text Box 51">
            <a:extLst>
              <a:ext uri="{FF2B5EF4-FFF2-40B4-BE49-F238E27FC236}">
                <a16:creationId xmlns:a16="http://schemas.microsoft.com/office/drawing/2014/main" id="{EB9C9DB8-CFB5-F3F6-7210-B60EA5718D9F}"/>
              </a:ext>
            </a:extLst>
          </p:cNvPr>
          <p:cNvSpPr txBox="1">
            <a:spLocks noChangeArrowheads="1"/>
          </p:cNvSpPr>
          <p:nvPr/>
        </p:nvSpPr>
        <p:spPr bwMode="auto">
          <a:xfrm>
            <a:off x="7402513" y="3694113"/>
            <a:ext cx="59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5</a:t>
            </a:r>
          </a:p>
        </p:txBody>
      </p:sp>
      <p:sp>
        <p:nvSpPr>
          <p:cNvPr id="68660" name="Text Box 52">
            <a:extLst>
              <a:ext uri="{FF2B5EF4-FFF2-40B4-BE49-F238E27FC236}">
                <a16:creationId xmlns:a16="http://schemas.microsoft.com/office/drawing/2014/main" id="{CBEF0324-C7A8-B9C8-47AC-7220B15864EC}"/>
              </a:ext>
            </a:extLst>
          </p:cNvPr>
          <p:cNvSpPr txBox="1">
            <a:spLocks noChangeArrowheads="1"/>
          </p:cNvSpPr>
          <p:nvPr/>
        </p:nvSpPr>
        <p:spPr bwMode="auto">
          <a:xfrm>
            <a:off x="7402513" y="2879726"/>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5</a:t>
            </a:r>
          </a:p>
        </p:txBody>
      </p:sp>
      <p:sp>
        <p:nvSpPr>
          <p:cNvPr id="68661" name="Text Box 53">
            <a:extLst>
              <a:ext uri="{FF2B5EF4-FFF2-40B4-BE49-F238E27FC236}">
                <a16:creationId xmlns:a16="http://schemas.microsoft.com/office/drawing/2014/main" id="{F59DEBA4-94FE-58A8-66A9-6ECC9BBD1BAE}"/>
              </a:ext>
            </a:extLst>
          </p:cNvPr>
          <p:cNvSpPr txBox="1">
            <a:spLocks noChangeArrowheads="1"/>
          </p:cNvSpPr>
          <p:nvPr/>
        </p:nvSpPr>
        <p:spPr bwMode="auto">
          <a:xfrm>
            <a:off x="8583613" y="3694113"/>
            <a:ext cx="59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6</a:t>
            </a:r>
          </a:p>
        </p:txBody>
      </p:sp>
      <p:sp>
        <p:nvSpPr>
          <p:cNvPr id="68662" name="Text Box 54">
            <a:extLst>
              <a:ext uri="{FF2B5EF4-FFF2-40B4-BE49-F238E27FC236}">
                <a16:creationId xmlns:a16="http://schemas.microsoft.com/office/drawing/2014/main" id="{AD24E400-1DBC-EAA0-88A3-1B8DFE5561A4}"/>
              </a:ext>
            </a:extLst>
          </p:cNvPr>
          <p:cNvSpPr txBox="1">
            <a:spLocks noChangeArrowheads="1"/>
          </p:cNvSpPr>
          <p:nvPr/>
        </p:nvSpPr>
        <p:spPr bwMode="auto">
          <a:xfrm>
            <a:off x="8583613" y="2879726"/>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6</a:t>
            </a:r>
          </a:p>
        </p:txBody>
      </p:sp>
      <p:sp>
        <p:nvSpPr>
          <p:cNvPr id="68663" name="Text Box 55">
            <a:extLst>
              <a:ext uri="{FF2B5EF4-FFF2-40B4-BE49-F238E27FC236}">
                <a16:creationId xmlns:a16="http://schemas.microsoft.com/office/drawing/2014/main" id="{1F09AD16-63F8-DEE1-8EBF-C8CECEAC11B9}"/>
              </a:ext>
            </a:extLst>
          </p:cNvPr>
          <p:cNvSpPr txBox="1">
            <a:spLocks noChangeArrowheads="1"/>
          </p:cNvSpPr>
          <p:nvPr/>
        </p:nvSpPr>
        <p:spPr bwMode="auto">
          <a:xfrm>
            <a:off x="9704388" y="3695701"/>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7</a:t>
            </a:r>
          </a:p>
        </p:txBody>
      </p:sp>
      <p:sp>
        <p:nvSpPr>
          <p:cNvPr id="68664" name="Text Box 56">
            <a:extLst>
              <a:ext uri="{FF2B5EF4-FFF2-40B4-BE49-F238E27FC236}">
                <a16:creationId xmlns:a16="http://schemas.microsoft.com/office/drawing/2014/main" id="{CA598D1B-33E3-F855-FE31-A0E98650CCC8}"/>
              </a:ext>
            </a:extLst>
          </p:cNvPr>
          <p:cNvSpPr txBox="1">
            <a:spLocks noChangeArrowheads="1"/>
          </p:cNvSpPr>
          <p:nvPr/>
        </p:nvSpPr>
        <p:spPr bwMode="auto">
          <a:xfrm>
            <a:off x="9690100" y="2881313"/>
            <a:ext cx="59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7</a:t>
            </a:r>
          </a:p>
        </p:txBody>
      </p:sp>
      <p:sp>
        <p:nvSpPr>
          <p:cNvPr id="80948" name="Rectangle 57">
            <a:extLst>
              <a:ext uri="{FF2B5EF4-FFF2-40B4-BE49-F238E27FC236}">
                <a16:creationId xmlns:a16="http://schemas.microsoft.com/office/drawing/2014/main" id="{F2E50385-5FB3-5B93-005F-DB120B97C969}"/>
              </a:ext>
            </a:extLst>
          </p:cNvPr>
          <p:cNvSpPr>
            <a:spLocks/>
          </p:cNvSpPr>
          <p:nvPr/>
        </p:nvSpPr>
        <p:spPr bwMode="auto">
          <a:xfrm>
            <a:off x="2092325" y="4437063"/>
            <a:ext cx="68961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s" altLang="en-US" sz="36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INTENSIFICANDO</a:t>
            </a:r>
          </a:p>
        </p:txBody>
      </p:sp>
      <p:sp>
        <p:nvSpPr>
          <p:cNvPr id="68667" name="Rectangle 59">
            <a:extLst>
              <a:ext uri="{FF2B5EF4-FFF2-40B4-BE49-F238E27FC236}">
                <a16:creationId xmlns:a16="http://schemas.microsoft.com/office/drawing/2014/main" id="{083EED3D-0CAF-6E1A-D1E6-11F96A72D1DA}"/>
              </a:ext>
            </a:extLst>
          </p:cNvPr>
          <p:cNvSpPr>
            <a:spLocks noChangeArrowheads="1"/>
          </p:cNvSpPr>
          <p:nvPr/>
        </p:nvSpPr>
        <p:spPr bwMode="auto">
          <a:xfrm>
            <a:off x="2214563" y="5075239"/>
            <a:ext cx="546100" cy="1430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68" name="Rectangle 60">
            <a:extLst>
              <a:ext uri="{FF2B5EF4-FFF2-40B4-BE49-F238E27FC236}">
                <a16:creationId xmlns:a16="http://schemas.microsoft.com/office/drawing/2014/main" id="{96C870BE-6057-38A1-C893-B482B1AE3E35}"/>
              </a:ext>
            </a:extLst>
          </p:cNvPr>
          <p:cNvSpPr>
            <a:spLocks noChangeArrowheads="1"/>
          </p:cNvSpPr>
          <p:nvPr/>
        </p:nvSpPr>
        <p:spPr bwMode="auto">
          <a:xfrm>
            <a:off x="2784475" y="5081589"/>
            <a:ext cx="546100" cy="1430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69" name="Rectangle 61">
            <a:extLst>
              <a:ext uri="{FF2B5EF4-FFF2-40B4-BE49-F238E27FC236}">
                <a16:creationId xmlns:a16="http://schemas.microsoft.com/office/drawing/2014/main" id="{AB1A1FF4-6CEC-6A34-4FFA-65C9698BEB0C}"/>
              </a:ext>
            </a:extLst>
          </p:cNvPr>
          <p:cNvSpPr>
            <a:spLocks noChangeArrowheads="1"/>
          </p:cNvSpPr>
          <p:nvPr/>
        </p:nvSpPr>
        <p:spPr bwMode="auto">
          <a:xfrm>
            <a:off x="3357563" y="5081589"/>
            <a:ext cx="546100" cy="1430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70" name="Rectangle 62">
            <a:extLst>
              <a:ext uri="{FF2B5EF4-FFF2-40B4-BE49-F238E27FC236}">
                <a16:creationId xmlns:a16="http://schemas.microsoft.com/office/drawing/2014/main" id="{962A810C-A502-D4FE-E8FA-15CAEE272179}"/>
              </a:ext>
            </a:extLst>
          </p:cNvPr>
          <p:cNvSpPr>
            <a:spLocks noChangeArrowheads="1"/>
          </p:cNvSpPr>
          <p:nvPr/>
        </p:nvSpPr>
        <p:spPr bwMode="auto">
          <a:xfrm>
            <a:off x="3933825" y="5081589"/>
            <a:ext cx="546100" cy="1430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71" name="Rectangle 63">
            <a:extLst>
              <a:ext uri="{FF2B5EF4-FFF2-40B4-BE49-F238E27FC236}">
                <a16:creationId xmlns:a16="http://schemas.microsoft.com/office/drawing/2014/main" id="{A9300B53-8280-D9C2-8FD5-262C8A3DDDD6}"/>
              </a:ext>
            </a:extLst>
          </p:cNvPr>
          <p:cNvSpPr>
            <a:spLocks noChangeArrowheads="1"/>
          </p:cNvSpPr>
          <p:nvPr/>
        </p:nvSpPr>
        <p:spPr bwMode="auto">
          <a:xfrm>
            <a:off x="4506913" y="5081589"/>
            <a:ext cx="546100" cy="1430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72" name="Rectangle 64">
            <a:extLst>
              <a:ext uri="{FF2B5EF4-FFF2-40B4-BE49-F238E27FC236}">
                <a16:creationId xmlns:a16="http://schemas.microsoft.com/office/drawing/2014/main" id="{FA31EBC2-08BB-85D6-E529-C271C7506EA2}"/>
              </a:ext>
            </a:extLst>
          </p:cNvPr>
          <p:cNvSpPr>
            <a:spLocks noChangeArrowheads="1"/>
          </p:cNvSpPr>
          <p:nvPr/>
        </p:nvSpPr>
        <p:spPr bwMode="auto">
          <a:xfrm>
            <a:off x="5083175" y="5081589"/>
            <a:ext cx="546100" cy="1430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73" name="Rectangle 65">
            <a:extLst>
              <a:ext uri="{FF2B5EF4-FFF2-40B4-BE49-F238E27FC236}">
                <a16:creationId xmlns:a16="http://schemas.microsoft.com/office/drawing/2014/main" id="{566670B2-8931-014F-DFB2-DBBD6D076AA9}"/>
              </a:ext>
            </a:extLst>
          </p:cNvPr>
          <p:cNvSpPr>
            <a:spLocks noChangeArrowheads="1"/>
          </p:cNvSpPr>
          <p:nvPr/>
        </p:nvSpPr>
        <p:spPr bwMode="auto">
          <a:xfrm>
            <a:off x="5661025" y="5097463"/>
            <a:ext cx="4662488" cy="14144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74" name="Text Box 66">
            <a:extLst>
              <a:ext uri="{FF2B5EF4-FFF2-40B4-BE49-F238E27FC236}">
                <a16:creationId xmlns:a16="http://schemas.microsoft.com/office/drawing/2014/main" id="{144E0499-BE8B-6310-A98B-BAAA43A43F83}"/>
              </a:ext>
            </a:extLst>
          </p:cNvPr>
          <p:cNvSpPr txBox="1">
            <a:spLocks noChangeArrowheads="1"/>
          </p:cNvSpPr>
          <p:nvPr/>
        </p:nvSpPr>
        <p:spPr bwMode="auto">
          <a:xfrm>
            <a:off x="2211388" y="5060951"/>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1</a:t>
            </a:r>
          </a:p>
        </p:txBody>
      </p:sp>
      <p:sp>
        <p:nvSpPr>
          <p:cNvPr id="68675" name="Text Box 67">
            <a:extLst>
              <a:ext uri="{FF2B5EF4-FFF2-40B4-BE49-F238E27FC236}">
                <a16:creationId xmlns:a16="http://schemas.microsoft.com/office/drawing/2014/main" id="{4706A7E3-168C-6515-3ECA-0A488D3DA487}"/>
              </a:ext>
            </a:extLst>
          </p:cNvPr>
          <p:cNvSpPr txBox="1">
            <a:spLocks noChangeArrowheads="1"/>
          </p:cNvSpPr>
          <p:nvPr/>
        </p:nvSpPr>
        <p:spPr bwMode="auto">
          <a:xfrm>
            <a:off x="2776538" y="5068888"/>
            <a:ext cx="59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2</a:t>
            </a:r>
          </a:p>
        </p:txBody>
      </p:sp>
      <p:sp>
        <p:nvSpPr>
          <p:cNvPr id="68676" name="Text Box 68">
            <a:extLst>
              <a:ext uri="{FF2B5EF4-FFF2-40B4-BE49-F238E27FC236}">
                <a16:creationId xmlns:a16="http://schemas.microsoft.com/office/drawing/2014/main" id="{861526FF-6DBE-F706-9E36-7736FE7C797E}"/>
              </a:ext>
            </a:extLst>
          </p:cNvPr>
          <p:cNvSpPr txBox="1">
            <a:spLocks noChangeArrowheads="1"/>
          </p:cNvSpPr>
          <p:nvPr/>
        </p:nvSpPr>
        <p:spPr bwMode="auto">
          <a:xfrm>
            <a:off x="3336925" y="5065713"/>
            <a:ext cx="59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3</a:t>
            </a:r>
          </a:p>
        </p:txBody>
      </p:sp>
      <p:sp>
        <p:nvSpPr>
          <p:cNvPr id="68677" name="Text Box 69">
            <a:extLst>
              <a:ext uri="{FF2B5EF4-FFF2-40B4-BE49-F238E27FC236}">
                <a16:creationId xmlns:a16="http://schemas.microsoft.com/office/drawing/2014/main" id="{30F0F34A-3E62-99AB-0967-6710EF01F160}"/>
              </a:ext>
            </a:extLst>
          </p:cNvPr>
          <p:cNvSpPr txBox="1">
            <a:spLocks noChangeArrowheads="1"/>
          </p:cNvSpPr>
          <p:nvPr/>
        </p:nvSpPr>
        <p:spPr bwMode="auto">
          <a:xfrm>
            <a:off x="3913188" y="5053013"/>
            <a:ext cx="59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4</a:t>
            </a:r>
          </a:p>
        </p:txBody>
      </p:sp>
      <p:sp>
        <p:nvSpPr>
          <p:cNvPr id="68678" name="Text Box 70">
            <a:extLst>
              <a:ext uri="{FF2B5EF4-FFF2-40B4-BE49-F238E27FC236}">
                <a16:creationId xmlns:a16="http://schemas.microsoft.com/office/drawing/2014/main" id="{A1A57F80-B21F-4DC3-76BE-CFE267C73DC6}"/>
              </a:ext>
            </a:extLst>
          </p:cNvPr>
          <p:cNvSpPr txBox="1">
            <a:spLocks noChangeArrowheads="1"/>
          </p:cNvSpPr>
          <p:nvPr/>
        </p:nvSpPr>
        <p:spPr bwMode="auto">
          <a:xfrm>
            <a:off x="4500563" y="5051426"/>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5</a:t>
            </a:r>
          </a:p>
        </p:txBody>
      </p:sp>
      <p:sp>
        <p:nvSpPr>
          <p:cNvPr id="68679" name="Text Box 71">
            <a:extLst>
              <a:ext uri="{FF2B5EF4-FFF2-40B4-BE49-F238E27FC236}">
                <a16:creationId xmlns:a16="http://schemas.microsoft.com/office/drawing/2014/main" id="{6F14E03E-E9E6-33EE-5AD1-4F0DD2105A51}"/>
              </a:ext>
            </a:extLst>
          </p:cNvPr>
          <p:cNvSpPr txBox="1">
            <a:spLocks noChangeArrowheads="1"/>
          </p:cNvSpPr>
          <p:nvPr/>
        </p:nvSpPr>
        <p:spPr bwMode="auto">
          <a:xfrm>
            <a:off x="5062538" y="5035551"/>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6</a:t>
            </a:r>
          </a:p>
        </p:txBody>
      </p:sp>
      <p:sp>
        <p:nvSpPr>
          <p:cNvPr id="68680" name="Text Box 72">
            <a:extLst>
              <a:ext uri="{FF2B5EF4-FFF2-40B4-BE49-F238E27FC236}">
                <a16:creationId xmlns:a16="http://schemas.microsoft.com/office/drawing/2014/main" id="{3CBB9B81-9175-1137-5813-454E2469B833}"/>
              </a:ext>
            </a:extLst>
          </p:cNvPr>
          <p:cNvSpPr txBox="1">
            <a:spLocks noChangeArrowheads="1"/>
          </p:cNvSpPr>
          <p:nvPr/>
        </p:nvSpPr>
        <p:spPr bwMode="auto">
          <a:xfrm>
            <a:off x="7747000" y="5038726"/>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7</a:t>
            </a:r>
          </a:p>
        </p:txBody>
      </p:sp>
      <p:sp>
        <p:nvSpPr>
          <p:cNvPr id="68681" name="Rectangle 73">
            <a:extLst>
              <a:ext uri="{FF2B5EF4-FFF2-40B4-BE49-F238E27FC236}">
                <a16:creationId xmlns:a16="http://schemas.microsoft.com/office/drawing/2014/main" id="{F8998B63-35A8-E9E2-B5F7-213B5246814F}"/>
              </a:ext>
            </a:extLst>
          </p:cNvPr>
          <p:cNvSpPr>
            <a:spLocks noChangeArrowheads="1"/>
          </p:cNvSpPr>
          <p:nvPr/>
        </p:nvSpPr>
        <p:spPr bwMode="auto">
          <a:xfrm>
            <a:off x="5654676" y="5500689"/>
            <a:ext cx="307975" cy="10175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82" name="Rectangle 74">
            <a:extLst>
              <a:ext uri="{FF2B5EF4-FFF2-40B4-BE49-F238E27FC236}">
                <a16:creationId xmlns:a16="http://schemas.microsoft.com/office/drawing/2014/main" id="{97272394-F8E0-3A6D-556A-A9CF607AE59A}"/>
              </a:ext>
            </a:extLst>
          </p:cNvPr>
          <p:cNvSpPr>
            <a:spLocks noChangeArrowheads="1"/>
          </p:cNvSpPr>
          <p:nvPr/>
        </p:nvSpPr>
        <p:spPr bwMode="auto">
          <a:xfrm>
            <a:off x="5978526" y="5495925"/>
            <a:ext cx="307975" cy="10175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83" name="Rectangle 75">
            <a:extLst>
              <a:ext uri="{FF2B5EF4-FFF2-40B4-BE49-F238E27FC236}">
                <a16:creationId xmlns:a16="http://schemas.microsoft.com/office/drawing/2014/main" id="{27C81261-A78D-C6F1-E07D-4DA8CF0DE260}"/>
              </a:ext>
            </a:extLst>
          </p:cNvPr>
          <p:cNvSpPr>
            <a:spLocks noChangeArrowheads="1"/>
          </p:cNvSpPr>
          <p:nvPr/>
        </p:nvSpPr>
        <p:spPr bwMode="auto">
          <a:xfrm>
            <a:off x="6308726" y="5495925"/>
            <a:ext cx="307975" cy="10033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84" name="Rectangle 76">
            <a:extLst>
              <a:ext uri="{FF2B5EF4-FFF2-40B4-BE49-F238E27FC236}">
                <a16:creationId xmlns:a16="http://schemas.microsoft.com/office/drawing/2014/main" id="{26CB1CCE-5F94-B143-C64D-CD7D0E40993D}"/>
              </a:ext>
            </a:extLst>
          </p:cNvPr>
          <p:cNvSpPr>
            <a:spLocks noChangeArrowheads="1"/>
          </p:cNvSpPr>
          <p:nvPr/>
        </p:nvSpPr>
        <p:spPr bwMode="auto">
          <a:xfrm>
            <a:off x="6650039" y="5495925"/>
            <a:ext cx="307975" cy="10175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85" name="Rectangle 77">
            <a:extLst>
              <a:ext uri="{FF2B5EF4-FFF2-40B4-BE49-F238E27FC236}">
                <a16:creationId xmlns:a16="http://schemas.microsoft.com/office/drawing/2014/main" id="{0C6B1EBE-4234-4237-2936-233B7517A70E}"/>
              </a:ext>
            </a:extLst>
          </p:cNvPr>
          <p:cNvSpPr>
            <a:spLocks noChangeArrowheads="1"/>
          </p:cNvSpPr>
          <p:nvPr/>
        </p:nvSpPr>
        <p:spPr bwMode="auto">
          <a:xfrm>
            <a:off x="6992939" y="5495925"/>
            <a:ext cx="307975" cy="10175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86" name="Rectangle 78">
            <a:extLst>
              <a:ext uri="{FF2B5EF4-FFF2-40B4-BE49-F238E27FC236}">
                <a16:creationId xmlns:a16="http://schemas.microsoft.com/office/drawing/2014/main" id="{21BC4486-CFEE-BDB4-8F27-F733B68A133A}"/>
              </a:ext>
            </a:extLst>
          </p:cNvPr>
          <p:cNvSpPr>
            <a:spLocks noChangeArrowheads="1"/>
          </p:cNvSpPr>
          <p:nvPr/>
        </p:nvSpPr>
        <p:spPr bwMode="auto">
          <a:xfrm>
            <a:off x="7327901" y="5492750"/>
            <a:ext cx="307975" cy="10175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87" name="Rectangle 79">
            <a:extLst>
              <a:ext uri="{FF2B5EF4-FFF2-40B4-BE49-F238E27FC236}">
                <a16:creationId xmlns:a16="http://schemas.microsoft.com/office/drawing/2014/main" id="{832D6E76-0543-2B2D-78DA-1637C5E0C70B}"/>
              </a:ext>
            </a:extLst>
          </p:cNvPr>
          <p:cNvSpPr>
            <a:spLocks noChangeArrowheads="1"/>
          </p:cNvSpPr>
          <p:nvPr/>
        </p:nvSpPr>
        <p:spPr bwMode="auto">
          <a:xfrm>
            <a:off x="7667626" y="5491164"/>
            <a:ext cx="2652713" cy="10191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88" name="Text Box 80">
            <a:extLst>
              <a:ext uri="{FF2B5EF4-FFF2-40B4-BE49-F238E27FC236}">
                <a16:creationId xmlns:a16="http://schemas.microsoft.com/office/drawing/2014/main" id="{585CDD97-FC8A-BFE6-9324-C2797196BCF5}"/>
              </a:ext>
            </a:extLst>
          </p:cNvPr>
          <p:cNvSpPr txBox="1">
            <a:spLocks noChangeArrowheads="1"/>
          </p:cNvSpPr>
          <p:nvPr/>
        </p:nvSpPr>
        <p:spPr bwMode="auto">
          <a:xfrm>
            <a:off x="5505450" y="5464176"/>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1</a:t>
            </a:r>
          </a:p>
        </p:txBody>
      </p:sp>
      <p:sp>
        <p:nvSpPr>
          <p:cNvPr id="68689" name="Text Box 81">
            <a:extLst>
              <a:ext uri="{FF2B5EF4-FFF2-40B4-BE49-F238E27FC236}">
                <a16:creationId xmlns:a16="http://schemas.microsoft.com/office/drawing/2014/main" id="{4E13B2A5-E30C-CE5A-9F7B-DE5D410707DC}"/>
              </a:ext>
            </a:extLst>
          </p:cNvPr>
          <p:cNvSpPr txBox="1">
            <a:spLocks noChangeArrowheads="1"/>
          </p:cNvSpPr>
          <p:nvPr/>
        </p:nvSpPr>
        <p:spPr bwMode="auto">
          <a:xfrm>
            <a:off x="5830888" y="5464176"/>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2</a:t>
            </a:r>
          </a:p>
        </p:txBody>
      </p:sp>
      <p:sp>
        <p:nvSpPr>
          <p:cNvPr id="68690" name="Text Box 82">
            <a:extLst>
              <a:ext uri="{FF2B5EF4-FFF2-40B4-BE49-F238E27FC236}">
                <a16:creationId xmlns:a16="http://schemas.microsoft.com/office/drawing/2014/main" id="{0F82B95E-45B7-9051-F27C-AC8C0481740B}"/>
              </a:ext>
            </a:extLst>
          </p:cNvPr>
          <p:cNvSpPr txBox="1">
            <a:spLocks noChangeArrowheads="1"/>
          </p:cNvSpPr>
          <p:nvPr/>
        </p:nvSpPr>
        <p:spPr bwMode="auto">
          <a:xfrm>
            <a:off x="6169025" y="5464176"/>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3</a:t>
            </a:r>
          </a:p>
        </p:txBody>
      </p:sp>
      <p:sp>
        <p:nvSpPr>
          <p:cNvPr id="68691" name="Text Box 83">
            <a:extLst>
              <a:ext uri="{FF2B5EF4-FFF2-40B4-BE49-F238E27FC236}">
                <a16:creationId xmlns:a16="http://schemas.microsoft.com/office/drawing/2014/main" id="{132536D9-60B8-D73A-334E-F733A0ACF5A6}"/>
              </a:ext>
            </a:extLst>
          </p:cNvPr>
          <p:cNvSpPr txBox="1">
            <a:spLocks noChangeArrowheads="1"/>
          </p:cNvSpPr>
          <p:nvPr/>
        </p:nvSpPr>
        <p:spPr bwMode="auto">
          <a:xfrm>
            <a:off x="6508750" y="5464176"/>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4</a:t>
            </a:r>
          </a:p>
        </p:txBody>
      </p:sp>
      <p:sp>
        <p:nvSpPr>
          <p:cNvPr id="68692" name="Text Box 84">
            <a:extLst>
              <a:ext uri="{FF2B5EF4-FFF2-40B4-BE49-F238E27FC236}">
                <a16:creationId xmlns:a16="http://schemas.microsoft.com/office/drawing/2014/main" id="{BBDE4873-8E55-4957-1159-23704C6A1E6B}"/>
              </a:ext>
            </a:extLst>
          </p:cNvPr>
          <p:cNvSpPr txBox="1">
            <a:spLocks noChangeArrowheads="1"/>
          </p:cNvSpPr>
          <p:nvPr/>
        </p:nvSpPr>
        <p:spPr bwMode="auto">
          <a:xfrm>
            <a:off x="6846888" y="5464176"/>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5</a:t>
            </a:r>
          </a:p>
        </p:txBody>
      </p:sp>
      <p:sp>
        <p:nvSpPr>
          <p:cNvPr id="68693" name="Text Box 85">
            <a:extLst>
              <a:ext uri="{FF2B5EF4-FFF2-40B4-BE49-F238E27FC236}">
                <a16:creationId xmlns:a16="http://schemas.microsoft.com/office/drawing/2014/main" id="{5153866E-0175-C6F5-8022-55080B5E3895}"/>
              </a:ext>
            </a:extLst>
          </p:cNvPr>
          <p:cNvSpPr txBox="1">
            <a:spLocks noChangeArrowheads="1"/>
          </p:cNvSpPr>
          <p:nvPr/>
        </p:nvSpPr>
        <p:spPr bwMode="auto">
          <a:xfrm>
            <a:off x="7185025" y="5464176"/>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6</a:t>
            </a:r>
          </a:p>
        </p:txBody>
      </p:sp>
      <p:sp>
        <p:nvSpPr>
          <p:cNvPr id="68694" name="Text Box 86">
            <a:extLst>
              <a:ext uri="{FF2B5EF4-FFF2-40B4-BE49-F238E27FC236}">
                <a16:creationId xmlns:a16="http://schemas.microsoft.com/office/drawing/2014/main" id="{9A402A2E-5610-7E5C-8EBC-98535273B7B4}"/>
              </a:ext>
            </a:extLst>
          </p:cNvPr>
          <p:cNvSpPr txBox="1">
            <a:spLocks noChangeArrowheads="1"/>
          </p:cNvSpPr>
          <p:nvPr/>
        </p:nvSpPr>
        <p:spPr bwMode="auto">
          <a:xfrm>
            <a:off x="8705850" y="5467351"/>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7</a:t>
            </a:r>
          </a:p>
        </p:txBody>
      </p:sp>
      <p:sp>
        <p:nvSpPr>
          <p:cNvPr id="68695" name="Rectangle 87">
            <a:extLst>
              <a:ext uri="{FF2B5EF4-FFF2-40B4-BE49-F238E27FC236}">
                <a16:creationId xmlns:a16="http://schemas.microsoft.com/office/drawing/2014/main" id="{7D227C99-81B3-50C0-9459-0B604E52EC3E}"/>
              </a:ext>
            </a:extLst>
          </p:cNvPr>
          <p:cNvSpPr>
            <a:spLocks noChangeArrowheads="1"/>
          </p:cNvSpPr>
          <p:nvPr/>
        </p:nvSpPr>
        <p:spPr bwMode="auto">
          <a:xfrm>
            <a:off x="7673976" y="5988050"/>
            <a:ext cx="354013" cy="5159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96" name="Rectangle 88">
            <a:extLst>
              <a:ext uri="{FF2B5EF4-FFF2-40B4-BE49-F238E27FC236}">
                <a16:creationId xmlns:a16="http://schemas.microsoft.com/office/drawing/2014/main" id="{596A2608-938D-098F-0C1A-3F3C981487AE}"/>
              </a:ext>
            </a:extLst>
          </p:cNvPr>
          <p:cNvSpPr>
            <a:spLocks noChangeArrowheads="1"/>
          </p:cNvSpPr>
          <p:nvPr/>
        </p:nvSpPr>
        <p:spPr bwMode="auto">
          <a:xfrm>
            <a:off x="8054976" y="5997575"/>
            <a:ext cx="354013" cy="5159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97" name="Rectangle 89">
            <a:extLst>
              <a:ext uri="{FF2B5EF4-FFF2-40B4-BE49-F238E27FC236}">
                <a16:creationId xmlns:a16="http://schemas.microsoft.com/office/drawing/2014/main" id="{1B5EB977-BFCA-2AA3-E6AC-D5371B3F163C}"/>
              </a:ext>
            </a:extLst>
          </p:cNvPr>
          <p:cNvSpPr>
            <a:spLocks noChangeArrowheads="1"/>
          </p:cNvSpPr>
          <p:nvPr/>
        </p:nvSpPr>
        <p:spPr bwMode="auto">
          <a:xfrm>
            <a:off x="8440738" y="5997575"/>
            <a:ext cx="354012" cy="5159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98" name="Rectangle 90">
            <a:extLst>
              <a:ext uri="{FF2B5EF4-FFF2-40B4-BE49-F238E27FC236}">
                <a16:creationId xmlns:a16="http://schemas.microsoft.com/office/drawing/2014/main" id="{55B190E6-7820-FB7F-E51A-F16CE30E190C}"/>
              </a:ext>
            </a:extLst>
          </p:cNvPr>
          <p:cNvSpPr>
            <a:spLocks noChangeArrowheads="1"/>
          </p:cNvSpPr>
          <p:nvPr/>
        </p:nvSpPr>
        <p:spPr bwMode="auto">
          <a:xfrm>
            <a:off x="8812213" y="5997575"/>
            <a:ext cx="354012" cy="5159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699" name="Rectangle 91">
            <a:extLst>
              <a:ext uri="{FF2B5EF4-FFF2-40B4-BE49-F238E27FC236}">
                <a16:creationId xmlns:a16="http://schemas.microsoft.com/office/drawing/2014/main" id="{10ECE574-E251-93D2-4CC8-0C7A55E85143}"/>
              </a:ext>
            </a:extLst>
          </p:cNvPr>
          <p:cNvSpPr>
            <a:spLocks noChangeArrowheads="1"/>
          </p:cNvSpPr>
          <p:nvPr/>
        </p:nvSpPr>
        <p:spPr bwMode="auto">
          <a:xfrm>
            <a:off x="9197976" y="5997575"/>
            <a:ext cx="354013" cy="5159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700" name="Rectangle 92">
            <a:extLst>
              <a:ext uri="{FF2B5EF4-FFF2-40B4-BE49-F238E27FC236}">
                <a16:creationId xmlns:a16="http://schemas.microsoft.com/office/drawing/2014/main" id="{DAE31A4D-8656-562D-C365-47DD8FF4D581}"/>
              </a:ext>
            </a:extLst>
          </p:cNvPr>
          <p:cNvSpPr>
            <a:spLocks noChangeArrowheads="1"/>
          </p:cNvSpPr>
          <p:nvPr/>
        </p:nvSpPr>
        <p:spPr bwMode="auto">
          <a:xfrm>
            <a:off x="9583738" y="5997575"/>
            <a:ext cx="354012" cy="5159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701" name="Rectangle 93">
            <a:extLst>
              <a:ext uri="{FF2B5EF4-FFF2-40B4-BE49-F238E27FC236}">
                <a16:creationId xmlns:a16="http://schemas.microsoft.com/office/drawing/2014/main" id="{EB91E2E2-6C5D-BCD4-BB82-95A65DAA383A}"/>
              </a:ext>
            </a:extLst>
          </p:cNvPr>
          <p:cNvSpPr>
            <a:spLocks noChangeArrowheads="1"/>
          </p:cNvSpPr>
          <p:nvPr/>
        </p:nvSpPr>
        <p:spPr bwMode="auto">
          <a:xfrm>
            <a:off x="9966326" y="5995989"/>
            <a:ext cx="354013" cy="5159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68702" name="Text Box 94">
            <a:extLst>
              <a:ext uri="{FF2B5EF4-FFF2-40B4-BE49-F238E27FC236}">
                <a16:creationId xmlns:a16="http://schemas.microsoft.com/office/drawing/2014/main" id="{1DAC02D6-2F99-F75F-575E-F1A3388F06DB}"/>
              </a:ext>
            </a:extLst>
          </p:cNvPr>
          <p:cNvSpPr txBox="1">
            <a:spLocks noChangeArrowheads="1"/>
          </p:cNvSpPr>
          <p:nvPr/>
        </p:nvSpPr>
        <p:spPr bwMode="auto">
          <a:xfrm>
            <a:off x="7545388" y="6027738"/>
            <a:ext cx="59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1</a:t>
            </a:r>
          </a:p>
        </p:txBody>
      </p:sp>
      <p:sp>
        <p:nvSpPr>
          <p:cNvPr id="68703" name="Text Box 95">
            <a:extLst>
              <a:ext uri="{FF2B5EF4-FFF2-40B4-BE49-F238E27FC236}">
                <a16:creationId xmlns:a16="http://schemas.microsoft.com/office/drawing/2014/main" id="{A28B3E71-9448-13B9-A6F9-9A99636D7815}"/>
              </a:ext>
            </a:extLst>
          </p:cNvPr>
          <p:cNvSpPr txBox="1">
            <a:spLocks noChangeArrowheads="1"/>
          </p:cNvSpPr>
          <p:nvPr/>
        </p:nvSpPr>
        <p:spPr bwMode="auto">
          <a:xfrm>
            <a:off x="7929563" y="6027738"/>
            <a:ext cx="59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2</a:t>
            </a:r>
          </a:p>
        </p:txBody>
      </p:sp>
      <p:sp>
        <p:nvSpPr>
          <p:cNvPr id="68704" name="Text Box 96">
            <a:extLst>
              <a:ext uri="{FF2B5EF4-FFF2-40B4-BE49-F238E27FC236}">
                <a16:creationId xmlns:a16="http://schemas.microsoft.com/office/drawing/2014/main" id="{F62066F5-29EF-163D-D25B-6885267A4864}"/>
              </a:ext>
            </a:extLst>
          </p:cNvPr>
          <p:cNvSpPr txBox="1">
            <a:spLocks noChangeArrowheads="1"/>
          </p:cNvSpPr>
          <p:nvPr/>
        </p:nvSpPr>
        <p:spPr bwMode="auto">
          <a:xfrm>
            <a:off x="8312150" y="6016626"/>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3</a:t>
            </a:r>
          </a:p>
        </p:txBody>
      </p:sp>
      <p:sp>
        <p:nvSpPr>
          <p:cNvPr id="68705" name="Text Box 97">
            <a:extLst>
              <a:ext uri="{FF2B5EF4-FFF2-40B4-BE49-F238E27FC236}">
                <a16:creationId xmlns:a16="http://schemas.microsoft.com/office/drawing/2014/main" id="{1CEFBD98-033D-F0CF-9B06-92F1CE753BC3}"/>
              </a:ext>
            </a:extLst>
          </p:cNvPr>
          <p:cNvSpPr txBox="1">
            <a:spLocks noChangeArrowheads="1"/>
          </p:cNvSpPr>
          <p:nvPr/>
        </p:nvSpPr>
        <p:spPr bwMode="auto">
          <a:xfrm>
            <a:off x="8697913" y="6015038"/>
            <a:ext cx="59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4</a:t>
            </a:r>
          </a:p>
        </p:txBody>
      </p:sp>
      <p:sp>
        <p:nvSpPr>
          <p:cNvPr id="68706" name="Text Box 98">
            <a:extLst>
              <a:ext uri="{FF2B5EF4-FFF2-40B4-BE49-F238E27FC236}">
                <a16:creationId xmlns:a16="http://schemas.microsoft.com/office/drawing/2014/main" id="{D6957393-7395-F1FC-4DB9-DD2C4B97D916}"/>
              </a:ext>
            </a:extLst>
          </p:cNvPr>
          <p:cNvSpPr txBox="1">
            <a:spLocks noChangeArrowheads="1"/>
          </p:cNvSpPr>
          <p:nvPr/>
        </p:nvSpPr>
        <p:spPr bwMode="auto">
          <a:xfrm>
            <a:off x="9093200" y="6016626"/>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5</a:t>
            </a:r>
          </a:p>
        </p:txBody>
      </p:sp>
      <p:sp>
        <p:nvSpPr>
          <p:cNvPr id="68707" name="Text Box 99">
            <a:extLst>
              <a:ext uri="{FF2B5EF4-FFF2-40B4-BE49-F238E27FC236}">
                <a16:creationId xmlns:a16="http://schemas.microsoft.com/office/drawing/2014/main" id="{2D4AE5B3-4F83-8B39-9876-6948BB68727E}"/>
              </a:ext>
            </a:extLst>
          </p:cNvPr>
          <p:cNvSpPr txBox="1">
            <a:spLocks noChangeArrowheads="1"/>
          </p:cNvSpPr>
          <p:nvPr/>
        </p:nvSpPr>
        <p:spPr bwMode="auto">
          <a:xfrm>
            <a:off x="9477375" y="6015038"/>
            <a:ext cx="59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6</a:t>
            </a:r>
          </a:p>
        </p:txBody>
      </p:sp>
      <p:sp>
        <p:nvSpPr>
          <p:cNvPr id="68708" name="Text Box 100">
            <a:extLst>
              <a:ext uri="{FF2B5EF4-FFF2-40B4-BE49-F238E27FC236}">
                <a16:creationId xmlns:a16="http://schemas.microsoft.com/office/drawing/2014/main" id="{2FF62EF0-D98A-6519-6C8F-B1C260490797}"/>
              </a:ext>
            </a:extLst>
          </p:cNvPr>
          <p:cNvSpPr txBox="1">
            <a:spLocks noChangeArrowheads="1"/>
          </p:cNvSpPr>
          <p:nvPr/>
        </p:nvSpPr>
        <p:spPr bwMode="auto">
          <a:xfrm>
            <a:off x="9845675" y="6016626"/>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1800" b="1" i="0" u="none" strike="noStrike" kern="1200" cap="none" spc="0" normalizeH="0" baseline="0" noProof="0">
                <a:ln>
                  <a:noFill/>
                </a:ln>
                <a:solidFill>
                  <a:srgbClr val="420000"/>
                </a:solidFill>
                <a:effectLst/>
                <a:uLnTx/>
                <a:uFillTx/>
                <a:latin typeface="Trebuchet MS" panose="020B0603020202020204" pitchFamily="34" charset="0"/>
                <a:ea typeface="+mn-ea"/>
                <a:cs typeface="+mn-cs"/>
              </a:rPr>
              <a:t>7</a:t>
            </a:r>
          </a:p>
        </p:txBody>
      </p:sp>
      <p:sp>
        <p:nvSpPr>
          <p:cNvPr id="68709" name="Text Box 101">
            <a:extLst>
              <a:ext uri="{FF2B5EF4-FFF2-40B4-BE49-F238E27FC236}">
                <a16:creationId xmlns:a16="http://schemas.microsoft.com/office/drawing/2014/main" id="{3CE1F129-2EF3-5573-1094-6086AE813B43}"/>
              </a:ext>
            </a:extLst>
          </p:cNvPr>
          <p:cNvSpPr txBox="1">
            <a:spLocks noChangeArrowheads="1"/>
          </p:cNvSpPr>
          <p:nvPr/>
        </p:nvSpPr>
        <p:spPr bwMode="auto">
          <a:xfrm>
            <a:off x="1622424" y="2860675"/>
            <a:ext cx="10112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s" alt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SELLOS</a:t>
            </a:r>
          </a:p>
        </p:txBody>
      </p:sp>
      <p:sp>
        <p:nvSpPr>
          <p:cNvPr id="68710" name="Text Box 102">
            <a:extLst>
              <a:ext uri="{FF2B5EF4-FFF2-40B4-BE49-F238E27FC236}">
                <a16:creationId xmlns:a16="http://schemas.microsoft.com/office/drawing/2014/main" id="{86B82236-9262-4C48-8A92-44AE4EB567CA}"/>
              </a:ext>
            </a:extLst>
          </p:cNvPr>
          <p:cNvSpPr txBox="1">
            <a:spLocks noChangeArrowheads="1"/>
          </p:cNvSpPr>
          <p:nvPr/>
        </p:nvSpPr>
        <p:spPr bwMode="auto">
          <a:xfrm>
            <a:off x="1766888" y="3717925"/>
            <a:ext cx="8112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s" alt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COPAS</a:t>
            </a:r>
          </a:p>
        </p:txBody>
      </p:sp>
      <p:sp>
        <p:nvSpPr>
          <p:cNvPr id="68711" name="Text Box 103">
            <a:extLst>
              <a:ext uri="{FF2B5EF4-FFF2-40B4-BE49-F238E27FC236}">
                <a16:creationId xmlns:a16="http://schemas.microsoft.com/office/drawing/2014/main" id="{26D53075-1821-9E6E-1428-4FA0F8BEE59F}"/>
              </a:ext>
            </a:extLst>
          </p:cNvPr>
          <p:cNvSpPr txBox="1">
            <a:spLocks noChangeArrowheads="1"/>
          </p:cNvSpPr>
          <p:nvPr/>
        </p:nvSpPr>
        <p:spPr bwMode="auto">
          <a:xfrm>
            <a:off x="1509712" y="3327400"/>
            <a:ext cx="1031876"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r"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s" altLang="en-US" sz="14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TROMPETAS</a:t>
            </a:r>
          </a:p>
        </p:txBody>
      </p:sp>
      <p:sp>
        <p:nvSpPr>
          <p:cNvPr id="68712" name="Text Box 104">
            <a:extLst>
              <a:ext uri="{FF2B5EF4-FFF2-40B4-BE49-F238E27FC236}">
                <a16:creationId xmlns:a16="http://schemas.microsoft.com/office/drawing/2014/main" id="{8F9121DC-4727-0306-96B1-9C1011AEB7E5}"/>
              </a:ext>
            </a:extLst>
          </p:cNvPr>
          <p:cNvSpPr txBox="1">
            <a:spLocks noChangeArrowheads="1"/>
          </p:cNvSpPr>
          <p:nvPr/>
        </p:nvSpPr>
        <p:spPr bwMode="auto">
          <a:xfrm>
            <a:off x="3387725" y="6524625"/>
            <a:ext cx="122555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SELLOS</a:t>
            </a:r>
          </a:p>
        </p:txBody>
      </p:sp>
      <p:sp>
        <p:nvSpPr>
          <p:cNvPr id="68713" name="Text Box 105">
            <a:extLst>
              <a:ext uri="{FF2B5EF4-FFF2-40B4-BE49-F238E27FC236}">
                <a16:creationId xmlns:a16="http://schemas.microsoft.com/office/drawing/2014/main" id="{77F6EF12-C461-0F05-1EA8-0C4FAD009066}"/>
              </a:ext>
            </a:extLst>
          </p:cNvPr>
          <p:cNvSpPr txBox="1">
            <a:spLocks noChangeArrowheads="1"/>
          </p:cNvSpPr>
          <p:nvPr/>
        </p:nvSpPr>
        <p:spPr bwMode="auto">
          <a:xfrm>
            <a:off x="5962651" y="6524625"/>
            <a:ext cx="1406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s" alt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TROMPETAS</a:t>
            </a:r>
          </a:p>
        </p:txBody>
      </p:sp>
      <p:sp>
        <p:nvSpPr>
          <p:cNvPr id="68714" name="Text Box 106">
            <a:extLst>
              <a:ext uri="{FF2B5EF4-FFF2-40B4-BE49-F238E27FC236}">
                <a16:creationId xmlns:a16="http://schemas.microsoft.com/office/drawing/2014/main" id="{13FA9A76-9323-FB75-7593-36DB47C5ABF5}"/>
              </a:ext>
            </a:extLst>
          </p:cNvPr>
          <p:cNvSpPr txBox="1">
            <a:spLocks noChangeArrowheads="1"/>
          </p:cNvSpPr>
          <p:nvPr/>
        </p:nvSpPr>
        <p:spPr bwMode="auto">
          <a:xfrm>
            <a:off x="8629651" y="6524625"/>
            <a:ext cx="8112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1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COPAS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617"/>
                                        </p:tgtEl>
                                        <p:attrNameLst>
                                          <p:attrName>style.visibility</p:attrName>
                                        </p:attrNameLst>
                                      </p:cBhvr>
                                      <p:to>
                                        <p:strVal val="visible"/>
                                      </p:to>
                                    </p:set>
                                    <p:animEffect transition="in" filter="wipe(left)">
                                      <p:cBhvr>
                                        <p:cTn id="7" dur="500"/>
                                        <p:tgtEl>
                                          <p:spTgt spid="68617"/>
                                        </p:tgtEl>
                                      </p:cBhvr>
                                    </p:animEffect>
                                  </p:childTnLst>
                                </p:cTn>
                              </p:par>
                              <p:par>
                                <p:cTn id="8" presetID="22" presetClass="entr" presetSubtype="8" fill="hold" nodeType="withEffect">
                                  <p:stCondLst>
                                    <p:cond delay="0"/>
                                  </p:stCondLst>
                                  <p:childTnLst>
                                    <p:set>
                                      <p:cBhvr>
                                        <p:cTn id="9" dur="1" fill="hold">
                                          <p:stCondLst>
                                            <p:cond delay="0"/>
                                          </p:stCondLst>
                                        </p:cTn>
                                        <p:tgtEl>
                                          <p:spTgt spid="68626">
                                            <p:txEl>
                                              <p:pRg st="0" end="0"/>
                                            </p:txEl>
                                          </p:spTgt>
                                        </p:tgtEl>
                                        <p:attrNameLst>
                                          <p:attrName>style.visibility</p:attrName>
                                        </p:attrNameLst>
                                      </p:cBhvr>
                                      <p:to>
                                        <p:strVal val="visible"/>
                                      </p:to>
                                    </p:set>
                                    <p:animEffect transition="in" filter="wipe(left)">
                                      <p:cBhvr>
                                        <p:cTn id="10" dur="500"/>
                                        <p:tgtEl>
                                          <p:spTgt spid="68626">
                                            <p:txEl>
                                              <p:pRg st="0" end="0"/>
                                            </p:txEl>
                                          </p:spTgt>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68624"/>
                                        </p:tgtEl>
                                        <p:attrNameLst>
                                          <p:attrName>style.visibility</p:attrName>
                                        </p:attrNameLst>
                                      </p:cBhvr>
                                      <p:to>
                                        <p:strVal val="visible"/>
                                      </p:to>
                                    </p:set>
                                    <p:animEffect transition="in" filter="wipe(left)">
                                      <p:cBhvr>
                                        <p:cTn id="14" dur="500"/>
                                        <p:tgtEl>
                                          <p:spTgt spid="68624"/>
                                        </p:tgtEl>
                                      </p:cBhvr>
                                    </p:animEffect>
                                  </p:childTnLst>
                                </p:cTn>
                              </p:par>
                              <p:par>
                                <p:cTn id="15" presetID="22" presetClass="entr" presetSubtype="8" fill="hold" nodeType="withEffect">
                                  <p:stCondLst>
                                    <p:cond delay="0"/>
                                  </p:stCondLst>
                                  <p:childTnLst>
                                    <p:set>
                                      <p:cBhvr>
                                        <p:cTn id="16" dur="1" fill="hold">
                                          <p:stCondLst>
                                            <p:cond delay="0"/>
                                          </p:stCondLst>
                                        </p:cTn>
                                        <p:tgtEl>
                                          <p:spTgt spid="68628">
                                            <p:txEl>
                                              <p:pRg st="0" end="0"/>
                                            </p:txEl>
                                          </p:spTgt>
                                        </p:tgtEl>
                                        <p:attrNameLst>
                                          <p:attrName>style.visibility</p:attrName>
                                        </p:attrNameLst>
                                      </p:cBhvr>
                                      <p:to>
                                        <p:strVal val="visible"/>
                                      </p:to>
                                    </p:set>
                                    <p:animEffect transition="in" filter="wipe(left)">
                                      <p:cBhvr>
                                        <p:cTn id="17" dur="500"/>
                                        <p:tgtEl>
                                          <p:spTgt spid="68628">
                                            <p:txEl>
                                              <p:pRg st="0" end="0"/>
                                            </p:txEl>
                                          </p:spTgt>
                                        </p:tgtEl>
                                      </p:cBhvr>
                                    </p:animEffect>
                                  </p:childTnLst>
                                </p:cTn>
                              </p:par>
                            </p:childTnLst>
                          </p:cTn>
                        </p:par>
                        <p:par>
                          <p:cTn id="18" fill="hold" nodeType="afterGroup">
                            <p:stCondLst>
                              <p:cond delay="1000"/>
                            </p:stCondLst>
                            <p:childTnLst>
                              <p:par>
                                <p:cTn id="19" presetID="22" presetClass="entr" presetSubtype="8" fill="hold" nodeType="afterEffect">
                                  <p:stCondLst>
                                    <p:cond delay="0"/>
                                  </p:stCondLst>
                                  <p:childTnLst>
                                    <p:set>
                                      <p:cBhvr>
                                        <p:cTn id="20" dur="1" fill="hold">
                                          <p:stCondLst>
                                            <p:cond delay="0"/>
                                          </p:stCondLst>
                                        </p:cTn>
                                        <p:tgtEl>
                                          <p:spTgt spid="68625"/>
                                        </p:tgtEl>
                                        <p:attrNameLst>
                                          <p:attrName>style.visibility</p:attrName>
                                        </p:attrNameLst>
                                      </p:cBhvr>
                                      <p:to>
                                        <p:strVal val="visible"/>
                                      </p:to>
                                    </p:set>
                                    <p:animEffect transition="in" filter="wipe(left)">
                                      <p:cBhvr>
                                        <p:cTn id="21" dur="500"/>
                                        <p:tgtEl>
                                          <p:spTgt spid="68625"/>
                                        </p:tgtEl>
                                      </p:cBhvr>
                                    </p:animEffect>
                                  </p:childTnLst>
                                </p:cTn>
                              </p:par>
                              <p:par>
                                <p:cTn id="22" presetID="22" presetClass="entr" presetSubtype="8" fill="hold" nodeType="withEffect">
                                  <p:stCondLst>
                                    <p:cond delay="0"/>
                                  </p:stCondLst>
                                  <p:childTnLst>
                                    <p:set>
                                      <p:cBhvr>
                                        <p:cTn id="23" dur="1" fill="hold">
                                          <p:stCondLst>
                                            <p:cond delay="0"/>
                                          </p:stCondLst>
                                        </p:cTn>
                                        <p:tgtEl>
                                          <p:spTgt spid="68629">
                                            <p:txEl>
                                              <p:pRg st="0" end="0"/>
                                            </p:txEl>
                                          </p:spTgt>
                                        </p:tgtEl>
                                        <p:attrNameLst>
                                          <p:attrName>style.visibility</p:attrName>
                                        </p:attrNameLst>
                                      </p:cBhvr>
                                      <p:to>
                                        <p:strVal val="visible"/>
                                      </p:to>
                                    </p:set>
                                    <p:animEffect transition="in" filter="wipe(left)">
                                      <p:cBhvr>
                                        <p:cTn id="24" dur="500"/>
                                        <p:tgtEl>
                                          <p:spTgt spid="6862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68709"/>
                                        </p:tgtEl>
                                        <p:attrNameLst>
                                          <p:attrName>style.visibility</p:attrName>
                                        </p:attrNameLst>
                                      </p:cBhvr>
                                      <p:to>
                                        <p:strVal val="visible"/>
                                      </p:to>
                                    </p:set>
                                    <p:anim calcmode="lin" valueType="num">
                                      <p:cBhvr>
                                        <p:cTn id="29" dur="500" fill="hold"/>
                                        <p:tgtEl>
                                          <p:spTgt spid="68709"/>
                                        </p:tgtEl>
                                        <p:attrNameLst>
                                          <p:attrName>ppt_w</p:attrName>
                                        </p:attrNameLst>
                                      </p:cBhvr>
                                      <p:tavLst>
                                        <p:tav tm="0">
                                          <p:val>
                                            <p:fltVal val="0"/>
                                          </p:val>
                                        </p:tav>
                                        <p:tav tm="100000">
                                          <p:val>
                                            <p:strVal val="#ppt_w"/>
                                          </p:val>
                                        </p:tav>
                                      </p:tavLst>
                                    </p:anim>
                                    <p:anim calcmode="lin" valueType="num">
                                      <p:cBhvr>
                                        <p:cTn id="30" dur="500" fill="hold"/>
                                        <p:tgtEl>
                                          <p:spTgt spid="68709"/>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68711"/>
                                        </p:tgtEl>
                                        <p:attrNameLst>
                                          <p:attrName>style.visibility</p:attrName>
                                        </p:attrNameLst>
                                      </p:cBhvr>
                                      <p:to>
                                        <p:strVal val="visible"/>
                                      </p:to>
                                    </p:set>
                                    <p:anim calcmode="lin" valueType="num">
                                      <p:cBhvr>
                                        <p:cTn id="33" dur="500" fill="hold"/>
                                        <p:tgtEl>
                                          <p:spTgt spid="68711"/>
                                        </p:tgtEl>
                                        <p:attrNameLst>
                                          <p:attrName>ppt_w</p:attrName>
                                        </p:attrNameLst>
                                      </p:cBhvr>
                                      <p:tavLst>
                                        <p:tav tm="0">
                                          <p:val>
                                            <p:fltVal val="0"/>
                                          </p:val>
                                        </p:tav>
                                        <p:tav tm="100000">
                                          <p:val>
                                            <p:strVal val="#ppt_w"/>
                                          </p:val>
                                        </p:tav>
                                      </p:tavLst>
                                    </p:anim>
                                    <p:anim calcmode="lin" valueType="num">
                                      <p:cBhvr>
                                        <p:cTn id="34" dur="500" fill="hold"/>
                                        <p:tgtEl>
                                          <p:spTgt spid="68711"/>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68710"/>
                                        </p:tgtEl>
                                        <p:attrNameLst>
                                          <p:attrName>style.visibility</p:attrName>
                                        </p:attrNameLst>
                                      </p:cBhvr>
                                      <p:to>
                                        <p:strVal val="visible"/>
                                      </p:to>
                                    </p:set>
                                    <p:anim calcmode="lin" valueType="num">
                                      <p:cBhvr>
                                        <p:cTn id="37" dur="500" fill="hold"/>
                                        <p:tgtEl>
                                          <p:spTgt spid="68710"/>
                                        </p:tgtEl>
                                        <p:attrNameLst>
                                          <p:attrName>ppt_w</p:attrName>
                                        </p:attrNameLst>
                                      </p:cBhvr>
                                      <p:tavLst>
                                        <p:tav tm="0">
                                          <p:val>
                                            <p:fltVal val="0"/>
                                          </p:val>
                                        </p:tav>
                                        <p:tav tm="100000">
                                          <p:val>
                                            <p:strVal val="#ppt_w"/>
                                          </p:val>
                                        </p:tav>
                                      </p:tavLst>
                                    </p:anim>
                                    <p:anim calcmode="lin" valueType="num">
                                      <p:cBhvr>
                                        <p:cTn id="38" dur="500" fill="hold"/>
                                        <p:tgtEl>
                                          <p:spTgt spid="68710"/>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68637"/>
                                        </p:tgtEl>
                                        <p:attrNameLst>
                                          <p:attrName>style.visibility</p:attrName>
                                        </p:attrNameLst>
                                      </p:cBhvr>
                                      <p:to>
                                        <p:strVal val="visible"/>
                                      </p:to>
                                    </p:set>
                                    <p:anim calcmode="lin" valueType="num">
                                      <p:cBhvr>
                                        <p:cTn id="41" dur="500" fill="hold"/>
                                        <p:tgtEl>
                                          <p:spTgt spid="68637"/>
                                        </p:tgtEl>
                                        <p:attrNameLst>
                                          <p:attrName>ppt_w</p:attrName>
                                        </p:attrNameLst>
                                      </p:cBhvr>
                                      <p:tavLst>
                                        <p:tav tm="0">
                                          <p:val>
                                            <p:fltVal val="0"/>
                                          </p:val>
                                        </p:tav>
                                        <p:tav tm="100000">
                                          <p:val>
                                            <p:strVal val="#ppt_w"/>
                                          </p:val>
                                        </p:tav>
                                      </p:tavLst>
                                    </p:anim>
                                    <p:anim calcmode="lin" valueType="num">
                                      <p:cBhvr>
                                        <p:cTn id="42" dur="500" fill="hold"/>
                                        <p:tgtEl>
                                          <p:spTgt spid="68637"/>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68638"/>
                                        </p:tgtEl>
                                        <p:attrNameLst>
                                          <p:attrName>style.visibility</p:attrName>
                                        </p:attrNameLst>
                                      </p:cBhvr>
                                      <p:to>
                                        <p:strVal val="visible"/>
                                      </p:to>
                                    </p:set>
                                    <p:anim calcmode="lin" valueType="num">
                                      <p:cBhvr>
                                        <p:cTn id="45" dur="500" fill="hold"/>
                                        <p:tgtEl>
                                          <p:spTgt spid="68638"/>
                                        </p:tgtEl>
                                        <p:attrNameLst>
                                          <p:attrName>ppt_w</p:attrName>
                                        </p:attrNameLst>
                                      </p:cBhvr>
                                      <p:tavLst>
                                        <p:tav tm="0">
                                          <p:val>
                                            <p:fltVal val="0"/>
                                          </p:val>
                                        </p:tav>
                                        <p:tav tm="100000">
                                          <p:val>
                                            <p:strVal val="#ppt_w"/>
                                          </p:val>
                                        </p:tav>
                                      </p:tavLst>
                                    </p:anim>
                                    <p:anim calcmode="lin" valueType="num">
                                      <p:cBhvr>
                                        <p:cTn id="46" dur="500" fill="hold"/>
                                        <p:tgtEl>
                                          <p:spTgt spid="68638"/>
                                        </p:tgtEl>
                                        <p:attrNameLst>
                                          <p:attrName>ppt_h</p:attrName>
                                        </p:attrNameLst>
                                      </p:cBhvr>
                                      <p:tavLst>
                                        <p:tav tm="0">
                                          <p:val>
                                            <p:fltVal val="0"/>
                                          </p:val>
                                        </p:tav>
                                        <p:tav tm="100000">
                                          <p:val>
                                            <p:strVal val="#ppt_h"/>
                                          </p:val>
                                        </p:tav>
                                      </p:tavLst>
                                    </p:anim>
                                  </p:childTnLst>
                                </p:cTn>
                              </p:par>
                              <p:par>
                                <p:cTn id="47" presetID="23" presetClass="entr" presetSubtype="16" fill="hold" nodeType="withEffect">
                                  <p:stCondLst>
                                    <p:cond delay="0"/>
                                  </p:stCondLst>
                                  <p:childTnLst>
                                    <p:set>
                                      <p:cBhvr>
                                        <p:cTn id="48" dur="1" fill="hold">
                                          <p:stCondLst>
                                            <p:cond delay="0"/>
                                          </p:stCondLst>
                                        </p:cTn>
                                        <p:tgtEl>
                                          <p:spTgt spid="68612"/>
                                        </p:tgtEl>
                                        <p:attrNameLst>
                                          <p:attrName>style.visibility</p:attrName>
                                        </p:attrNameLst>
                                      </p:cBhvr>
                                      <p:to>
                                        <p:strVal val="visible"/>
                                      </p:to>
                                    </p:set>
                                    <p:anim calcmode="lin" valueType="num">
                                      <p:cBhvr>
                                        <p:cTn id="49" dur="500" fill="hold"/>
                                        <p:tgtEl>
                                          <p:spTgt spid="68612"/>
                                        </p:tgtEl>
                                        <p:attrNameLst>
                                          <p:attrName>ppt_w</p:attrName>
                                        </p:attrNameLst>
                                      </p:cBhvr>
                                      <p:tavLst>
                                        <p:tav tm="0">
                                          <p:val>
                                            <p:fltVal val="0"/>
                                          </p:val>
                                        </p:tav>
                                        <p:tav tm="100000">
                                          <p:val>
                                            <p:strVal val="#ppt_w"/>
                                          </p:val>
                                        </p:tav>
                                      </p:tavLst>
                                    </p:anim>
                                    <p:anim calcmode="lin" valueType="num">
                                      <p:cBhvr>
                                        <p:cTn id="50" dur="500" fill="hold"/>
                                        <p:tgtEl>
                                          <p:spTgt spid="68612"/>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68630"/>
                                        </p:tgtEl>
                                        <p:attrNameLst>
                                          <p:attrName>style.visibility</p:attrName>
                                        </p:attrNameLst>
                                      </p:cBhvr>
                                      <p:to>
                                        <p:strVal val="visible"/>
                                      </p:to>
                                    </p:set>
                                    <p:anim calcmode="lin" valueType="num">
                                      <p:cBhvr>
                                        <p:cTn id="53" dur="500" fill="hold"/>
                                        <p:tgtEl>
                                          <p:spTgt spid="68630"/>
                                        </p:tgtEl>
                                        <p:attrNameLst>
                                          <p:attrName>ppt_w</p:attrName>
                                        </p:attrNameLst>
                                      </p:cBhvr>
                                      <p:tavLst>
                                        <p:tav tm="0">
                                          <p:val>
                                            <p:fltVal val="0"/>
                                          </p:val>
                                        </p:tav>
                                        <p:tav tm="100000">
                                          <p:val>
                                            <p:strVal val="#ppt_w"/>
                                          </p:val>
                                        </p:tav>
                                      </p:tavLst>
                                    </p:anim>
                                    <p:anim calcmode="lin" valueType="num">
                                      <p:cBhvr>
                                        <p:cTn id="54" dur="500" fill="hold"/>
                                        <p:tgtEl>
                                          <p:spTgt spid="68630"/>
                                        </p:tgtEl>
                                        <p:attrNameLst>
                                          <p:attrName>ppt_h</p:attrName>
                                        </p:attrNameLst>
                                      </p:cBhvr>
                                      <p:tavLst>
                                        <p:tav tm="0">
                                          <p:val>
                                            <p:fltVal val="0"/>
                                          </p:val>
                                        </p:tav>
                                        <p:tav tm="100000">
                                          <p:val>
                                            <p:strVal val="#ppt_h"/>
                                          </p:val>
                                        </p:tav>
                                      </p:tavLst>
                                    </p:anim>
                                  </p:childTnLst>
                                </p:cTn>
                              </p:par>
                              <p:par>
                                <p:cTn id="55" presetID="23" presetClass="entr" presetSubtype="16" fill="hold" nodeType="withEffect">
                                  <p:stCondLst>
                                    <p:cond delay="0"/>
                                  </p:stCondLst>
                                  <p:childTnLst>
                                    <p:set>
                                      <p:cBhvr>
                                        <p:cTn id="56" dur="1" fill="hold">
                                          <p:stCondLst>
                                            <p:cond delay="0"/>
                                          </p:stCondLst>
                                        </p:cTn>
                                        <p:tgtEl>
                                          <p:spTgt spid="68639"/>
                                        </p:tgtEl>
                                        <p:attrNameLst>
                                          <p:attrName>style.visibility</p:attrName>
                                        </p:attrNameLst>
                                      </p:cBhvr>
                                      <p:to>
                                        <p:strVal val="visible"/>
                                      </p:to>
                                    </p:set>
                                    <p:anim calcmode="lin" valueType="num">
                                      <p:cBhvr>
                                        <p:cTn id="57" dur="500" fill="hold"/>
                                        <p:tgtEl>
                                          <p:spTgt spid="68639"/>
                                        </p:tgtEl>
                                        <p:attrNameLst>
                                          <p:attrName>ppt_w</p:attrName>
                                        </p:attrNameLst>
                                      </p:cBhvr>
                                      <p:tavLst>
                                        <p:tav tm="0">
                                          <p:val>
                                            <p:fltVal val="0"/>
                                          </p:val>
                                        </p:tav>
                                        <p:tav tm="100000">
                                          <p:val>
                                            <p:strVal val="#ppt_w"/>
                                          </p:val>
                                        </p:tav>
                                      </p:tavLst>
                                    </p:anim>
                                    <p:anim calcmode="lin" valueType="num">
                                      <p:cBhvr>
                                        <p:cTn id="58" dur="500" fill="hold"/>
                                        <p:tgtEl>
                                          <p:spTgt spid="68639"/>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68640"/>
                                        </p:tgtEl>
                                        <p:attrNameLst>
                                          <p:attrName>style.visibility</p:attrName>
                                        </p:attrNameLst>
                                      </p:cBhvr>
                                      <p:to>
                                        <p:strVal val="visible"/>
                                      </p:to>
                                    </p:set>
                                    <p:anim calcmode="lin" valueType="num">
                                      <p:cBhvr>
                                        <p:cTn id="61" dur="500" fill="hold"/>
                                        <p:tgtEl>
                                          <p:spTgt spid="68640"/>
                                        </p:tgtEl>
                                        <p:attrNameLst>
                                          <p:attrName>ppt_w</p:attrName>
                                        </p:attrNameLst>
                                      </p:cBhvr>
                                      <p:tavLst>
                                        <p:tav tm="0">
                                          <p:val>
                                            <p:fltVal val="0"/>
                                          </p:val>
                                        </p:tav>
                                        <p:tav tm="100000">
                                          <p:val>
                                            <p:strVal val="#ppt_w"/>
                                          </p:val>
                                        </p:tav>
                                      </p:tavLst>
                                    </p:anim>
                                    <p:anim calcmode="lin" valueType="num">
                                      <p:cBhvr>
                                        <p:cTn id="62" dur="500" fill="hold"/>
                                        <p:tgtEl>
                                          <p:spTgt spid="68640"/>
                                        </p:tgtEl>
                                        <p:attrNameLst>
                                          <p:attrName>ppt_h</p:attrName>
                                        </p:attrNameLst>
                                      </p:cBhvr>
                                      <p:tavLst>
                                        <p:tav tm="0">
                                          <p:val>
                                            <p:fltVal val="0"/>
                                          </p:val>
                                        </p:tav>
                                        <p:tav tm="100000">
                                          <p:val>
                                            <p:strVal val="#ppt_h"/>
                                          </p:val>
                                        </p:tav>
                                      </p:tavLst>
                                    </p:anim>
                                  </p:childTnLst>
                                </p:cTn>
                              </p:par>
                            </p:childTnLst>
                          </p:cTn>
                        </p:par>
                        <p:par>
                          <p:cTn id="63" fill="hold" nodeType="afterGroup">
                            <p:stCondLst>
                              <p:cond delay="500"/>
                            </p:stCondLst>
                            <p:childTnLst>
                              <p:par>
                                <p:cTn id="64" presetID="23" presetClass="entr" presetSubtype="16" fill="hold" nodeType="afterEffect">
                                  <p:stCondLst>
                                    <p:cond delay="0"/>
                                  </p:stCondLst>
                                  <p:childTnLst>
                                    <p:set>
                                      <p:cBhvr>
                                        <p:cTn id="65" dur="1" fill="hold">
                                          <p:stCondLst>
                                            <p:cond delay="0"/>
                                          </p:stCondLst>
                                        </p:cTn>
                                        <p:tgtEl>
                                          <p:spTgt spid="68642"/>
                                        </p:tgtEl>
                                        <p:attrNameLst>
                                          <p:attrName>style.visibility</p:attrName>
                                        </p:attrNameLst>
                                      </p:cBhvr>
                                      <p:to>
                                        <p:strVal val="visible"/>
                                      </p:to>
                                    </p:set>
                                    <p:anim calcmode="lin" valueType="num">
                                      <p:cBhvr>
                                        <p:cTn id="66" dur="500" fill="hold"/>
                                        <p:tgtEl>
                                          <p:spTgt spid="68642"/>
                                        </p:tgtEl>
                                        <p:attrNameLst>
                                          <p:attrName>ppt_w</p:attrName>
                                        </p:attrNameLst>
                                      </p:cBhvr>
                                      <p:tavLst>
                                        <p:tav tm="0">
                                          <p:val>
                                            <p:fltVal val="0"/>
                                          </p:val>
                                        </p:tav>
                                        <p:tav tm="100000">
                                          <p:val>
                                            <p:strVal val="#ppt_w"/>
                                          </p:val>
                                        </p:tav>
                                      </p:tavLst>
                                    </p:anim>
                                    <p:anim calcmode="lin" valueType="num">
                                      <p:cBhvr>
                                        <p:cTn id="67" dur="500" fill="hold"/>
                                        <p:tgtEl>
                                          <p:spTgt spid="68642"/>
                                        </p:tgtEl>
                                        <p:attrNameLst>
                                          <p:attrName>ppt_h</p:attrName>
                                        </p:attrNameLst>
                                      </p:cBhvr>
                                      <p:tavLst>
                                        <p:tav tm="0">
                                          <p:val>
                                            <p:fltVal val="0"/>
                                          </p:val>
                                        </p:tav>
                                        <p:tav tm="100000">
                                          <p:val>
                                            <p:strVal val="#ppt_h"/>
                                          </p:val>
                                        </p:tav>
                                      </p:tavLst>
                                    </p:anim>
                                  </p:childTnLst>
                                </p:cTn>
                              </p:par>
                              <p:par>
                                <p:cTn id="68" presetID="23" presetClass="entr" presetSubtype="16" fill="hold" grpId="0" nodeType="withEffect">
                                  <p:stCondLst>
                                    <p:cond delay="0"/>
                                  </p:stCondLst>
                                  <p:childTnLst>
                                    <p:set>
                                      <p:cBhvr>
                                        <p:cTn id="69" dur="1" fill="hold">
                                          <p:stCondLst>
                                            <p:cond delay="0"/>
                                          </p:stCondLst>
                                        </p:cTn>
                                        <p:tgtEl>
                                          <p:spTgt spid="68644"/>
                                        </p:tgtEl>
                                        <p:attrNameLst>
                                          <p:attrName>style.visibility</p:attrName>
                                        </p:attrNameLst>
                                      </p:cBhvr>
                                      <p:to>
                                        <p:strVal val="visible"/>
                                      </p:to>
                                    </p:set>
                                    <p:anim calcmode="lin" valueType="num">
                                      <p:cBhvr>
                                        <p:cTn id="70" dur="500" fill="hold"/>
                                        <p:tgtEl>
                                          <p:spTgt spid="68644"/>
                                        </p:tgtEl>
                                        <p:attrNameLst>
                                          <p:attrName>ppt_w</p:attrName>
                                        </p:attrNameLst>
                                      </p:cBhvr>
                                      <p:tavLst>
                                        <p:tav tm="0">
                                          <p:val>
                                            <p:fltVal val="0"/>
                                          </p:val>
                                        </p:tav>
                                        <p:tav tm="100000">
                                          <p:val>
                                            <p:strVal val="#ppt_w"/>
                                          </p:val>
                                        </p:tav>
                                      </p:tavLst>
                                    </p:anim>
                                    <p:anim calcmode="lin" valueType="num">
                                      <p:cBhvr>
                                        <p:cTn id="71" dur="500" fill="hold"/>
                                        <p:tgtEl>
                                          <p:spTgt spid="68644"/>
                                        </p:tgtEl>
                                        <p:attrNameLst>
                                          <p:attrName>ppt_h</p:attrName>
                                        </p:attrNameLst>
                                      </p:cBhvr>
                                      <p:tavLst>
                                        <p:tav tm="0">
                                          <p:val>
                                            <p:fltVal val="0"/>
                                          </p:val>
                                        </p:tav>
                                        <p:tav tm="100000">
                                          <p:val>
                                            <p:strVal val="#ppt_h"/>
                                          </p:val>
                                        </p:tav>
                                      </p:tavLst>
                                    </p:anim>
                                  </p:childTnLst>
                                </p:cTn>
                              </p:par>
                              <p:par>
                                <p:cTn id="72" presetID="23" presetClass="entr" presetSubtype="16" fill="hold" nodeType="withEffect">
                                  <p:stCondLst>
                                    <p:cond delay="0"/>
                                  </p:stCondLst>
                                  <p:childTnLst>
                                    <p:set>
                                      <p:cBhvr>
                                        <p:cTn id="73" dur="1" fill="hold">
                                          <p:stCondLst>
                                            <p:cond delay="0"/>
                                          </p:stCondLst>
                                        </p:cTn>
                                        <p:tgtEl>
                                          <p:spTgt spid="68613"/>
                                        </p:tgtEl>
                                        <p:attrNameLst>
                                          <p:attrName>style.visibility</p:attrName>
                                        </p:attrNameLst>
                                      </p:cBhvr>
                                      <p:to>
                                        <p:strVal val="visible"/>
                                      </p:to>
                                    </p:set>
                                    <p:anim calcmode="lin" valueType="num">
                                      <p:cBhvr>
                                        <p:cTn id="74" dur="500" fill="hold"/>
                                        <p:tgtEl>
                                          <p:spTgt spid="68613"/>
                                        </p:tgtEl>
                                        <p:attrNameLst>
                                          <p:attrName>ppt_w</p:attrName>
                                        </p:attrNameLst>
                                      </p:cBhvr>
                                      <p:tavLst>
                                        <p:tav tm="0">
                                          <p:val>
                                            <p:fltVal val="0"/>
                                          </p:val>
                                        </p:tav>
                                        <p:tav tm="100000">
                                          <p:val>
                                            <p:strVal val="#ppt_w"/>
                                          </p:val>
                                        </p:tav>
                                      </p:tavLst>
                                    </p:anim>
                                    <p:anim calcmode="lin" valueType="num">
                                      <p:cBhvr>
                                        <p:cTn id="75" dur="500" fill="hold"/>
                                        <p:tgtEl>
                                          <p:spTgt spid="68613"/>
                                        </p:tgtEl>
                                        <p:attrNameLst>
                                          <p:attrName>ppt_h</p:attrName>
                                        </p:attrNameLst>
                                      </p:cBhvr>
                                      <p:tavLst>
                                        <p:tav tm="0">
                                          <p:val>
                                            <p:fltVal val="0"/>
                                          </p:val>
                                        </p:tav>
                                        <p:tav tm="100000">
                                          <p:val>
                                            <p:strVal val="#ppt_h"/>
                                          </p:val>
                                        </p:tav>
                                      </p:tavLst>
                                    </p:anim>
                                  </p:childTnLst>
                                </p:cTn>
                              </p:par>
                              <p:par>
                                <p:cTn id="76" presetID="23" presetClass="entr" presetSubtype="16" fill="hold" grpId="0" nodeType="withEffect">
                                  <p:stCondLst>
                                    <p:cond delay="0"/>
                                  </p:stCondLst>
                                  <p:childTnLst>
                                    <p:set>
                                      <p:cBhvr>
                                        <p:cTn id="77" dur="1" fill="hold">
                                          <p:stCondLst>
                                            <p:cond delay="0"/>
                                          </p:stCondLst>
                                        </p:cTn>
                                        <p:tgtEl>
                                          <p:spTgt spid="68631"/>
                                        </p:tgtEl>
                                        <p:attrNameLst>
                                          <p:attrName>style.visibility</p:attrName>
                                        </p:attrNameLst>
                                      </p:cBhvr>
                                      <p:to>
                                        <p:strVal val="visible"/>
                                      </p:to>
                                    </p:set>
                                    <p:anim calcmode="lin" valueType="num">
                                      <p:cBhvr>
                                        <p:cTn id="78" dur="500" fill="hold"/>
                                        <p:tgtEl>
                                          <p:spTgt spid="68631"/>
                                        </p:tgtEl>
                                        <p:attrNameLst>
                                          <p:attrName>ppt_w</p:attrName>
                                        </p:attrNameLst>
                                      </p:cBhvr>
                                      <p:tavLst>
                                        <p:tav tm="0">
                                          <p:val>
                                            <p:fltVal val="0"/>
                                          </p:val>
                                        </p:tav>
                                        <p:tav tm="100000">
                                          <p:val>
                                            <p:strVal val="#ppt_w"/>
                                          </p:val>
                                        </p:tav>
                                      </p:tavLst>
                                    </p:anim>
                                    <p:anim calcmode="lin" valueType="num">
                                      <p:cBhvr>
                                        <p:cTn id="79" dur="500" fill="hold"/>
                                        <p:tgtEl>
                                          <p:spTgt spid="68631"/>
                                        </p:tgtEl>
                                        <p:attrNameLst>
                                          <p:attrName>ppt_h</p:attrName>
                                        </p:attrNameLst>
                                      </p:cBhvr>
                                      <p:tavLst>
                                        <p:tav tm="0">
                                          <p:val>
                                            <p:fltVal val="0"/>
                                          </p:val>
                                        </p:tav>
                                        <p:tav tm="100000">
                                          <p:val>
                                            <p:strVal val="#ppt_h"/>
                                          </p:val>
                                        </p:tav>
                                      </p:tavLst>
                                    </p:anim>
                                  </p:childTnLst>
                                </p:cTn>
                              </p:par>
                              <p:par>
                                <p:cTn id="80" presetID="23" presetClass="entr" presetSubtype="16" fill="hold" nodeType="withEffect">
                                  <p:stCondLst>
                                    <p:cond delay="0"/>
                                  </p:stCondLst>
                                  <p:childTnLst>
                                    <p:set>
                                      <p:cBhvr>
                                        <p:cTn id="81" dur="1" fill="hold">
                                          <p:stCondLst>
                                            <p:cond delay="0"/>
                                          </p:stCondLst>
                                        </p:cTn>
                                        <p:tgtEl>
                                          <p:spTgt spid="68641"/>
                                        </p:tgtEl>
                                        <p:attrNameLst>
                                          <p:attrName>style.visibility</p:attrName>
                                        </p:attrNameLst>
                                      </p:cBhvr>
                                      <p:to>
                                        <p:strVal val="visible"/>
                                      </p:to>
                                    </p:set>
                                    <p:anim calcmode="lin" valueType="num">
                                      <p:cBhvr>
                                        <p:cTn id="82" dur="500" fill="hold"/>
                                        <p:tgtEl>
                                          <p:spTgt spid="68641"/>
                                        </p:tgtEl>
                                        <p:attrNameLst>
                                          <p:attrName>ppt_w</p:attrName>
                                        </p:attrNameLst>
                                      </p:cBhvr>
                                      <p:tavLst>
                                        <p:tav tm="0">
                                          <p:val>
                                            <p:fltVal val="0"/>
                                          </p:val>
                                        </p:tav>
                                        <p:tav tm="100000">
                                          <p:val>
                                            <p:strVal val="#ppt_w"/>
                                          </p:val>
                                        </p:tav>
                                      </p:tavLst>
                                    </p:anim>
                                    <p:anim calcmode="lin" valueType="num">
                                      <p:cBhvr>
                                        <p:cTn id="83" dur="500" fill="hold"/>
                                        <p:tgtEl>
                                          <p:spTgt spid="68641"/>
                                        </p:tgtEl>
                                        <p:attrNameLst>
                                          <p:attrName>ppt_h</p:attrName>
                                        </p:attrNameLst>
                                      </p:cBhvr>
                                      <p:tavLst>
                                        <p:tav tm="0">
                                          <p:val>
                                            <p:fltVal val="0"/>
                                          </p:val>
                                        </p:tav>
                                        <p:tav tm="100000">
                                          <p:val>
                                            <p:strVal val="#ppt_h"/>
                                          </p:val>
                                        </p:tav>
                                      </p:tavLst>
                                    </p:anim>
                                  </p:childTnLst>
                                </p:cTn>
                              </p:par>
                              <p:par>
                                <p:cTn id="84" presetID="23" presetClass="entr" presetSubtype="16" fill="hold" grpId="0" nodeType="withEffect">
                                  <p:stCondLst>
                                    <p:cond delay="0"/>
                                  </p:stCondLst>
                                  <p:childTnLst>
                                    <p:set>
                                      <p:cBhvr>
                                        <p:cTn id="85" dur="1" fill="hold">
                                          <p:stCondLst>
                                            <p:cond delay="0"/>
                                          </p:stCondLst>
                                        </p:cTn>
                                        <p:tgtEl>
                                          <p:spTgt spid="68643"/>
                                        </p:tgtEl>
                                        <p:attrNameLst>
                                          <p:attrName>style.visibility</p:attrName>
                                        </p:attrNameLst>
                                      </p:cBhvr>
                                      <p:to>
                                        <p:strVal val="visible"/>
                                      </p:to>
                                    </p:set>
                                    <p:anim calcmode="lin" valueType="num">
                                      <p:cBhvr>
                                        <p:cTn id="86" dur="500" fill="hold"/>
                                        <p:tgtEl>
                                          <p:spTgt spid="68643"/>
                                        </p:tgtEl>
                                        <p:attrNameLst>
                                          <p:attrName>ppt_w</p:attrName>
                                        </p:attrNameLst>
                                      </p:cBhvr>
                                      <p:tavLst>
                                        <p:tav tm="0">
                                          <p:val>
                                            <p:fltVal val="0"/>
                                          </p:val>
                                        </p:tav>
                                        <p:tav tm="100000">
                                          <p:val>
                                            <p:strVal val="#ppt_w"/>
                                          </p:val>
                                        </p:tav>
                                      </p:tavLst>
                                    </p:anim>
                                    <p:anim calcmode="lin" valueType="num">
                                      <p:cBhvr>
                                        <p:cTn id="87" dur="500" fill="hold"/>
                                        <p:tgtEl>
                                          <p:spTgt spid="68643"/>
                                        </p:tgtEl>
                                        <p:attrNameLst>
                                          <p:attrName>ppt_h</p:attrName>
                                        </p:attrNameLst>
                                      </p:cBhvr>
                                      <p:tavLst>
                                        <p:tav tm="0">
                                          <p:val>
                                            <p:fltVal val="0"/>
                                          </p:val>
                                        </p:tav>
                                        <p:tav tm="100000">
                                          <p:val>
                                            <p:strVal val="#ppt_h"/>
                                          </p:val>
                                        </p:tav>
                                      </p:tavLst>
                                    </p:anim>
                                  </p:childTnLst>
                                </p:cTn>
                              </p:par>
                            </p:childTnLst>
                          </p:cTn>
                        </p:par>
                        <p:par>
                          <p:cTn id="88" fill="hold" nodeType="afterGroup">
                            <p:stCondLst>
                              <p:cond delay="1000"/>
                            </p:stCondLst>
                            <p:childTnLst>
                              <p:par>
                                <p:cTn id="89" presetID="23" presetClass="entr" presetSubtype="16" fill="hold" nodeType="afterEffect">
                                  <p:stCondLst>
                                    <p:cond delay="0"/>
                                  </p:stCondLst>
                                  <p:childTnLst>
                                    <p:set>
                                      <p:cBhvr>
                                        <p:cTn id="90" dur="1" fill="hold">
                                          <p:stCondLst>
                                            <p:cond delay="0"/>
                                          </p:stCondLst>
                                        </p:cTn>
                                        <p:tgtEl>
                                          <p:spTgt spid="68646"/>
                                        </p:tgtEl>
                                        <p:attrNameLst>
                                          <p:attrName>style.visibility</p:attrName>
                                        </p:attrNameLst>
                                      </p:cBhvr>
                                      <p:to>
                                        <p:strVal val="visible"/>
                                      </p:to>
                                    </p:set>
                                    <p:anim calcmode="lin" valueType="num">
                                      <p:cBhvr>
                                        <p:cTn id="91" dur="500" fill="hold"/>
                                        <p:tgtEl>
                                          <p:spTgt spid="68646"/>
                                        </p:tgtEl>
                                        <p:attrNameLst>
                                          <p:attrName>ppt_w</p:attrName>
                                        </p:attrNameLst>
                                      </p:cBhvr>
                                      <p:tavLst>
                                        <p:tav tm="0">
                                          <p:val>
                                            <p:fltVal val="0"/>
                                          </p:val>
                                        </p:tav>
                                        <p:tav tm="100000">
                                          <p:val>
                                            <p:strVal val="#ppt_w"/>
                                          </p:val>
                                        </p:tav>
                                      </p:tavLst>
                                    </p:anim>
                                    <p:anim calcmode="lin" valueType="num">
                                      <p:cBhvr>
                                        <p:cTn id="92" dur="500" fill="hold"/>
                                        <p:tgtEl>
                                          <p:spTgt spid="68646"/>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0"/>
                                  </p:stCondLst>
                                  <p:childTnLst>
                                    <p:set>
                                      <p:cBhvr>
                                        <p:cTn id="94" dur="1" fill="hold">
                                          <p:stCondLst>
                                            <p:cond delay="0"/>
                                          </p:stCondLst>
                                        </p:cTn>
                                        <p:tgtEl>
                                          <p:spTgt spid="68648"/>
                                        </p:tgtEl>
                                        <p:attrNameLst>
                                          <p:attrName>style.visibility</p:attrName>
                                        </p:attrNameLst>
                                      </p:cBhvr>
                                      <p:to>
                                        <p:strVal val="visible"/>
                                      </p:to>
                                    </p:set>
                                    <p:anim calcmode="lin" valueType="num">
                                      <p:cBhvr>
                                        <p:cTn id="95" dur="500" fill="hold"/>
                                        <p:tgtEl>
                                          <p:spTgt spid="68648"/>
                                        </p:tgtEl>
                                        <p:attrNameLst>
                                          <p:attrName>ppt_w</p:attrName>
                                        </p:attrNameLst>
                                      </p:cBhvr>
                                      <p:tavLst>
                                        <p:tav tm="0">
                                          <p:val>
                                            <p:fltVal val="0"/>
                                          </p:val>
                                        </p:tav>
                                        <p:tav tm="100000">
                                          <p:val>
                                            <p:strVal val="#ppt_w"/>
                                          </p:val>
                                        </p:tav>
                                      </p:tavLst>
                                    </p:anim>
                                    <p:anim calcmode="lin" valueType="num">
                                      <p:cBhvr>
                                        <p:cTn id="96" dur="500" fill="hold"/>
                                        <p:tgtEl>
                                          <p:spTgt spid="68648"/>
                                        </p:tgtEl>
                                        <p:attrNameLst>
                                          <p:attrName>ppt_h</p:attrName>
                                        </p:attrNameLst>
                                      </p:cBhvr>
                                      <p:tavLst>
                                        <p:tav tm="0">
                                          <p:val>
                                            <p:fltVal val="0"/>
                                          </p:val>
                                        </p:tav>
                                        <p:tav tm="100000">
                                          <p:val>
                                            <p:strVal val="#ppt_h"/>
                                          </p:val>
                                        </p:tav>
                                      </p:tavLst>
                                    </p:anim>
                                  </p:childTnLst>
                                </p:cTn>
                              </p:par>
                              <p:par>
                                <p:cTn id="97" presetID="23" presetClass="entr" presetSubtype="16" fill="hold" nodeType="withEffect">
                                  <p:stCondLst>
                                    <p:cond delay="0"/>
                                  </p:stCondLst>
                                  <p:childTnLst>
                                    <p:set>
                                      <p:cBhvr>
                                        <p:cTn id="98" dur="1" fill="hold">
                                          <p:stCondLst>
                                            <p:cond delay="0"/>
                                          </p:stCondLst>
                                        </p:cTn>
                                        <p:tgtEl>
                                          <p:spTgt spid="68614"/>
                                        </p:tgtEl>
                                        <p:attrNameLst>
                                          <p:attrName>style.visibility</p:attrName>
                                        </p:attrNameLst>
                                      </p:cBhvr>
                                      <p:to>
                                        <p:strVal val="visible"/>
                                      </p:to>
                                    </p:set>
                                    <p:anim calcmode="lin" valueType="num">
                                      <p:cBhvr>
                                        <p:cTn id="99" dur="500" fill="hold"/>
                                        <p:tgtEl>
                                          <p:spTgt spid="68614"/>
                                        </p:tgtEl>
                                        <p:attrNameLst>
                                          <p:attrName>ppt_w</p:attrName>
                                        </p:attrNameLst>
                                      </p:cBhvr>
                                      <p:tavLst>
                                        <p:tav tm="0">
                                          <p:val>
                                            <p:fltVal val="0"/>
                                          </p:val>
                                        </p:tav>
                                        <p:tav tm="100000">
                                          <p:val>
                                            <p:strVal val="#ppt_w"/>
                                          </p:val>
                                        </p:tav>
                                      </p:tavLst>
                                    </p:anim>
                                    <p:anim calcmode="lin" valueType="num">
                                      <p:cBhvr>
                                        <p:cTn id="100" dur="500" fill="hold"/>
                                        <p:tgtEl>
                                          <p:spTgt spid="68614"/>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0"/>
                                  </p:stCondLst>
                                  <p:childTnLst>
                                    <p:set>
                                      <p:cBhvr>
                                        <p:cTn id="102" dur="1" fill="hold">
                                          <p:stCondLst>
                                            <p:cond delay="0"/>
                                          </p:stCondLst>
                                        </p:cTn>
                                        <p:tgtEl>
                                          <p:spTgt spid="68632"/>
                                        </p:tgtEl>
                                        <p:attrNameLst>
                                          <p:attrName>style.visibility</p:attrName>
                                        </p:attrNameLst>
                                      </p:cBhvr>
                                      <p:to>
                                        <p:strVal val="visible"/>
                                      </p:to>
                                    </p:set>
                                    <p:anim calcmode="lin" valueType="num">
                                      <p:cBhvr>
                                        <p:cTn id="103" dur="500" fill="hold"/>
                                        <p:tgtEl>
                                          <p:spTgt spid="68632"/>
                                        </p:tgtEl>
                                        <p:attrNameLst>
                                          <p:attrName>ppt_w</p:attrName>
                                        </p:attrNameLst>
                                      </p:cBhvr>
                                      <p:tavLst>
                                        <p:tav tm="0">
                                          <p:val>
                                            <p:fltVal val="0"/>
                                          </p:val>
                                        </p:tav>
                                        <p:tav tm="100000">
                                          <p:val>
                                            <p:strVal val="#ppt_w"/>
                                          </p:val>
                                        </p:tav>
                                      </p:tavLst>
                                    </p:anim>
                                    <p:anim calcmode="lin" valueType="num">
                                      <p:cBhvr>
                                        <p:cTn id="104" dur="500" fill="hold"/>
                                        <p:tgtEl>
                                          <p:spTgt spid="68632"/>
                                        </p:tgtEl>
                                        <p:attrNameLst>
                                          <p:attrName>ppt_h</p:attrName>
                                        </p:attrNameLst>
                                      </p:cBhvr>
                                      <p:tavLst>
                                        <p:tav tm="0">
                                          <p:val>
                                            <p:fltVal val="0"/>
                                          </p:val>
                                        </p:tav>
                                        <p:tav tm="100000">
                                          <p:val>
                                            <p:strVal val="#ppt_h"/>
                                          </p:val>
                                        </p:tav>
                                      </p:tavLst>
                                    </p:anim>
                                  </p:childTnLst>
                                </p:cTn>
                              </p:par>
                              <p:par>
                                <p:cTn id="105" presetID="23" presetClass="entr" presetSubtype="16" fill="hold" nodeType="withEffect">
                                  <p:stCondLst>
                                    <p:cond delay="0"/>
                                  </p:stCondLst>
                                  <p:childTnLst>
                                    <p:set>
                                      <p:cBhvr>
                                        <p:cTn id="106" dur="1" fill="hold">
                                          <p:stCondLst>
                                            <p:cond delay="0"/>
                                          </p:stCondLst>
                                        </p:cTn>
                                        <p:tgtEl>
                                          <p:spTgt spid="68645"/>
                                        </p:tgtEl>
                                        <p:attrNameLst>
                                          <p:attrName>style.visibility</p:attrName>
                                        </p:attrNameLst>
                                      </p:cBhvr>
                                      <p:to>
                                        <p:strVal val="visible"/>
                                      </p:to>
                                    </p:set>
                                    <p:anim calcmode="lin" valueType="num">
                                      <p:cBhvr>
                                        <p:cTn id="107" dur="500" fill="hold"/>
                                        <p:tgtEl>
                                          <p:spTgt spid="68645"/>
                                        </p:tgtEl>
                                        <p:attrNameLst>
                                          <p:attrName>ppt_w</p:attrName>
                                        </p:attrNameLst>
                                      </p:cBhvr>
                                      <p:tavLst>
                                        <p:tav tm="0">
                                          <p:val>
                                            <p:fltVal val="0"/>
                                          </p:val>
                                        </p:tav>
                                        <p:tav tm="100000">
                                          <p:val>
                                            <p:strVal val="#ppt_w"/>
                                          </p:val>
                                        </p:tav>
                                      </p:tavLst>
                                    </p:anim>
                                    <p:anim calcmode="lin" valueType="num">
                                      <p:cBhvr>
                                        <p:cTn id="108" dur="500" fill="hold"/>
                                        <p:tgtEl>
                                          <p:spTgt spid="68645"/>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0"/>
                                  </p:stCondLst>
                                  <p:childTnLst>
                                    <p:set>
                                      <p:cBhvr>
                                        <p:cTn id="110" dur="1" fill="hold">
                                          <p:stCondLst>
                                            <p:cond delay="0"/>
                                          </p:stCondLst>
                                        </p:cTn>
                                        <p:tgtEl>
                                          <p:spTgt spid="68647"/>
                                        </p:tgtEl>
                                        <p:attrNameLst>
                                          <p:attrName>style.visibility</p:attrName>
                                        </p:attrNameLst>
                                      </p:cBhvr>
                                      <p:to>
                                        <p:strVal val="visible"/>
                                      </p:to>
                                    </p:set>
                                    <p:anim calcmode="lin" valueType="num">
                                      <p:cBhvr>
                                        <p:cTn id="111" dur="500" fill="hold"/>
                                        <p:tgtEl>
                                          <p:spTgt spid="68647"/>
                                        </p:tgtEl>
                                        <p:attrNameLst>
                                          <p:attrName>ppt_w</p:attrName>
                                        </p:attrNameLst>
                                      </p:cBhvr>
                                      <p:tavLst>
                                        <p:tav tm="0">
                                          <p:val>
                                            <p:fltVal val="0"/>
                                          </p:val>
                                        </p:tav>
                                        <p:tav tm="100000">
                                          <p:val>
                                            <p:strVal val="#ppt_w"/>
                                          </p:val>
                                        </p:tav>
                                      </p:tavLst>
                                    </p:anim>
                                    <p:anim calcmode="lin" valueType="num">
                                      <p:cBhvr>
                                        <p:cTn id="112" dur="500" fill="hold"/>
                                        <p:tgtEl>
                                          <p:spTgt spid="68647"/>
                                        </p:tgtEl>
                                        <p:attrNameLst>
                                          <p:attrName>ppt_h</p:attrName>
                                        </p:attrNameLst>
                                      </p:cBhvr>
                                      <p:tavLst>
                                        <p:tav tm="0">
                                          <p:val>
                                            <p:fltVal val="0"/>
                                          </p:val>
                                        </p:tav>
                                        <p:tav tm="100000">
                                          <p:val>
                                            <p:strVal val="#ppt_h"/>
                                          </p:val>
                                        </p:tav>
                                      </p:tavLst>
                                    </p:anim>
                                  </p:childTnLst>
                                </p:cTn>
                              </p:par>
                            </p:childTnLst>
                          </p:cTn>
                        </p:par>
                        <p:par>
                          <p:cTn id="113" fill="hold" nodeType="afterGroup">
                            <p:stCondLst>
                              <p:cond delay="1500"/>
                            </p:stCondLst>
                            <p:childTnLst>
                              <p:par>
                                <p:cTn id="114" presetID="23" presetClass="entr" presetSubtype="16" fill="hold" grpId="0" nodeType="afterEffect">
                                  <p:stCondLst>
                                    <p:cond delay="0"/>
                                  </p:stCondLst>
                                  <p:childTnLst>
                                    <p:set>
                                      <p:cBhvr>
                                        <p:cTn id="115" dur="1" fill="hold">
                                          <p:stCondLst>
                                            <p:cond delay="0"/>
                                          </p:stCondLst>
                                        </p:cTn>
                                        <p:tgtEl>
                                          <p:spTgt spid="68650"/>
                                        </p:tgtEl>
                                        <p:attrNameLst>
                                          <p:attrName>style.visibility</p:attrName>
                                        </p:attrNameLst>
                                      </p:cBhvr>
                                      <p:to>
                                        <p:strVal val="visible"/>
                                      </p:to>
                                    </p:set>
                                    <p:anim calcmode="lin" valueType="num">
                                      <p:cBhvr>
                                        <p:cTn id="116" dur="500" fill="hold"/>
                                        <p:tgtEl>
                                          <p:spTgt spid="68650"/>
                                        </p:tgtEl>
                                        <p:attrNameLst>
                                          <p:attrName>ppt_w</p:attrName>
                                        </p:attrNameLst>
                                      </p:cBhvr>
                                      <p:tavLst>
                                        <p:tav tm="0">
                                          <p:val>
                                            <p:fltVal val="0"/>
                                          </p:val>
                                        </p:tav>
                                        <p:tav tm="100000">
                                          <p:val>
                                            <p:strVal val="#ppt_w"/>
                                          </p:val>
                                        </p:tav>
                                      </p:tavLst>
                                    </p:anim>
                                    <p:anim calcmode="lin" valueType="num">
                                      <p:cBhvr>
                                        <p:cTn id="117" dur="500" fill="hold"/>
                                        <p:tgtEl>
                                          <p:spTgt spid="68650"/>
                                        </p:tgtEl>
                                        <p:attrNameLst>
                                          <p:attrName>ppt_h</p:attrName>
                                        </p:attrNameLst>
                                      </p:cBhvr>
                                      <p:tavLst>
                                        <p:tav tm="0">
                                          <p:val>
                                            <p:fltVal val="0"/>
                                          </p:val>
                                        </p:tav>
                                        <p:tav tm="100000">
                                          <p:val>
                                            <p:strVal val="#ppt_h"/>
                                          </p:val>
                                        </p:tav>
                                      </p:tavLst>
                                    </p:anim>
                                  </p:childTnLst>
                                </p:cTn>
                              </p:par>
                              <p:par>
                                <p:cTn id="118" presetID="23" presetClass="entr" presetSubtype="16" fill="hold" grpId="0" nodeType="withEffect">
                                  <p:stCondLst>
                                    <p:cond delay="0"/>
                                  </p:stCondLst>
                                  <p:childTnLst>
                                    <p:set>
                                      <p:cBhvr>
                                        <p:cTn id="119" dur="1" fill="hold">
                                          <p:stCondLst>
                                            <p:cond delay="0"/>
                                          </p:stCondLst>
                                        </p:cTn>
                                        <p:tgtEl>
                                          <p:spTgt spid="68651"/>
                                        </p:tgtEl>
                                        <p:attrNameLst>
                                          <p:attrName>style.visibility</p:attrName>
                                        </p:attrNameLst>
                                      </p:cBhvr>
                                      <p:to>
                                        <p:strVal val="visible"/>
                                      </p:to>
                                    </p:set>
                                    <p:anim calcmode="lin" valueType="num">
                                      <p:cBhvr>
                                        <p:cTn id="120" dur="500" fill="hold"/>
                                        <p:tgtEl>
                                          <p:spTgt spid="68651"/>
                                        </p:tgtEl>
                                        <p:attrNameLst>
                                          <p:attrName>ppt_w</p:attrName>
                                        </p:attrNameLst>
                                      </p:cBhvr>
                                      <p:tavLst>
                                        <p:tav tm="0">
                                          <p:val>
                                            <p:fltVal val="0"/>
                                          </p:val>
                                        </p:tav>
                                        <p:tav tm="100000">
                                          <p:val>
                                            <p:strVal val="#ppt_w"/>
                                          </p:val>
                                        </p:tav>
                                      </p:tavLst>
                                    </p:anim>
                                    <p:anim calcmode="lin" valueType="num">
                                      <p:cBhvr>
                                        <p:cTn id="121" dur="500" fill="hold"/>
                                        <p:tgtEl>
                                          <p:spTgt spid="68651"/>
                                        </p:tgtEl>
                                        <p:attrNameLst>
                                          <p:attrName>ppt_h</p:attrName>
                                        </p:attrNameLst>
                                      </p:cBhvr>
                                      <p:tavLst>
                                        <p:tav tm="0">
                                          <p:val>
                                            <p:fltVal val="0"/>
                                          </p:val>
                                        </p:tav>
                                        <p:tav tm="100000">
                                          <p:val>
                                            <p:strVal val="#ppt_h"/>
                                          </p:val>
                                        </p:tav>
                                      </p:tavLst>
                                    </p:anim>
                                  </p:childTnLst>
                                </p:cTn>
                              </p:par>
                              <p:par>
                                <p:cTn id="122" presetID="23" presetClass="entr" presetSubtype="16" fill="hold" nodeType="withEffect">
                                  <p:stCondLst>
                                    <p:cond delay="0"/>
                                  </p:stCondLst>
                                  <p:childTnLst>
                                    <p:set>
                                      <p:cBhvr>
                                        <p:cTn id="123" dur="1" fill="hold">
                                          <p:stCondLst>
                                            <p:cond delay="0"/>
                                          </p:stCondLst>
                                        </p:cTn>
                                        <p:tgtEl>
                                          <p:spTgt spid="68620"/>
                                        </p:tgtEl>
                                        <p:attrNameLst>
                                          <p:attrName>style.visibility</p:attrName>
                                        </p:attrNameLst>
                                      </p:cBhvr>
                                      <p:to>
                                        <p:strVal val="visible"/>
                                      </p:to>
                                    </p:set>
                                    <p:anim calcmode="lin" valueType="num">
                                      <p:cBhvr>
                                        <p:cTn id="124" dur="500" fill="hold"/>
                                        <p:tgtEl>
                                          <p:spTgt spid="68620"/>
                                        </p:tgtEl>
                                        <p:attrNameLst>
                                          <p:attrName>ppt_w</p:attrName>
                                        </p:attrNameLst>
                                      </p:cBhvr>
                                      <p:tavLst>
                                        <p:tav tm="0">
                                          <p:val>
                                            <p:fltVal val="0"/>
                                          </p:val>
                                        </p:tav>
                                        <p:tav tm="100000">
                                          <p:val>
                                            <p:strVal val="#ppt_w"/>
                                          </p:val>
                                        </p:tav>
                                      </p:tavLst>
                                    </p:anim>
                                    <p:anim calcmode="lin" valueType="num">
                                      <p:cBhvr>
                                        <p:cTn id="125" dur="500" fill="hold"/>
                                        <p:tgtEl>
                                          <p:spTgt spid="68620"/>
                                        </p:tgtEl>
                                        <p:attrNameLst>
                                          <p:attrName>ppt_h</p:attrName>
                                        </p:attrNameLst>
                                      </p:cBhvr>
                                      <p:tavLst>
                                        <p:tav tm="0">
                                          <p:val>
                                            <p:fltVal val="0"/>
                                          </p:val>
                                        </p:tav>
                                        <p:tav tm="100000">
                                          <p:val>
                                            <p:strVal val="#ppt_h"/>
                                          </p:val>
                                        </p:tav>
                                      </p:tavLst>
                                    </p:anim>
                                  </p:childTnLst>
                                </p:cTn>
                              </p:par>
                              <p:par>
                                <p:cTn id="126" presetID="23" presetClass="entr" presetSubtype="16" fill="hold" grpId="0" nodeType="withEffect">
                                  <p:stCondLst>
                                    <p:cond delay="0"/>
                                  </p:stCondLst>
                                  <p:childTnLst>
                                    <p:set>
                                      <p:cBhvr>
                                        <p:cTn id="127" dur="1" fill="hold">
                                          <p:stCondLst>
                                            <p:cond delay="0"/>
                                          </p:stCondLst>
                                        </p:cTn>
                                        <p:tgtEl>
                                          <p:spTgt spid="68633"/>
                                        </p:tgtEl>
                                        <p:attrNameLst>
                                          <p:attrName>style.visibility</p:attrName>
                                        </p:attrNameLst>
                                      </p:cBhvr>
                                      <p:to>
                                        <p:strVal val="visible"/>
                                      </p:to>
                                    </p:set>
                                    <p:anim calcmode="lin" valueType="num">
                                      <p:cBhvr>
                                        <p:cTn id="128" dur="500" fill="hold"/>
                                        <p:tgtEl>
                                          <p:spTgt spid="68633"/>
                                        </p:tgtEl>
                                        <p:attrNameLst>
                                          <p:attrName>ppt_w</p:attrName>
                                        </p:attrNameLst>
                                      </p:cBhvr>
                                      <p:tavLst>
                                        <p:tav tm="0">
                                          <p:val>
                                            <p:fltVal val="0"/>
                                          </p:val>
                                        </p:tav>
                                        <p:tav tm="100000">
                                          <p:val>
                                            <p:strVal val="#ppt_w"/>
                                          </p:val>
                                        </p:tav>
                                      </p:tavLst>
                                    </p:anim>
                                    <p:anim calcmode="lin" valueType="num">
                                      <p:cBhvr>
                                        <p:cTn id="129" dur="500" fill="hold"/>
                                        <p:tgtEl>
                                          <p:spTgt spid="68633"/>
                                        </p:tgtEl>
                                        <p:attrNameLst>
                                          <p:attrName>ppt_h</p:attrName>
                                        </p:attrNameLst>
                                      </p:cBhvr>
                                      <p:tavLst>
                                        <p:tav tm="0">
                                          <p:val>
                                            <p:fltVal val="0"/>
                                          </p:val>
                                        </p:tav>
                                        <p:tav tm="100000">
                                          <p:val>
                                            <p:strVal val="#ppt_h"/>
                                          </p:val>
                                        </p:tav>
                                      </p:tavLst>
                                    </p:anim>
                                  </p:childTnLst>
                                </p:cTn>
                              </p:par>
                              <p:par>
                                <p:cTn id="130" presetID="23" presetClass="entr" presetSubtype="16" fill="hold" nodeType="withEffect">
                                  <p:stCondLst>
                                    <p:cond delay="0"/>
                                  </p:stCondLst>
                                  <p:childTnLst>
                                    <p:set>
                                      <p:cBhvr>
                                        <p:cTn id="131" dur="1" fill="hold">
                                          <p:stCondLst>
                                            <p:cond delay="0"/>
                                          </p:stCondLst>
                                        </p:cTn>
                                        <p:tgtEl>
                                          <p:spTgt spid="68649"/>
                                        </p:tgtEl>
                                        <p:attrNameLst>
                                          <p:attrName>style.visibility</p:attrName>
                                        </p:attrNameLst>
                                      </p:cBhvr>
                                      <p:to>
                                        <p:strVal val="visible"/>
                                      </p:to>
                                    </p:set>
                                    <p:anim calcmode="lin" valueType="num">
                                      <p:cBhvr>
                                        <p:cTn id="132" dur="500" fill="hold"/>
                                        <p:tgtEl>
                                          <p:spTgt spid="68649"/>
                                        </p:tgtEl>
                                        <p:attrNameLst>
                                          <p:attrName>ppt_w</p:attrName>
                                        </p:attrNameLst>
                                      </p:cBhvr>
                                      <p:tavLst>
                                        <p:tav tm="0">
                                          <p:val>
                                            <p:fltVal val="0"/>
                                          </p:val>
                                        </p:tav>
                                        <p:tav tm="100000">
                                          <p:val>
                                            <p:strVal val="#ppt_w"/>
                                          </p:val>
                                        </p:tav>
                                      </p:tavLst>
                                    </p:anim>
                                    <p:anim calcmode="lin" valueType="num">
                                      <p:cBhvr>
                                        <p:cTn id="133" dur="500" fill="hold"/>
                                        <p:tgtEl>
                                          <p:spTgt spid="68649"/>
                                        </p:tgtEl>
                                        <p:attrNameLst>
                                          <p:attrName>ppt_h</p:attrName>
                                        </p:attrNameLst>
                                      </p:cBhvr>
                                      <p:tavLst>
                                        <p:tav tm="0">
                                          <p:val>
                                            <p:fltVal val="0"/>
                                          </p:val>
                                        </p:tav>
                                        <p:tav tm="100000">
                                          <p:val>
                                            <p:strVal val="#ppt_h"/>
                                          </p:val>
                                        </p:tav>
                                      </p:tavLst>
                                    </p:anim>
                                  </p:childTnLst>
                                </p:cTn>
                              </p:par>
                              <p:par>
                                <p:cTn id="134" presetID="23" presetClass="entr" presetSubtype="16" fill="hold" grpId="0" nodeType="withEffect">
                                  <p:stCondLst>
                                    <p:cond delay="0"/>
                                  </p:stCondLst>
                                  <p:childTnLst>
                                    <p:set>
                                      <p:cBhvr>
                                        <p:cTn id="135" dur="1" fill="hold">
                                          <p:stCondLst>
                                            <p:cond delay="0"/>
                                          </p:stCondLst>
                                        </p:cTn>
                                        <p:tgtEl>
                                          <p:spTgt spid="68652"/>
                                        </p:tgtEl>
                                        <p:attrNameLst>
                                          <p:attrName>style.visibility</p:attrName>
                                        </p:attrNameLst>
                                      </p:cBhvr>
                                      <p:to>
                                        <p:strVal val="visible"/>
                                      </p:to>
                                    </p:set>
                                    <p:anim calcmode="lin" valueType="num">
                                      <p:cBhvr>
                                        <p:cTn id="136" dur="500" fill="hold"/>
                                        <p:tgtEl>
                                          <p:spTgt spid="68652"/>
                                        </p:tgtEl>
                                        <p:attrNameLst>
                                          <p:attrName>ppt_w</p:attrName>
                                        </p:attrNameLst>
                                      </p:cBhvr>
                                      <p:tavLst>
                                        <p:tav tm="0">
                                          <p:val>
                                            <p:fltVal val="0"/>
                                          </p:val>
                                        </p:tav>
                                        <p:tav tm="100000">
                                          <p:val>
                                            <p:strVal val="#ppt_w"/>
                                          </p:val>
                                        </p:tav>
                                      </p:tavLst>
                                    </p:anim>
                                    <p:anim calcmode="lin" valueType="num">
                                      <p:cBhvr>
                                        <p:cTn id="137" dur="500" fill="hold"/>
                                        <p:tgtEl>
                                          <p:spTgt spid="68652"/>
                                        </p:tgtEl>
                                        <p:attrNameLst>
                                          <p:attrName>ppt_h</p:attrName>
                                        </p:attrNameLst>
                                      </p:cBhvr>
                                      <p:tavLst>
                                        <p:tav tm="0">
                                          <p:val>
                                            <p:fltVal val="0"/>
                                          </p:val>
                                        </p:tav>
                                        <p:tav tm="100000">
                                          <p:val>
                                            <p:strVal val="#ppt_h"/>
                                          </p:val>
                                        </p:tav>
                                      </p:tavLst>
                                    </p:anim>
                                  </p:childTnLst>
                                </p:cTn>
                              </p:par>
                            </p:childTnLst>
                          </p:cTn>
                        </p:par>
                        <p:par>
                          <p:cTn id="138" fill="hold" nodeType="afterGroup">
                            <p:stCondLst>
                              <p:cond delay="2000"/>
                            </p:stCondLst>
                            <p:childTnLst>
                              <p:par>
                                <p:cTn id="139" presetID="23" presetClass="entr" presetSubtype="16" fill="hold" nodeType="afterEffect">
                                  <p:stCondLst>
                                    <p:cond delay="0"/>
                                  </p:stCondLst>
                                  <p:childTnLst>
                                    <p:set>
                                      <p:cBhvr>
                                        <p:cTn id="140" dur="1" fill="hold">
                                          <p:stCondLst>
                                            <p:cond delay="0"/>
                                          </p:stCondLst>
                                        </p:cTn>
                                        <p:tgtEl>
                                          <p:spTgt spid="68654"/>
                                        </p:tgtEl>
                                        <p:attrNameLst>
                                          <p:attrName>style.visibility</p:attrName>
                                        </p:attrNameLst>
                                      </p:cBhvr>
                                      <p:to>
                                        <p:strVal val="visible"/>
                                      </p:to>
                                    </p:set>
                                    <p:anim calcmode="lin" valueType="num">
                                      <p:cBhvr>
                                        <p:cTn id="141" dur="500" fill="hold"/>
                                        <p:tgtEl>
                                          <p:spTgt spid="68654"/>
                                        </p:tgtEl>
                                        <p:attrNameLst>
                                          <p:attrName>ppt_w</p:attrName>
                                        </p:attrNameLst>
                                      </p:cBhvr>
                                      <p:tavLst>
                                        <p:tav tm="0">
                                          <p:val>
                                            <p:fltVal val="0"/>
                                          </p:val>
                                        </p:tav>
                                        <p:tav tm="100000">
                                          <p:val>
                                            <p:strVal val="#ppt_w"/>
                                          </p:val>
                                        </p:tav>
                                      </p:tavLst>
                                    </p:anim>
                                    <p:anim calcmode="lin" valueType="num">
                                      <p:cBhvr>
                                        <p:cTn id="142" dur="500" fill="hold"/>
                                        <p:tgtEl>
                                          <p:spTgt spid="68654"/>
                                        </p:tgtEl>
                                        <p:attrNameLst>
                                          <p:attrName>ppt_h</p:attrName>
                                        </p:attrNameLst>
                                      </p:cBhvr>
                                      <p:tavLst>
                                        <p:tav tm="0">
                                          <p:val>
                                            <p:fltVal val="0"/>
                                          </p:val>
                                        </p:tav>
                                        <p:tav tm="100000">
                                          <p:val>
                                            <p:strVal val="#ppt_h"/>
                                          </p:val>
                                        </p:tav>
                                      </p:tavLst>
                                    </p:anim>
                                  </p:childTnLst>
                                </p:cTn>
                              </p:par>
                              <p:par>
                                <p:cTn id="143" presetID="23" presetClass="entr" presetSubtype="16" fill="hold" grpId="0" nodeType="withEffect">
                                  <p:stCondLst>
                                    <p:cond delay="0"/>
                                  </p:stCondLst>
                                  <p:childTnLst>
                                    <p:set>
                                      <p:cBhvr>
                                        <p:cTn id="144" dur="1" fill="hold">
                                          <p:stCondLst>
                                            <p:cond delay="0"/>
                                          </p:stCondLst>
                                        </p:cTn>
                                        <p:tgtEl>
                                          <p:spTgt spid="68660"/>
                                        </p:tgtEl>
                                        <p:attrNameLst>
                                          <p:attrName>style.visibility</p:attrName>
                                        </p:attrNameLst>
                                      </p:cBhvr>
                                      <p:to>
                                        <p:strVal val="visible"/>
                                      </p:to>
                                    </p:set>
                                    <p:anim calcmode="lin" valueType="num">
                                      <p:cBhvr>
                                        <p:cTn id="145" dur="500" fill="hold"/>
                                        <p:tgtEl>
                                          <p:spTgt spid="68660"/>
                                        </p:tgtEl>
                                        <p:attrNameLst>
                                          <p:attrName>ppt_w</p:attrName>
                                        </p:attrNameLst>
                                      </p:cBhvr>
                                      <p:tavLst>
                                        <p:tav tm="0">
                                          <p:val>
                                            <p:fltVal val="0"/>
                                          </p:val>
                                        </p:tav>
                                        <p:tav tm="100000">
                                          <p:val>
                                            <p:strVal val="#ppt_w"/>
                                          </p:val>
                                        </p:tav>
                                      </p:tavLst>
                                    </p:anim>
                                    <p:anim calcmode="lin" valueType="num">
                                      <p:cBhvr>
                                        <p:cTn id="146" dur="500" fill="hold"/>
                                        <p:tgtEl>
                                          <p:spTgt spid="68660"/>
                                        </p:tgtEl>
                                        <p:attrNameLst>
                                          <p:attrName>ppt_h</p:attrName>
                                        </p:attrNameLst>
                                      </p:cBhvr>
                                      <p:tavLst>
                                        <p:tav tm="0">
                                          <p:val>
                                            <p:fltVal val="0"/>
                                          </p:val>
                                        </p:tav>
                                        <p:tav tm="100000">
                                          <p:val>
                                            <p:strVal val="#ppt_h"/>
                                          </p:val>
                                        </p:tav>
                                      </p:tavLst>
                                    </p:anim>
                                  </p:childTnLst>
                                </p:cTn>
                              </p:par>
                              <p:par>
                                <p:cTn id="147" presetID="23" presetClass="entr" presetSubtype="16" fill="hold" nodeType="withEffect">
                                  <p:stCondLst>
                                    <p:cond delay="0"/>
                                  </p:stCondLst>
                                  <p:childTnLst>
                                    <p:set>
                                      <p:cBhvr>
                                        <p:cTn id="148" dur="1" fill="hold">
                                          <p:stCondLst>
                                            <p:cond delay="0"/>
                                          </p:stCondLst>
                                        </p:cTn>
                                        <p:tgtEl>
                                          <p:spTgt spid="68621"/>
                                        </p:tgtEl>
                                        <p:attrNameLst>
                                          <p:attrName>style.visibility</p:attrName>
                                        </p:attrNameLst>
                                      </p:cBhvr>
                                      <p:to>
                                        <p:strVal val="visible"/>
                                      </p:to>
                                    </p:set>
                                    <p:anim calcmode="lin" valueType="num">
                                      <p:cBhvr>
                                        <p:cTn id="149" dur="500" fill="hold"/>
                                        <p:tgtEl>
                                          <p:spTgt spid="68621"/>
                                        </p:tgtEl>
                                        <p:attrNameLst>
                                          <p:attrName>ppt_w</p:attrName>
                                        </p:attrNameLst>
                                      </p:cBhvr>
                                      <p:tavLst>
                                        <p:tav tm="0">
                                          <p:val>
                                            <p:fltVal val="0"/>
                                          </p:val>
                                        </p:tav>
                                        <p:tav tm="100000">
                                          <p:val>
                                            <p:strVal val="#ppt_w"/>
                                          </p:val>
                                        </p:tav>
                                      </p:tavLst>
                                    </p:anim>
                                    <p:anim calcmode="lin" valueType="num">
                                      <p:cBhvr>
                                        <p:cTn id="150" dur="500" fill="hold"/>
                                        <p:tgtEl>
                                          <p:spTgt spid="68621"/>
                                        </p:tgtEl>
                                        <p:attrNameLst>
                                          <p:attrName>ppt_h</p:attrName>
                                        </p:attrNameLst>
                                      </p:cBhvr>
                                      <p:tavLst>
                                        <p:tav tm="0">
                                          <p:val>
                                            <p:fltVal val="0"/>
                                          </p:val>
                                        </p:tav>
                                        <p:tav tm="100000">
                                          <p:val>
                                            <p:strVal val="#ppt_h"/>
                                          </p:val>
                                        </p:tav>
                                      </p:tavLst>
                                    </p:anim>
                                  </p:childTnLst>
                                </p:cTn>
                              </p:par>
                              <p:par>
                                <p:cTn id="151" presetID="23" presetClass="entr" presetSubtype="16" fill="hold" grpId="0" nodeType="withEffect">
                                  <p:stCondLst>
                                    <p:cond delay="0"/>
                                  </p:stCondLst>
                                  <p:childTnLst>
                                    <p:set>
                                      <p:cBhvr>
                                        <p:cTn id="152" dur="1" fill="hold">
                                          <p:stCondLst>
                                            <p:cond delay="0"/>
                                          </p:stCondLst>
                                        </p:cTn>
                                        <p:tgtEl>
                                          <p:spTgt spid="68634"/>
                                        </p:tgtEl>
                                        <p:attrNameLst>
                                          <p:attrName>style.visibility</p:attrName>
                                        </p:attrNameLst>
                                      </p:cBhvr>
                                      <p:to>
                                        <p:strVal val="visible"/>
                                      </p:to>
                                    </p:set>
                                    <p:anim calcmode="lin" valueType="num">
                                      <p:cBhvr>
                                        <p:cTn id="153" dur="500" fill="hold"/>
                                        <p:tgtEl>
                                          <p:spTgt spid="68634"/>
                                        </p:tgtEl>
                                        <p:attrNameLst>
                                          <p:attrName>ppt_w</p:attrName>
                                        </p:attrNameLst>
                                      </p:cBhvr>
                                      <p:tavLst>
                                        <p:tav tm="0">
                                          <p:val>
                                            <p:fltVal val="0"/>
                                          </p:val>
                                        </p:tav>
                                        <p:tav tm="100000">
                                          <p:val>
                                            <p:strVal val="#ppt_w"/>
                                          </p:val>
                                        </p:tav>
                                      </p:tavLst>
                                    </p:anim>
                                    <p:anim calcmode="lin" valueType="num">
                                      <p:cBhvr>
                                        <p:cTn id="154" dur="500" fill="hold"/>
                                        <p:tgtEl>
                                          <p:spTgt spid="68634"/>
                                        </p:tgtEl>
                                        <p:attrNameLst>
                                          <p:attrName>ppt_h</p:attrName>
                                        </p:attrNameLst>
                                      </p:cBhvr>
                                      <p:tavLst>
                                        <p:tav tm="0">
                                          <p:val>
                                            <p:fltVal val="0"/>
                                          </p:val>
                                        </p:tav>
                                        <p:tav tm="100000">
                                          <p:val>
                                            <p:strVal val="#ppt_h"/>
                                          </p:val>
                                        </p:tav>
                                      </p:tavLst>
                                    </p:anim>
                                  </p:childTnLst>
                                </p:cTn>
                              </p:par>
                              <p:par>
                                <p:cTn id="155" presetID="23" presetClass="entr" presetSubtype="16" fill="hold" nodeType="withEffect">
                                  <p:stCondLst>
                                    <p:cond delay="0"/>
                                  </p:stCondLst>
                                  <p:childTnLst>
                                    <p:set>
                                      <p:cBhvr>
                                        <p:cTn id="156" dur="1" fill="hold">
                                          <p:stCondLst>
                                            <p:cond delay="0"/>
                                          </p:stCondLst>
                                        </p:cTn>
                                        <p:tgtEl>
                                          <p:spTgt spid="68653"/>
                                        </p:tgtEl>
                                        <p:attrNameLst>
                                          <p:attrName>style.visibility</p:attrName>
                                        </p:attrNameLst>
                                      </p:cBhvr>
                                      <p:to>
                                        <p:strVal val="visible"/>
                                      </p:to>
                                    </p:set>
                                    <p:anim calcmode="lin" valueType="num">
                                      <p:cBhvr>
                                        <p:cTn id="157" dur="500" fill="hold"/>
                                        <p:tgtEl>
                                          <p:spTgt spid="68653"/>
                                        </p:tgtEl>
                                        <p:attrNameLst>
                                          <p:attrName>ppt_w</p:attrName>
                                        </p:attrNameLst>
                                      </p:cBhvr>
                                      <p:tavLst>
                                        <p:tav tm="0">
                                          <p:val>
                                            <p:fltVal val="0"/>
                                          </p:val>
                                        </p:tav>
                                        <p:tav tm="100000">
                                          <p:val>
                                            <p:strVal val="#ppt_w"/>
                                          </p:val>
                                        </p:tav>
                                      </p:tavLst>
                                    </p:anim>
                                    <p:anim calcmode="lin" valueType="num">
                                      <p:cBhvr>
                                        <p:cTn id="158" dur="500" fill="hold"/>
                                        <p:tgtEl>
                                          <p:spTgt spid="68653"/>
                                        </p:tgtEl>
                                        <p:attrNameLst>
                                          <p:attrName>ppt_h</p:attrName>
                                        </p:attrNameLst>
                                      </p:cBhvr>
                                      <p:tavLst>
                                        <p:tav tm="0">
                                          <p:val>
                                            <p:fltVal val="0"/>
                                          </p:val>
                                        </p:tav>
                                        <p:tav tm="100000">
                                          <p:val>
                                            <p:strVal val="#ppt_h"/>
                                          </p:val>
                                        </p:tav>
                                      </p:tavLst>
                                    </p:anim>
                                  </p:childTnLst>
                                </p:cTn>
                              </p:par>
                              <p:par>
                                <p:cTn id="159" presetID="23" presetClass="entr" presetSubtype="16" fill="hold" grpId="0" nodeType="withEffect">
                                  <p:stCondLst>
                                    <p:cond delay="0"/>
                                  </p:stCondLst>
                                  <p:childTnLst>
                                    <p:set>
                                      <p:cBhvr>
                                        <p:cTn id="160" dur="1" fill="hold">
                                          <p:stCondLst>
                                            <p:cond delay="0"/>
                                          </p:stCondLst>
                                        </p:cTn>
                                        <p:tgtEl>
                                          <p:spTgt spid="68659"/>
                                        </p:tgtEl>
                                        <p:attrNameLst>
                                          <p:attrName>style.visibility</p:attrName>
                                        </p:attrNameLst>
                                      </p:cBhvr>
                                      <p:to>
                                        <p:strVal val="visible"/>
                                      </p:to>
                                    </p:set>
                                    <p:anim calcmode="lin" valueType="num">
                                      <p:cBhvr>
                                        <p:cTn id="161" dur="500" fill="hold"/>
                                        <p:tgtEl>
                                          <p:spTgt spid="68659"/>
                                        </p:tgtEl>
                                        <p:attrNameLst>
                                          <p:attrName>ppt_w</p:attrName>
                                        </p:attrNameLst>
                                      </p:cBhvr>
                                      <p:tavLst>
                                        <p:tav tm="0">
                                          <p:val>
                                            <p:fltVal val="0"/>
                                          </p:val>
                                        </p:tav>
                                        <p:tav tm="100000">
                                          <p:val>
                                            <p:strVal val="#ppt_w"/>
                                          </p:val>
                                        </p:tav>
                                      </p:tavLst>
                                    </p:anim>
                                    <p:anim calcmode="lin" valueType="num">
                                      <p:cBhvr>
                                        <p:cTn id="162" dur="500" fill="hold"/>
                                        <p:tgtEl>
                                          <p:spTgt spid="68659"/>
                                        </p:tgtEl>
                                        <p:attrNameLst>
                                          <p:attrName>ppt_h</p:attrName>
                                        </p:attrNameLst>
                                      </p:cBhvr>
                                      <p:tavLst>
                                        <p:tav tm="0">
                                          <p:val>
                                            <p:fltVal val="0"/>
                                          </p:val>
                                        </p:tav>
                                        <p:tav tm="100000">
                                          <p:val>
                                            <p:strVal val="#ppt_h"/>
                                          </p:val>
                                        </p:tav>
                                      </p:tavLst>
                                    </p:anim>
                                  </p:childTnLst>
                                </p:cTn>
                              </p:par>
                            </p:childTnLst>
                          </p:cTn>
                        </p:par>
                        <p:par>
                          <p:cTn id="163" fill="hold" nodeType="afterGroup">
                            <p:stCondLst>
                              <p:cond delay="2500"/>
                            </p:stCondLst>
                            <p:childTnLst>
                              <p:par>
                                <p:cTn id="164" presetID="23" presetClass="entr" presetSubtype="16" fill="hold" nodeType="afterEffect">
                                  <p:stCondLst>
                                    <p:cond delay="0"/>
                                  </p:stCondLst>
                                  <p:childTnLst>
                                    <p:set>
                                      <p:cBhvr>
                                        <p:cTn id="165" dur="1" fill="hold">
                                          <p:stCondLst>
                                            <p:cond delay="0"/>
                                          </p:stCondLst>
                                        </p:cTn>
                                        <p:tgtEl>
                                          <p:spTgt spid="68656"/>
                                        </p:tgtEl>
                                        <p:attrNameLst>
                                          <p:attrName>style.visibility</p:attrName>
                                        </p:attrNameLst>
                                      </p:cBhvr>
                                      <p:to>
                                        <p:strVal val="visible"/>
                                      </p:to>
                                    </p:set>
                                    <p:anim calcmode="lin" valueType="num">
                                      <p:cBhvr>
                                        <p:cTn id="166" dur="500" fill="hold"/>
                                        <p:tgtEl>
                                          <p:spTgt spid="68656"/>
                                        </p:tgtEl>
                                        <p:attrNameLst>
                                          <p:attrName>ppt_w</p:attrName>
                                        </p:attrNameLst>
                                      </p:cBhvr>
                                      <p:tavLst>
                                        <p:tav tm="0">
                                          <p:val>
                                            <p:fltVal val="0"/>
                                          </p:val>
                                        </p:tav>
                                        <p:tav tm="100000">
                                          <p:val>
                                            <p:strVal val="#ppt_w"/>
                                          </p:val>
                                        </p:tav>
                                      </p:tavLst>
                                    </p:anim>
                                    <p:anim calcmode="lin" valueType="num">
                                      <p:cBhvr>
                                        <p:cTn id="167" dur="500" fill="hold"/>
                                        <p:tgtEl>
                                          <p:spTgt spid="68656"/>
                                        </p:tgtEl>
                                        <p:attrNameLst>
                                          <p:attrName>ppt_h</p:attrName>
                                        </p:attrNameLst>
                                      </p:cBhvr>
                                      <p:tavLst>
                                        <p:tav tm="0">
                                          <p:val>
                                            <p:fltVal val="0"/>
                                          </p:val>
                                        </p:tav>
                                        <p:tav tm="100000">
                                          <p:val>
                                            <p:strVal val="#ppt_h"/>
                                          </p:val>
                                        </p:tav>
                                      </p:tavLst>
                                    </p:anim>
                                  </p:childTnLst>
                                </p:cTn>
                              </p:par>
                              <p:par>
                                <p:cTn id="168" presetID="23" presetClass="entr" presetSubtype="16" fill="hold" grpId="0" nodeType="withEffect">
                                  <p:stCondLst>
                                    <p:cond delay="0"/>
                                  </p:stCondLst>
                                  <p:childTnLst>
                                    <p:set>
                                      <p:cBhvr>
                                        <p:cTn id="169" dur="1" fill="hold">
                                          <p:stCondLst>
                                            <p:cond delay="0"/>
                                          </p:stCondLst>
                                        </p:cTn>
                                        <p:tgtEl>
                                          <p:spTgt spid="68662"/>
                                        </p:tgtEl>
                                        <p:attrNameLst>
                                          <p:attrName>style.visibility</p:attrName>
                                        </p:attrNameLst>
                                      </p:cBhvr>
                                      <p:to>
                                        <p:strVal val="visible"/>
                                      </p:to>
                                    </p:set>
                                    <p:anim calcmode="lin" valueType="num">
                                      <p:cBhvr>
                                        <p:cTn id="170" dur="500" fill="hold"/>
                                        <p:tgtEl>
                                          <p:spTgt spid="68662"/>
                                        </p:tgtEl>
                                        <p:attrNameLst>
                                          <p:attrName>ppt_w</p:attrName>
                                        </p:attrNameLst>
                                      </p:cBhvr>
                                      <p:tavLst>
                                        <p:tav tm="0">
                                          <p:val>
                                            <p:fltVal val="0"/>
                                          </p:val>
                                        </p:tav>
                                        <p:tav tm="100000">
                                          <p:val>
                                            <p:strVal val="#ppt_w"/>
                                          </p:val>
                                        </p:tav>
                                      </p:tavLst>
                                    </p:anim>
                                    <p:anim calcmode="lin" valueType="num">
                                      <p:cBhvr>
                                        <p:cTn id="171" dur="500" fill="hold"/>
                                        <p:tgtEl>
                                          <p:spTgt spid="68662"/>
                                        </p:tgtEl>
                                        <p:attrNameLst>
                                          <p:attrName>ppt_h</p:attrName>
                                        </p:attrNameLst>
                                      </p:cBhvr>
                                      <p:tavLst>
                                        <p:tav tm="0">
                                          <p:val>
                                            <p:fltVal val="0"/>
                                          </p:val>
                                        </p:tav>
                                        <p:tav tm="100000">
                                          <p:val>
                                            <p:strVal val="#ppt_h"/>
                                          </p:val>
                                        </p:tav>
                                      </p:tavLst>
                                    </p:anim>
                                  </p:childTnLst>
                                </p:cTn>
                              </p:par>
                              <p:par>
                                <p:cTn id="172" presetID="23" presetClass="entr" presetSubtype="16" fill="hold" nodeType="withEffect">
                                  <p:stCondLst>
                                    <p:cond delay="0"/>
                                  </p:stCondLst>
                                  <p:childTnLst>
                                    <p:set>
                                      <p:cBhvr>
                                        <p:cTn id="173" dur="1" fill="hold">
                                          <p:stCondLst>
                                            <p:cond delay="0"/>
                                          </p:stCondLst>
                                        </p:cTn>
                                        <p:tgtEl>
                                          <p:spTgt spid="68622"/>
                                        </p:tgtEl>
                                        <p:attrNameLst>
                                          <p:attrName>style.visibility</p:attrName>
                                        </p:attrNameLst>
                                      </p:cBhvr>
                                      <p:to>
                                        <p:strVal val="visible"/>
                                      </p:to>
                                    </p:set>
                                    <p:anim calcmode="lin" valueType="num">
                                      <p:cBhvr>
                                        <p:cTn id="174" dur="500" fill="hold"/>
                                        <p:tgtEl>
                                          <p:spTgt spid="68622"/>
                                        </p:tgtEl>
                                        <p:attrNameLst>
                                          <p:attrName>ppt_w</p:attrName>
                                        </p:attrNameLst>
                                      </p:cBhvr>
                                      <p:tavLst>
                                        <p:tav tm="0">
                                          <p:val>
                                            <p:fltVal val="0"/>
                                          </p:val>
                                        </p:tav>
                                        <p:tav tm="100000">
                                          <p:val>
                                            <p:strVal val="#ppt_w"/>
                                          </p:val>
                                        </p:tav>
                                      </p:tavLst>
                                    </p:anim>
                                    <p:anim calcmode="lin" valueType="num">
                                      <p:cBhvr>
                                        <p:cTn id="175" dur="500" fill="hold"/>
                                        <p:tgtEl>
                                          <p:spTgt spid="68622"/>
                                        </p:tgtEl>
                                        <p:attrNameLst>
                                          <p:attrName>ppt_h</p:attrName>
                                        </p:attrNameLst>
                                      </p:cBhvr>
                                      <p:tavLst>
                                        <p:tav tm="0">
                                          <p:val>
                                            <p:fltVal val="0"/>
                                          </p:val>
                                        </p:tav>
                                        <p:tav tm="100000">
                                          <p:val>
                                            <p:strVal val="#ppt_h"/>
                                          </p:val>
                                        </p:tav>
                                      </p:tavLst>
                                    </p:anim>
                                  </p:childTnLst>
                                </p:cTn>
                              </p:par>
                              <p:par>
                                <p:cTn id="176" presetID="23" presetClass="entr" presetSubtype="16" fill="hold" grpId="0" nodeType="withEffect">
                                  <p:stCondLst>
                                    <p:cond delay="0"/>
                                  </p:stCondLst>
                                  <p:childTnLst>
                                    <p:set>
                                      <p:cBhvr>
                                        <p:cTn id="177" dur="1" fill="hold">
                                          <p:stCondLst>
                                            <p:cond delay="0"/>
                                          </p:stCondLst>
                                        </p:cTn>
                                        <p:tgtEl>
                                          <p:spTgt spid="68635"/>
                                        </p:tgtEl>
                                        <p:attrNameLst>
                                          <p:attrName>style.visibility</p:attrName>
                                        </p:attrNameLst>
                                      </p:cBhvr>
                                      <p:to>
                                        <p:strVal val="visible"/>
                                      </p:to>
                                    </p:set>
                                    <p:anim calcmode="lin" valueType="num">
                                      <p:cBhvr>
                                        <p:cTn id="178" dur="500" fill="hold"/>
                                        <p:tgtEl>
                                          <p:spTgt spid="68635"/>
                                        </p:tgtEl>
                                        <p:attrNameLst>
                                          <p:attrName>ppt_w</p:attrName>
                                        </p:attrNameLst>
                                      </p:cBhvr>
                                      <p:tavLst>
                                        <p:tav tm="0">
                                          <p:val>
                                            <p:fltVal val="0"/>
                                          </p:val>
                                        </p:tav>
                                        <p:tav tm="100000">
                                          <p:val>
                                            <p:strVal val="#ppt_w"/>
                                          </p:val>
                                        </p:tav>
                                      </p:tavLst>
                                    </p:anim>
                                    <p:anim calcmode="lin" valueType="num">
                                      <p:cBhvr>
                                        <p:cTn id="179" dur="500" fill="hold"/>
                                        <p:tgtEl>
                                          <p:spTgt spid="68635"/>
                                        </p:tgtEl>
                                        <p:attrNameLst>
                                          <p:attrName>ppt_h</p:attrName>
                                        </p:attrNameLst>
                                      </p:cBhvr>
                                      <p:tavLst>
                                        <p:tav tm="0">
                                          <p:val>
                                            <p:fltVal val="0"/>
                                          </p:val>
                                        </p:tav>
                                        <p:tav tm="100000">
                                          <p:val>
                                            <p:strVal val="#ppt_h"/>
                                          </p:val>
                                        </p:tav>
                                      </p:tavLst>
                                    </p:anim>
                                  </p:childTnLst>
                                </p:cTn>
                              </p:par>
                              <p:par>
                                <p:cTn id="180" presetID="23" presetClass="entr" presetSubtype="16" fill="hold" nodeType="withEffect">
                                  <p:stCondLst>
                                    <p:cond delay="0"/>
                                  </p:stCondLst>
                                  <p:childTnLst>
                                    <p:set>
                                      <p:cBhvr>
                                        <p:cTn id="181" dur="1" fill="hold">
                                          <p:stCondLst>
                                            <p:cond delay="0"/>
                                          </p:stCondLst>
                                        </p:cTn>
                                        <p:tgtEl>
                                          <p:spTgt spid="68655"/>
                                        </p:tgtEl>
                                        <p:attrNameLst>
                                          <p:attrName>style.visibility</p:attrName>
                                        </p:attrNameLst>
                                      </p:cBhvr>
                                      <p:to>
                                        <p:strVal val="visible"/>
                                      </p:to>
                                    </p:set>
                                    <p:anim calcmode="lin" valueType="num">
                                      <p:cBhvr>
                                        <p:cTn id="182" dur="500" fill="hold"/>
                                        <p:tgtEl>
                                          <p:spTgt spid="68655"/>
                                        </p:tgtEl>
                                        <p:attrNameLst>
                                          <p:attrName>ppt_w</p:attrName>
                                        </p:attrNameLst>
                                      </p:cBhvr>
                                      <p:tavLst>
                                        <p:tav tm="0">
                                          <p:val>
                                            <p:fltVal val="0"/>
                                          </p:val>
                                        </p:tav>
                                        <p:tav tm="100000">
                                          <p:val>
                                            <p:strVal val="#ppt_w"/>
                                          </p:val>
                                        </p:tav>
                                      </p:tavLst>
                                    </p:anim>
                                    <p:anim calcmode="lin" valueType="num">
                                      <p:cBhvr>
                                        <p:cTn id="183" dur="500" fill="hold"/>
                                        <p:tgtEl>
                                          <p:spTgt spid="68655"/>
                                        </p:tgtEl>
                                        <p:attrNameLst>
                                          <p:attrName>ppt_h</p:attrName>
                                        </p:attrNameLst>
                                      </p:cBhvr>
                                      <p:tavLst>
                                        <p:tav tm="0">
                                          <p:val>
                                            <p:fltVal val="0"/>
                                          </p:val>
                                        </p:tav>
                                        <p:tav tm="100000">
                                          <p:val>
                                            <p:strVal val="#ppt_h"/>
                                          </p:val>
                                        </p:tav>
                                      </p:tavLst>
                                    </p:anim>
                                  </p:childTnLst>
                                </p:cTn>
                              </p:par>
                              <p:par>
                                <p:cTn id="184" presetID="23" presetClass="entr" presetSubtype="16" fill="hold" grpId="0" nodeType="withEffect">
                                  <p:stCondLst>
                                    <p:cond delay="0"/>
                                  </p:stCondLst>
                                  <p:childTnLst>
                                    <p:set>
                                      <p:cBhvr>
                                        <p:cTn id="185" dur="1" fill="hold">
                                          <p:stCondLst>
                                            <p:cond delay="0"/>
                                          </p:stCondLst>
                                        </p:cTn>
                                        <p:tgtEl>
                                          <p:spTgt spid="68661"/>
                                        </p:tgtEl>
                                        <p:attrNameLst>
                                          <p:attrName>style.visibility</p:attrName>
                                        </p:attrNameLst>
                                      </p:cBhvr>
                                      <p:to>
                                        <p:strVal val="visible"/>
                                      </p:to>
                                    </p:set>
                                    <p:anim calcmode="lin" valueType="num">
                                      <p:cBhvr>
                                        <p:cTn id="186" dur="500" fill="hold"/>
                                        <p:tgtEl>
                                          <p:spTgt spid="68661"/>
                                        </p:tgtEl>
                                        <p:attrNameLst>
                                          <p:attrName>ppt_w</p:attrName>
                                        </p:attrNameLst>
                                      </p:cBhvr>
                                      <p:tavLst>
                                        <p:tav tm="0">
                                          <p:val>
                                            <p:fltVal val="0"/>
                                          </p:val>
                                        </p:tav>
                                        <p:tav tm="100000">
                                          <p:val>
                                            <p:strVal val="#ppt_w"/>
                                          </p:val>
                                        </p:tav>
                                      </p:tavLst>
                                    </p:anim>
                                    <p:anim calcmode="lin" valueType="num">
                                      <p:cBhvr>
                                        <p:cTn id="187" dur="500" fill="hold"/>
                                        <p:tgtEl>
                                          <p:spTgt spid="68661"/>
                                        </p:tgtEl>
                                        <p:attrNameLst>
                                          <p:attrName>ppt_h</p:attrName>
                                        </p:attrNameLst>
                                      </p:cBhvr>
                                      <p:tavLst>
                                        <p:tav tm="0">
                                          <p:val>
                                            <p:fltVal val="0"/>
                                          </p:val>
                                        </p:tav>
                                        <p:tav tm="100000">
                                          <p:val>
                                            <p:strVal val="#ppt_h"/>
                                          </p:val>
                                        </p:tav>
                                      </p:tavLst>
                                    </p:anim>
                                  </p:childTnLst>
                                </p:cTn>
                              </p:par>
                            </p:childTnLst>
                          </p:cTn>
                        </p:par>
                        <p:par>
                          <p:cTn id="188" fill="hold" nodeType="afterGroup">
                            <p:stCondLst>
                              <p:cond delay="3000"/>
                            </p:stCondLst>
                            <p:childTnLst>
                              <p:par>
                                <p:cTn id="189" presetID="23" presetClass="entr" presetSubtype="16" fill="hold" nodeType="afterEffect">
                                  <p:stCondLst>
                                    <p:cond delay="0"/>
                                  </p:stCondLst>
                                  <p:childTnLst>
                                    <p:set>
                                      <p:cBhvr>
                                        <p:cTn id="190" dur="1" fill="hold">
                                          <p:stCondLst>
                                            <p:cond delay="0"/>
                                          </p:stCondLst>
                                        </p:cTn>
                                        <p:tgtEl>
                                          <p:spTgt spid="68658"/>
                                        </p:tgtEl>
                                        <p:attrNameLst>
                                          <p:attrName>style.visibility</p:attrName>
                                        </p:attrNameLst>
                                      </p:cBhvr>
                                      <p:to>
                                        <p:strVal val="visible"/>
                                      </p:to>
                                    </p:set>
                                    <p:anim calcmode="lin" valueType="num">
                                      <p:cBhvr>
                                        <p:cTn id="191" dur="500" fill="hold"/>
                                        <p:tgtEl>
                                          <p:spTgt spid="68658"/>
                                        </p:tgtEl>
                                        <p:attrNameLst>
                                          <p:attrName>ppt_w</p:attrName>
                                        </p:attrNameLst>
                                      </p:cBhvr>
                                      <p:tavLst>
                                        <p:tav tm="0">
                                          <p:val>
                                            <p:fltVal val="0"/>
                                          </p:val>
                                        </p:tav>
                                        <p:tav tm="100000">
                                          <p:val>
                                            <p:strVal val="#ppt_w"/>
                                          </p:val>
                                        </p:tav>
                                      </p:tavLst>
                                    </p:anim>
                                    <p:anim calcmode="lin" valueType="num">
                                      <p:cBhvr>
                                        <p:cTn id="192" dur="500" fill="hold"/>
                                        <p:tgtEl>
                                          <p:spTgt spid="68658"/>
                                        </p:tgtEl>
                                        <p:attrNameLst>
                                          <p:attrName>ppt_h</p:attrName>
                                        </p:attrNameLst>
                                      </p:cBhvr>
                                      <p:tavLst>
                                        <p:tav tm="0">
                                          <p:val>
                                            <p:fltVal val="0"/>
                                          </p:val>
                                        </p:tav>
                                        <p:tav tm="100000">
                                          <p:val>
                                            <p:strVal val="#ppt_h"/>
                                          </p:val>
                                        </p:tav>
                                      </p:tavLst>
                                    </p:anim>
                                  </p:childTnLst>
                                </p:cTn>
                              </p:par>
                              <p:par>
                                <p:cTn id="193" presetID="23" presetClass="entr" presetSubtype="16" fill="hold" grpId="0" nodeType="withEffect">
                                  <p:stCondLst>
                                    <p:cond delay="0"/>
                                  </p:stCondLst>
                                  <p:childTnLst>
                                    <p:set>
                                      <p:cBhvr>
                                        <p:cTn id="194" dur="1" fill="hold">
                                          <p:stCondLst>
                                            <p:cond delay="0"/>
                                          </p:stCondLst>
                                        </p:cTn>
                                        <p:tgtEl>
                                          <p:spTgt spid="68664"/>
                                        </p:tgtEl>
                                        <p:attrNameLst>
                                          <p:attrName>style.visibility</p:attrName>
                                        </p:attrNameLst>
                                      </p:cBhvr>
                                      <p:to>
                                        <p:strVal val="visible"/>
                                      </p:to>
                                    </p:set>
                                    <p:anim calcmode="lin" valueType="num">
                                      <p:cBhvr>
                                        <p:cTn id="195" dur="500" fill="hold"/>
                                        <p:tgtEl>
                                          <p:spTgt spid="68664"/>
                                        </p:tgtEl>
                                        <p:attrNameLst>
                                          <p:attrName>ppt_w</p:attrName>
                                        </p:attrNameLst>
                                      </p:cBhvr>
                                      <p:tavLst>
                                        <p:tav tm="0">
                                          <p:val>
                                            <p:fltVal val="0"/>
                                          </p:val>
                                        </p:tav>
                                        <p:tav tm="100000">
                                          <p:val>
                                            <p:strVal val="#ppt_w"/>
                                          </p:val>
                                        </p:tav>
                                      </p:tavLst>
                                    </p:anim>
                                    <p:anim calcmode="lin" valueType="num">
                                      <p:cBhvr>
                                        <p:cTn id="196" dur="500" fill="hold"/>
                                        <p:tgtEl>
                                          <p:spTgt spid="68664"/>
                                        </p:tgtEl>
                                        <p:attrNameLst>
                                          <p:attrName>ppt_h</p:attrName>
                                        </p:attrNameLst>
                                      </p:cBhvr>
                                      <p:tavLst>
                                        <p:tav tm="0">
                                          <p:val>
                                            <p:fltVal val="0"/>
                                          </p:val>
                                        </p:tav>
                                        <p:tav tm="100000">
                                          <p:val>
                                            <p:strVal val="#ppt_h"/>
                                          </p:val>
                                        </p:tav>
                                      </p:tavLst>
                                    </p:anim>
                                  </p:childTnLst>
                                </p:cTn>
                              </p:par>
                              <p:par>
                                <p:cTn id="197" presetID="23" presetClass="entr" presetSubtype="16" fill="hold" nodeType="withEffect">
                                  <p:stCondLst>
                                    <p:cond delay="0"/>
                                  </p:stCondLst>
                                  <p:childTnLst>
                                    <p:set>
                                      <p:cBhvr>
                                        <p:cTn id="198" dur="1" fill="hold">
                                          <p:stCondLst>
                                            <p:cond delay="0"/>
                                          </p:stCondLst>
                                        </p:cTn>
                                        <p:tgtEl>
                                          <p:spTgt spid="68623"/>
                                        </p:tgtEl>
                                        <p:attrNameLst>
                                          <p:attrName>style.visibility</p:attrName>
                                        </p:attrNameLst>
                                      </p:cBhvr>
                                      <p:to>
                                        <p:strVal val="visible"/>
                                      </p:to>
                                    </p:set>
                                    <p:anim calcmode="lin" valueType="num">
                                      <p:cBhvr>
                                        <p:cTn id="199" dur="500" fill="hold"/>
                                        <p:tgtEl>
                                          <p:spTgt spid="68623"/>
                                        </p:tgtEl>
                                        <p:attrNameLst>
                                          <p:attrName>ppt_w</p:attrName>
                                        </p:attrNameLst>
                                      </p:cBhvr>
                                      <p:tavLst>
                                        <p:tav tm="0">
                                          <p:val>
                                            <p:fltVal val="0"/>
                                          </p:val>
                                        </p:tav>
                                        <p:tav tm="100000">
                                          <p:val>
                                            <p:strVal val="#ppt_w"/>
                                          </p:val>
                                        </p:tav>
                                      </p:tavLst>
                                    </p:anim>
                                    <p:anim calcmode="lin" valueType="num">
                                      <p:cBhvr>
                                        <p:cTn id="200" dur="500" fill="hold"/>
                                        <p:tgtEl>
                                          <p:spTgt spid="68623"/>
                                        </p:tgtEl>
                                        <p:attrNameLst>
                                          <p:attrName>ppt_h</p:attrName>
                                        </p:attrNameLst>
                                      </p:cBhvr>
                                      <p:tavLst>
                                        <p:tav tm="0">
                                          <p:val>
                                            <p:fltVal val="0"/>
                                          </p:val>
                                        </p:tav>
                                        <p:tav tm="100000">
                                          <p:val>
                                            <p:strVal val="#ppt_h"/>
                                          </p:val>
                                        </p:tav>
                                      </p:tavLst>
                                    </p:anim>
                                  </p:childTnLst>
                                </p:cTn>
                              </p:par>
                              <p:par>
                                <p:cTn id="201" presetID="23" presetClass="entr" presetSubtype="16" fill="hold" grpId="0" nodeType="withEffect">
                                  <p:stCondLst>
                                    <p:cond delay="0"/>
                                  </p:stCondLst>
                                  <p:childTnLst>
                                    <p:set>
                                      <p:cBhvr>
                                        <p:cTn id="202" dur="1" fill="hold">
                                          <p:stCondLst>
                                            <p:cond delay="0"/>
                                          </p:stCondLst>
                                        </p:cTn>
                                        <p:tgtEl>
                                          <p:spTgt spid="68636"/>
                                        </p:tgtEl>
                                        <p:attrNameLst>
                                          <p:attrName>style.visibility</p:attrName>
                                        </p:attrNameLst>
                                      </p:cBhvr>
                                      <p:to>
                                        <p:strVal val="visible"/>
                                      </p:to>
                                    </p:set>
                                    <p:anim calcmode="lin" valueType="num">
                                      <p:cBhvr>
                                        <p:cTn id="203" dur="500" fill="hold"/>
                                        <p:tgtEl>
                                          <p:spTgt spid="68636"/>
                                        </p:tgtEl>
                                        <p:attrNameLst>
                                          <p:attrName>ppt_w</p:attrName>
                                        </p:attrNameLst>
                                      </p:cBhvr>
                                      <p:tavLst>
                                        <p:tav tm="0">
                                          <p:val>
                                            <p:fltVal val="0"/>
                                          </p:val>
                                        </p:tav>
                                        <p:tav tm="100000">
                                          <p:val>
                                            <p:strVal val="#ppt_w"/>
                                          </p:val>
                                        </p:tav>
                                      </p:tavLst>
                                    </p:anim>
                                    <p:anim calcmode="lin" valueType="num">
                                      <p:cBhvr>
                                        <p:cTn id="204" dur="500" fill="hold"/>
                                        <p:tgtEl>
                                          <p:spTgt spid="68636"/>
                                        </p:tgtEl>
                                        <p:attrNameLst>
                                          <p:attrName>ppt_h</p:attrName>
                                        </p:attrNameLst>
                                      </p:cBhvr>
                                      <p:tavLst>
                                        <p:tav tm="0">
                                          <p:val>
                                            <p:fltVal val="0"/>
                                          </p:val>
                                        </p:tav>
                                        <p:tav tm="100000">
                                          <p:val>
                                            <p:strVal val="#ppt_h"/>
                                          </p:val>
                                        </p:tav>
                                      </p:tavLst>
                                    </p:anim>
                                  </p:childTnLst>
                                </p:cTn>
                              </p:par>
                              <p:par>
                                <p:cTn id="205" presetID="23" presetClass="entr" presetSubtype="16" fill="hold" nodeType="withEffect">
                                  <p:stCondLst>
                                    <p:cond delay="0"/>
                                  </p:stCondLst>
                                  <p:childTnLst>
                                    <p:set>
                                      <p:cBhvr>
                                        <p:cTn id="206" dur="1" fill="hold">
                                          <p:stCondLst>
                                            <p:cond delay="0"/>
                                          </p:stCondLst>
                                        </p:cTn>
                                        <p:tgtEl>
                                          <p:spTgt spid="68657"/>
                                        </p:tgtEl>
                                        <p:attrNameLst>
                                          <p:attrName>style.visibility</p:attrName>
                                        </p:attrNameLst>
                                      </p:cBhvr>
                                      <p:to>
                                        <p:strVal val="visible"/>
                                      </p:to>
                                    </p:set>
                                    <p:anim calcmode="lin" valueType="num">
                                      <p:cBhvr>
                                        <p:cTn id="207" dur="500" fill="hold"/>
                                        <p:tgtEl>
                                          <p:spTgt spid="68657"/>
                                        </p:tgtEl>
                                        <p:attrNameLst>
                                          <p:attrName>ppt_w</p:attrName>
                                        </p:attrNameLst>
                                      </p:cBhvr>
                                      <p:tavLst>
                                        <p:tav tm="0">
                                          <p:val>
                                            <p:fltVal val="0"/>
                                          </p:val>
                                        </p:tav>
                                        <p:tav tm="100000">
                                          <p:val>
                                            <p:strVal val="#ppt_w"/>
                                          </p:val>
                                        </p:tav>
                                      </p:tavLst>
                                    </p:anim>
                                    <p:anim calcmode="lin" valueType="num">
                                      <p:cBhvr>
                                        <p:cTn id="208" dur="500" fill="hold"/>
                                        <p:tgtEl>
                                          <p:spTgt spid="68657"/>
                                        </p:tgtEl>
                                        <p:attrNameLst>
                                          <p:attrName>ppt_h</p:attrName>
                                        </p:attrNameLst>
                                      </p:cBhvr>
                                      <p:tavLst>
                                        <p:tav tm="0">
                                          <p:val>
                                            <p:fltVal val="0"/>
                                          </p:val>
                                        </p:tav>
                                        <p:tav tm="100000">
                                          <p:val>
                                            <p:strVal val="#ppt_h"/>
                                          </p:val>
                                        </p:tav>
                                      </p:tavLst>
                                    </p:anim>
                                  </p:childTnLst>
                                </p:cTn>
                              </p:par>
                              <p:par>
                                <p:cTn id="209" presetID="23" presetClass="entr" presetSubtype="16" fill="hold" grpId="0" nodeType="withEffect">
                                  <p:stCondLst>
                                    <p:cond delay="0"/>
                                  </p:stCondLst>
                                  <p:childTnLst>
                                    <p:set>
                                      <p:cBhvr>
                                        <p:cTn id="210" dur="1" fill="hold">
                                          <p:stCondLst>
                                            <p:cond delay="0"/>
                                          </p:stCondLst>
                                        </p:cTn>
                                        <p:tgtEl>
                                          <p:spTgt spid="68663"/>
                                        </p:tgtEl>
                                        <p:attrNameLst>
                                          <p:attrName>style.visibility</p:attrName>
                                        </p:attrNameLst>
                                      </p:cBhvr>
                                      <p:to>
                                        <p:strVal val="visible"/>
                                      </p:to>
                                    </p:set>
                                    <p:anim calcmode="lin" valueType="num">
                                      <p:cBhvr>
                                        <p:cTn id="211" dur="500" fill="hold"/>
                                        <p:tgtEl>
                                          <p:spTgt spid="68663"/>
                                        </p:tgtEl>
                                        <p:attrNameLst>
                                          <p:attrName>ppt_w</p:attrName>
                                        </p:attrNameLst>
                                      </p:cBhvr>
                                      <p:tavLst>
                                        <p:tav tm="0">
                                          <p:val>
                                            <p:fltVal val="0"/>
                                          </p:val>
                                        </p:tav>
                                        <p:tav tm="100000">
                                          <p:val>
                                            <p:strVal val="#ppt_w"/>
                                          </p:val>
                                        </p:tav>
                                      </p:tavLst>
                                    </p:anim>
                                    <p:anim calcmode="lin" valueType="num">
                                      <p:cBhvr>
                                        <p:cTn id="212" dur="500" fill="hold"/>
                                        <p:tgtEl>
                                          <p:spTgt spid="68663"/>
                                        </p:tgtEl>
                                        <p:attrNameLst>
                                          <p:attrName>ppt_h</p:attrName>
                                        </p:attrNameLst>
                                      </p:cBhvr>
                                      <p:tavLst>
                                        <p:tav tm="0">
                                          <p:val>
                                            <p:fltVal val="0"/>
                                          </p:val>
                                        </p:tav>
                                        <p:tav tm="100000">
                                          <p:val>
                                            <p:strVal val="#ppt_h"/>
                                          </p:val>
                                        </p:tav>
                                      </p:tavLst>
                                    </p:anim>
                                  </p:childTnLst>
                                </p:cTn>
                              </p:par>
                            </p:childTnLst>
                          </p:cTn>
                        </p:par>
                      </p:childTnLst>
                    </p:cTn>
                  </p:par>
                  <p:par>
                    <p:cTn id="213" fill="hold" nodeType="clickPar">
                      <p:stCondLst>
                        <p:cond delay="indefinite"/>
                      </p:stCondLst>
                      <p:childTnLst>
                        <p:par>
                          <p:cTn id="214" fill="hold" nodeType="withGroup">
                            <p:stCondLst>
                              <p:cond delay="0"/>
                            </p:stCondLst>
                            <p:childTnLst>
                              <p:par>
                                <p:cTn id="215" presetID="23" presetClass="entr" presetSubtype="16" fill="hold" grpId="0" nodeType="clickEffect">
                                  <p:stCondLst>
                                    <p:cond delay="0"/>
                                  </p:stCondLst>
                                  <p:childTnLst>
                                    <p:set>
                                      <p:cBhvr>
                                        <p:cTn id="216" dur="1" fill="hold">
                                          <p:stCondLst>
                                            <p:cond delay="0"/>
                                          </p:stCondLst>
                                        </p:cTn>
                                        <p:tgtEl>
                                          <p:spTgt spid="68712"/>
                                        </p:tgtEl>
                                        <p:attrNameLst>
                                          <p:attrName>style.visibility</p:attrName>
                                        </p:attrNameLst>
                                      </p:cBhvr>
                                      <p:to>
                                        <p:strVal val="visible"/>
                                      </p:to>
                                    </p:set>
                                    <p:anim calcmode="lin" valueType="num">
                                      <p:cBhvr>
                                        <p:cTn id="217" dur="500" fill="hold"/>
                                        <p:tgtEl>
                                          <p:spTgt spid="68712"/>
                                        </p:tgtEl>
                                        <p:attrNameLst>
                                          <p:attrName>ppt_w</p:attrName>
                                        </p:attrNameLst>
                                      </p:cBhvr>
                                      <p:tavLst>
                                        <p:tav tm="0">
                                          <p:val>
                                            <p:fltVal val="0"/>
                                          </p:val>
                                        </p:tav>
                                        <p:tav tm="100000">
                                          <p:val>
                                            <p:strVal val="#ppt_w"/>
                                          </p:val>
                                        </p:tav>
                                      </p:tavLst>
                                    </p:anim>
                                    <p:anim calcmode="lin" valueType="num">
                                      <p:cBhvr>
                                        <p:cTn id="218" dur="500" fill="hold"/>
                                        <p:tgtEl>
                                          <p:spTgt spid="68712"/>
                                        </p:tgtEl>
                                        <p:attrNameLst>
                                          <p:attrName>ppt_h</p:attrName>
                                        </p:attrNameLst>
                                      </p:cBhvr>
                                      <p:tavLst>
                                        <p:tav tm="0">
                                          <p:val>
                                            <p:fltVal val="0"/>
                                          </p:val>
                                        </p:tav>
                                        <p:tav tm="100000">
                                          <p:val>
                                            <p:strVal val="#ppt_h"/>
                                          </p:val>
                                        </p:tav>
                                      </p:tavLst>
                                    </p:anim>
                                  </p:childTnLst>
                                </p:cTn>
                              </p:par>
                              <p:par>
                                <p:cTn id="219" presetID="23" presetClass="entr" presetSubtype="16" fill="hold" nodeType="withEffect">
                                  <p:stCondLst>
                                    <p:cond delay="0"/>
                                  </p:stCondLst>
                                  <p:childTnLst>
                                    <p:set>
                                      <p:cBhvr>
                                        <p:cTn id="220" dur="1" fill="hold">
                                          <p:stCondLst>
                                            <p:cond delay="0"/>
                                          </p:stCondLst>
                                        </p:cTn>
                                        <p:tgtEl>
                                          <p:spTgt spid="68667"/>
                                        </p:tgtEl>
                                        <p:attrNameLst>
                                          <p:attrName>style.visibility</p:attrName>
                                        </p:attrNameLst>
                                      </p:cBhvr>
                                      <p:to>
                                        <p:strVal val="visible"/>
                                      </p:to>
                                    </p:set>
                                    <p:anim calcmode="lin" valueType="num">
                                      <p:cBhvr>
                                        <p:cTn id="221" dur="500" fill="hold"/>
                                        <p:tgtEl>
                                          <p:spTgt spid="68667"/>
                                        </p:tgtEl>
                                        <p:attrNameLst>
                                          <p:attrName>ppt_w</p:attrName>
                                        </p:attrNameLst>
                                      </p:cBhvr>
                                      <p:tavLst>
                                        <p:tav tm="0">
                                          <p:val>
                                            <p:fltVal val="0"/>
                                          </p:val>
                                        </p:tav>
                                        <p:tav tm="100000">
                                          <p:val>
                                            <p:strVal val="#ppt_w"/>
                                          </p:val>
                                        </p:tav>
                                      </p:tavLst>
                                    </p:anim>
                                    <p:anim calcmode="lin" valueType="num">
                                      <p:cBhvr>
                                        <p:cTn id="222" dur="500" fill="hold"/>
                                        <p:tgtEl>
                                          <p:spTgt spid="68667"/>
                                        </p:tgtEl>
                                        <p:attrNameLst>
                                          <p:attrName>ppt_h</p:attrName>
                                        </p:attrNameLst>
                                      </p:cBhvr>
                                      <p:tavLst>
                                        <p:tav tm="0">
                                          <p:val>
                                            <p:fltVal val="0"/>
                                          </p:val>
                                        </p:tav>
                                        <p:tav tm="100000">
                                          <p:val>
                                            <p:strVal val="#ppt_h"/>
                                          </p:val>
                                        </p:tav>
                                      </p:tavLst>
                                    </p:anim>
                                  </p:childTnLst>
                                </p:cTn>
                              </p:par>
                              <p:par>
                                <p:cTn id="223" presetID="23" presetClass="entr" presetSubtype="16" fill="hold" grpId="0" nodeType="withEffect">
                                  <p:stCondLst>
                                    <p:cond delay="0"/>
                                  </p:stCondLst>
                                  <p:childTnLst>
                                    <p:set>
                                      <p:cBhvr>
                                        <p:cTn id="224" dur="1" fill="hold">
                                          <p:stCondLst>
                                            <p:cond delay="0"/>
                                          </p:stCondLst>
                                        </p:cTn>
                                        <p:tgtEl>
                                          <p:spTgt spid="68674"/>
                                        </p:tgtEl>
                                        <p:attrNameLst>
                                          <p:attrName>style.visibility</p:attrName>
                                        </p:attrNameLst>
                                      </p:cBhvr>
                                      <p:to>
                                        <p:strVal val="visible"/>
                                      </p:to>
                                    </p:set>
                                    <p:anim calcmode="lin" valueType="num">
                                      <p:cBhvr>
                                        <p:cTn id="225" dur="500" fill="hold"/>
                                        <p:tgtEl>
                                          <p:spTgt spid="68674"/>
                                        </p:tgtEl>
                                        <p:attrNameLst>
                                          <p:attrName>ppt_w</p:attrName>
                                        </p:attrNameLst>
                                      </p:cBhvr>
                                      <p:tavLst>
                                        <p:tav tm="0">
                                          <p:val>
                                            <p:fltVal val="0"/>
                                          </p:val>
                                        </p:tav>
                                        <p:tav tm="100000">
                                          <p:val>
                                            <p:strVal val="#ppt_w"/>
                                          </p:val>
                                        </p:tav>
                                      </p:tavLst>
                                    </p:anim>
                                    <p:anim calcmode="lin" valueType="num">
                                      <p:cBhvr>
                                        <p:cTn id="226" dur="500" fill="hold"/>
                                        <p:tgtEl>
                                          <p:spTgt spid="68674"/>
                                        </p:tgtEl>
                                        <p:attrNameLst>
                                          <p:attrName>ppt_h</p:attrName>
                                        </p:attrNameLst>
                                      </p:cBhvr>
                                      <p:tavLst>
                                        <p:tav tm="0">
                                          <p:val>
                                            <p:fltVal val="0"/>
                                          </p:val>
                                        </p:tav>
                                        <p:tav tm="100000">
                                          <p:val>
                                            <p:strVal val="#ppt_h"/>
                                          </p:val>
                                        </p:tav>
                                      </p:tavLst>
                                    </p:anim>
                                  </p:childTnLst>
                                </p:cTn>
                              </p:par>
                            </p:childTnLst>
                          </p:cTn>
                        </p:par>
                        <p:par>
                          <p:cTn id="227" fill="hold" nodeType="afterGroup">
                            <p:stCondLst>
                              <p:cond delay="500"/>
                            </p:stCondLst>
                            <p:childTnLst>
                              <p:par>
                                <p:cTn id="228" presetID="23" presetClass="entr" presetSubtype="16" fill="hold" nodeType="afterEffect">
                                  <p:stCondLst>
                                    <p:cond delay="0"/>
                                  </p:stCondLst>
                                  <p:childTnLst>
                                    <p:set>
                                      <p:cBhvr>
                                        <p:cTn id="229" dur="1" fill="hold">
                                          <p:stCondLst>
                                            <p:cond delay="0"/>
                                          </p:stCondLst>
                                        </p:cTn>
                                        <p:tgtEl>
                                          <p:spTgt spid="68668"/>
                                        </p:tgtEl>
                                        <p:attrNameLst>
                                          <p:attrName>style.visibility</p:attrName>
                                        </p:attrNameLst>
                                      </p:cBhvr>
                                      <p:to>
                                        <p:strVal val="visible"/>
                                      </p:to>
                                    </p:set>
                                    <p:anim calcmode="lin" valueType="num">
                                      <p:cBhvr>
                                        <p:cTn id="230" dur="500" fill="hold"/>
                                        <p:tgtEl>
                                          <p:spTgt spid="68668"/>
                                        </p:tgtEl>
                                        <p:attrNameLst>
                                          <p:attrName>ppt_w</p:attrName>
                                        </p:attrNameLst>
                                      </p:cBhvr>
                                      <p:tavLst>
                                        <p:tav tm="0">
                                          <p:val>
                                            <p:fltVal val="0"/>
                                          </p:val>
                                        </p:tav>
                                        <p:tav tm="100000">
                                          <p:val>
                                            <p:strVal val="#ppt_w"/>
                                          </p:val>
                                        </p:tav>
                                      </p:tavLst>
                                    </p:anim>
                                    <p:anim calcmode="lin" valueType="num">
                                      <p:cBhvr>
                                        <p:cTn id="231" dur="500" fill="hold"/>
                                        <p:tgtEl>
                                          <p:spTgt spid="68668"/>
                                        </p:tgtEl>
                                        <p:attrNameLst>
                                          <p:attrName>ppt_h</p:attrName>
                                        </p:attrNameLst>
                                      </p:cBhvr>
                                      <p:tavLst>
                                        <p:tav tm="0">
                                          <p:val>
                                            <p:fltVal val="0"/>
                                          </p:val>
                                        </p:tav>
                                        <p:tav tm="100000">
                                          <p:val>
                                            <p:strVal val="#ppt_h"/>
                                          </p:val>
                                        </p:tav>
                                      </p:tavLst>
                                    </p:anim>
                                  </p:childTnLst>
                                </p:cTn>
                              </p:par>
                              <p:par>
                                <p:cTn id="232" presetID="23" presetClass="entr" presetSubtype="16" fill="hold" grpId="0" nodeType="withEffect">
                                  <p:stCondLst>
                                    <p:cond delay="0"/>
                                  </p:stCondLst>
                                  <p:childTnLst>
                                    <p:set>
                                      <p:cBhvr>
                                        <p:cTn id="233" dur="1" fill="hold">
                                          <p:stCondLst>
                                            <p:cond delay="0"/>
                                          </p:stCondLst>
                                        </p:cTn>
                                        <p:tgtEl>
                                          <p:spTgt spid="68675"/>
                                        </p:tgtEl>
                                        <p:attrNameLst>
                                          <p:attrName>style.visibility</p:attrName>
                                        </p:attrNameLst>
                                      </p:cBhvr>
                                      <p:to>
                                        <p:strVal val="visible"/>
                                      </p:to>
                                    </p:set>
                                    <p:anim calcmode="lin" valueType="num">
                                      <p:cBhvr>
                                        <p:cTn id="234" dur="500" fill="hold"/>
                                        <p:tgtEl>
                                          <p:spTgt spid="68675"/>
                                        </p:tgtEl>
                                        <p:attrNameLst>
                                          <p:attrName>ppt_w</p:attrName>
                                        </p:attrNameLst>
                                      </p:cBhvr>
                                      <p:tavLst>
                                        <p:tav tm="0">
                                          <p:val>
                                            <p:fltVal val="0"/>
                                          </p:val>
                                        </p:tav>
                                        <p:tav tm="100000">
                                          <p:val>
                                            <p:strVal val="#ppt_w"/>
                                          </p:val>
                                        </p:tav>
                                      </p:tavLst>
                                    </p:anim>
                                    <p:anim calcmode="lin" valueType="num">
                                      <p:cBhvr>
                                        <p:cTn id="235" dur="500" fill="hold"/>
                                        <p:tgtEl>
                                          <p:spTgt spid="68675"/>
                                        </p:tgtEl>
                                        <p:attrNameLst>
                                          <p:attrName>ppt_h</p:attrName>
                                        </p:attrNameLst>
                                      </p:cBhvr>
                                      <p:tavLst>
                                        <p:tav tm="0">
                                          <p:val>
                                            <p:fltVal val="0"/>
                                          </p:val>
                                        </p:tav>
                                        <p:tav tm="100000">
                                          <p:val>
                                            <p:strVal val="#ppt_h"/>
                                          </p:val>
                                        </p:tav>
                                      </p:tavLst>
                                    </p:anim>
                                  </p:childTnLst>
                                </p:cTn>
                              </p:par>
                            </p:childTnLst>
                          </p:cTn>
                        </p:par>
                        <p:par>
                          <p:cTn id="236" fill="hold" nodeType="afterGroup">
                            <p:stCondLst>
                              <p:cond delay="1000"/>
                            </p:stCondLst>
                            <p:childTnLst>
                              <p:par>
                                <p:cTn id="237" presetID="23" presetClass="entr" presetSubtype="16" fill="hold" nodeType="afterEffect">
                                  <p:stCondLst>
                                    <p:cond delay="0"/>
                                  </p:stCondLst>
                                  <p:childTnLst>
                                    <p:set>
                                      <p:cBhvr>
                                        <p:cTn id="238" dur="1" fill="hold">
                                          <p:stCondLst>
                                            <p:cond delay="0"/>
                                          </p:stCondLst>
                                        </p:cTn>
                                        <p:tgtEl>
                                          <p:spTgt spid="68669"/>
                                        </p:tgtEl>
                                        <p:attrNameLst>
                                          <p:attrName>style.visibility</p:attrName>
                                        </p:attrNameLst>
                                      </p:cBhvr>
                                      <p:to>
                                        <p:strVal val="visible"/>
                                      </p:to>
                                    </p:set>
                                    <p:anim calcmode="lin" valueType="num">
                                      <p:cBhvr>
                                        <p:cTn id="239" dur="500" fill="hold"/>
                                        <p:tgtEl>
                                          <p:spTgt spid="68669"/>
                                        </p:tgtEl>
                                        <p:attrNameLst>
                                          <p:attrName>ppt_w</p:attrName>
                                        </p:attrNameLst>
                                      </p:cBhvr>
                                      <p:tavLst>
                                        <p:tav tm="0">
                                          <p:val>
                                            <p:fltVal val="0"/>
                                          </p:val>
                                        </p:tav>
                                        <p:tav tm="100000">
                                          <p:val>
                                            <p:strVal val="#ppt_w"/>
                                          </p:val>
                                        </p:tav>
                                      </p:tavLst>
                                    </p:anim>
                                    <p:anim calcmode="lin" valueType="num">
                                      <p:cBhvr>
                                        <p:cTn id="240" dur="500" fill="hold"/>
                                        <p:tgtEl>
                                          <p:spTgt spid="68669"/>
                                        </p:tgtEl>
                                        <p:attrNameLst>
                                          <p:attrName>ppt_h</p:attrName>
                                        </p:attrNameLst>
                                      </p:cBhvr>
                                      <p:tavLst>
                                        <p:tav tm="0">
                                          <p:val>
                                            <p:fltVal val="0"/>
                                          </p:val>
                                        </p:tav>
                                        <p:tav tm="100000">
                                          <p:val>
                                            <p:strVal val="#ppt_h"/>
                                          </p:val>
                                        </p:tav>
                                      </p:tavLst>
                                    </p:anim>
                                  </p:childTnLst>
                                </p:cTn>
                              </p:par>
                              <p:par>
                                <p:cTn id="241" presetID="23" presetClass="entr" presetSubtype="16" fill="hold" grpId="0" nodeType="withEffect">
                                  <p:stCondLst>
                                    <p:cond delay="0"/>
                                  </p:stCondLst>
                                  <p:childTnLst>
                                    <p:set>
                                      <p:cBhvr>
                                        <p:cTn id="242" dur="1" fill="hold">
                                          <p:stCondLst>
                                            <p:cond delay="0"/>
                                          </p:stCondLst>
                                        </p:cTn>
                                        <p:tgtEl>
                                          <p:spTgt spid="68676"/>
                                        </p:tgtEl>
                                        <p:attrNameLst>
                                          <p:attrName>style.visibility</p:attrName>
                                        </p:attrNameLst>
                                      </p:cBhvr>
                                      <p:to>
                                        <p:strVal val="visible"/>
                                      </p:to>
                                    </p:set>
                                    <p:anim calcmode="lin" valueType="num">
                                      <p:cBhvr>
                                        <p:cTn id="243" dur="500" fill="hold"/>
                                        <p:tgtEl>
                                          <p:spTgt spid="68676"/>
                                        </p:tgtEl>
                                        <p:attrNameLst>
                                          <p:attrName>ppt_w</p:attrName>
                                        </p:attrNameLst>
                                      </p:cBhvr>
                                      <p:tavLst>
                                        <p:tav tm="0">
                                          <p:val>
                                            <p:fltVal val="0"/>
                                          </p:val>
                                        </p:tav>
                                        <p:tav tm="100000">
                                          <p:val>
                                            <p:strVal val="#ppt_w"/>
                                          </p:val>
                                        </p:tav>
                                      </p:tavLst>
                                    </p:anim>
                                    <p:anim calcmode="lin" valueType="num">
                                      <p:cBhvr>
                                        <p:cTn id="244" dur="500" fill="hold"/>
                                        <p:tgtEl>
                                          <p:spTgt spid="68676"/>
                                        </p:tgtEl>
                                        <p:attrNameLst>
                                          <p:attrName>ppt_h</p:attrName>
                                        </p:attrNameLst>
                                      </p:cBhvr>
                                      <p:tavLst>
                                        <p:tav tm="0">
                                          <p:val>
                                            <p:fltVal val="0"/>
                                          </p:val>
                                        </p:tav>
                                        <p:tav tm="100000">
                                          <p:val>
                                            <p:strVal val="#ppt_h"/>
                                          </p:val>
                                        </p:tav>
                                      </p:tavLst>
                                    </p:anim>
                                  </p:childTnLst>
                                </p:cTn>
                              </p:par>
                            </p:childTnLst>
                          </p:cTn>
                        </p:par>
                        <p:par>
                          <p:cTn id="245" fill="hold" nodeType="afterGroup">
                            <p:stCondLst>
                              <p:cond delay="1500"/>
                            </p:stCondLst>
                            <p:childTnLst>
                              <p:par>
                                <p:cTn id="246" presetID="23" presetClass="entr" presetSubtype="16" fill="hold" nodeType="afterEffect">
                                  <p:stCondLst>
                                    <p:cond delay="0"/>
                                  </p:stCondLst>
                                  <p:childTnLst>
                                    <p:set>
                                      <p:cBhvr>
                                        <p:cTn id="247" dur="1" fill="hold">
                                          <p:stCondLst>
                                            <p:cond delay="0"/>
                                          </p:stCondLst>
                                        </p:cTn>
                                        <p:tgtEl>
                                          <p:spTgt spid="68670"/>
                                        </p:tgtEl>
                                        <p:attrNameLst>
                                          <p:attrName>style.visibility</p:attrName>
                                        </p:attrNameLst>
                                      </p:cBhvr>
                                      <p:to>
                                        <p:strVal val="visible"/>
                                      </p:to>
                                    </p:set>
                                    <p:anim calcmode="lin" valueType="num">
                                      <p:cBhvr>
                                        <p:cTn id="248" dur="500" fill="hold"/>
                                        <p:tgtEl>
                                          <p:spTgt spid="68670"/>
                                        </p:tgtEl>
                                        <p:attrNameLst>
                                          <p:attrName>ppt_w</p:attrName>
                                        </p:attrNameLst>
                                      </p:cBhvr>
                                      <p:tavLst>
                                        <p:tav tm="0">
                                          <p:val>
                                            <p:fltVal val="0"/>
                                          </p:val>
                                        </p:tav>
                                        <p:tav tm="100000">
                                          <p:val>
                                            <p:strVal val="#ppt_w"/>
                                          </p:val>
                                        </p:tav>
                                      </p:tavLst>
                                    </p:anim>
                                    <p:anim calcmode="lin" valueType="num">
                                      <p:cBhvr>
                                        <p:cTn id="249" dur="500" fill="hold"/>
                                        <p:tgtEl>
                                          <p:spTgt spid="68670"/>
                                        </p:tgtEl>
                                        <p:attrNameLst>
                                          <p:attrName>ppt_h</p:attrName>
                                        </p:attrNameLst>
                                      </p:cBhvr>
                                      <p:tavLst>
                                        <p:tav tm="0">
                                          <p:val>
                                            <p:fltVal val="0"/>
                                          </p:val>
                                        </p:tav>
                                        <p:tav tm="100000">
                                          <p:val>
                                            <p:strVal val="#ppt_h"/>
                                          </p:val>
                                        </p:tav>
                                      </p:tavLst>
                                    </p:anim>
                                  </p:childTnLst>
                                </p:cTn>
                              </p:par>
                              <p:par>
                                <p:cTn id="250" presetID="23" presetClass="entr" presetSubtype="16" fill="hold" grpId="0" nodeType="withEffect">
                                  <p:stCondLst>
                                    <p:cond delay="0"/>
                                  </p:stCondLst>
                                  <p:childTnLst>
                                    <p:set>
                                      <p:cBhvr>
                                        <p:cTn id="251" dur="1" fill="hold">
                                          <p:stCondLst>
                                            <p:cond delay="0"/>
                                          </p:stCondLst>
                                        </p:cTn>
                                        <p:tgtEl>
                                          <p:spTgt spid="68677"/>
                                        </p:tgtEl>
                                        <p:attrNameLst>
                                          <p:attrName>style.visibility</p:attrName>
                                        </p:attrNameLst>
                                      </p:cBhvr>
                                      <p:to>
                                        <p:strVal val="visible"/>
                                      </p:to>
                                    </p:set>
                                    <p:anim calcmode="lin" valueType="num">
                                      <p:cBhvr>
                                        <p:cTn id="252" dur="500" fill="hold"/>
                                        <p:tgtEl>
                                          <p:spTgt spid="68677"/>
                                        </p:tgtEl>
                                        <p:attrNameLst>
                                          <p:attrName>ppt_w</p:attrName>
                                        </p:attrNameLst>
                                      </p:cBhvr>
                                      <p:tavLst>
                                        <p:tav tm="0">
                                          <p:val>
                                            <p:fltVal val="0"/>
                                          </p:val>
                                        </p:tav>
                                        <p:tav tm="100000">
                                          <p:val>
                                            <p:strVal val="#ppt_w"/>
                                          </p:val>
                                        </p:tav>
                                      </p:tavLst>
                                    </p:anim>
                                    <p:anim calcmode="lin" valueType="num">
                                      <p:cBhvr>
                                        <p:cTn id="253" dur="500" fill="hold"/>
                                        <p:tgtEl>
                                          <p:spTgt spid="68677"/>
                                        </p:tgtEl>
                                        <p:attrNameLst>
                                          <p:attrName>ppt_h</p:attrName>
                                        </p:attrNameLst>
                                      </p:cBhvr>
                                      <p:tavLst>
                                        <p:tav tm="0">
                                          <p:val>
                                            <p:fltVal val="0"/>
                                          </p:val>
                                        </p:tav>
                                        <p:tav tm="100000">
                                          <p:val>
                                            <p:strVal val="#ppt_h"/>
                                          </p:val>
                                        </p:tav>
                                      </p:tavLst>
                                    </p:anim>
                                  </p:childTnLst>
                                </p:cTn>
                              </p:par>
                            </p:childTnLst>
                          </p:cTn>
                        </p:par>
                        <p:par>
                          <p:cTn id="254" fill="hold" nodeType="afterGroup">
                            <p:stCondLst>
                              <p:cond delay="2000"/>
                            </p:stCondLst>
                            <p:childTnLst>
                              <p:par>
                                <p:cTn id="255" presetID="23" presetClass="entr" presetSubtype="16" fill="hold" nodeType="afterEffect">
                                  <p:stCondLst>
                                    <p:cond delay="0"/>
                                  </p:stCondLst>
                                  <p:childTnLst>
                                    <p:set>
                                      <p:cBhvr>
                                        <p:cTn id="256" dur="1" fill="hold">
                                          <p:stCondLst>
                                            <p:cond delay="0"/>
                                          </p:stCondLst>
                                        </p:cTn>
                                        <p:tgtEl>
                                          <p:spTgt spid="68671"/>
                                        </p:tgtEl>
                                        <p:attrNameLst>
                                          <p:attrName>style.visibility</p:attrName>
                                        </p:attrNameLst>
                                      </p:cBhvr>
                                      <p:to>
                                        <p:strVal val="visible"/>
                                      </p:to>
                                    </p:set>
                                    <p:anim calcmode="lin" valueType="num">
                                      <p:cBhvr>
                                        <p:cTn id="257" dur="500" fill="hold"/>
                                        <p:tgtEl>
                                          <p:spTgt spid="68671"/>
                                        </p:tgtEl>
                                        <p:attrNameLst>
                                          <p:attrName>ppt_w</p:attrName>
                                        </p:attrNameLst>
                                      </p:cBhvr>
                                      <p:tavLst>
                                        <p:tav tm="0">
                                          <p:val>
                                            <p:fltVal val="0"/>
                                          </p:val>
                                        </p:tav>
                                        <p:tav tm="100000">
                                          <p:val>
                                            <p:strVal val="#ppt_w"/>
                                          </p:val>
                                        </p:tav>
                                      </p:tavLst>
                                    </p:anim>
                                    <p:anim calcmode="lin" valueType="num">
                                      <p:cBhvr>
                                        <p:cTn id="258" dur="500" fill="hold"/>
                                        <p:tgtEl>
                                          <p:spTgt spid="68671"/>
                                        </p:tgtEl>
                                        <p:attrNameLst>
                                          <p:attrName>ppt_h</p:attrName>
                                        </p:attrNameLst>
                                      </p:cBhvr>
                                      <p:tavLst>
                                        <p:tav tm="0">
                                          <p:val>
                                            <p:fltVal val="0"/>
                                          </p:val>
                                        </p:tav>
                                        <p:tav tm="100000">
                                          <p:val>
                                            <p:strVal val="#ppt_h"/>
                                          </p:val>
                                        </p:tav>
                                      </p:tavLst>
                                    </p:anim>
                                  </p:childTnLst>
                                </p:cTn>
                              </p:par>
                              <p:par>
                                <p:cTn id="259" presetID="23" presetClass="entr" presetSubtype="16" fill="hold" grpId="0" nodeType="withEffect">
                                  <p:stCondLst>
                                    <p:cond delay="0"/>
                                  </p:stCondLst>
                                  <p:childTnLst>
                                    <p:set>
                                      <p:cBhvr>
                                        <p:cTn id="260" dur="1" fill="hold">
                                          <p:stCondLst>
                                            <p:cond delay="0"/>
                                          </p:stCondLst>
                                        </p:cTn>
                                        <p:tgtEl>
                                          <p:spTgt spid="68678"/>
                                        </p:tgtEl>
                                        <p:attrNameLst>
                                          <p:attrName>style.visibility</p:attrName>
                                        </p:attrNameLst>
                                      </p:cBhvr>
                                      <p:to>
                                        <p:strVal val="visible"/>
                                      </p:to>
                                    </p:set>
                                    <p:anim calcmode="lin" valueType="num">
                                      <p:cBhvr>
                                        <p:cTn id="261" dur="500" fill="hold"/>
                                        <p:tgtEl>
                                          <p:spTgt spid="68678"/>
                                        </p:tgtEl>
                                        <p:attrNameLst>
                                          <p:attrName>ppt_w</p:attrName>
                                        </p:attrNameLst>
                                      </p:cBhvr>
                                      <p:tavLst>
                                        <p:tav tm="0">
                                          <p:val>
                                            <p:fltVal val="0"/>
                                          </p:val>
                                        </p:tav>
                                        <p:tav tm="100000">
                                          <p:val>
                                            <p:strVal val="#ppt_w"/>
                                          </p:val>
                                        </p:tav>
                                      </p:tavLst>
                                    </p:anim>
                                    <p:anim calcmode="lin" valueType="num">
                                      <p:cBhvr>
                                        <p:cTn id="262" dur="500" fill="hold"/>
                                        <p:tgtEl>
                                          <p:spTgt spid="68678"/>
                                        </p:tgtEl>
                                        <p:attrNameLst>
                                          <p:attrName>ppt_h</p:attrName>
                                        </p:attrNameLst>
                                      </p:cBhvr>
                                      <p:tavLst>
                                        <p:tav tm="0">
                                          <p:val>
                                            <p:fltVal val="0"/>
                                          </p:val>
                                        </p:tav>
                                        <p:tav tm="100000">
                                          <p:val>
                                            <p:strVal val="#ppt_h"/>
                                          </p:val>
                                        </p:tav>
                                      </p:tavLst>
                                    </p:anim>
                                  </p:childTnLst>
                                </p:cTn>
                              </p:par>
                            </p:childTnLst>
                          </p:cTn>
                        </p:par>
                        <p:par>
                          <p:cTn id="263" fill="hold" nodeType="afterGroup">
                            <p:stCondLst>
                              <p:cond delay="2500"/>
                            </p:stCondLst>
                            <p:childTnLst>
                              <p:par>
                                <p:cTn id="264" presetID="23" presetClass="entr" presetSubtype="16" fill="hold" nodeType="afterEffect">
                                  <p:stCondLst>
                                    <p:cond delay="0"/>
                                  </p:stCondLst>
                                  <p:childTnLst>
                                    <p:set>
                                      <p:cBhvr>
                                        <p:cTn id="265" dur="1" fill="hold">
                                          <p:stCondLst>
                                            <p:cond delay="0"/>
                                          </p:stCondLst>
                                        </p:cTn>
                                        <p:tgtEl>
                                          <p:spTgt spid="68672"/>
                                        </p:tgtEl>
                                        <p:attrNameLst>
                                          <p:attrName>style.visibility</p:attrName>
                                        </p:attrNameLst>
                                      </p:cBhvr>
                                      <p:to>
                                        <p:strVal val="visible"/>
                                      </p:to>
                                    </p:set>
                                    <p:anim calcmode="lin" valueType="num">
                                      <p:cBhvr>
                                        <p:cTn id="266" dur="500" fill="hold"/>
                                        <p:tgtEl>
                                          <p:spTgt spid="68672"/>
                                        </p:tgtEl>
                                        <p:attrNameLst>
                                          <p:attrName>ppt_w</p:attrName>
                                        </p:attrNameLst>
                                      </p:cBhvr>
                                      <p:tavLst>
                                        <p:tav tm="0">
                                          <p:val>
                                            <p:fltVal val="0"/>
                                          </p:val>
                                        </p:tav>
                                        <p:tav tm="100000">
                                          <p:val>
                                            <p:strVal val="#ppt_w"/>
                                          </p:val>
                                        </p:tav>
                                      </p:tavLst>
                                    </p:anim>
                                    <p:anim calcmode="lin" valueType="num">
                                      <p:cBhvr>
                                        <p:cTn id="267" dur="500" fill="hold"/>
                                        <p:tgtEl>
                                          <p:spTgt spid="68672"/>
                                        </p:tgtEl>
                                        <p:attrNameLst>
                                          <p:attrName>ppt_h</p:attrName>
                                        </p:attrNameLst>
                                      </p:cBhvr>
                                      <p:tavLst>
                                        <p:tav tm="0">
                                          <p:val>
                                            <p:fltVal val="0"/>
                                          </p:val>
                                        </p:tav>
                                        <p:tav tm="100000">
                                          <p:val>
                                            <p:strVal val="#ppt_h"/>
                                          </p:val>
                                        </p:tav>
                                      </p:tavLst>
                                    </p:anim>
                                  </p:childTnLst>
                                </p:cTn>
                              </p:par>
                              <p:par>
                                <p:cTn id="268" presetID="23" presetClass="entr" presetSubtype="16" fill="hold" grpId="0" nodeType="withEffect">
                                  <p:stCondLst>
                                    <p:cond delay="0"/>
                                  </p:stCondLst>
                                  <p:childTnLst>
                                    <p:set>
                                      <p:cBhvr>
                                        <p:cTn id="269" dur="1" fill="hold">
                                          <p:stCondLst>
                                            <p:cond delay="0"/>
                                          </p:stCondLst>
                                        </p:cTn>
                                        <p:tgtEl>
                                          <p:spTgt spid="68679"/>
                                        </p:tgtEl>
                                        <p:attrNameLst>
                                          <p:attrName>style.visibility</p:attrName>
                                        </p:attrNameLst>
                                      </p:cBhvr>
                                      <p:to>
                                        <p:strVal val="visible"/>
                                      </p:to>
                                    </p:set>
                                    <p:anim calcmode="lin" valueType="num">
                                      <p:cBhvr>
                                        <p:cTn id="270" dur="500" fill="hold"/>
                                        <p:tgtEl>
                                          <p:spTgt spid="68679"/>
                                        </p:tgtEl>
                                        <p:attrNameLst>
                                          <p:attrName>ppt_w</p:attrName>
                                        </p:attrNameLst>
                                      </p:cBhvr>
                                      <p:tavLst>
                                        <p:tav tm="0">
                                          <p:val>
                                            <p:fltVal val="0"/>
                                          </p:val>
                                        </p:tav>
                                        <p:tav tm="100000">
                                          <p:val>
                                            <p:strVal val="#ppt_w"/>
                                          </p:val>
                                        </p:tav>
                                      </p:tavLst>
                                    </p:anim>
                                    <p:anim calcmode="lin" valueType="num">
                                      <p:cBhvr>
                                        <p:cTn id="271" dur="500" fill="hold"/>
                                        <p:tgtEl>
                                          <p:spTgt spid="68679"/>
                                        </p:tgtEl>
                                        <p:attrNameLst>
                                          <p:attrName>ppt_h</p:attrName>
                                        </p:attrNameLst>
                                      </p:cBhvr>
                                      <p:tavLst>
                                        <p:tav tm="0">
                                          <p:val>
                                            <p:fltVal val="0"/>
                                          </p:val>
                                        </p:tav>
                                        <p:tav tm="100000">
                                          <p:val>
                                            <p:strVal val="#ppt_h"/>
                                          </p:val>
                                        </p:tav>
                                      </p:tavLst>
                                    </p:anim>
                                  </p:childTnLst>
                                </p:cTn>
                              </p:par>
                            </p:childTnLst>
                          </p:cTn>
                        </p:par>
                      </p:childTnLst>
                    </p:cTn>
                  </p:par>
                  <p:par>
                    <p:cTn id="272" fill="hold" nodeType="clickPar">
                      <p:stCondLst>
                        <p:cond delay="indefinite"/>
                      </p:stCondLst>
                      <p:childTnLst>
                        <p:par>
                          <p:cTn id="273" fill="hold" nodeType="withGroup">
                            <p:stCondLst>
                              <p:cond delay="0"/>
                            </p:stCondLst>
                            <p:childTnLst>
                              <p:par>
                                <p:cTn id="274" presetID="23" presetClass="entr" presetSubtype="16" fill="hold" nodeType="clickEffect">
                                  <p:stCondLst>
                                    <p:cond delay="0"/>
                                  </p:stCondLst>
                                  <p:childTnLst>
                                    <p:set>
                                      <p:cBhvr>
                                        <p:cTn id="275" dur="1" fill="hold">
                                          <p:stCondLst>
                                            <p:cond delay="0"/>
                                          </p:stCondLst>
                                        </p:cTn>
                                        <p:tgtEl>
                                          <p:spTgt spid="68673"/>
                                        </p:tgtEl>
                                        <p:attrNameLst>
                                          <p:attrName>style.visibility</p:attrName>
                                        </p:attrNameLst>
                                      </p:cBhvr>
                                      <p:to>
                                        <p:strVal val="visible"/>
                                      </p:to>
                                    </p:set>
                                    <p:anim calcmode="lin" valueType="num">
                                      <p:cBhvr>
                                        <p:cTn id="276" dur="500" fill="hold"/>
                                        <p:tgtEl>
                                          <p:spTgt spid="68673"/>
                                        </p:tgtEl>
                                        <p:attrNameLst>
                                          <p:attrName>ppt_w</p:attrName>
                                        </p:attrNameLst>
                                      </p:cBhvr>
                                      <p:tavLst>
                                        <p:tav tm="0">
                                          <p:val>
                                            <p:fltVal val="0"/>
                                          </p:val>
                                        </p:tav>
                                        <p:tav tm="100000">
                                          <p:val>
                                            <p:strVal val="#ppt_w"/>
                                          </p:val>
                                        </p:tav>
                                      </p:tavLst>
                                    </p:anim>
                                    <p:anim calcmode="lin" valueType="num">
                                      <p:cBhvr>
                                        <p:cTn id="277" dur="500" fill="hold"/>
                                        <p:tgtEl>
                                          <p:spTgt spid="68673"/>
                                        </p:tgtEl>
                                        <p:attrNameLst>
                                          <p:attrName>ppt_h</p:attrName>
                                        </p:attrNameLst>
                                      </p:cBhvr>
                                      <p:tavLst>
                                        <p:tav tm="0">
                                          <p:val>
                                            <p:fltVal val="0"/>
                                          </p:val>
                                        </p:tav>
                                        <p:tav tm="100000">
                                          <p:val>
                                            <p:strVal val="#ppt_h"/>
                                          </p:val>
                                        </p:tav>
                                      </p:tavLst>
                                    </p:anim>
                                  </p:childTnLst>
                                </p:cTn>
                              </p:par>
                              <p:par>
                                <p:cTn id="278" presetID="23" presetClass="entr" presetSubtype="16" fill="hold" grpId="0" nodeType="withEffect">
                                  <p:stCondLst>
                                    <p:cond delay="0"/>
                                  </p:stCondLst>
                                  <p:childTnLst>
                                    <p:set>
                                      <p:cBhvr>
                                        <p:cTn id="279" dur="1" fill="hold">
                                          <p:stCondLst>
                                            <p:cond delay="0"/>
                                          </p:stCondLst>
                                        </p:cTn>
                                        <p:tgtEl>
                                          <p:spTgt spid="68713"/>
                                        </p:tgtEl>
                                        <p:attrNameLst>
                                          <p:attrName>style.visibility</p:attrName>
                                        </p:attrNameLst>
                                      </p:cBhvr>
                                      <p:to>
                                        <p:strVal val="visible"/>
                                      </p:to>
                                    </p:set>
                                    <p:anim calcmode="lin" valueType="num">
                                      <p:cBhvr>
                                        <p:cTn id="280" dur="500" fill="hold"/>
                                        <p:tgtEl>
                                          <p:spTgt spid="68713"/>
                                        </p:tgtEl>
                                        <p:attrNameLst>
                                          <p:attrName>ppt_w</p:attrName>
                                        </p:attrNameLst>
                                      </p:cBhvr>
                                      <p:tavLst>
                                        <p:tav tm="0">
                                          <p:val>
                                            <p:fltVal val="0"/>
                                          </p:val>
                                        </p:tav>
                                        <p:tav tm="100000">
                                          <p:val>
                                            <p:strVal val="#ppt_w"/>
                                          </p:val>
                                        </p:tav>
                                      </p:tavLst>
                                    </p:anim>
                                    <p:anim calcmode="lin" valueType="num">
                                      <p:cBhvr>
                                        <p:cTn id="281" dur="500" fill="hold"/>
                                        <p:tgtEl>
                                          <p:spTgt spid="68713"/>
                                        </p:tgtEl>
                                        <p:attrNameLst>
                                          <p:attrName>ppt_h</p:attrName>
                                        </p:attrNameLst>
                                      </p:cBhvr>
                                      <p:tavLst>
                                        <p:tav tm="0">
                                          <p:val>
                                            <p:fltVal val="0"/>
                                          </p:val>
                                        </p:tav>
                                        <p:tav tm="100000">
                                          <p:val>
                                            <p:strVal val="#ppt_h"/>
                                          </p:val>
                                        </p:tav>
                                      </p:tavLst>
                                    </p:anim>
                                  </p:childTnLst>
                                </p:cTn>
                              </p:par>
                              <p:par>
                                <p:cTn id="282" presetID="23" presetClass="entr" presetSubtype="16" fill="hold" grpId="0" nodeType="withEffect">
                                  <p:stCondLst>
                                    <p:cond delay="0"/>
                                  </p:stCondLst>
                                  <p:childTnLst>
                                    <p:set>
                                      <p:cBhvr>
                                        <p:cTn id="283" dur="1" fill="hold">
                                          <p:stCondLst>
                                            <p:cond delay="0"/>
                                          </p:stCondLst>
                                        </p:cTn>
                                        <p:tgtEl>
                                          <p:spTgt spid="68680"/>
                                        </p:tgtEl>
                                        <p:attrNameLst>
                                          <p:attrName>style.visibility</p:attrName>
                                        </p:attrNameLst>
                                      </p:cBhvr>
                                      <p:to>
                                        <p:strVal val="visible"/>
                                      </p:to>
                                    </p:set>
                                    <p:anim calcmode="lin" valueType="num">
                                      <p:cBhvr>
                                        <p:cTn id="284" dur="500" fill="hold"/>
                                        <p:tgtEl>
                                          <p:spTgt spid="68680"/>
                                        </p:tgtEl>
                                        <p:attrNameLst>
                                          <p:attrName>ppt_w</p:attrName>
                                        </p:attrNameLst>
                                      </p:cBhvr>
                                      <p:tavLst>
                                        <p:tav tm="0">
                                          <p:val>
                                            <p:fltVal val="0"/>
                                          </p:val>
                                        </p:tav>
                                        <p:tav tm="100000">
                                          <p:val>
                                            <p:strVal val="#ppt_w"/>
                                          </p:val>
                                        </p:tav>
                                      </p:tavLst>
                                    </p:anim>
                                    <p:anim calcmode="lin" valueType="num">
                                      <p:cBhvr>
                                        <p:cTn id="285" dur="500" fill="hold"/>
                                        <p:tgtEl>
                                          <p:spTgt spid="68680"/>
                                        </p:tgtEl>
                                        <p:attrNameLst>
                                          <p:attrName>ppt_h</p:attrName>
                                        </p:attrNameLst>
                                      </p:cBhvr>
                                      <p:tavLst>
                                        <p:tav tm="0">
                                          <p:val>
                                            <p:fltVal val="0"/>
                                          </p:val>
                                        </p:tav>
                                        <p:tav tm="100000">
                                          <p:val>
                                            <p:strVal val="#ppt_h"/>
                                          </p:val>
                                        </p:tav>
                                      </p:tavLst>
                                    </p:anim>
                                  </p:childTnLst>
                                </p:cTn>
                              </p:par>
                            </p:childTnLst>
                          </p:cTn>
                        </p:par>
                        <p:par>
                          <p:cTn id="286" fill="hold" nodeType="afterGroup">
                            <p:stCondLst>
                              <p:cond delay="500"/>
                            </p:stCondLst>
                            <p:childTnLst>
                              <p:par>
                                <p:cTn id="287" presetID="23" presetClass="entr" presetSubtype="16" fill="hold" nodeType="afterEffect">
                                  <p:stCondLst>
                                    <p:cond delay="0"/>
                                  </p:stCondLst>
                                  <p:childTnLst>
                                    <p:set>
                                      <p:cBhvr>
                                        <p:cTn id="288" dur="1" fill="hold">
                                          <p:stCondLst>
                                            <p:cond delay="0"/>
                                          </p:stCondLst>
                                        </p:cTn>
                                        <p:tgtEl>
                                          <p:spTgt spid="68681"/>
                                        </p:tgtEl>
                                        <p:attrNameLst>
                                          <p:attrName>style.visibility</p:attrName>
                                        </p:attrNameLst>
                                      </p:cBhvr>
                                      <p:to>
                                        <p:strVal val="visible"/>
                                      </p:to>
                                    </p:set>
                                    <p:anim calcmode="lin" valueType="num">
                                      <p:cBhvr>
                                        <p:cTn id="289" dur="500" fill="hold"/>
                                        <p:tgtEl>
                                          <p:spTgt spid="68681"/>
                                        </p:tgtEl>
                                        <p:attrNameLst>
                                          <p:attrName>ppt_w</p:attrName>
                                        </p:attrNameLst>
                                      </p:cBhvr>
                                      <p:tavLst>
                                        <p:tav tm="0">
                                          <p:val>
                                            <p:fltVal val="0"/>
                                          </p:val>
                                        </p:tav>
                                        <p:tav tm="100000">
                                          <p:val>
                                            <p:strVal val="#ppt_w"/>
                                          </p:val>
                                        </p:tav>
                                      </p:tavLst>
                                    </p:anim>
                                    <p:anim calcmode="lin" valueType="num">
                                      <p:cBhvr>
                                        <p:cTn id="290" dur="500" fill="hold"/>
                                        <p:tgtEl>
                                          <p:spTgt spid="68681"/>
                                        </p:tgtEl>
                                        <p:attrNameLst>
                                          <p:attrName>ppt_h</p:attrName>
                                        </p:attrNameLst>
                                      </p:cBhvr>
                                      <p:tavLst>
                                        <p:tav tm="0">
                                          <p:val>
                                            <p:fltVal val="0"/>
                                          </p:val>
                                        </p:tav>
                                        <p:tav tm="100000">
                                          <p:val>
                                            <p:strVal val="#ppt_h"/>
                                          </p:val>
                                        </p:tav>
                                      </p:tavLst>
                                    </p:anim>
                                  </p:childTnLst>
                                </p:cTn>
                              </p:par>
                              <p:par>
                                <p:cTn id="291" presetID="23" presetClass="entr" presetSubtype="16" fill="hold" grpId="0" nodeType="withEffect">
                                  <p:stCondLst>
                                    <p:cond delay="0"/>
                                  </p:stCondLst>
                                  <p:childTnLst>
                                    <p:set>
                                      <p:cBhvr>
                                        <p:cTn id="292" dur="1" fill="hold">
                                          <p:stCondLst>
                                            <p:cond delay="0"/>
                                          </p:stCondLst>
                                        </p:cTn>
                                        <p:tgtEl>
                                          <p:spTgt spid="68688"/>
                                        </p:tgtEl>
                                        <p:attrNameLst>
                                          <p:attrName>style.visibility</p:attrName>
                                        </p:attrNameLst>
                                      </p:cBhvr>
                                      <p:to>
                                        <p:strVal val="visible"/>
                                      </p:to>
                                    </p:set>
                                    <p:anim calcmode="lin" valueType="num">
                                      <p:cBhvr>
                                        <p:cTn id="293" dur="500" fill="hold"/>
                                        <p:tgtEl>
                                          <p:spTgt spid="68688"/>
                                        </p:tgtEl>
                                        <p:attrNameLst>
                                          <p:attrName>ppt_w</p:attrName>
                                        </p:attrNameLst>
                                      </p:cBhvr>
                                      <p:tavLst>
                                        <p:tav tm="0">
                                          <p:val>
                                            <p:fltVal val="0"/>
                                          </p:val>
                                        </p:tav>
                                        <p:tav tm="100000">
                                          <p:val>
                                            <p:strVal val="#ppt_w"/>
                                          </p:val>
                                        </p:tav>
                                      </p:tavLst>
                                    </p:anim>
                                    <p:anim calcmode="lin" valueType="num">
                                      <p:cBhvr>
                                        <p:cTn id="294" dur="500" fill="hold"/>
                                        <p:tgtEl>
                                          <p:spTgt spid="68688"/>
                                        </p:tgtEl>
                                        <p:attrNameLst>
                                          <p:attrName>ppt_h</p:attrName>
                                        </p:attrNameLst>
                                      </p:cBhvr>
                                      <p:tavLst>
                                        <p:tav tm="0">
                                          <p:val>
                                            <p:fltVal val="0"/>
                                          </p:val>
                                        </p:tav>
                                        <p:tav tm="100000">
                                          <p:val>
                                            <p:strVal val="#ppt_h"/>
                                          </p:val>
                                        </p:tav>
                                      </p:tavLst>
                                    </p:anim>
                                  </p:childTnLst>
                                </p:cTn>
                              </p:par>
                            </p:childTnLst>
                          </p:cTn>
                        </p:par>
                        <p:par>
                          <p:cTn id="295" fill="hold" nodeType="afterGroup">
                            <p:stCondLst>
                              <p:cond delay="1000"/>
                            </p:stCondLst>
                            <p:childTnLst>
                              <p:par>
                                <p:cTn id="296" presetID="23" presetClass="entr" presetSubtype="16" fill="hold" nodeType="afterEffect">
                                  <p:stCondLst>
                                    <p:cond delay="0"/>
                                  </p:stCondLst>
                                  <p:childTnLst>
                                    <p:set>
                                      <p:cBhvr>
                                        <p:cTn id="297" dur="1" fill="hold">
                                          <p:stCondLst>
                                            <p:cond delay="0"/>
                                          </p:stCondLst>
                                        </p:cTn>
                                        <p:tgtEl>
                                          <p:spTgt spid="68682"/>
                                        </p:tgtEl>
                                        <p:attrNameLst>
                                          <p:attrName>style.visibility</p:attrName>
                                        </p:attrNameLst>
                                      </p:cBhvr>
                                      <p:to>
                                        <p:strVal val="visible"/>
                                      </p:to>
                                    </p:set>
                                    <p:anim calcmode="lin" valueType="num">
                                      <p:cBhvr>
                                        <p:cTn id="298" dur="500" fill="hold"/>
                                        <p:tgtEl>
                                          <p:spTgt spid="68682"/>
                                        </p:tgtEl>
                                        <p:attrNameLst>
                                          <p:attrName>ppt_w</p:attrName>
                                        </p:attrNameLst>
                                      </p:cBhvr>
                                      <p:tavLst>
                                        <p:tav tm="0">
                                          <p:val>
                                            <p:fltVal val="0"/>
                                          </p:val>
                                        </p:tav>
                                        <p:tav tm="100000">
                                          <p:val>
                                            <p:strVal val="#ppt_w"/>
                                          </p:val>
                                        </p:tav>
                                      </p:tavLst>
                                    </p:anim>
                                    <p:anim calcmode="lin" valueType="num">
                                      <p:cBhvr>
                                        <p:cTn id="299" dur="500" fill="hold"/>
                                        <p:tgtEl>
                                          <p:spTgt spid="68682"/>
                                        </p:tgtEl>
                                        <p:attrNameLst>
                                          <p:attrName>ppt_h</p:attrName>
                                        </p:attrNameLst>
                                      </p:cBhvr>
                                      <p:tavLst>
                                        <p:tav tm="0">
                                          <p:val>
                                            <p:fltVal val="0"/>
                                          </p:val>
                                        </p:tav>
                                        <p:tav tm="100000">
                                          <p:val>
                                            <p:strVal val="#ppt_h"/>
                                          </p:val>
                                        </p:tav>
                                      </p:tavLst>
                                    </p:anim>
                                  </p:childTnLst>
                                </p:cTn>
                              </p:par>
                              <p:par>
                                <p:cTn id="300" presetID="23" presetClass="entr" presetSubtype="16" fill="hold" grpId="0" nodeType="withEffect">
                                  <p:stCondLst>
                                    <p:cond delay="0"/>
                                  </p:stCondLst>
                                  <p:childTnLst>
                                    <p:set>
                                      <p:cBhvr>
                                        <p:cTn id="301" dur="1" fill="hold">
                                          <p:stCondLst>
                                            <p:cond delay="0"/>
                                          </p:stCondLst>
                                        </p:cTn>
                                        <p:tgtEl>
                                          <p:spTgt spid="68689"/>
                                        </p:tgtEl>
                                        <p:attrNameLst>
                                          <p:attrName>style.visibility</p:attrName>
                                        </p:attrNameLst>
                                      </p:cBhvr>
                                      <p:to>
                                        <p:strVal val="visible"/>
                                      </p:to>
                                    </p:set>
                                    <p:anim calcmode="lin" valueType="num">
                                      <p:cBhvr>
                                        <p:cTn id="302" dur="500" fill="hold"/>
                                        <p:tgtEl>
                                          <p:spTgt spid="68689"/>
                                        </p:tgtEl>
                                        <p:attrNameLst>
                                          <p:attrName>ppt_w</p:attrName>
                                        </p:attrNameLst>
                                      </p:cBhvr>
                                      <p:tavLst>
                                        <p:tav tm="0">
                                          <p:val>
                                            <p:fltVal val="0"/>
                                          </p:val>
                                        </p:tav>
                                        <p:tav tm="100000">
                                          <p:val>
                                            <p:strVal val="#ppt_w"/>
                                          </p:val>
                                        </p:tav>
                                      </p:tavLst>
                                    </p:anim>
                                    <p:anim calcmode="lin" valueType="num">
                                      <p:cBhvr>
                                        <p:cTn id="303" dur="500" fill="hold"/>
                                        <p:tgtEl>
                                          <p:spTgt spid="68689"/>
                                        </p:tgtEl>
                                        <p:attrNameLst>
                                          <p:attrName>ppt_h</p:attrName>
                                        </p:attrNameLst>
                                      </p:cBhvr>
                                      <p:tavLst>
                                        <p:tav tm="0">
                                          <p:val>
                                            <p:fltVal val="0"/>
                                          </p:val>
                                        </p:tav>
                                        <p:tav tm="100000">
                                          <p:val>
                                            <p:strVal val="#ppt_h"/>
                                          </p:val>
                                        </p:tav>
                                      </p:tavLst>
                                    </p:anim>
                                  </p:childTnLst>
                                </p:cTn>
                              </p:par>
                            </p:childTnLst>
                          </p:cTn>
                        </p:par>
                        <p:par>
                          <p:cTn id="304" fill="hold" nodeType="afterGroup">
                            <p:stCondLst>
                              <p:cond delay="1500"/>
                            </p:stCondLst>
                            <p:childTnLst>
                              <p:par>
                                <p:cTn id="305" presetID="23" presetClass="entr" presetSubtype="16" fill="hold" nodeType="afterEffect">
                                  <p:stCondLst>
                                    <p:cond delay="0"/>
                                  </p:stCondLst>
                                  <p:childTnLst>
                                    <p:set>
                                      <p:cBhvr>
                                        <p:cTn id="306" dur="1" fill="hold">
                                          <p:stCondLst>
                                            <p:cond delay="0"/>
                                          </p:stCondLst>
                                        </p:cTn>
                                        <p:tgtEl>
                                          <p:spTgt spid="68683"/>
                                        </p:tgtEl>
                                        <p:attrNameLst>
                                          <p:attrName>style.visibility</p:attrName>
                                        </p:attrNameLst>
                                      </p:cBhvr>
                                      <p:to>
                                        <p:strVal val="visible"/>
                                      </p:to>
                                    </p:set>
                                    <p:anim calcmode="lin" valueType="num">
                                      <p:cBhvr>
                                        <p:cTn id="307" dur="500" fill="hold"/>
                                        <p:tgtEl>
                                          <p:spTgt spid="68683"/>
                                        </p:tgtEl>
                                        <p:attrNameLst>
                                          <p:attrName>ppt_w</p:attrName>
                                        </p:attrNameLst>
                                      </p:cBhvr>
                                      <p:tavLst>
                                        <p:tav tm="0">
                                          <p:val>
                                            <p:fltVal val="0"/>
                                          </p:val>
                                        </p:tav>
                                        <p:tav tm="100000">
                                          <p:val>
                                            <p:strVal val="#ppt_w"/>
                                          </p:val>
                                        </p:tav>
                                      </p:tavLst>
                                    </p:anim>
                                    <p:anim calcmode="lin" valueType="num">
                                      <p:cBhvr>
                                        <p:cTn id="308" dur="500" fill="hold"/>
                                        <p:tgtEl>
                                          <p:spTgt spid="68683"/>
                                        </p:tgtEl>
                                        <p:attrNameLst>
                                          <p:attrName>ppt_h</p:attrName>
                                        </p:attrNameLst>
                                      </p:cBhvr>
                                      <p:tavLst>
                                        <p:tav tm="0">
                                          <p:val>
                                            <p:fltVal val="0"/>
                                          </p:val>
                                        </p:tav>
                                        <p:tav tm="100000">
                                          <p:val>
                                            <p:strVal val="#ppt_h"/>
                                          </p:val>
                                        </p:tav>
                                      </p:tavLst>
                                    </p:anim>
                                  </p:childTnLst>
                                </p:cTn>
                              </p:par>
                              <p:par>
                                <p:cTn id="309" presetID="23" presetClass="entr" presetSubtype="16" fill="hold" grpId="0" nodeType="withEffect">
                                  <p:stCondLst>
                                    <p:cond delay="0"/>
                                  </p:stCondLst>
                                  <p:childTnLst>
                                    <p:set>
                                      <p:cBhvr>
                                        <p:cTn id="310" dur="1" fill="hold">
                                          <p:stCondLst>
                                            <p:cond delay="0"/>
                                          </p:stCondLst>
                                        </p:cTn>
                                        <p:tgtEl>
                                          <p:spTgt spid="68690"/>
                                        </p:tgtEl>
                                        <p:attrNameLst>
                                          <p:attrName>style.visibility</p:attrName>
                                        </p:attrNameLst>
                                      </p:cBhvr>
                                      <p:to>
                                        <p:strVal val="visible"/>
                                      </p:to>
                                    </p:set>
                                    <p:anim calcmode="lin" valueType="num">
                                      <p:cBhvr>
                                        <p:cTn id="311" dur="500" fill="hold"/>
                                        <p:tgtEl>
                                          <p:spTgt spid="68690"/>
                                        </p:tgtEl>
                                        <p:attrNameLst>
                                          <p:attrName>ppt_w</p:attrName>
                                        </p:attrNameLst>
                                      </p:cBhvr>
                                      <p:tavLst>
                                        <p:tav tm="0">
                                          <p:val>
                                            <p:fltVal val="0"/>
                                          </p:val>
                                        </p:tav>
                                        <p:tav tm="100000">
                                          <p:val>
                                            <p:strVal val="#ppt_w"/>
                                          </p:val>
                                        </p:tav>
                                      </p:tavLst>
                                    </p:anim>
                                    <p:anim calcmode="lin" valueType="num">
                                      <p:cBhvr>
                                        <p:cTn id="312" dur="500" fill="hold"/>
                                        <p:tgtEl>
                                          <p:spTgt spid="68690"/>
                                        </p:tgtEl>
                                        <p:attrNameLst>
                                          <p:attrName>ppt_h</p:attrName>
                                        </p:attrNameLst>
                                      </p:cBhvr>
                                      <p:tavLst>
                                        <p:tav tm="0">
                                          <p:val>
                                            <p:fltVal val="0"/>
                                          </p:val>
                                        </p:tav>
                                        <p:tav tm="100000">
                                          <p:val>
                                            <p:strVal val="#ppt_h"/>
                                          </p:val>
                                        </p:tav>
                                      </p:tavLst>
                                    </p:anim>
                                  </p:childTnLst>
                                </p:cTn>
                              </p:par>
                            </p:childTnLst>
                          </p:cTn>
                        </p:par>
                        <p:par>
                          <p:cTn id="313" fill="hold" nodeType="afterGroup">
                            <p:stCondLst>
                              <p:cond delay="2000"/>
                            </p:stCondLst>
                            <p:childTnLst>
                              <p:par>
                                <p:cTn id="314" presetID="23" presetClass="entr" presetSubtype="16" fill="hold" nodeType="afterEffect">
                                  <p:stCondLst>
                                    <p:cond delay="0"/>
                                  </p:stCondLst>
                                  <p:childTnLst>
                                    <p:set>
                                      <p:cBhvr>
                                        <p:cTn id="315" dur="1" fill="hold">
                                          <p:stCondLst>
                                            <p:cond delay="0"/>
                                          </p:stCondLst>
                                        </p:cTn>
                                        <p:tgtEl>
                                          <p:spTgt spid="68684"/>
                                        </p:tgtEl>
                                        <p:attrNameLst>
                                          <p:attrName>style.visibility</p:attrName>
                                        </p:attrNameLst>
                                      </p:cBhvr>
                                      <p:to>
                                        <p:strVal val="visible"/>
                                      </p:to>
                                    </p:set>
                                    <p:anim calcmode="lin" valueType="num">
                                      <p:cBhvr>
                                        <p:cTn id="316" dur="500" fill="hold"/>
                                        <p:tgtEl>
                                          <p:spTgt spid="68684"/>
                                        </p:tgtEl>
                                        <p:attrNameLst>
                                          <p:attrName>ppt_w</p:attrName>
                                        </p:attrNameLst>
                                      </p:cBhvr>
                                      <p:tavLst>
                                        <p:tav tm="0">
                                          <p:val>
                                            <p:fltVal val="0"/>
                                          </p:val>
                                        </p:tav>
                                        <p:tav tm="100000">
                                          <p:val>
                                            <p:strVal val="#ppt_w"/>
                                          </p:val>
                                        </p:tav>
                                      </p:tavLst>
                                    </p:anim>
                                    <p:anim calcmode="lin" valueType="num">
                                      <p:cBhvr>
                                        <p:cTn id="317" dur="500" fill="hold"/>
                                        <p:tgtEl>
                                          <p:spTgt spid="68684"/>
                                        </p:tgtEl>
                                        <p:attrNameLst>
                                          <p:attrName>ppt_h</p:attrName>
                                        </p:attrNameLst>
                                      </p:cBhvr>
                                      <p:tavLst>
                                        <p:tav tm="0">
                                          <p:val>
                                            <p:fltVal val="0"/>
                                          </p:val>
                                        </p:tav>
                                        <p:tav tm="100000">
                                          <p:val>
                                            <p:strVal val="#ppt_h"/>
                                          </p:val>
                                        </p:tav>
                                      </p:tavLst>
                                    </p:anim>
                                  </p:childTnLst>
                                </p:cTn>
                              </p:par>
                              <p:par>
                                <p:cTn id="318" presetID="23" presetClass="entr" presetSubtype="16" fill="hold" grpId="0" nodeType="withEffect">
                                  <p:stCondLst>
                                    <p:cond delay="0"/>
                                  </p:stCondLst>
                                  <p:childTnLst>
                                    <p:set>
                                      <p:cBhvr>
                                        <p:cTn id="319" dur="1" fill="hold">
                                          <p:stCondLst>
                                            <p:cond delay="0"/>
                                          </p:stCondLst>
                                        </p:cTn>
                                        <p:tgtEl>
                                          <p:spTgt spid="68691"/>
                                        </p:tgtEl>
                                        <p:attrNameLst>
                                          <p:attrName>style.visibility</p:attrName>
                                        </p:attrNameLst>
                                      </p:cBhvr>
                                      <p:to>
                                        <p:strVal val="visible"/>
                                      </p:to>
                                    </p:set>
                                    <p:anim calcmode="lin" valueType="num">
                                      <p:cBhvr>
                                        <p:cTn id="320" dur="500" fill="hold"/>
                                        <p:tgtEl>
                                          <p:spTgt spid="68691"/>
                                        </p:tgtEl>
                                        <p:attrNameLst>
                                          <p:attrName>ppt_w</p:attrName>
                                        </p:attrNameLst>
                                      </p:cBhvr>
                                      <p:tavLst>
                                        <p:tav tm="0">
                                          <p:val>
                                            <p:fltVal val="0"/>
                                          </p:val>
                                        </p:tav>
                                        <p:tav tm="100000">
                                          <p:val>
                                            <p:strVal val="#ppt_w"/>
                                          </p:val>
                                        </p:tav>
                                      </p:tavLst>
                                    </p:anim>
                                    <p:anim calcmode="lin" valueType="num">
                                      <p:cBhvr>
                                        <p:cTn id="321" dur="500" fill="hold"/>
                                        <p:tgtEl>
                                          <p:spTgt spid="68691"/>
                                        </p:tgtEl>
                                        <p:attrNameLst>
                                          <p:attrName>ppt_h</p:attrName>
                                        </p:attrNameLst>
                                      </p:cBhvr>
                                      <p:tavLst>
                                        <p:tav tm="0">
                                          <p:val>
                                            <p:fltVal val="0"/>
                                          </p:val>
                                        </p:tav>
                                        <p:tav tm="100000">
                                          <p:val>
                                            <p:strVal val="#ppt_h"/>
                                          </p:val>
                                        </p:tav>
                                      </p:tavLst>
                                    </p:anim>
                                  </p:childTnLst>
                                </p:cTn>
                              </p:par>
                            </p:childTnLst>
                          </p:cTn>
                        </p:par>
                        <p:par>
                          <p:cTn id="322" fill="hold" nodeType="afterGroup">
                            <p:stCondLst>
                              <p:cond delay="2500"/>
                            </p:stCondLst>
                            <p:childTnLst>
                              <p:par>
                                <p:cTn id="323" presetID="23" presetClass="entr" presetSubtype="16" fill="hold" nodeType="afterEffect">
                                  <p:stCondLst>
                                    <p:cond delay="0"/>
                                  </p:stCondLst>
                                  <p:childTnLst>
                                    <p:set>
                                      <p:cBhvr>
                                        <p:cTn id="324" dur="1" fill="hold">
                                          <p:stCondLst>
                                            <p:cond delay="0"/>
                                          </p:stCondLst>
                                        </p:cTn>
                                        <p:tgtEl>
                                          <p:spTgt spid="68685"/>
                                        </p:tgtEl>
                                        <p:attrNameLst>
                                          <p:attrName>style.visibility</p:attrName>
                                        </p:attrNameLst>
                                      </p:cBhvr>
                                      <p:to>
                                        <p:strVal val="visible"/>
                                      </p:to>
                                    </p:set>
                                    <p:anim calcmode="lin" valueType="num">
                                      <p:cBhvr>
                                        <p:cTn id="325" dur="500" fill="hold"/>
                                        <p:tgtEl>
                                          <p:spTgt spid="68685"/>
                                        </p:tgtEl>
                                        <p:attrNameLst>
                                          <p:attrName>ppt_w</p:attrName>
                                        </p:attrNameLst>
                                      </p:cBhvr>
                                      <p:tavLst>
                                        <p:tav tm="0">
                                          <p:val>
                                            <p:fltVal val="0"/>
                                          </p:val>
                                        </p:tav>
                                        <p:tav tm="100000">
                                          <p:val>
                                            <p:strVal val="#ppt_w"/>
                                          </p:val>
                                        </p:tav>
                                      </p:tavLst>
                                    </p:anim>
                                    <p:anim calcmode="lin" valueType="num">
                                      <p:cBhvr>
                                        <p:cTn id="326" dur="500" fill="hold"/>
                                        <p:tgtEl>
                                          <p:spTgt spid="68685"/>
                                        </p:tgtEl>
                                        <p:attrNameLst>
                                          <p:attrName>ppt_h</p:attrName>
                                        </p:attrNameLst>
                                      </p:cBhvr>
                                      <p:tavLst>
                                        <p:tav tm="0">
                                          <p:val>
                                            <p:fltVal val="0"/>
                                          </p:val>
                                        </p:tav>
                                        <p:tav tm="100000">
                                          <p:val>
                                            <p:strVal val="#ppt_h"/>
                                          </p:val>
                                        </p:tav>
                                      </p:tavLst>
                                    </p:anim>
                                  </p:childTnLst>
                                </p:cTn>
                              </p:par>
                              <p:par>
                                <p:cTn id="327" presetID="23" presetClass="entr" presetSubtype="16" fill="hold" grpId="0" nodeType="withEffect">
                                  <p:stCondLst>
                                    <p:cond delay="0"/>
                                  </p:stCondLst>
                                  <p:childTnLst>
                                    <p:set>
                                      <p:cBhvr>
                                        <p:cTn id="328" dur="1" fill="hold">
                                          <p:stCondLst>
                                            <p:cond delay="0"/>
                                          </p:stCondLst>
                                        </p:cTn>
                                        <p:tgtEl>
                                          <p:spTgt spid="68692"/>
                                        </p:tgtEl>
                                        <p:attrNameLst>
                                          <p:attrName>style.visibility</p:attrName>
                                        </p:attrNameLst>
                                      </p:cBhvr>
                                      <p:to>
                                        <p:strVal val="visible"/>
                                      </p:to>
                                    </p:set>
                                    <p:anim calcmode="lin" valueType="num">
                                      <p:cBhvr>
                                        <p:cTn id="329" dur="500" fill="hold"/>
                                        <p:tgtEl>
                                          <p:spTgt spid="68692"/>
                                        </p:tgtEl>
                                        <p:attrNameLst>
                                          <p:attrName>ppt_w</p:attrName>
                                        </p:attrNameLst>
                                      </p:cBhvr>
                                      <p:tavLst>
                                        <p:tav tm="0">
                                          <p:val>
                                            <p:fltVal val="0"/>
                                          </p:val>
                                        </p:tav>
                                        <p:tav tm="100000">
                                          <p:val>
                                            <p:strVal val="#ppt_w"/>
                                          </p:val>
                                        </p:tav>
                                      </p:tavLst>
                                    </p:anim>
                                    <p:anim calcmode="lin" valueType="num">
                                      <p:cBhvr>
                                        <p:cTn id="330" dur="500" fill="hold"/>
                                        <p:tgtEl>
                                          <p:spTgt spid="68692"/>
                                        </p:tgtEl>
                                        <p:attrNameLst>
                                          <p:attrName>ppt_h</p:attrName>
                                        </p:attrNameLst>
                                      </p:cBhvr>
                                      <p:tavLst>
                                        <p:tav tm="0">
                                          <p:val>
                                            <p:fltVal val="0"/>
                                          </p:val>
                                        </p:tav>
                                        <p:tav tm="100000">
                                          <p:val>
                                            <p:strVal val="#ppt_h"/>
                                          </p:val>
                                        </p:tav>
                                      </p:tavLst>
                                    </p:anim>
                                  </p:childTnLst>
                                </p:cTn>
                              </p:par>
                            </p:childTnLst>
                          </p:cTn>
                        </p:par>
                        <p:par>
                          <p:cTn id="331" fill="hold" nodeType="afterGroup">
                            <p:stCondLst>
                              <p:cond delay="3000"/>
                            </p:stCondLst>
                            <p:childTnLst>
                              <p:par>
                                <p:cTn id="332" presetID="23" presetClass="entr" presetSubtype="16" fill="hold" nodeType="afterEffect">
                                  <p:stCondLst>
                                    <p:cond delay="0"/>
                                  </p:stCondLst>
                                  <p:childTnLst>
                                    <p:set>
                                      <p:cBhvr>
                                        <p:cTn id="333" dur="1" fill="hold">
                                          <p:stCondLst>
                                            <p:cond delay="0"/>
                                          </p:stCondLst>
                                        </p:cTn>
                                        <p:tgtEl>
                                          <p:spTgt spid="68686"/>
                                        </p:tgtEl>
                                        <p:attrNameLst>
                                          <p:attrName>style.visibility</p:attrName>
                                        </p:attrNameLst>
                                      </p:cBhvr>
                                      <p:to>
                                        <p:strVal val="visible"/>
                                      </p:to>
                                    </p:set>
                                    <p:anim calcmode="lin" valueType="num">
                                      <p:cBhvr>
                                        <p:cTn id="334" dur="500" fill="hold"/>
                                        <p:tgtEl>
                                          <p:spTgt spid="68686"/>
                                        </p:tgtEl>
                                        <p:attrNameLst>
                                          <p:attrName>ppt_w</p:attrName>
                                        </p:attrNameLst>
                                      </p:cBhvr>
                                      <p:tavLst>
                                        <p:tav tm="0">
                                          <p:val>
                                            <p:fltVal val="0"/>
                                          </p:val>
                                        </p:tav>
                                        <p:tav tm="100000">
                                          <p:val>
                                            <p:strVal val="#ppt_w"/>
                                          </p:val>
                                        </p:tav>
                                      </p:tavLst>
                                    </p:anim>
                                    <p:anim calcmode="lin" valueType="num">
                                      <p:cBhvr>
                                        <p:cTn id="335" dur="500" fill="hold"/>
                                        <p:tgtEl>
                                          <p:spTgt spid="68686"/>
                                        </p:tgtEl>
                                        <p:attrNameLst>
                                          <p:attrName>ppt_h</p:attrName>
                                        </p:attrNameLst>
                                      </p:cBhvr>
                                      <p:tavLst>
                                        <p:tav tm="0">
                                          <p:val>
                                            <p:fltVal val="0"/>
                                          </p:val>
                                        </p:tav>
                                        <p:tav tm="100000">
                                          <p:val>
                                            <p:strVal val="#ppt_h"/>
                                          </p:val>
                                        </p:tav>
                                      </p:tavLst>
                                    </p:anim>
                                  </p:childTnLst>
                                </p:cTn>
                              </p:par>
                              <p:par>
                                <p:cTn id="336" presetID="23" presetClass="entr" presetSubtype="16" fill="hold" grpId="0" nodeType="withEffect">
                                  <p:stCondLst>
                                    <p:cond delay="0"/>
                                  </p:stCondLst>
                                  <p:childTnLst>
                                    <p:set>
                                      <p:cBhvr>
                                        <p:cTn id="337" dur="1" fill="hold">
                                          <p:stCondLst>
                                            <p:cond delay="0"/>
                                          </p:stCondLst>
                                        </p:cTn>
                                        <p:tgtEl>
                                          <p:spTgt spid="68693"/>
                                        </p:tgtEl>
                                        <p:attrNameLst>
                                          <p:attrName>style.visibility</p:attrName>
                                        </p:attrNameLst>
                                      </p:cBhvr>
                                      <p:to>
                                        <p:strVal val="visible"/>
                                      </p:to>
                                    </p:set>
                                    <p:anim calcmode="lin" valueType="num">
                                      <p:cBhvr>
                                        <p:cTn id="338" dur="500" fill="hold"/>
                                        <p:tgtEl>
                                          <p:spTgt spid="68693"/>
                                        </p:tgtEl>
                                        <p:attrNameLst>
                                          <p:attrName>ppt_w</p:attrName>
                                        </p:attrNameLst>
                                      </p:cBhvr>
                                      <p:tavLst>
                                        <p:tav tm="0">
                                          <p:val>
                                            <p:fltVal val="0"/>
                                          </p:val>
                                        </p:tav>
                                        <p:tav tm="100000">
                                          <p:val>
                                            <p:strVal val="#ppt_w"/>
                                          </p:val>
                                        </p:tav>
                                      </p:tavLst>
                                    </p:anim>
                                    <p:anim calcmode="lin" valueType="num">
                                      <p:cBhvr>
                                        <p:cTn id="339" dur="500" fill="hold"/>
                                        <p:tgtEl>
                                          <p:spTgt spid="68693"/>
                                        </p:tgtEl>
                                        <p:attrNameLst>
                                          <p:attrName>ppt_h</p:attrName>
                                        </p:attrNameLst>
                                      </p:cBhvr>
                                      <p:tavLst>
                                        <p:tav tm="0">
                                          <p:val>
                                            <p:fltVal val="0"/>
                                          </p:val>
                                        </p:tav>
                                        <p:tav tm="100000">
                                          <p:val>
                                            <p:strVal val="#ppt_h"/>
                                          </p:val>
                                        </p:tav>
                                      </p:tavLst>
                                    </p:anim>
                                  </p:childTnLst>
                                </p:cTn>
                              </p:par>
                            </p:childTnLst>
                          </p:cTn>
                        </p:par>
                      </p:childTnLst>
                    </p:cTn>
                  </p:par>
                  <p:par>
                    <p:cTn id="340" fill="hold" nodeType="clickPar">
                      <p:stCondLst>
                        <p:cond delay="indefinite"/>
                      </p:stCondLst>
                      <p:childTnLst>
                        <p:par>
                          <p:cTn id="341" fill="hold" nodeType="withGroup">
                            <p:stCondLst>
                              <p:cond delay="0"/>
                            </p:stCondLst>
                            <p:childTnLst>
                              <p:par>
                                <p:cTn id="342" presetID="23" presetClass="entr" presetSubtype="16" fill="hold" nodeType="clickEffect">
                                  <p:stCondLst>
                                    <p:cond delay="0"/>
                                  </p:stCondLst>
                                  <p:childTnLst>
                                    <p:set>
                                      <p:cBhvr>
                                        <p:cTn id="343" dur="1" fill="hold">
                                          <p:stCondLst>
                                            <p:cond delay="0"/>
                                          </p:stCondLst>
                                        </p:cTn>
                                        <p:tgtEl>
                                          <p:spTgt spid="68687"/>
                                        </p:tgtEl>
                                        <p:attrNameLst>
                                          <p:attrName>style.visibility</p:attrName>
                                        </p:attrNameLst>
                                      </p:cBhvr>
                                      <p:to>
                                        <p:strVal val="visible"/>
                                      </p:to>
                                    </p:set>
                                    <p:anim calcmode="lin" valueType="num">
                                      <p:cBhvr>
                                        <p:cTn id="344" dur="500" fill="hold"/>
                                        <p:tgtEl>
                                          <p:spTgt spid="68687"/>
                                        </p:tgtEl>
                                        <p:attrNameLst>
                                          <p:attrName>ppt_w</p:attrName>
                                        </p:attrNameLst>
                                      </p:cBhvr>
                                      <p:tavLst>
                                        <p:tav tm="0">
                                          <p:val>
                                            <p:fltVal val="0"/>
                                          </p:val>
                                        </p:tav>
                                        <p:tav tm="100000">
                                          <p:val>
                                            <p:strVal val="#ppt_w"/>
                                          </p:val>
                                        </p:tav>
                                      </p:tavLst>
                                    </p:anim>
                                    <p:anim calcmode="lin" valueType="num">
                                      <p:cBhvr>
                                        <p:cTn id="345" dur="500" fill="hold"/>
                                        <p:tgtEl>
                                          <p:spTgt spid="68687"/>
                                        </p:tgtEl>
                                        <p:attrNameLst>
                                          <p:attrName>ppt_h</p:attrName>
                                        </p:attrNameLst>
                                      </p:cBhvr>
                                      <p:tavLst>
                                        <p:tav tm="0">
                                          <p:val>
                                            <p:fltVal val="0"/>
                                          </p:val>
                                        </p:tav>
                                        <p:tav tm="100000">
                                          <p:val>
                                            <p:strVal val="#ppt_h"/>
                                          </p:val>
                                        </p:tav>
                                      </p:tavLst>
                                    </p:anim>
                                  </p:childTnLst>
                                </p:cTn>
                              </p:par>
                              <p:par>
                                <p:cTn id="346" presetID="23" presetClass="entr" presetSubtype="16" fill="hold" grpId="0" nodeType="withEffect">
                                  <p:stCondLst>
                                    <p:cond delay="0"/>
                                  </p:stCondLst>
                                  <p:childTnLst>
                                    <p:set>
                                      <p:cBhvr>
                                        <p:cTn id="347" dur="1" fill="hold">
                                          <p:stCondLst>
                                            <p:cond delay="0"/>
                                          </p:stCondLst>
                                        </p:cTn>
                                        <p:tgtEl>
                                          <p:spTgt spid="68714"/>
                                        </p:tgtEl>
                                        <p:attrNameLst>
                                          <p:attrName>style.visibility</p:attrName>
                                        </p:attrNameLst>
                                      </p:cBhvr>
                                      <p:to>
                                        <p:strVal val="visible"/>
                                      </p:to>
                                    </p:set>
                                    <p:anim calcmode="lin" valueType="num">
                                      <p:cBhvr>
                                        <p:cTn id="348" dur="500" fill="hold"/>
                                        <p:tgtEl>
                                          <p:spTgt spid="68714"/>
                                        </p:tgtEl>
                                        <p:attrNameLst>
                                          <p:attrName>ppt_w</p:attrName>
                                        </p:attrNameLst>
                                      </p:cBhvr>
                                      <p:tavLst>
                                        <p:tav tm="0">
                                          <p:val>
                                            <p:fltVal val="0"/>
                                          </p:val>
                                        </p:tav>
                                        <p:tav tm="100000">
                                          <p:val>
                                            <p:strVal val="#ppt_w"/>
                                          </p:val>
                                        </p:tav>
                                      </p:tavLst>
                                    </p:anim>
                                    <p:anim calcmode="lin" valueType="num">
                                      <p:cBhvr>
                                        <p:cTn id="349" dur="500" fill="hold"/>
                                        <p:tgtEl>
                                          <p:spTgt spid="68714"/>
                                        </p:tgtEl>
                                        <p:attrNameLst>
                                          <p:attrName>ppt_h</p:attrName>
                                        </p:attrNameLst>
                                      </p:cBhvr>
                                      <p:tavLst>
                                        <p:tav tm="0">
                                          <p:val>
                                            <p:fltVal val="0"/>
                                          </p:val>
                                        </p:tav>
                                        <p:tav tm="100000">
                                          <p:val>
                                            <p:strVal val="#ppt_h"/>
                                          </p:val>
                                        </p:tav>
                                      </p:tavLst>
                                    </p:anim>
                                  </p:childTnLst>
                                </p:cTn>
                              </p:par>
                              <p:par>
                                <p:cTn id="350" presetID="23" presetClass="entr" presetSubtype="16" fill="hold" grpId="0" nodeType="withEffect">
                                  <p:stCondLst>
                                    <p:cond delay="0"/>
                                  </p:stCondLst>
                                  <p:childTnLst>
                                    <p:set>
                                      <p:cBhvr>
                                        <p:cTn id="351" dur="1" fill="hold">
                                          <p:stCondLst>
                                            <p:cond delay="0"/>
                                          </p:stCondLst>
                                        </p:cTn>
                                        <p:tgtEl>
                                          <p:spTgt spid="68694"/>
                                        </p:tgtEl>
                                        <p:attrNameLst>
                                          <p:attrName>style.visibility</p:attrName>
                                        </p:attrNameLst>
                                      </p:cBhvr>
                                      <p:to>
                                        <p:strVal val="visible"/>
                                      </p:to>
                                    </p:set>
                                    <p:anim calcmode="lin" valueType="num">
                                      <p:cBhvr>
                                        <p:cTn id="352" dur="500" fill="hold"/>
                                        <p:tgtEl>
                                          <p:spTgt spid="68694"/>
                                        </p:tgtEl>
                                        <p:attrNameLst>
                                          <p:attrName>ppt_w</p:attrName>
                                        </p:attrNameLst>
                                      </p:cBhvr>
                                      <p:tavLst>
                                        <p:tav tm="0">
                                          <p:val>
                                            <p:fltVal val="0"/>
                                          </p:val>
                                        </p:tav>
                                        <p:tav tm="100000">
                                          <p:val>
                                            <p:strVal val="#ppt_w"/>
                                          </p:val>
                                        </p:tav>
                                      </p:tavLst>
                                    </p:anim>
                                    <p:anim calcmode="lin" valueType="num">
                                      <p:cBhvr>
                                        <p:cTn id="353" dur="500" fill="hold"/>
                                        <p:tgtEl>
                                          <p:spTgt spid="68694"/>
                                        </p:tgtEl>
                                        <p:attrNameLst>
                                          <p:attrName>ppt_h</p:attrName>
                                        </p:attrNameLst>
                                      </p:cBhvr>
                                      <p:tavLst>
                                        <p:tav tm="0">
                                          <p:val>
                                            <p:fltVal val="0"/>
                                          </p:val>
                                        </p:tav>
                                        <p:tav tm="100000">
                                          <p:val>
                                            <p:strVal val="#ppt_h"/>
                                          </p:val>
                                        </p:tav>
                                      </p:tavLst>
                                    </p:anim>
                                  </p:childTnLst>
                                </p:cTn>
                              </p:par>
                            </p:childTnLst>
                          </p:cTn>
                        </p:par>
                        <p:par>
                          <p:cTn id="354" fill="hold" nodeType="afterGroup">
                            <p:stCondLst>
                              <p:cond delay="500"/>
                            </p:stCondLst>
                            <p:childTnLst>
                              <p:par>
                                <p:cTn id="355" presetID="23" presetClass="entr" presetSubtype="16" fill="hold" nodeType="afterEffect">
                                  <p:stCondLst>
                                    <p:cond delay="0"/>
                                  </p:stCondLst>
                                  <p:childTnLst>
                                    <p:set>
                                      <p:cBhvr>
                                        <p:cTn id="356" dur="1" fill="hold">
                                          <p:stCondLst>
                                            <p:cond delay="0"/>
                                          </p:stCondLst>
                                        </p:cTn>
                                        <p:tgtEl>
                                          <p:spTgt spid="68695"/>
                                        </p:tgtEl>
                                        <p:attrNameLst>
                                          <p:attrName>style.visibility</p:attrName>
                                        </p:attrNameLst>
                                      </p:cBhvr>
                                      <p:to>
                                        <p:strVal val="visible"/>
                                      </p:to>
                                    </p:set>
                                    <p:anim calcmode="lin" valueType="num">
                                      <p:cBhvr>
                                        <p:cTn id="357" dur="500" fill="hold"/>
                                        <p:tgtEl>
                                          <p:spTgt spid="68695"/>
                                        </p:tgtEl>
                                        <p:attrNameLst>
                                          <p:attrName>ppt_w</p:attrName>
                                        </p:attrNameLst>
                                      </p:cBhvr>
                                      <p:tavLst>
                                        <p:tav tm="0">
                                          <p:val>
                                            <p:fltVal val="0"/>
                                          </p:val>
                                        </p:tav>
                                        <p:tav tm="100000">
                                          <p:val>
                                            <p:strVal val="#ppt_w"/>
                                          </p:val>
                                        </p:tav>
                                      </p:tavLst>
                                    </p:anim>
                                    <p:anim calcmode="lin" valueType="num">
                                      <p:cBhvr>
                                        <p:cTn id="358" dur="500" fill="hold"/>
                                        <p:tgtEl>
                                          <p:spTgt spid="68695"/>
                                        </p:tgtEl>
                                        <p:attrNameLst>
                                          <p:attrName>ppt_h</p:attrName>
                                        </p:attrNameLst>
                                      </p:cBhvr>
                                      <p:tavLst>
                                        <p:tav tm="0">
                                          <p:val>
                                            <p:fltVal val="0"/>
                                          </p:val>
                                        </p:tav>
                                        <p:tav tm="100000">
                                          <p:val>
                                            <p:strVal val="#ppt_h"/>
                                          </p:val>
                                        </p:tav>
                                      </p:tavLst>
                                    </p:anim>
                                  </p:childTnLst>
                                </p:cTn>
                              </p:par>
                              <p:par>
                                <p:cTn id="359" presetID="23" presetClass="entr" presetSubtype="16" fill="hold" grpId="0" nodeType="withEffect">
                                  <p:stCondLst>
                                    <p:cond delay="0"/>
                                  </p:stCondLst>
                                  <p:childTnLst>
                                    <p:set>
                                      <p:cBhvr>
                                        <p:cTn id="360" dur="1" fill="hold">
                                          <p:stCondLst>
                                            <p:cond delay="0"/>
                                          </p:stCondLst>
                                        </p:cTn>
                                        <p:tgtEl>
                                          <p:spTgt spid="68702"/>
                                        </p:tgtEl>
                                        <p:attrNameLst>
                                          <p:attrName>style.visibility</p:attrName>
                                        </p:attrNameLst>
                                      </p:cBhvr>
                                      <p:to>
                                        <p:strVal val="visible"/>
                                      </p:to>
                                    </p:set>
                                    <p:anim calcmode="lin" valueType="num">
                                      <p:cBhvr>
                                        <p:cTn id="361" dur="500" fill="hold"/>
                                        <p:tgtEl>
                                          <p:spTgt spid="68702"/>
                                        </p:tgtEl>
                                        <p:attrNameLst>
                                          <p:attrName>ppt_w</p:attrName>
                                        </p:attrNameLst>
                                      </p:cBhvr>
                                      <p:tavLst>
                                        <p:tav tm="0">
                                          <p:val>
                                            <p:fltVal val="0"/>
                                          </p:val>
                                        </p:tav>
                                        <p:tav tm="100000">
                                          <p:val>
                                            <p:strVal val="#ppt_w"/>
                                          </p:val>
                                        </p:tav>
                                      </p:tavLst>
                                    </p:anim>
                                    <p:anim calcmode="lin" valueType="num">
                                      <p:cBhvr>
                                        <p:cTn id="362" dur="500" fill="hold"/>
                                        <p:tgtEl>
                                          <p:spTgt spid="68702"/>
                                        </p:tgtEl>
                                        <p:attrNameLst>
                                          <p:attrName>ppt_h</p:attrName>
                                        </p:attrNameLst>
                                      </p:cBhvr>
                                      <p:tavLst>
                                        <p:tav tm="0">
                                          <p:val>
                                            <p:fltVal val="0"/>
                                          </p:val>
                                        </p:tav>
                                        <p:tav tm="100000">
                                          <p:val>
                                            <p:strVal val="#ppt_h"/>
                                          </p:val>
                                        </p:tav>
                                      </p:tavLst>
                                    </p:anim>
                                  </p:childTnLst>
                                </p:cTn>
                              </p:par>
                            </p:childTnLst>
                          </p:cTn>
                        </p:par>
                        <p:par>
                          <p:cTn id="363" fill="hold" nodeType="afterGroup">
                            <p:stCondLst>
                              <p:cond delay="1000"/>
                            </p:stCondLst>
                            <p:childTnLst>
                              <p:par>
                                <p:cTn id="364" presetID="23" presetClass="entr" presetSubtype="16" fill="hold" nodeType="afterEffect">
                                  <p:stCondLst>
                                    <p:cond delay="0"/>
                                  </p:stCondLst>
                                  <p:childTnLst>
                                    <p:set>
                                      <p:cBhvr>
                                        <p:cTn id="365" dur="1" fill="hold">
                                          <p:stCondLst>
                                            <p:cond delay="0"/>
                                          </p:stCondLst>
                                        </p:cTn>
                                        <p:tgtEl>
                                          <p:spTgt spid="68696"/>
                                        </p:tgtEl>
                                        <p:attrNameLst>
                                          <p:attrName>style.visibility</p:attrName>
                                        </p:attrNameLst>
                                      </p:cBhvr>
                                      <p:to>
                                        <p:strVal val="visible"/>
                                      </p:to>
                                    </p:set>
                                    <p:anim calcmode="lin" valueType="num">
                                      <p:cBhvr>
                                        <p:cTn id="366" dur="500" fill="hold"/>
                                        <p:tgtEl>
                                          <p:spTgt spid="68696"/>
                                        </p:tgtEl>
                                        <p:attrNameLst>
                                          <p:attrName>ppt_w</p:attrName>
                                        </p:attrNameLst>
                                      </p:cBhvr>
                                      <p:tavLst>
                                        <p:tav tm="0">
                                          <p:val>
                                            <p:fltVal val="0"/>
                                          </p:val>
                                        </p:tav>
                                        <p:tav tm="100000">
                                          <p:val>
                                            <p:strVal val="#ppt_w"/>
                                          </p:val>
                                        </p:tav>
                                      </p:tavLst>
                                    </p:anim>
                                    <p:anim calcmode="lin" valueType="num">
                                      <p:cBhvr>
                                        <p:cTn id="367" dur="500" fill="hold"/>
                                        <p:tgtEl>
                                          <p:spTgt spid="68696"/>
                                        </p:tgtEl>
                                        <p:attrNameLst>
                                          <p:attrName>ppt_h</p:attrName>
                                        </p:attrNameLst>
                                      </p:cBhvr>
                                      <p:tavLst>
                                        <p:tav tm="0">
                                          <p:val>
                                            <p:fltVal val="0"/>
                                          </p:val>
                                        </p:tav>
                                        <p:tav tm="100000">
                                          <p:val>
                                            <p:strVal val="#ppt_h"/>
                                          </p:val>
                                        </p:tav>
                                      </p:tavLst>
                                    </p:anim>
                                  </p:childTnLst>
                                </p:cTn>
                              </p:par>
                              <p:par>
                                <p:cTn id="368" presetID="23" presetClass="entr" presetSubtype="16" fill="hold" grpId="0" nodeType="withEffect">
                                  <p:stCondLst>
                                    <p:cond delay="0"/>
                                  </p:stCondLst>
                                  <p:childTnLst>
                                    <p:set>
                                      <p:cBhvr>
                                        <p:cTn id="369" dur="1" fill="hold">
                                          <p:stCondLst>
                                            <p:cond delay="0"/>
                                          </p:stCondLst>
                                        </p:cTn>
                                        <p:tgtEl>
                                          <p:spTgt spid="68703"/>
                                        </p:tgtEl>
                                        <p:attrNameLst>
                                          <p:attrName>style.visibility</p:attrName>
                                        </p:attrNameLst>
                                      </p:cBhvr>
                                      <p:to>
                                        <p:strVal val="visible"/>
                                      </p:to>
                                    </p:set>
                                    <p:anim calcmode="lin" valueType="num">
                                      <p:cBhvr>
                                        <p:cTn id="370" dur="500" fill="hold"/>
                                        <p:tgtEl>
                                          <p:spTgt spid="68703"/>
                                        </p:tgtEl>
                                        <p:attrNameLst>
                                          <p:attrName>ppt_w</p:attrName>
                                        </p:attrNameLst>
                                      </p:cBhvr>
                                      <p:tavLst>
                                        <p:tav tm="0">
                                          <p:val>
                                            <p:fltVal val="0"/>
                                          </p:val>
                                        </p:tav>
                                        <p:tav tm="100000">
                                          <p:val>
                                            <p:strVal val="#ppt_w"/>
                                          </p:val>
                                        </p:tav>
                                      </p:tavLst>
                                    </p:anim>
                                    <p:anim calcmode="lin" valueType="num">
                                      <p:cBhvr>
                                        <p:cTn id="371" dur="500" fill="hold"/>
                                        <p:tgtEl>
                                          <p:spTgt spid="68703"/>
                                        </p:tgtEl>
                                        <p:attrNameLst>
                                          <p:attrName>ppt_h</p:attrName>
                                        </p:attrNameLst>
                                      </p:cBhvr>
                                      <p:tavLst>
                                        <p:tav tm="0">
                                          <p:val>
                                            <p:fltVal val="0"/>
                                          </p:val>
                                        </p:tav>
                                        <p:tav tm="100000">
                                          <p:val>
                                            <p:strVal val="#ppt_h"/>
                                          </p:val>
                                        </p:tav>
                                      </p:tavLst>
                                    </p:anim>
                                  </p:childTnLst>
                                </p:cTn>
                              </p:par>
                            </p:childTnLst>
                          </p:cTn>
                        </p:par>
                        <p:par>
                          <p:cTn id="372" fill="hold" nodeType="afterGroup">
                            <p:stCondLst>
                              <p:cond delay="1500"/>
                            </p:stCondLst>
                            <p:childTnLst>
                              <p:par>
                                <p:cTn id="373" presetID="23" presetClass="entr" presetSubtype="16" fill="hold" nodeType="afterEffect">
                                  <p:stCondLst>
                                    <p:cond delay="0"/>
                                  </p:stCondLst>
                                  <p:childTnLst>
                                    <p:set>
                                      <p:cBhvr>
                                        <p:cTn id="374" dur="1" fill="hold">
                                          <p:stCondLst>
                                            <p:cond delay="0"/>
                                          </p:stCondLst>
                                        </p:cTn>
                                        <p:tgtEl>
                                          <p:spTgt spid="68697"/>
                                        </p:tgtEl>
                                        <p:attrNameLst>
                                          <p:attrName>style.visibility</p:attrName>
                                        </p:attrNameLst>
                                      </p:cBhvr>
                                      <p:to>
                                        <p:strVal val="visible"/>
                                      </p:to>
                                    </p:set>
                                    <p:anim calcmode="lin" valueType="num">
                                      <p:cBhvr>
                                        <p:cTn id="375" dur="500" fill="hold"/>
                                        <p:tgtEl>
                                          <p:spTgt spid="68697"/>
                                        </p:tgtEl>
                                        <p:attrNameLst>
                                          <p:attrName>ppt_w</p:attrName>
                                        </p:attrNameLst>
                                      </p:cBhvr>
                                      <p:tavLst>
                                        <p:tav tm="0">
                                          <p:val>
                                            <p:fltVal val="0"/>
                                          </p:val>
                                        </p:tav>
                                        <p:tav tm="100000">
                                          <p:val>
                                            <p:strVal val="#ppt_w"/>
                                          </p:val>
                                        </p:tav>
                                      </p:tavLst>
                                    </p:anim>
                                    <p:anim calcmode="lin" valueType="num">
                                      <p:cBhvr>
                                        <p:cTn id="376" dur="500" fill="hold"/>
                                        <p:tgtEl>
                                          <p:spTgt spid="68697"/>
                                        </p:tgtEl>
                                        <p:attrNameLst>
                                          <p:attrName>ppt_h</p:attrName>
                                        </p:attrNameLst>
                                      </p:cBhvr>
                                      <p:tavLst>
                                        <p:tav tm="0">
                                          <p:val>
                                            <p:fltVal val="0"/>
                                          </p:val>
                                        </p:tav>
                                        <p:tav tm="100000">
                                          <p:val>
                                            <p:strVal val="#ppt_h"/>
                                          </p:val>
                                        </p:tav>
                                      </p:tavLst>
                                    </p:anim>
                                  </p:childTnLst>
                                </p:cTn>
                              </p:par>
                              <p:par>
                                <p:cTn id="377" presetID="23" presetClass="entr" presetSubtype="16" fill="hold" grpId="0" nodeType="withEffect">
                                  <p:stCondLst>
                                    <p:cond delay="0"/>
                                  </p:stCondLst>
                                  <p:childTnLst>
                                    <p:set>
                                      <p:cBhvr>
                                        <p:cTn id="378" dur="1" fill="hold">
                                          <p:stCondLst>
                                            <p:cond delay="0"/>
                                          </p:stCondLst>
                                        </p:cTn>
                                        <p:tgtEl>
                                          <p:spTgt spid="68704"/>
                                        </p:tgtEl>
                                        <p:attrNameLst>
                                          <p:attrName>style.visibility</p:attrName>
                                        </p:attrNameLst>
                                      </p:cBhvr>
                                      <p:to>
                                        <p:strVal val="visible"/>
                                      </p:to>
                                    </p:set>
                                    <p:anim calcmode="lin" valueType="num">
                                      <p:cBhvr>
                                        <p:cTn id="379" dur="500" fill="hold"/>
                                        <p:tgtEl>
                                          <p:spTgt spid="68704"/>
                                        </p:tgtEl>
                                        <p:attrNameLst>
                                          <p:attrName>ppt_w</p:attrName>
                                        </p:attrNameLst>
                                      </p:cBhvr>
                                      <p:tavLst>
                                        <p:tav tm="0">
                                          <p:val>
                                            <p:fltVal val="0"/>
                                          </p:val>
                                        </p:tav>
                                        <p:tav tm="100000">
                                          <p:val>
                                            <p:strVal val="#ppt_w"/>
                                          </p:val>
                                        </p:tav>
                                      </p:tavLst>
                                    </p:anim>
                                    <p:anim calcmode="lin" valueType="num">
                                      <p:cBhvr>
                                        <p:cTn id="380" dur="500" fill="hold"/>
                                        <p:tgtEl>
                                          <p:spTgt spid="68704"/>
                                        </p:tgtEl>
                                        <p:attrNameLst>
                                          <p:attrName>ppt_h</p:attrName>
                                        </p:attrNameLst>
                                      </p:cBhvr>
                                      <p:tavLst>
                                        <p:tav tm="0">
                                          <p:val>
                                            <p:fltVal val="0"/>
                                          </p:val>
                                        </p:tav>
                                        <p:tav tm="100000">
                                          <p:val>
                                            <p:strVal val="#ppt_h"/>
                                          </p:val>
                                        </p:tav>
                                      </p:tavLst>
                                    </p:anim>
                                  </p:childTnLst>
                                </p:cTn>
                              </p:par>
                            </p:childTnLst>
                          </p:cTn>
                        </p:par>
                        <p:par>
                          <p:cTn id="381" fill="hold" nodeType="afterGroup">
                            <p:stCondLst>
                              <p:cond delay="2000"/>
                            </p:stCondLst>
                            <p:childTnLst>
                              <p:par>
                                <p:cTn id="382" presetID="23" presetClass="entr" presetSubtype="16" fill="hold" nodeType="afterEffect">
                                  <p:stCondLst>
                                    <p:cond delay="0"/>
                                  </p:stCondLst>
                                  <p:childTnLst>
                                    <p:set>
                                      <p:cBhvr>
                                        <p:cTn id="383" dur="1" fill="hold">
                                          <p:stCondLst>
                                            <p:cond delay="0"/>
                                          </p:stCondLst>
                                        </p:cTn>
                                        <p:tgtEl>
                                          <p:spTgt spid="68698"/>
                                        </p:tgtEl>
                                        <p:attrNameLst>
                                          <p:attrName>style.visibility</p:attrName>
                                        </p:attrNameLst>
                                      </p:cBhvr>
                                      <p:to>
                                        <p:strVal val="visible"/>
                                      </p:to>
                                    </p:set>
                                    <p:anim calcmode="lin" valueType="num">
                                      <p:cBhvr>
                                        <p:cTn id="384" dur="500" fill="hold"/>
                                        <p:tgtEl>
                                          <p:spTgt spid="68698"/>
                                        </p:tgtEl>
                                        <p:attrNameLst>
                                          <p:attrName>ppt_w</p:attrName>
                                        </p:attrNameLst>
                                      </p:cBhvr>
                                      <p:tavLst>
                                        <p:tav tm="0">
                                          <p:val>
                                            <p:fltVal val="0"/>
                                          </p:val>
                                        </p:tav>
                                        <p:tav tm="100000">
                                          <p:val>
                                            <p:strVal val="#ppt_w"/>
                                          </p:val>
                                        </p:tav>
                                      </p:tavLst>
                                    </p:anim>
                                    <p:anim calcmode="lin" valueType="num">
                                      <p:cBhvr>
                                        <p:cTn id="385" dur="500" fill="hold"/>
                                        <p:tgtEl>
                                          <p:spTgt spid="68698"/>
                                        </p:tgtEl>
                                        <p:attrNameLst>
                                          <p:attrName>ppt_h</p:attrName>
                                        </p:attrNameLst>
                                      </p:cBhvr>
                                      <p:tavLst>
                                        <p:tav tm="0">
                                          <p:val>
                                            <p:fltVal val="0"/>
                                          </p:val>
                                        </p:tav>
                                        <p:tav tm="100000">
                                          <p:val>
                                            <p:strVal val="#ppt_h"/>
                                          </p:val>
                                        </p:tav>
                                      </p:tavLst>
                                    </p:anim>
                                  </p:childTnLst>
                                </p:cTn>
                              </p:par>
                              <p:par>
                                <p:cTn id="386" presetID="23" presetClass="entr" presetSubtype="16" fill="hold" grpId="0" nodeType="withEffect">
                                  <p:stCondLst>
                                    <p:cond delay="0"/>
                                  </p:stCondLst>
                                  <p:childTnLst>
                                    <p:set>
                                      <p:cBhvr>
                                        <p:cTn id="387" dur="1" fill="hold">
                                          <p:stCondLst>
                                            <p:cond delay="0"/>
                                          </p:stCondLst>
                                        </p:cTn>
                                        <p:tgtEl>
                                          <p:spTgt spid="68705"/>
                                        </p:tgtEl>
                                        <p:attrNameLst>
                                          <p:attrName>style.visibility</p:attrName>
                                        </p:attrNameLst>
                                      </p:cBhvr>
                                      <p:to>
                                        <p:strVal val="visible"/>
                                      </p:to>
                                    </p:set>
                                    <p:anim calcmode="lin" valueType="num">
                                      <p:cBhvr>
                                        <p:cTn id="388" dur="500" fill="hold"/>
                                        <p:tgtEl>
                                          <p:spTgt spid="68705"/>
                                        </p:tgtEl>
                                        <p:attrNameLst>
                                          <p:attrName>ppt_w</p:attrName>
                                        </p:attrNameLst>
                                      </p:cBhvr>
                                      <p:tavLst>
                                        <p:tav tm="0">
                                          <p:val>
                                            <p:fltVal val="0"/>
                                          </p:val>
                                        </p:tav>
                                        <p:tav tm="100000">
                                          <p:val>
                                            <p:strVal val="#ppt_w"/>
                                          </p:val>
                                        </p:tav>
                                      </p:tavLst>
                                    </p:anim>
                                    <p:anim calcmode="lin" valueType="num">
                                      <p:cBhvr>
                                        <p:cTn id="389" dur="500" fill="hold"/>
                                        <p:tgtEl>
                                          <p:spTgt spid="68705"/>
                                        </p:tgtEl>
                                        <p:attrNameLst>
                                          <p:attrName>ppt_h</p:attrName>
                                        </p:attrNameLst>
                                      </p:cBhvr>
                                      <p:tavLst>
                                        <p:tav tm="0">
                                          <p:val>
                                            <p:fltVal val="0"/>
                                          </p:val>
                                        </p:tav>
                                        <p:tav tm="100000">
                                          <p:val>
                                            <p:strVal val="#ppt_h"/>
                                          </p:val>
                                        </p:tav>
                                      </p:tavLst>
                                    </p:anim>
                                  </p:childTnLst>
                                </p:cTn>
                              </p:par>
                            </p:childTnLst>
                          </p:cTn>
                        </p:par>
                        <p:par>
                          <p:cTn id="390" fill="hold" nodeType="afterGroup">
                            <p:stCondLst>
                              <p:cond delay="2500"/>
                            </p:stCondLst>
                            <p:childTnLst>
                              <p:par>
                                <p:cTn id="391" presetID="23" presetClass="entr" presetSubtype="16" fill="hold" nodeType="afterEffect">
                                  <p:stCondLst>
                                    <p:cond delay="0"/>
                                  </p:stCondLst>
                                  <p:childTnLst>
                                    <p:set>
                                      <p:cBhvr>
                                        <p:cTn id="392" dur="1" fill="hold">
                                          <p:stCondLst>
                                            <p:cond delay="0"/>
                                          </p:stCondLst>
                                        </p:cTn>
                                        <p:tgtEl>
                                          <p:spTgt spid="68699"/>
                                        </p:tgtEl>
                                        <p:attrNameLst>
                                          <p:attrName>style.visibility</p:attrName>
                                        </p:attrNameLst>
                                      </p:cBhvr>
                                      <p:to>
                                        <p:strVal val="visible"/>
                                      </p:to>
                                    </p:set>
                                    <p:anim calcmode="lin" valueType="num">
                                      <p:cBhvr>
                                        <p:cTn id="393" dur="500" fill="hold"/>
                                        <p:tgtEl>
                                          <p:spTgt spid="68699"/>
                                        </p:tgtEl>
                                        <p:attrNameLst>
                                          <p:attrName>ppt_w</p:attrName>
                                        </p:attrNameLst>
                                      </p:cBhvr>
                                      <p:tavLst>
                                        <p:tav tm="0">
                                          <p:val>
                                            <p:fltVal val="0"/>
                                          </p:val>
                                        </p:tav>
                                        <p:tav tm="100000">
                                          <p:val>
                                            <p:strVal val="#ppt_w"/>
                                          </p:val>
                                        </p:tav>
                                      </p:tavLst>
                                    </p:anim>
                                    <p:anim calcmode="lin" valueType="num">
                                      <p:cBhvr>
                                        <p:cTn id="394" dur="500" fill="hold"/>
                                        <p:tgtEl>
                                          <p:spTgt spid="68699"/>
                                        </p:tgtEl>
                                        <p:attrNameLst>
                                          <p:attrName>ppt_h</p:attrName>
                                        </p:attrNameLst>
                                      </p:cBhvr>
                                      <p:tavLst>
                                        <p:tav tm="0">
                                          <p:val>
                                            <p:fltVal val="0"/>
                                          </p:val>
                                        </p:tav>
                                        <p:tav tm="100000">
                                          <p:val>
                                            <p:strVal val="#ppt_h"/>
                                          </p:val>
                                        </p:tav>
                                      </p:tavLst>
                                    </p:anim>
                                  </p:childTnLst>
                                </p:cTn>
                              </p:par>
                              <p:par>
                                <p:cTn id="395" presetID="23" presetClass="entr" presetSubtype="16" fill="hold" grpId="0" nodeType="withEffect">
                                  <p:stCondLst>
                                    <p:cond delay="0"/>
                                  </p:stCondLst>
                                  <p:childTnLst>
                                    <p:set>
                                      <p:cBhvr>
                                        <p:cTn id="396" dur="1" fill="hold">
                                          <p:stCondLst>
                                            <p:cond delay="0"/>
                                          </p:stCondLst>
                                        </p:cTn>
                                        <p:tgtEl>
                                          <p:spTgt spid="68706"/>
                                        </p:tgtEl>
                                        <p:attrNameLst>
                                          <p:attrName>style.visibility</p:attrName>
                                        </p:attrNameLst>
                                      </p:cBhvr>
                                      <p:to>
                                        <p:strVal val="visible"/>
                                      </p:to>
                                    </p:set>
                                    <p:anim calcmode="lin" valueType="num">
                                      <p:cBhvr>
                                        <p:cTn id="397" dur="500" fill="hold"/>
                                        <p:tgtEl>
                                          <p:spTgt spid="68706"/>
                                        </p:tgtEl>
                                        <p:attrNameLst>
                                          <p:attrName>ppt_w</p:attrName>
                                        </p:attrNameLst>
                                      </p:cBhvr>
                                      <p:tavLst>
                                        <p:tav tm="0">
                                          <p:val>
                                            <p:fltVal val="0"/>
                                          </p:val>
                                        </p:tav>
                                        <p:tav tm="100000">
                                          <p:val>
                                            <p:strVal val="#ppt_w"/>
                                          </p:val>
                                        </p:tav>
                                      </p:tavLst>
                                    </p:anim>
                                    <p:anim calcmode="lin" valueType="num">
                                      <p:cBhvr>
                                        <p:cTn id="398" dur="500" fill="hold"/>
                                        <p:tgtEl>
                                          <p:spTgt spid="68706"/>
                                        </p:tgtEl>
                                        <p:attrNameLst>
                                          <p:attrName>ppt_h</p:attrName>
                                        </p:attrNameLst>
                                      </p:cBhvr>
                                      <p:tavLst>
                                        <p:tav tm="0">
                                          <p:val>
                                            <p:fltVal val="0"/>
                                          </p:val>
                                        </p:tav>
                                        <p:tav tm="100000">
                                          <p:val>
                                            <p:strVal val="#ppt_h"/>
                                          </p:val>
                                        </p:tav>
                                      </p:tavLst>
                                    </p:anim>
                                  </p:childTnLst>
                                </p:cTn>
                              </p:par>
                            </p:childTnLst>
                          </p:cTn>
                        </p:par>
                        <p:par>
                          <p:cTn id="399" fill="hold" nodeType="afterGroup">
                            <p:stCondLst>
                              <p:cond delay="3000"/>
                            </p:stCondLst>
                            <p:childTnLst>
                              <p:par>
                                <p:cTn id="400" presetID="23" presetClass="entr" presetSubtype="16" fill="hold" nodeType="afterEffect">
                                  <p:stCondLst>
                                    <p:cond delay="0"/>
                                  </p:stCondLst>
                                  <p:childTnLst>
                                    <p:set>
                                      <p:cBhvr>
                                        <p:cTn id="401" dur="1" fill="hold">
                                          <p:stCondLst>
                                            <p:cond delay="0"/>
                                          </p:stCondLst>
                                        </p:cTn>
                                        <p:tgtEl>
                                          <p:spTgt spid="68700"/>
                                        </p:tgtEl>
                                        <p:attrNameLst>
                                          <p:attrName>style.visibility</p:attrName>
                                        </p:attrNameLst>
                                      </p:cBhvr>
                                      <p:to>
                                        <p:strVal val="visible"/>
                                      </p:to>
                                    </p:set>
                                    <p:anim calcmode="lin" valueType="num">
                                      <p:cBhvr>
                                        <p:cTn id="402" dur="500" fill="hold"/>
                                        <p:tgtEl>
                                          <p:spTgt spid="68700"/>
                                        </p:tgtEl>
                                        <p:attrNameLst>
                                          <p:attrName>ppt_w</p:attrName>
                                        </p:attrNameLst>
                                      </p:cBhvr>
                                      <p:tavLst>
                                        <p:tav tm="0">
                                          <p:val>
                                            <p:fltVal val="0"/>
                                          </p:val>
                                        </p:tav>
                                        <p:tav tm="100000">
                                          <p:val>
                                            <p:strVal val="#ppt_w"/>
                                          </p:val>
                                        </p:tav>
                                      </p:tavLst>
                                    </p:anim>
                                    <p:anim calcmode="lin" valueType="num">
                                      <p:cBhvr>
                                        <p:cTn id="403" dur="500" fill="hold"/>
                                        <p:tgtEl>
                                          <p:spTgt spid="68700"/>
                                        </p:tgtEl>
                                        <p:attrNameLst>
                                          <p:attrName>ppt_h</p:attrName>
                                        </p:attrNameLst>
                                      </p:cBhvr>
                                      <p:tavLst>
                                        <p:tav tm="0">
                                          <p:val>
                                            <p:fltVal val="0"/>
                                          </p:val>
                                        </p:tav>
                                        <p:tav tm="100000">
                                          <p:val>
                                            <p:strVal val="#ppt_h"/>
                                          </p:val>
                                        </p:tav>
                                      </p:tavLst>
                                    </p:anim>
                                  </p:childTnLst>
                                </p:cTn>
                              </p:par>
                              <p:par>
                                <p:cTn id="404" presetID="23" presetClass="entr" presetSubtype="16" fill="hold" grpId="0" nodeType="withEffect">
                                  <p:stCondLst>
                                    <p:cond delay="0"/>
                                  </p:stCondLst>
                                  <p:childTnLst>
                                    <p:set>
                                      <p:cBhvr>
                                        <p:cTn id="405" dur="1" fill="hold">
                                          <p:stCondLst>
                                            <p:cond delay="0"/>
                                          </p:stCondLst>
                                        </p:cTn>
                                        <p:tgtEl>
                                          <p:spTgt spid="68707"/>
                                        </p:tgtEl>
                                        <p:attrNameLst>
                                          <p:attrName>style.visibility</p:attrName>
                                        </p:attrNameLst>
                                      </p:cBhvr>
                                      <p:to>
                                        <p:strVal val="visible"/>
                                      </p:to>
                                    </p:set>
                                    <p:anim calcmode="lin" valueType="num">
                                      <p:cBhvr>
                                        <p:cTn id="406" dur="500" fill="hold"/>
                                        <p:tgtEl>
                                          <p:spTgt spid="68707"/>
                                        </p:tgtEl>
                                        <p:attrNameLst>
                                          <p:attrName>ppt_w</p:attrName>
                                        </p:attrNameLst>
                                      </p:cBhvr>
                                      <p:tavLst>
                                        <p:tav tm="0">
                                          <p:val>
                                            <p:fltVal val="0"/>
                                          </p:val>
                                        </p:tav>
                                        <p:tav tm="100000">
                                          <p:val>
                                            <p:strVal val="#ppt_w"/>
                                          </p:val>
                                        </p:tav>
                                      </p:tavLst>
                                    </p:anim>
                                    <p:anim calcmode="lin" valueType="num">
                                      <p:cBhvr>
                                        <p:cTn id="407" dur="500" fill="hold"/>
                                        <p:tgtEl>
                                          <p:spTgt spid="68707"/>
                                        </p:tgtEl>
                                        <p:attrNameLst>
                                          <p:attrName>ppt_h</p:attrName>
                                        </p:attrNameLst>
                                      </p:cBhvr>
                                      <p:tavLst>
                                        <p:tav tm="0">
                                          <p:val>
                                            <p:fltVal val="0"/>
                                          </p:val>
                                        </p:tav>
                                        <p:tav tm="100000">
                                          <p:val>
                                            <p:strVal val="#ppt_h"/>
                                          </p:val>
                                        </p:tav>
                                      </p:tavLst>
                                    </p:anim>
                                  </p:childTnLst>
                                </p:cTn>
                              </p:par>
                            </p:childTnLst>
                          </p:cTn>
                        </p:par>
                        <p:par>
                          <p:cTn id="408" fill="hold" nodeType="afterGroup">
                            <p:stCondLst>
                              <p:cond delay="3500"/>
                            </p:stCondLst>
                            <p:childTnLst>
                              <p:par>
                                <p:cTn id="409" presetID="23" presetClass="entr" presetSubtype="16" fill="hold" nodeType="afterEffect">
                                  <p:stCondLst>
                                    <p:cond delay="0"/>
                                  </p:stCondLst>
                                  <p:childTnLst>
                                    <p:set>
                                      <p:cBhvr>
                                        <p:cTn id="410" dur="1" fill="hold">
                                          <p:stCondLst>
                                            <p:cond delay="0"/>
                                          </p:stCondLst>
                                        </p:cTn>
                                        <p:tgtEl>
                                          <p:spTgt spid="68701"/>
                                        </p:tgtEl>
                                        <p:attrNameLst>
                                          <p:attrName>style.visibility</p:attrName>
                                        </p:attrNameLst>
                                      </p:cBhvr>
                                      <p:to>
                                        <p:strVal val="visible"/>
                                      </p:to>
                                    </p:set>
                                    <p:anim calcmode="lin" valueType="num">
                                      <p:cBhvr>
                                        <p:cTn id="411" dur="500" fill="hold"/>
                                        <p:tgtEl>
                                          <p:spTgt spid="68701"/>
                                        </p:tgtEl>
                                        <p:attrNameLst>
                                          <p:attrName>ppt_w</p:attrName>
                                        </p:attrNameLst>
                                      </p:cBhvr>
                                      <p:tavLst>
                                        <p:tav tm="0">
                                          <p:val>
                                            <p:fltVal val="0"/>
                                          </p:val>
                                        </p:tav>
                                        <p:tav tm="100000">
                                          <p:val>
                                            <p:strVal val="#ppt_w"/>
                                          </p:val>
                                        </p:tav>
                                      </p:tavLst>
                                    </p:anim>
                                    <p:anim calcmode="lin" valueType="num">
                                      <p:cBhvr>
                                        <p:cTn id="412" dur="500" fill="hold"/>
                                        <p:tgtEl>
                                          <p:spTgt spid="68701"/>
                                        </p:tgtEl>
                                        <p:attrNameLst>
                                          <p:attrName>ppt_h</p:attrName>
                                        </p:attrNameLst>
                                      </p:cBhvr>
                                      <p:tavLst>
                                        <p:tav tm="0">
                                          <p:val>
                                            <p:fltVal val="0"/>
                                          </p:val>
                                        </p:tav>
                                        <p:tav tm="100000">
                                          <p:val>
                                            <p:strVal val="#ppt_h"/>
                                          </p:val>
                                        </p:tav>
                                      </p:tavLst>
                                    </p:anim>
                                  </p:childTnLst>
                                </p:cTn>
                              </p:par>
                              <p:par>
                                <p:cTn id="413" presetID="23" presetClass="entr" presetSubtype="16" fill="hold" grpId="0" nodeType="withEffect">
                                  <p:stCondLst>
                                    <p:cond delay="0"/>
                                  </p:stCondLst>
                                  <p:childTnLst>
                                    <p:set>
                                      <p:cBhvr>
                                        <p:cTn id="414" dur="1" fill="hold">
                                          <p:stCondLst>
                                            <p:cond delay="0"/>
                                          </p:stCondLst>
                                        </p:cTn>
                                        <p:tgtEl>
                                          <p:spTgt spid="68708"/>
                                        </p:tgtEl>
                                        <p:attrNameLst>
                                          <p:attrName>style.visibility</p:attrName>
                                        </p:attrNameLst>
                                      </p:cBhvr>
                                      <p:to>
                                        <p:strVal val="visible"/>
                                      </p:to>
                                    </p:set>
                                    <p:anim calcmode="lin" valueType="num">
                                      <p:cBhvr>
                                        <p:cTn id="415" dur="500" fill="hold"/>
                                        <p:tgtEl>
                                          <p:spTgt spid="68708"/>
                                        </p:tgtEl>
                                        <p:attrNameLst>
                                          <p:attrName>ppt_w</p:attrName>
                                        </p:attrNameLst>
                                      </p:cBhvr>
                                      <p:tavLst>
                                        <p:tav tm="0">
                                          <p:val>
                                            <p:fltVal val="0"/>
                                          </p:val>
                                        </p:tav>
                                        <p:tav tm="100000">
                                          <p:val>
                                            <p:strVal val="#ppt_w"/>
                                          </p:val>
                                        </p:tav>
                                      </p:tavLst>
                                    </p:anim>
                                    <p:anim calcmode="lin" valueType="num">
                                      <p:cBhvr>
                                        <p:cTn id="416" dur="500" fill="hold"/>
                                        <p:tgtEl>
                                          <p:spTgt spid="687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30" grpId="0"/>
      <p:bldP spid="68631" grpId="0"/>
      <p:bldP spid="68632" grpId="0"/>
      <p:bldP spid="68633" grpId="0"/>
      <p:bldP spid="68634" grpId="0"/>
      <p:bldP spid="68635" grpId="0"/>
      <p:bldP spid="68636" grpId="0"/>
      <p:bldP spid="68638" grpId="0"/>
      <p:bldP spid="68640" grpId="0"/>
      <p:bldP spid="68643" grpId="0"/>
      <p:bldP spid="68644" grpId="0"/>
      <p:bldP spid="68647" grpId="0"/>
      <p:bldP spid="68648" grpId="0"/>
      <p:bldP spid="68650" grpId="0" animBg="1"/>
      <p:bldP spid="68651" grpId="0"/>
      <p:bldP spid="68652" grpId="0"/>
      <p:bldP spid="68659" grpId="0"/>
      <p:bldP spid="68660" grpId="0"/>
      <p:bldP spid="68661" grpId="0"/>
      <p:bldP spid="68662" grpId="0"/>
      <p:bldP spid="68663" grpId="0"/>
      <p:bldP spid="68664" grpId="0"/>
      <p:bldP spid="68674" grpId="0"/>
      <p:bldP spid="68675" grpId="0"/>
      <p:bldP spid="68676" grpId="0"/>
      <p:bldP spid="68677" grpId="0"/>
      <p:bldP spid="68678" grpId="0"/>
      <p:bldP spid="68679" grpId="0"/>
      <p:bldP spid="68680" grpId="0"/>
      <p:bldP spid="68688" grpId="0"/>
      <p:bldP spid="68689" grpId="0"/>
      <p:bldP spid="68690" grpId="0"/>
      <p:bldP spid="68691" grpId="0"/>
      <p:bldP spid="68692" grpId="0"/>
      <p:bldP spid="68693" grpId="0"/>
      <p:bldP spid="68694" grpId="0"/>
      <p:bldP spid="68702" grpId="0"/>
      <p:bldP spid="68703" grpId="0"/>
      <p:bldP spid="68704" grpId="0"/>
      <p:bldP spid="68705" grpId="0"/>
      <p:bldP spid="68706" grpId="0"/>
      <p:bldP spid="68707" grpId="0"/>
      <p:bldP spid="68708" grpId="0"/>
      <p:bldP spid="68709" grpId="0"/>
      <p:bldP spid="68710" grpId="0"/>
      <p:bldP spid="68711" grpId="0"/>
      <p:bldP spid="68712" grpId="0"/>
      <p:bldP spid="68713" grpId="0"/>
      <p:bldP spid="687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606E349-F044-8C71-534E-85D3522D9D2F}"/>
              </a:ext>
            </a:extLst>
          </p:cNvPr>
          <p:cNvSpPr>
            <a:spLocks noGrp="1"/>
          </p:cNvSpPr>
          <p:nvPr>
            <p:ph type="title" idx="4294967295"/>
          </p:nvPr>
        </p:nvSpPr>
        <p:spPr/>
        <p:txBody>
          <a:bodyPr/>
          <a:lstStyle/>
          <a:p>
            <a:pPr eaLnBrk="1" hangingPunct="1"/>
            <a:r>
              <a:rPr lang="es" altLang="en-US"/>
              <a:t>como una profecía</a:t>
            </a:r>
          </a:p>
        </p:txBody>
      </p:sp>
      <p:sp>
        <p:nvSpPr>
          <p:cNvPr id="27651" name="Rectangle 3">
            <a:extLst>
              <a:ext uri="{FF2B5EF4-FFF2-40B4-BE49-F238E27FC236}">
                <a16:creationId xmlns:a16="http://schemas.microsoft.com/office/drawing/2014/main" id="{E937C594-A274-61C3-DFDB-FD340DCF2A88}"/>
              </a:ext>
            </a:extLst>
          </p:cNvPr>
          <p:cNvSpPr>
            <a:spLocks noGrp="1"/>
          </p:cNvSpPr>
          <p:nvPr>
            <p:ph type="body" idx="4294967295"/>
          </p:nvPr>
        </p:nvSpPr>
        <p:spPr>
          <a:xfrm>
            <a:off x="2043113" y="2320925"/>
            <a:ext cx="7670800" cy="4146550"/>
          </a:xfrm>
        </p:spPr>
        <p:txBody>
          <a:bodyPr/>
          <a:lstStyle/>
          <a:p>
            <a:pPr eaLnBrk="1" hangingPunct="1">
              <a:buFont typeface="Arial" panose="020B0604020202020204" pitchFamily="34" charset="0"/>
              <a:buNone/>
            </a:pPr>
            <a:r>
              <a:rPr lang="es" altLang="en-US" b="1">
                <a:solidFill>
                  <a:srgbClr val="FFFF66"/>
                </a:solidFill>
              </a:rPr>
              <a:t>La profecía es tanto exhortación como predicción (cf. 1 Co. 14:3; Hch. 21:10-11).</a:t>
            </a:r>
          </a:p>
          <a:p>
            <a:pPr eaLnBrk="1" hangingPunct="1"/>
            <a:r>
              <a:rPr lang="es" altLang="en-US" i="1"/>
              <a:t>Repetir palabras como “pronto” y “cerca”, que enmarcan el principio y el final del libro, se refiere al futuro (1:1, 3; 3:11; 22:6-7, 10, 12, 20).</a:t>
            </a:r>
          </a:p>
          <a:p>
            <a:pPr eaLnBrk="1" hangingPunct="1"/>
            <a:r>
              <a:rPr lang="es" altLang="en-US" i="1"/>
              <a:t>En la medida en que estos términos están vinculados al regreso de Cristo, deben leerse como inminentes, ya que no se puede saber el tiempo del regreso de Cristo (cf. Mc 13, 32-33).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6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EABB5A48-57EF-EDE0-CECF-69341F89A639}"/>
              </a:ext>
            </a:extLst>
          </p:cNvPr>
          <p:cNvSpPr>
            <a:spLocks noGrp="1"/>
          </p:cNvSpPr>
          <p:nvPr>
            <p:ph type="title" idx="4294967295"/>
          </p:nvPr>
        </p:nvSpPr>
        <p:spPr/>
        <p:txBody>
          <a:bodyPr/>
          <a:lstStyle/>
          <a:p>
            <a:pPr eaLnBrk="1" hangingPunct="1"/>
            <a:r>
              <a:rPr lang="es" altLang="en-US" b="1"/>
              <a:t>LOS NÚMEROS</a:t>
            </a:r>
          </a:p>
        </p:txBody>
      </p:sp>
      <p:sp>
        <p:nvSpPr>
          <p:cNvPr id="81923" name="Rectangle 3">
            <a:extLst>
              <a:ext uri="{FF2B5EF4-FFF2-40B4-BE49-F238E27FC236}">
                <a16:creationId xmlns:a16="http://schemas.microsoft.com/office/drawing/2014/main" id="{09873102-52D5-6276-86AF-40212EB40BAF}"/>
              </a:ext>
            </a:extLst>
          </p:cNvPr>
          <p:cNvSpPr>
            <a:spLocks noGrp="1"/>
          </p:cNvSpPr>
          <p:nvPr>
            <p:ph type="body" idx="4294967295"/>
          </p:nvPr>
        </p:nvSpPr>
        <p:spPr/>
        <p:txBody>
          <a:bodyPr/>
          <a:lstStyle/>
          <a:p>
            <a:pPr eaLnBrk="1" hangingPunct="1">
              <a:buFont typeface="Arial" panose="020B0604020202020204" pitchFamily="34" charset="0"/>
              <a:buNone/>
            </a:pPr>
            <a:r>
              <a:rPr lang="es" altLang="en-US" b="1" i="1">
                <a:solidFill>
                  <a:srgbClr val="00FFFF"/>
                </a:solidFill>
              </a:rPr>
              <a:t>¿Qué importancia tienen los números en el libro?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A0356232-A2A0-D8F0-2563-6B56F8F65B28}"/>
              </a:ext>
            </a:extLst>
          </p:cNvPr>
          <p:cNvSpPr>
            <a:spLocks noGrp="1"/>
          </p:cNvSpPr>
          <p:nvPr>
            <p:ph type="title" idx="4294967295"/>
          </p:nvPr>
        </p:nvSpPr>
        <p:spPr/>
        <p:txBody>
          <a:bodyPr/>
          <a:lstStyle/>
          <a:p>
            <a:pPr eaLnBrk="1" hangingPunct="1"/>
            <a:r>
              <a:rPr lang="es" altLang="en-US"/>
              <a:t>Números en apocalíptico</a:t>
            </a:r>
          </a:p>
        </p:txBody>
      </p:sp>
      <p:sp>
        <p:nvSpPr>
          <p:cNvPr id="70659" name="Rectangle 3">
            <a:extLst>
              <a:ext uri="{FF2B5EF4-FFF2-40B4-BE49-F238E27FC236}">
                <a16:creationId xmlns:a16="http://schemas.microsoft.com/office/drawing/2014/main" id="{C2A33B31-31EC-3C91-E6A2-6B1FDACE260E}"/>
              </a:ext>
            </a:extLst>
          </p:cNvPr>
          <p:cNvSpPr>
            <a:spLocks noGrp="1"/>
          </p:cNvSpPr>
          <p:nvPr>
            <p:ph type="body" idx="4294967295"/>
          </p:nvPr>
        </p:nvSpPr>
        <p:spPr>
          <a:xfrm>
            <a:off x="2057401" y="2336801"/>
            <a:ext cx="8348663" cy="3598863"/>
          </a:xfrm>
        </p:spPr>
        <p:txBody>
          <a:bodyPr/>
          <a:lstStyle/>
          <a:p>
            <a:pPr eaLnBrk="1" hangingPunct="1">
              <a:buFont typeface="Arial" panose="020B0604020202020204" pitchFamily="34" charset="0"/>
              <a:buNone/>
            </a:pPr>
            <a:r>
              <a:rPr lang="es" altLang="en-US">
                <a:solidFill>
                  <a:srgbClr val="FFFF66"/>
                </a:solidFill>
              </a:rPr>
              <a:t>Los números generalmente tienen un significado simbólico, no meramente matemático, en la literatura apocalíptica.</a:t>
            </a:r>
          </a:p>
          <a:p>
            <a:pPr eaLnBrk="1" hangingPunct="1"/>
            <a:r>
              <a:rPr lang="es" altLang="en-US" i="1"/>
              <a:t>El número “siete” parece captar la idea de plenitud (siete iglesias, siete sellos, siete trompetas, siete copas, siete cuernos, siete cabezas, etc.).</a:t>
            </a:r>
          </a:p>
          <a:p>
            <a:pPr eaLnBrk="1" hangingPunct="1"/>
            <a:r>
              <a:rPr lang="es" altLang="en-US" i="1"/>
              <a:t>Otros números importantes son el tres, el cuatro, el diez, el mil y sus múltiplos.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p:cTn id="7" dur="500" fill="hold"/>
                                        <p:tgtEl>
                                          <p:spTgt spid="706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06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9716FEFC-725E-EDA5-D47D-6EFC06396DCB}"/>
              </a:ext>
            </a:extLst>
          </p:cNvPr>
          <p:cNvSpPr>
            <a:spLocks noGrp="1"/>
          </p:cNvSpPr>
          <p:nvPr>
            <p:ph type="title" idx="4294967295"/>
          </p:nvPr>
        </p:nvSpPr>
        <p:spPr/>
        <p:txBody>
          <a:bodyPr/>
          <a:lstStyle/>
          <a:p>
            <a:pPr eaLnBrk="1" hangingPunct="1">
              <a:defRPr/>
            </a:pPr>
            <a:r>
              <a:rPr lang="es" altLang="en-US">
                <a:solidFill>
                  <a:srgbClr val="00FFFF"/>
                </a:solidFill>
                <a:effectLst>
                  <a:outerShdw blurRad="38100" dist="38100" dir="2700000" algn="tl">
                    <a:srgbClr val="000000"/>
                  </a:outerShdw>
                </a:effectLst>
              </a:rPr>
              <a:t>PUNTOS DE DISCUSIÓN</a:t>
            </a:r>
          </a:p>
        </p:txBody>
      </p:sp>
      <p:sp>
        <p:nvSpPr>
          <p:cNvPr id="88067" name="Rectangle 3">
            <a:extLst>
              <a:ext uri="{FF2B5EF4-FFF2-40B4-BE49-F238E27FC236}">
                <a16:creationId xmlns:a16="http://schemas.microsoft.com/office/drawing/2014/main" id="{9370B581-D29A-976F-767A-5ED63F29AF2B}"/>
              </a:ext>
            </a:extLst>
          </p:cNvPr>
          <p:cNvSpPr>
            <a:spLocks noGrp="1"/>
          </p:cNvSpPr>
          <p:nvPr>
            <p:ph type="body" idx="4294967295"/>
          </p:nvPr>
        </p:nvSpPr>
        <p:spPr>
          <a:xfrm>
            <a:off x="2057401" y="1979614"/>
            <a:ext cx="7921625" cy="3997325"/>
          </a:xfrm>
        </p:spPr>
        <p:txBody>
          <a:bodyPr/>
          <a:lstStyle/>
          <a:p>
            <a:pPr marL="457200" indent="-457200">
              <a:buFont typeface="Arial" panose="020B0604020202020204" pitchFamily="34" charset="0"/>
              <a:buAutoNum type="arabicPeriod"/>
            </a:pPr>
            <a:r>
              <a:rPr lang="es" altLang="en-US"/>
              <a:t>¿Qué tan difícil es para la gente moderna ver los números como simbólicos en lugar de matemáticos?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7667D31B-6C55-B868-B9EB-DC2259E46EBD}"/>
              </a:ext>
            </a:extLst>
          </p:cNvPr>
          <p:cNvSpPr>
            <a:spLocks noGrp="1"/>
          </p:cNvSpPr>
          <p:nvPr>
            <p:ph type="title" idx="4294967295"/>
          </p:nvPr>
        </p:nvSpPr>
        <p:spPr/>
        <p:txBody>
          <a:bodyPr/>
          <a:lstStyle/>
          <a:p>
            <a:pPr eaLnBrk="1" hangingPunct="1"/>
            <a:r>
              <a:rPr lang="es" altLang="en-US" b="1"/>
              <a:t>LA VISIÓN DE APERTURA (1:1-8)</a:t>
            </a:r>
          </a:p>
        </p:txBody>
      </p:sp>
      <p:sp>
        <p:nvSpPr>
          <p:cNvPr id="84995" name="Rectangle 3">
            <a:extLst>
              <a:ext uri="{FF2B5EF4-FFF2-40B4-BE49-F238E27FC236}">
                <a16:creationId xmlns:a16="http://schemas.microsoft.com/office/drawing/2014/main" id="{7489CABE-75F9-D4D7-E0E1-AD3423188123}"/>
              </a:ext>
            </a:extLst>
          </p:cNvPr>
          <p:cNvSpPr>
            <a:spLocks noGrp="1"/>
          </p:cNvSpPr>
          <p:nvPr>
            <p:ph type="body" idx="4294967295"/>
          </p:nvPr>
        </p:nvSpPr>
        <p:spPr/>
        <p:txBody>
          <a:bodyPr/>
          <a:lstStyle/>
          <a:p>
            <a:pPr eaLnBrk="1" hangingPunct="1">
              <a:buFont typeface="Arial" panose="020B0604020202020204" pitchFamily="34" charset="0"/>
              <a:buNone/>
            </a:pPr>
            <a:r>
              <a:rPr lang="es" altLang="en-US" b="1" i="1">
                <a:solidFill>
                  <a:srgbClr val="00FFFF"/>
                </a:solidFill>
              </a:rPr>
              <a:t>¿Qué tan importante es la visión inicial?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F6AFDF9A-711F-E5B8-EE93-5DC1F45255E1}"/>
              </a:ext>
            </a:extLst>
          </p:cNvPr>
          <p:cNvSpPr>
            <a:spLocks noGrp="1"/>
          </p:cNvSpPr>
          <p:nvPr>
            <p:ph type="title" idx="4294967295"/>
          </p:nvPr>
        </p:nvSpPr>
        <p:spPr>
          <a:xfrm>
            <a:off x="1998663" y="752475"/>
            <a:ext cx="6896100" cy="1081088"/>
          </a:xfrm>
        </p:spPr>
        <p:txBody>
          <a:bodyPr/>
          <a:lstStyle/>
          <a:p>
            <a:pPr eaLnBrk="1" hangingPunct="1"/>
            <a:r>
              <a:rPr lang="es" altLang="en-US"/>
              <a:t>las siete iglesias</a:t>
            </a:r>
          </a:p>
        </p:txBody>
      </p:sp>
      <p:sp>
        <p:nvSpPr>
          <p:cNvPr id="72707" name="Rectangle 3">
            <a:extLst>
              <a:ext uri="{FF2B5EF4-FFF2-40B4-BE49-F238E27FC236}">
                <a16:creationId xmlns:a16="http://schemas.microsoft.com/office/drawing/2014/main" id="{920D432B-4887-062D-CCBB-C62585AC1124}"/>
              </a:ext>
            </a:extLst>
          </p:cNvPr>
          <p:cNvSpPr>
            <a:spLocks noGrp="1"/>
          </p:cNvSpPr>
          <p:nvPr>
            <p:ph type="body" idx="4294967295"/>
          </p:nvPr>
        </p:nvSpPr>
        <p:spPr>
          <a:xfrm>
            <a:off x="1911350" y="2117725"/>
            <a:ext cx="8466138" cy="4711700"/>
          </a:xfrm>
        </p:spPr>
        <p:txBody>
          <a:bodyPr/>
          <a:lstStyle/>
          <a:p>
            <a:pPr eaLnBrk="1" hangingPunct="1">
              <a:lnSpc>
                <a:spcPct val="85000"/>
              </a:lnSpc>
              <a:buFont typeface="Arial" panose="020B0604020202020204" pitchFamily="34" charset="0"/>
              <a:buNone/>
            </a:pPr>
            <a:r>
              <a:rPr lang="es" altLang="en-US">
                <a:solidFill>
                  <a:srgbClr val="FFFF66"/>
                </a:solidFill>
              </a:rPr>
              <a:t>De las siete iglesias de Asia, dos se conocen en otras partes del Nuevo Testamento, Éfeso y Laodecia (Hch. 18:19ss; 19:1; Col. 4:15).</a:t>
            </a:r>
          </a:p>
          <a:p>
            <a:pPr eaLnBrk="1" hangingPunct="1">
              <a:lnSpc>
                <a:spcPct val="85000"/>
              </a:lnSpc>
            </a:pPr>
            <a:r>
              <a:rPr lang="es" altLang="en-US" i="1"/>
              <a:t>Es probable que las siete iglesias sirvieran como centros postales.</a:t>
            </a:r>
          </a:p>
          <a:p>
            <a:pPr eaLnBrk="1" hangingPunct="1">
              <a:lnSpc>
                <a:spcPct val="85000"/>
              </a:lnSpc>
            </a:pPr>
            <a:r>
              <a:rPr lang="es" altLang="en-US" i="1"/>
              <a:t>Si una comienza en Éfeso, la iglesia más cercana a Patmos, la carta podría distribuirse a todas las demás por una ruta circular.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p:cTn id="7" dur="500" fill="hold"/>
                                        <p:tgtEl>
                                          <p:spTgt spid="727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27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additive="base">
                                        <p:cTn id="19"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7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5" descr="Map-7-Churches-of-Revelation-Asia[1]">
            <a:extLst>
              <a:ext uri="{FF2B5EF4-FFF2-40B4-BE49-F238E27FC236}">
                <a16:creationId xmlns:a16="http://schemas.microsoft.com/office/drawing/2014/main" id="{3FE53844-223C-A093-9350-5E0E18C262DC}"/>
              </a:ext>
            </a:extLst>
          </p:cNvPr>
          <p:cNvPicPr>
            <a:picLocks noGrp="1" noChangeAspect="1" noChangeArrowheads="1"/>
          </p:cNvPicPr>
          <p:nvPr>
            <p:ph idx="4294967295"/>
          </p:nvPr>
        </p:nvPicPr>
        <p:blipFill>
          <a:blip r:embed="rId2">
            <a:extLst>
              <a:ext uri="{28A0092B-C50C-407E-A947-70E740481C1C}">
                <a14:useLocalDpi xmlns:a14="http://schemas.microsoft.com/office/drawing/2010/main"/>
              </a:ext>
            </a:extLst>
          </a:blip>
          <a:srcRect/>
          <a:stretch>
            <a:fillRect/>
          </a:stretch>
        </p:blipFill>
        <p:spPr>
          <a:xfrm>
            <a:off x="6143626" y="0"/>
            <a:ext cx="4524375" cy="6858000"/>
          </a:xfrm>
        </p:spPr>
      </p:pic>
      <p:sp>
        <p:nvSpPr>
          <p:cNvPr id="87043" name="Oval 6">
            <a:extLst>
              <a:ext uri="{FF2B5EF4-FFF2-40B4-BE49-F238E27FC236}">
                <a16:creationId xmlns:a16="http://schemas.microsoft.com/office/drawing/2014/main" id="{F73ECD09-7434-DFC7-4EBC-193D69C11D3B}"/>
              </a:ext>
            </a:extLst>
          </p:cNvPr>
          <p:cNvSpPr>
            <a:spLocks noChangeArrowheads="1"/>
          </p:cNvSpPr>
          <p:nvPr/>
        </p:nvSpPr>
        <p:spPr bwMode="auto">
          <a:xfrm>
            <a:off x="7629525" y="3170239"/>
            <a:ext cx="147638" cy="14763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87044" name="Oval 7">
            <a:extLst>
              <a:ext uri="{FF2B5EF4-FFF2-40B4-BE49-F238E27FC236}">
                <a16:creationId xmlns:a16="http://schemas.microsoft.com/office/drawing/2014/main" id="{9692235C-7E0F-2FA3-9F57-A7FA590705BA}"/>
              </a:ext>
            </a:extLst>
          </p:cNvPr>
          <p:cNvSpPr>
            <a:spLocks noChangeArrowheads="1"/>
          </p:cNvSpPr>
          <p:nvPr/>
        </p:nvSpPr>
        <p:spPr bwMode="auto">
          <a:xfrm>
            <a:off x="7885114" y="3721100"/>
            <a:ext cx="147637" cy="147638"/>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87045" name="Oval 8">
            <a:extLst>
              <a:ext uri="{FF2B5EF4-FFF2-40B4-BE49-F238E27FC236}">
                <a16:creationId xmlns:a16="http://schemas.microsoft.com/office/drawing/2014/main" id="{A9C0ADC2-6732-79E5-0790-28C10FFFDC1C}"/>
              </a:ext>
            </a:extLst>
          </p:cNvPr>
          <p:cNvSpPr>
            <a:spLocks noChangeArrowheads="1"/>
          </p:cNvSpPr>
          <p:nvPr/>
        </p:nvSpPr>
        <p:spPr bwMode="auto">
          <a:xfrm>
            <a:off x="7604125" y="2025650"/>
            <a:ext cx="147638" cy="147638"/>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87046" name="Oval 9">
            <a:extLst>
              <a:ext uri="{FF2B5EF4-FFF2-40B4-BE49-F238E27FC236}">
                <a16:creationId xmlns:a16="http://schemas.microsoft.com/office/drawing/2014/main" id="{6374ECFF-14AA-4C87-8EF2-728D675F19B6}"/>
              </a:ext>
            </a:extLst>
          </p:cNvPr>
          <p:cNvSpPr>
            <a:spLocks noChangeArrowheads="1"/>
          </p:cNvSpPr>
          <p:nvPr/>
        </p:nvSpPr>
        <p:spPr bwMode="auto">
          <a:xfrm>
            <a:off x="8562975" y="2439989"/>
            <a:ext cx="147638" cy="14763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87047" name="Oval 10">
            <a:extLst>
              <a:ext uri="{FF2B5EF4-FFF2-40B4-BE49-F238E27FC236}">
                <a16:creationId xmlns:a16="http://schemas.microsoft.com/office/drawing/2014/main" id="{A7162325-FCBD-E04E-8E77-B75C0A9B0832}"/>
              </a:ext>
            </a:extLst>
          </p:cNvPr>
          <p:cNvSpPr>
            <a:spLocks noChangeArrowheads="1"/>
          </p:cNvSpPr>
          <p:nvPr/>
        </p:nvSpPr>
        <p:spPr bwMode="auto">
          <a:xfrm>
            <a:off x="8580439" y="2982914"/>
            <a:ext cx="147637" cy="147637"/>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87048" name="Oval 11">
            <a:extLst>
              <a:ext uri="{FF2B5EF4-FFF2-40B4-BE49-F238E27FC236}">
                <a16:creationId xmlns:a16="http://schemas.microsoft.com/office/drawing/2014/main" id="{E41910E8-6ECE-1D05-54B3-8AFCDFF58FEE}"/>
              </a:ext>
            </a:extLst>
          </p:cNvPr>
          <p:cNvSpPr>
            <a:spLocks noChangeArrowheads="1"/>
          </p:cNvSpPr>
          <p:nvPr/>
        </p:nvSpPr>
        <p:spPr bwMode="auto">
          <a:xfrm>
            <a:off x="9182100" y="3146425"/>
            <a:ext cx="147638" cy="147638"/>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87049" name="Oval 12">
            <a:extLst>
              <a:ext uri="{FF2B5EF4-FFF2-40B4-BE49-F238E27FC236}">
                <a16:creationId xmlns:a16="http://schemas.microsoft.com/office/drawing/2014/main" id="{DBE4C8A4-5E9B-71EE-ABC1-75C0B857DED5}"/>
              </a:ext>
            </a:extLst>
          </p:cNvPr>
          <p:cNvSpPr>
            <a:spLocks noChangeArrowheads="1"/>
          </p:cNvSpPr>
          <p:nvPr/>
        </p:nvSpPr>
        <p:spPr bwMode="auto">
          <a:xfrm>
            <a:off x="9904414" y="3883025"/>
            <a:ext cx="147637" cy="147638"/>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87050" name="Text Box 13">
            <a:extLst>
              <a:ext uri="{FF2B5EF4-FFF2-40B4-BE49-F238E27FC236}">
                <a16:creationId xmlns:a16="http://schemas.microsoft.com/office/drawing/2014/main" id="{F73FE889-A398-9B9F-F183-5917B2D27C4B}"/>
              </a:ext>
            </a:extLst>
          </p:cNvPr>
          <p:cNvSpPr txBox="1">
            <a:spLocks noChangeArrowheads="1"/>
          </p:cNvSpPr>
          <p:nvPr/>
        </p:nvSpPr>
        <p:spPr bwMode="auto">
          <a:xfrm>
            <a:off x="1893889" y="2112963"/>
            <a:ext cx="3997325"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r"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s" altLang="en-US" sz="24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Las siete congregaciones se encuentran todas dentro del oeste de Asia Menor.</a:t>
            </a:r>
          </a:p>
          <a:p>
            <a:pPr marL="0" marR="0" lvl="0" indent="0" algn="r"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s" altLang="en-US" sz="24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La forma en que se enumeran en Apocalipsis sugiere una ruta de distribución circular desde Patmos, comenzando en Éfeso y terminando en Laodicea </a:t>
            </a:r>
            <a:r>
              <a:rPr kumimoji="0" lang="es" alt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a:t>
            </a:r>
          </a:p>
        </p:txBody>
      </p:sp>
      <p:sp>
        <p:nvSpPr>
          <p:cNvPr id="87051" name="Oval 14">
            <a:extLst>
              <a:ext uri="{FF2B5EF4-FFF2-40B4-BE49-F238E27FC236}">
                <a16:creationId xmlns:a16="http://schemas.microsoft.com/office/drawing/2014/main" id="{33D4FEDB-FC02-FA4F-D068-01EE925D87CF}"/>
              </a:ext>
            </a:extLst>
          </p:cNvPr>
          <p:cNvSpPr>
            <a:spLocks noChangeArrowheads="1"/>
          </p:cNvSpPr>
          <p:nvPr/>
        </p:nvSpPr>
        <p:spPr bwMode="auto">
          <a:xfrm>
            <a:off x="7000875" y="4605339"/>
            <a:ext cx="147638" cy="147637"/>
          </a:xfrm>
          <a:prstGeom prst="ellipse">
            <a:avLst/>
          </a:prstGeom>
          <a:solidFill>
            <a:srgbClr val="FF0000"/>
          </a:solidFill>
          <a:ln w="28575">
            <a:solidFill>
              <a:srgbClr val="1A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87052" name="Text Box 15">
            <a:extLst>
              <a:ext uri="{FF2B5EF4-FFF2-40B4-BE49-F238E27FC236}">
                <a16:creationId xmlns:a16="http://schemas.microsoft.com/office/drawing/2014/main" id="{A766D2A0-E084-1A1C-12F9-D99FA57D13B3}"/>
              </a:ext>
            </a:extLst>
          </p:cNvPr>
          <p:cNvSpPr txBox="1">
            <a:spLocks noChangeArrowheads="1"/>
          </p:cNvSpPr>
          <p:nvPr/>
        </p:nvSpPr>
        <p:spPr bwMode="auto">
          <a:xfrm>
            <a:off x="6122989" y="4498976"/>
            <a:ext cx="987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s" altLang="en-US" sz="1800" b="1" i="0" u="none" strike="noStrike" kern="1200" cap="none" spc="0" normalizeH="0" baseline="0" noProof="0">
                <a:ln>
                  <a:noFill/>
                </a:ln>
                <a:solidFill>
                  <a:prstClr val="white"/>
                </a:solidFill>
                <a:effectLst/>
                <a:uLnTx/>
                <a:uFillTx/>
                <a:latin typeface="Trebuchet MS" panose="020B0603020202020204" pitchFamily="34" charset="0"/>
                <a:ea typeface="+mn-ea"/>
                <a:cs typeface="+mn-cs"/>
              </a:rPr>
              <a:t>Patmos</a:t>
            </a:r>
          </a:p>
        </p:txBody>
      </p:sp>
      <p:sp>
        <p:nvSpPr>
          <p:cNvPr id="74768" name="Line 16">
            <a:extLst>
              <a:ext uri="{FF2B5EF4-FFF2-40B4-BE49-F238E27FC236}">
                <a16:creationId xmlns:a16="http://schemas.microsoft.com/office/drawing/2014/main" id="{C503905F-4775-7FF7-A988-23E4759322CA}"/>
              </a:ext>
            </a:extLst>
          </p:cNvPr>
          <p:cNvSpPr>
            <a:spLocks noChangeShapeType="1"/>
          </p:cNvSpPr>
          <p:nvPr/>
        </p:nvSpPr>
        <p:spPr bwMode="auto">
          <a:xfrm flipV="1">
            <a:off x="7113589" y="3775076"/>
            <a:ext cx="841375" cy="8413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69" name="Line 17">
            <a:extLst>
              <a:ext uri="{FF2B5EF4-FFF2-40B4-BE49-F238E27FC236}">
                <a16:creationId xmlns:a16="http://schemas.microsoft.com/office/drawing/2014/main" id="{5F73E79F-F1B1-F430-F27A-7CB97F558299}"/>
              </a:ext>
            </a:extLst>
          </p:cNvPr>
          <p:cNvSpPr>
            <a:spLocks noChangeShapeType="1"/>
          </p:cNvSpPr>
          <p:nvPr/>
        </p:nvSpPr>
        <p:spPr bwMode="auto">
          <a:xfrm flipH="1" flipV="1">
            <a:off x="7704139" y="3244851"/>
            <a:ext cx="250825" cy="53022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70" name="Line 18">
            <a:extLst>
              <a:ext uri="{FF2B5EF4-FFF2-40B4-BE49-F238E27FC236}">
                <a16:creationId xmlns:a16="http://schemas.microsoft.com/office/drawing/2014/main" id="{7B58745C-B0F6-C7C5-C001-2028B1A0E74C}"/>
              </a:ext>
            </a:extLst>
          </p:cNvPr>
          <p:cNvSpPr>
            <a:spLocks noChangeShapeType="1"/>
          </p:cNvSpPr>
          <p:nvPr/>
        </p:nvSpPr>
        <p:spPr bwMode="auto">
          <a:xfrm flipH="1" flipV="1">
            <a:off x="7673976" y="2109788"/>
            <a:ext cx="30163" cy="113506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71" name="Line 19">
            <a:extLst>
              <a:ext uri="{FF2B5EF4-FFF2-40B4-BE49-F238E27FC236}">
                <a16:creationId xmlns:a16="http://schemas.microsoft.com/office/drawing/2014/main" id="{31C95C07-C91B-4B65-B513-7A82574274C2}"/>
              </a:ext>
            </a:extLst>
          </p:cNvPr>
          <p:cNvSpPr>
            <a:spLocks noChangeShapeType="1"/>
          </p:cNvSpPr>
          <p:nvPr/>
        </p:nvSpPr>
        <p:spPr bwMode="auto">
          <a:xfrm>
            <a:off x="7704139" y="2079626"/>
            <a:ext cx="928687" cy="44291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72" name="Line 20">
            <a:extLst>
              <a:ext uri="{FF2B5EF4-FFF2-40B4-BE49-F238E27FC236}">
                <a16:creationId xmlns:a16="http://schemas.microsoft.com/office/drawing/2014/main" id="{2B6BFAAD-BEAD-81BB-6506-8B4F2920B412}"/>
              </a:ext>
            </a:extLst>
          </p:cNvPr>
          <p:cNvSpPr>
            <a:spLocks noChangeShapeType="1"/>
          </p:cNvSpPr>
          <p:nvPr/>
        </p:nvSpPr>
        <p:spPr bwMode="auto">
          <a:xfrm>
            <a:off x="8632825" y="2522539"/>
            <a:ext cx="0" cy="56038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73" name="Line 21">
            <a:extLst>
              <a:ext uri="{FF2B5EF4-FFF2-40B4-BE49-F238E27FC236}">
                <a16:creationId xmlns:a16="http://schemas.microsoft.com/office/drawing/2014/main" id="{7F14BADA-3924-A49A-F50F-7CE5B3D07772}"/>
              </a:ext>
            </a:extLst>
          </p:cNvPr>
          <p:cNvSpPr>
            <a:spLocks noChangeShapeType="1"/>
          </p:cNvSpPr>
          <p:nvPr/>
        </p:nvSpPr>
        <p:spPr bwMode="auto">
          <a:xfrm>
            <a:off x="8662989" y="3082925"/>
            <a:ext cx="574675" cy="14763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74" name="Line 22">
            <a:extLst>
              <a:ext uri="{FF2B5EF4-FFF2-40B4-BE49-F238E27FC236}">
                <a16:creationId xmlns:a16="http://schemas.microsoft.com/office/drawing/2014/main" id="{1C86C062-B191-AB45-234B-B597C5720C86}"/>
              </a:ext>
            </a:extLst>
          </p:cNvPr>
          <p:cNvSpPr>
            <a:spLocks noChangeShapeType="1"/>
          </p:cNvSpPr>
          <p:nvPr/>
        </p:nvSpPr>
        <p:spPr bwMode="auto">
          <a:xfrm>
            <a:off x="9251950" y="3230564"/>
            <a:ext cx="738188" cy="75088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419"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060" name="Rectangle 23">
            <a:extLst>
              <a:ext uri="{FF2B5EF4-FFF2-40B4-BE49-F238E27FC236}">
                <a16:creationId xmlns:a16="http://schemas.microsoft.com/office/drawing/2014/main" id="{CAE080D8-0FA3-BFDB-CAA5-4E0C23C75E83}"/>
              </a:ext>
            </a:extLst>
          </p:cNvPr>
          <p:cNvSpPr>
            <a:spLocks noChangeArrowheads="1"/>
          </p:cNvSpPr>
          <p:nvPr/>
        </p:nvSpPr>
        <p:spPr bwMode="auto">
          <a:xfrm>
            <a:off x="8988426" y="6561139"/>
            <a:ext cx="1622425" cy="192087"/>
          </a:xfrm>
          <a:prstGeom prst="rect">
            <a:avLst/>
          </a:prstGeom>
          <a:solidFill>
            <a:srgbClr val="6699FF"/>
          </a:solidFill>
          <a:ln w="9525">
            <a:solidFill>
              <a:srgbClr val="66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4768"/>
                                        </p:tgtEl>
                                        <p:attrNameLst>
                                          <p:attrName>style.visibility</p:attrName>
                                        </p:attrNameLst>
                                      </p:cBhvr>
                                      <p:to>
                                        <p:strVal val="visible"/>
                                      </p:to>
                                    </p:set>
                                    <p:animEffect transition="in" filter="wipe(left)">
                                      <p:cBhvr>
                                        <p:cTn id="7" dur="500"/>
                                        <p:tgtEl>
                                          <p:spTgt spid="74768"/>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74769"/>
                                        </p:tgtEl>
                                        <p:attrNameLst>
                                          <p:attrName>style.visibility</p:attrName>
                                        </p:attrNameLst>
                                      </p:cBhvr>
                                      <p:to>
                                        <p:strVal val="visible"/>
                                      </p:to>
                                    </p:set>
                                    <p:animEffect transition="in" filter="wipe(down)">
                                      <p:cBhvr>
                                        <p:cTn id="11" dur="500"/>
                                        <p:tgtEl>
                                          <p:spTgt spid="74769"/>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74770"/>
                                        </p:tgtEl>
                                        <p:attrNameLst>
                                          <p:attrName>style.visibility</p:attrName>
                                        </p:attrNameLst>
                                      </p:cBhvr>
                                      <p:to>
                                        <p:strVal val="visible"/>
                                      </p:to>
                                    </p:set>
                                    <p:animEffect transition="in" filter="wipe(down)">
                                      <p:cBhvr>
                                        <p:cTn id="15" dur="500"/>
                                        <p:tgtEl>
                                          <p:spTgt spid="74770"/>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74771"/>
                                        </p:tgtEl>
                                        <p:attrNameLst>
                                          <p:attrName>style.visibility</p:attrName>
                                        </p:attrNameLst>
                                      </p:cBhvr>
                                      <p:to>
                                        <p:strVal val="visible"/>
                                      </p:to>
                                    </p:set>
                                    <p:animEffect transition="in" filter="wipe(left)">
                                      <p:cBhvr>
                                        <p:cTn id="19" dur="500"/>
                                        <p:tgtEl>
                                          <p:spTgt spid="74771"/>
                                        </p:tgtEl>
                                      </p:cBhvr>
                                    </p:animEffec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74772"/>
                                        </p:tgtEl>
                                        <p:attrNameLst>
                                          <p:attrName>style.visibility</p:attrName>
                                        </p:attrNameLst>
                                      </p:cBhvr>
                                      <p:to>
                                        <p:strVal val="visible"/>
                                      </p:to>
                                    </p:set>
                                    <p:animEffect transition="in" filter="wipe(up)">
                                      <p:cBhvr>
                                        <p:cTn id="23" dur="500"/>
                                        <p:tgtEl>
                                          <p:spTgt spid="74772"/>
                                        </p:tgtEl>
                                      </p:cBhvr>
                                    </p:animEffect>
                                  </p:childTnLst>
                                </p:cTn>
                              </p:par>
                            </p:childTnLst>
                          </p:cTn>
                        </p:par>
                        <p:par>
                          <p:cTn id="24" fill="hold" nodeType="afterGroup">
                            <p:stCondLst>
                              <p:cond delay="2500"/>
                            </p:stCondLst>
                            <p:childTnLst>
                              <p:par>
                                <p:cTn id="25" presetID="22" presetClass="entr" presetSubtype="8" fill="hold" nodeType="afterEffect">
                                  <p:stCondLst>
                                    <p:cond delay="0"/>
                                  </p:stCondLst>
                                  <p:childTnLst>
                                    <p:set>
                                      <p:cBhvr>
                                        <p:cTn id="26" dur="1" fill="hold">
                                          <p:stCondLst>
                                            <p:cond delay="0"/>
                                          </p:stCondLst>
                                        </p:cTn>
                                        <p:tgtEl>
                                          <p:spTgt spid="74773"/>
                                        </p:tgtEl>
                                        <p:attrNameLst>
                                          <p:attrName>style.visibility</p:attrName>
                                        </p:attrNameLst>
                                      </p:cBhvr>
                                      <p:to>
                                        <p:strVal val="visible"/>
                                      </p:to>
                                    </p:set>
                                    <p:animEffect transition="in" filter="wipe(left)">
                                      <p:cBhvr>
                                        <p:cTn id="27" dur="500"/>
                                        <p:tgtEl>
                                          <p:spTgt spid="74773"/>
                                        </p:tgtEl>
                                      </p:cBhvr>
                                    </p:animEffect>
                                  </p:childTnLst>
                                </p:cTn>
                              </p:par>
                            </p:childTnLst>
                          </p:cTn>
                        </p:par>
                        <p:par>
                          <p:cTn id="28" fill="hold" nodeType="afterGroup">
                            <p:stCondLst>
                              <p:cond delay="3000"/>
                            </p:stCondLst>
                            <p:childTnLst>
                              <p:par>
                                <p:cTn id="29" presetID="22" presetClass="entr" presetSubtype="8" fill="hold" nodeType="afterEffect">
                                  <p:stCondLst>
                                    <p:cond delay="0"/>
                                  </p:stCondLst>
                                  <p:childTnLst>
                                    <p:set>
                                      <p:cBhvr>
                                        <p:cTn id="30" dur="1" fill="hold">
                                          <p:stCondLst>
                                            <p:cond delay="0"/>
                                          </p:stCondLst>
                                        </p:cTn>
                                        <p:tgtEl>
                                          <p:spTgt spid="74774"/>
                                        </p:tgtEl>
                                        <p:attrNameLst>
                                          <p:attrName>style.visibility</p:attrName>
                                        </p:attrNameLst>
                                      </p:cBhvr>
                                      <p:to>
                                        <p:strVal val="visible"/>
                                      </p:to>
                                    </p:set>
                                    <p:animEffect transition="in" filter="wipe(left)">
                                      <p:cBhvr>
                                        <p:cTn id="31" dur="500"/>
                                        <p:tgtEl>
                                          <p:spTgt spid="74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2A1B7ADF-24B7-4979-71FB-9FF2AB98A2C7}"/>
              </a:ext>
            </a:extLst>
          </p:cNvPr>
          <p:cNvSpPr>
            <a:spLocks noGrp="1"/>
          </p:cNvSpPr>
          <p:nvPr>
            <p:ph type="title" idx="4294967295"/>
          </p:nvPr>
        </p:nvSpPr>
        <p:spPr/>
        <p:txBody>
          <a:bodyPr/>
          <a:lstStyle/>
          <a:p>
            <a:pPr eaLnBrk="1" hangingPunct="1"/>
            <a:r>
              <a:rPr lang="es" altLang="en-US">
                <a:latin typeface="Greekth" panose="02020803070505020304" pitchFamily="18" charset="0"/>
              </a:rPr>
              <a:t>A </a:t>
            </a:r>
            <a:r>
              <a:rPr lang="es" altLang="en-US"/>
              <a:t>y </a:t>
            </a:r>
            <a:r>
              <a:rPr lang="es" altLang="en-US">
                <a:latin typeface="Greekth" panose="02020803070505020304" pitchFamily="18" charset="0"/>
              </a:rPr>
              <a:t>W</a:t>
            </a:r>
          </a:p>
        </p:txBody>
      </p:sp>
      <p:sp>
        <p:nvSpPr>
          <p:cNvPr id="79875" name="Rectangle 3">
            <a:extLst>
              <a:ext uri="{FF2B5EF4-FFF2-40B4-BE49-F238E27FC236}">
                <a16:creationId xmlns:a16="http://schemas.microsoft.com/office/drawing/2014/main" id="{98CB2443-6AF2-57D4-3886-9352DE9EF55C}"/>
              </a:ext>
            </a:extLst>
          </p:cNvPr>
          <p:cNvSpPr>
            <a:spLocks noGrp="1"/>
          </p:cNvSpPr>
          <p:nvPr>
            <p:ph type="body" idx="4294967295"/>
          </p:nvPr>
        </p:nvSpPr>
        <p:spPr>
          <a:xfrm>
            <a:off x="2057401" y="2336800"/>
            <a:ext cx="8004175" cy="4108450"/>
          </a:xfrm>
        </p:spPr>
        <p:txBody>
          <a:bodyPr/>
          <a:lstStyle/>
          <a:p>
            <a:pPr eaLnBrk="1" hangingPunct="1">
              <a:lnSpc>
                <a:spcPct val="80000"/>
              </a:lnSpc>
              <a:buFont typeface="Arial" panose="020B0604020202020204" pitchFamily="34" charset="0"/>
              <a:buNone/>
            </a:pPr>
            <a:r>
              <a:rPr lang="es" altLang="en-US">
                <a:solidFill>
                  <a:srgbClr val="FFFF66"/>
                </a:solidFill>
              </a:rPr>
              <a:t>El prólogo concluye con una descripción críptica de la soberanía de Dios sobre la historia usando la primera y la última letra del alfabeto griego.</a:t>
            </a:r>
          </a:p>
          <a:p>
            <a:pPr eaLnBrk="1" hangingPunct="1">
              <a:lnSpc>
                <a:spcPct val="80000"/>
              </a:lnSpc>
            </a:pPr>
            <a:r>
              <a:rPr lang="es" altLang="en-US" i="1"/>
              <a:t>El simbolismo alfabético era conocido en el mundo antiguo, y un ejemplo popular se encuentra en el palíndromo latino SATOR/ROTAS cuadrado.</a:t>
            </a:r>
          </a:p>
          <a:p>
            <a:pPr eaLnBrk="1" hangingPunct="1">
              <a:lnSpc>
                <a:spcPct val="80000"/>
              </a:lnSpc>
            </a:pPr>
            <a:r>
              <a:rPr lang="es" altLang="en-US" i="1"/>
              <a:t>Este (probablemente) criptograma cristiano ha sido descubierto tan ampliamente disperso como Inglaterra, Pompeya, Francia y Mesopotamia y desde el siglo </a:t>
            </a:r>
            <a:r>
              <a:rPr lang="es" altLang="en-US" i="1" baseline="30000"/>
              <a: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p:cTn id="7" dur="500" fill="hold"/>
                                        <p:tgtEl>
                                          <p:spTgt spid="798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98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5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8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D6F94D94-305D-2EFE-34AE-92BA6B74701D}"/>
              </a:ext>
            </a:extLst>
          </p:cNvPr>
          <p:cNvSpPr>
            <a:spLocks noGrp="1"/>
          </p:cNvSpPr>
          <p:nvPr>
            <p:ph type="title" idx="4294967295"/>
          </p:nvPr>
        </p:nvSpPr>
        <p:spPr/>
        <p:txBody>
          <a:bodyPr/>
          <a:lstStyle/>
          <a:p>
            <a:pPr eaLnBrk="1" hangingPunct="1"/>
            <a:r>
              <a:rPr lang="es" altLang="en-US"/>
              <a:t>Plaza SATOR/ROTAS</a:t>
            </a:r>
          </a:p>
        </p:txBody>
      </p:sp>
      <p:sp>
        <p:nvSpPr>
          <p:cNvPr id="89091" name="Rectangle 3">
            <a:extLst>
              <a:ext uri="{FF2B5EF4-FFF2-40B4-BE49-F238E27FC236}">
                <a16:creationId xmlns:a16="http://schemas.microsoft.com/office/drawing/2014/main" id="{28ADD2CE-714A-E2D9-A2CA-C4841B9A056F}"/>
              </a:ext>
            </a:extLst>
          </p:cNvPr>
          <p:cNvSpPr>
            <a:spLocks noGrp="1"/>
          </p:cNvSpPr>
          <p:nvPr>
            <p:ph type="body" idx="4294967295"/>
          </p:nvPr>
        </p:nvSpPr>
        <p:spPr>
          <a:xfrm>
            <a:off x="1582738" y="2309814"/>
            <a:ext cx="2913062" cy="4333875"/>
          </a:xfrm>
        </p:spPr>
        <p:txBody>
          <a:bodyPr/>
          <a:lstStyle/>
          <a:p>
            <a:pPr algn="r" eaLnBrk="1" hangingPunct="1">
              <a:buFont typeface="Arial" panose="020B0604020202020204" pitchFamily="34" charset="0"/>
              <a:buNone/>
            </a:pPr>
            <a:r>
              <a:rPr lang="es" altLang="en-US" sz="2000"/>
              <a:t>Como palíndromo, el Cuadrado Sator/Rotas se puede leer hacia adelante o hacia atrás, pero su significado directo es tan oscuro que la mayoría de los eruditos sospechan que es un criptograma o una forma secreta para que los primeros cristianos se identificaran entre sí sin exponerse a la persecución.</a:t>
            </a:r>
          </a:p>
        </p:txBody>
      </p:sp>
      <p:sp>
        <p:nvSpPr>
          <p:cNvPr id="89092" name="Text Box 4">
            <a:extLst>
              <a:ext uri="{FF2B5EF4-FFF2-40B4-BE49-F238E27FC236}">
                <a16:creationId xmlns:a16="http://schemas.microsoft.com/office/drawing/2014/main" id="{D5649512-358E-59DA-2002-03183C2581C8}"/>
              </a:ext>
            </a:extLst>
          </p:cNvPr>
          <p:cNvSpPr txBox="1">
            <a:spLocks noChangeArrowheads="1"/>
          </p:cNvSpPr>
          <p:nvPr/>
        </p:nvSpPr>
        <p:spPr bwMode="auto">
          <a:xfrm>
            <a:off x="8340725" y="2306638"/>
            <a:ext cx="206375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90000"/>
              </a:lnSpc>
              <a:spcBef>
                <a:spcPct val="50000"/>
              </a:spcBef>
              <a:spcAft>
                <a:spcPts val="0"/>
              </a:spcAft>
              <a:buClrTx/>
              <a:buSzTx/>
              <a:buFont typeface="Arial" panose="020B0604020202020204" pitchFamily="34" charset="0"/>
              <a:buNone/>
              <a:tabLst/>
              <a:defRPr/>
            </a:pPr>
            <a:r>
              <a:rPr kumimoji="0" lang="es" altLang="en-US" sz="2000" b="1" i="0" u="none" strike="noStrike" kern="1200" cap="none" spc="0" normalizeH="0" baseline="0" noProof="0">
                <a:ln>
                  <a:noFill/>
                </a:ln>
                <a:solidFill>
                  <a:prstClr val="black"/>
                </a:solidFill>
                <a:effectLst/>
                <a:uLnTx/>
                <a:uFillTx/>
                <a:latin typeface="Verdana" panose="020B0604030504040204" pitchFamily="34" charset="0"/>
                <a:ea typeface="+mn-ea"/>
                <a:cs typeface="+mn-cs"/>
              </a:rPr>
              <a:t>= el sembrador</a:t>
            </a:r>
            <a:endParaRPr kumimoji="0" lang="en-US" altLang="en-US" sz="3200" b="1"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a:p>
            <a:pPr marL="0" marR="0" lvl="0" indent="0" algn="l" defTabSz="914400" rtl="0" eaLnBrk="1" fontAlgn="auto" latinLnBrk="0" hangingPunct="1">
              <a:lnSpc>
                <a:spcPct val="190000"/>
              </a:lnSpc>
              <a:spcBef>
                <a:spcPct val="50000"/>
              </a:spcBef>
              <a:spcAft>
                <a:spcPts val="0"/>
              </a:spcAft>
              <a:buClrTx/>
              <a:buSzTx/>
              <a:buFont typeface="Arial" panose="020B0604020202020204" pitchFamily="34" charset="0"/>
              <a:buNone/>
              <a:tabLst/>
              <a:defRPr/>
            </a:pPr>
            <a:r>
              <a:rPr kumimoji="0" lang="es" altLang="en-US" sz="2000" b="1" i="0" u="none" strike="noStrike" kern="1200" cap="none" spc="0" normalizeH="0" baseline="0" noProof="0">
                <a:ln>
                  <a:noFill/>
                </a:ln>
                <a:solidFill>
                  <a:prstClr val="black"/>
                </a:solidFill>
                <a:effectLst/>
                <a:uLnTx/>
                <a:uFillTx/>
                <a:latin typeface="Verdana" panose="020B0604030504040204" pitchFamily="34" charset="0"/>
                <a:ea typeface="+mn-ea"/>
                <a:cs typeface="+mn-cs"/>
              </a:rPr>
              <a:t>= Arepo</a:t>
            </a:r>
            <a:endParaRPr kumimoji="0" lang="en-US" altLang="en-US" sz="3200" b="1"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a:p>
            <a:pPr marL="0" marR="0" lvl="0" indent="0" algn="l" defTabSz="914400" rtl="0" eaLnBrk="1" fontAlgn="auto" latinLnBrk="0" hangingPunct="1">
              <a:lnSpc>
                <a:spcPct val="190000"/>
              </a:lnSpc>
              <a:spcBef>
                <a:spcPct val="50000"/>
              </a:spcBef>
              <a:spcAft>
                <a:spcPts val="0"/>
              </a:spcAft>
              <a:buClrTx/>
              <a:buSzTx/>
              <a:buFont typeface="Arial" panose="020B0604020202020204" pitchFamily="34" charset="0"/>
              <a:buNone/>
              <a:tabLst/>
              <a:defRPr/>
            </a:pPr>
            <a:r>
              <a:rPr kumimoji="0" lang="es" altLang="en-US" sz="2000" b="1" i="0" u="none" strike="noStrike" kern="1200" cap="none" spc="0" normalizeH="0" baseline="0" noProof="0">
                <a:ln>
                  <a:noFill/>
                </a:ln>
                <a:solidFill>
                  <a:prstClr val="black"/>
                </a:solidFill>
                <a:effectLst/>
                <a:uLnTx/>
                <a:uFillTx/>
                <a:latin typeface="Verdana" panose="020B0604030504040204" pitchFamily="34" charset="0"/>
                <a:ea typeface="+mn-ea"/>
                <a:cs typeface="+mn-cs"/>
              </a:rPr>
              <a:t>= sostiene</a:t>
            </a:r>
            <a:endParaRPr kumimoji="0" lang="en-US" altLang="en-US" sz="3200" b="1"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a:p>
            <a:pPr marL="0" marR="0" lvl="0" indent="0" algn="l" defTabSz="914400" rtl="0" eaLnBrk="1" fontAlgn="auto" latinLnBrk="0" hangingPunct="1">
              <a:lnSpc>
                <a:spcPct val="190000"/>
              </a:lnSpc>
              <a:spcBef>
                <a:spcPct val="50000"/>
              </a:spcBef>
              <a:spcAft>
                <a:spcPts val="0"/>
              </a:spcAft>
              <a:buClrTx/>
              <a:buSzTx/>
              <a:buFont typeface="Arial" panose="020B0604020202020204" pitchFamily="34" charset="0"/>
              <a:buNone/>
              <a:tabLst/>
              <a:defRPr/>
            </a:pPr>
            <a:r>
              <a:rPr kumimoji="0" lang="es" altLang="en-US" sz="2000" b="1" i="0" u="none" strike="noStrike" kern="1200" cap="none" spc="0" normalizeH="0" baseline="0" noProof="0">
                <a:ln>
                  <a:noFill/>
                </a:ln>
                <a:solidFill>
                  <a:prstClr val="black"/>
                </a:solidFill>
                <a:effectLst/>
                <a:uLnTx/>
                <a:uFillTx/>
                <a:latin typeface="Verdana" panose="020B0604030504040204" pitchFamily="34" charset="0"/>
                <a:ea typeface="+mn-ea"/>
                <a:cs typeface="+mn-cs"/>
              </a:rPr>
              <a:t>= con cuidado</a:t>
            </a:r>
            <a:endParaRPr kumimoji="0" lang="en-US" altLang="en-US" sz="3200" b="1"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a:p>
            <a:pPr marL="0" marR="0" lvl="0" indent="0" algn="l" defTabSz="914400" rtl="0" eaLnBrk="1" fontAlgn="auto" latinLnBrk="0" hangingPunct="1">
              <a:lnSpc>
                <a:spcPct val="190000"/>
              </a:lnSpc>
              <a:spcBef>
                <a:spcPct val="50000"/>
              </a:spcBef>
              <a:spcAft>
                <a:spcPts val="0"/>
              </a:spcAft>
              <a:buClrTx/>
              <a:buSzTx/>
              <a:buFont typeface="Arial" panose="020B0604020202020204" pitchFamily="34" charset="0"/>
              <a:buNone/>
              <a:tabLst/>
              <a:defRPr/>
            </a:pPr>
            <a:r>
              <a:rPr kumimoji="0" lang="es" altLang="en-US" sz="2000" b="1" i="0" u="none" strike="noStrike" kern="1200" cap="none" spc="0" normalizeH="0" baseline="0" noProof="0">
                <a:ln>
                  <a:noFill/>
                </a:ln>
                <a:solidFill>
                  <a:prstClr val="black"/>
                </a:solidFill>
                <a:effectLst/>
                <a:uLnTx/>
                <a:uFillTx/>
                <a:latin typeface="Verdana" panose="020B0604030504040204" pitchFamily="34" charset="0"/>
                <a:ea typeface="+mn-ea"/>
                <a:cs typeface="+mn-cs"/>
              </a:rPr>
              <a:t>= las ruedas</a:t>
            </a:r>
            <a:endParaRPr kumimoji="0" lang="en-US" altLang="en-US" sz="3200" b="1"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pic>
        <p:nvPicPr>
          <p:cNvPr id="89093" name="Picture 5" descr="605px-Sator_Square_at_Oppède[1]">
            <a:extLst>
              <a:ext uri="{FF2B5EF4-FFF2-40B4-BE49-F238E27FC236}">
                <a16:creationId xmlns:a16="http://schemas.microsoft.com/office/drawing/2014/main" id="{B87F4C95-941A-5AEF-5D4D-EAE243C6D7C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68838" y="2471739"/>
            <a:ext cx="3598862"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4" name="Text Box 6">
            <a:extLst>
              <a:ext uri="{FF2B5EF4-FFF2-40B4-BE49-F238E27FC236}">
                <a16:creationId xmlns:a16="http://schemas.microsoft.com/office/drawing/2014/main" id="{3236D424-C083-9623-94CD-61B2504B5F7E}"/>
              </a:ext>
            </a:extLst>
          </p:cNvPr>
          <p:cNvSpPr txBox="1">
            <a:spLocks noChangeArrowheads="1"/>
          </p:cNvSpPr>
          <p:nvPr/>
        </p:nvSpPr>
        <p:spPr bwMode="auto">
          <a:xfrm>
            <a:off x="4730750" y="6032500"/>
            <a:ext cx="347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s" altLang="en-US" sz="14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de Francia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a:extLst>
              <a:ext uri="{FF2B5EF4-FFF2-40B4-BE49-F238E27FC236}">
                <a16:creationId xmlns:a16="http://schemas.microsoft.com/office/drawing/2014/main" id="{D3BB9D12-C3A5-1801-03C5-BAF1D916D2B8}"/>
              </a:ext>
            </a:extLst>
          </p:cNvPr>
          <p:cNvSpPr>
            <a:spLocks noGrp="1"/>
          </p:cNvSpPr>
          <p:nvPr>
            <p:ph type="title" idx="4294967295"/>
          </p:nvPr>
        </p:nvSpPr>
        <p:spPr>
          <a:xfrm>
            <a:off x="1609726" y="150813"/>
            <a:ext cx="3813175" cy="2024062"/>
          </a:xfrm>
        </p:spPr>
        <p:txBody>
          <a:bodyPr/>
          <a:lstStyle/>
          <a:p>
            <a:pPr algn="r" eaLnBrk="1" hangingPunct="1">
              <a:defRPr/>
            </a:pPr>
            <a:r>
              <a:rPr lang="es" altLang="en-US" sz="2000">
                <a:effectLst>
                  <a:outerShdw blurRad="38100" dist="38100" dir="2700000" algn="tl">
                    <a:srgbClr val="000000"/>
                  </a:outerShdw>
                </a:effectLst>
              </a:rPr>
              <a:t>Cuando se reordenan las letras del cuadrado SATOR/ROTAS, forman el “Padre Nuestro” en latín en forma de cruz con el Alfa y Omega en cada travesaño.</a:t>
            </a:r>
          </a:p>
        </p:txBody>
      </p:sp>
      <p:sp>
        <p:nvSpPr>
          <p:cNvPr id="90115" name="Rectangle 6">
            <a:extLst>
              <a:ext uri="{FF2B5EF4-FFF2-40B4-BE49-F238E27FC236}">
                <a16:creationId xmlns:a16="http://schemas.microsoft.com/office/drawing/2014/main" id="{C05094EA-7848-EE40-F576-3498786FA450}"/>
              </a:ext>
            </a:extLst>
          </p:cNvPr>
          <p:cNvSpPr>
            <a:spLocks noGrp="1"/>
          </p:cNvSpPr>
          <p:nvPr>
            <p:ph type="body" sz="half" idx="4294967295"/>
          </p:nvPr>
        </p:nvSpPr>
        <p:spPr>
          <a:xfrm>
            <a:off x="5516563" y="242889"/>
            <a:ext cx="4932362" cy="6313487"/>
          </a:xfrm>
          <a:solidFill>
            <a:srgbClr val="2E0000"/>
          </a:solidFill>
        </p:spPr>
        <p:txBody>
          <a:bodyPr>
            <a:normAutofit lnSpcReduction="10000"/>
          </a:bodyPr>
          <a:lstStyle/>
          <a:p>
            <a:pPr algn="ctr" eaLnBrk="1" hangingPunct="1">
              <a:lnSpc>
                <a:spcPct val="80000"/>
              </a:lnSpc>
              <a:buFont typeface="Arial" panose="020B0604020202020204" pitchFamily="34" charset="0"/>
              <a:buNone/>
            </a:pPr>
            <a:endParaRPr lang="en-US" altLang="en-US" sz="2000" dirty="0"/>
          </a:p>
          <a:p>
            <a:pPr algn="ctr" eaLnBrk="1" hangingPunct="1">
              <a:lnSpc>
                <a:spcPct val="80000"/>
              </a:lnSpc>
              <a:buFont typeface="Arial" panose="020B0604020202020204" pitchFamily="34" charset="0"/>
              <a:buNone/>
            </a:pPr>
            <a:r>
              <a:rPr lang="es" altLang="en-US" sz="2000" dirty="0">
                <a:solidFill>
                  <a:schemeClr val="bg1"/>
                </a:solidFill>
              </a:rPr>
              <a:t>A</a:t>
            </a:r>
          </a:p>
          <a:p>
            <a:pPr algn="ctr" eaLnBrk="1" hangingPunct="1">
              <a:lnSpc>
                <a:spcPct val="80000"/>
              </a:lnSpc>
              <a:buFont typeface="Arial" panose="020B0604020202020204" pitchFamily="34" charset="0"/>
              <a:buNone/>
            </a:pPr>
            <a:r>
              <a:rPr lang="es" altLang="en-US" sz="2000" dirty="0">
                <a:solidFill>
                  <a:schemeClr val="bg1"/>
                </a:solidFill>
              </a:rPr>
              <a:t>P</a:t>
            </a:r>
          </a:p>
          <a:p>
            <a:pPr algn="ctr" eaLnBrk="1" hangingPunct="1">
              <a:lnSpc>
                <a:spcPct val="80000"/>
              </a:lnSpc>
              <a:buFont typeface="Arial" panose="020B0604020202020204" pitchFamily="34" charset="0"/>
              <a:buNone/>
            </a:pPr>
            <a:r>
              <a:rPr lang="es" altLang="en-US" sz="2000" dirty="0">
                <a:solidFill>
                  <a:schemeClr val="bg1"/>
                </a:solidFill>
              </a:rPr>
              <a:t>A</a:t>
            </a:r>
          </a:p>
          <a:p>
            <a:pPr algn="ctr" eaLnBrk="1" hangingPunct="1">
              <a:lnSpc>
                <a:spcPct val="80000"/>
              </a:lnSpc>
              <a:buFont typeface="Arial" panose="020B0604020202020204" pitchFamily="34" charset="0"/>
              <a:buNone/>
            </a:pPr>
            <a:r>
              <a:rPr lang="es" altLang="en-US" sz="2000" dirty="0">
                <a:solidFill>
                  <a:schemeClr val="bg1"/>
                </a:solidFill>
              </a:rPr>
              <a:t>G</a:t>
            </a:r>
          </a:p>
          <a:p>
            <a:pPr algn="ctr" eaLnBrk="1" hangingPunct="1">
              <a:lnSpc>
                <a:spcPct val="80000"/>
              </a:lnSpc>
              <a:buFont typeface="Arial" panose="020B0604020202020204" pitchFamily="34" charset="0"/>
              <a:buNone/>
            </a:pPr>
            <a:r>
              <a:rPr lang="es" altLang="en-US" sz="2000" dirty="0">
                <a:solidFill>
                  <a:schemeClr val="bg1"/>
                </a:solidFill>
              </a:rPr>
              <a:t>S</a:t>
            </a:r>
          </a:p>
          <a:p>
            <a:pPr algn="ctr" eaLnBrk="1" hangingPunct="1">
              <a:lnSpc>
                <a:spcPct val="80000"/>
              </a:lnSpc>
              <a:buFont typeface="Arial" panose="020B0604020202020204" pitchFamily="34" charset="0"/>
              <a:buNone/>
            </a:pPr>
            <a:r>
              <a:rPr lang="es" altLang="en-US" sz="2000" dirty="0">
                <a:solidFill>
                  <a:schemeClr val="bg1"/>
                </a:solidFill>
              </a:rPr>
              <a:t>A</a:t>
            </a:r>
          </a:p>
          <a:p>
            <a:pPr algn="ctr" eaLnBrk="1" hangingPunct="1">
              <a:lnSpc>
                <a:spcPct val="80000"/>
              </a:lnSpc>
              <a:buFont typeface="Arial" panose="020B0604020202020204" pitchFamily="34" charset="0"/>
              <a:buNone/>
            </a:pPr>
            <a:r>
              <a:rPr lang="es" altLang="en-US" sz="2000" dirty="0">
                <a:solidFill>
                  <a:schemeClr val="bg1"/>
                </a:solidFill>
              </a:rPr>
              <a:t>T</a:t>
            </a:r>
          </a:p>
          <a:p>
            <a:pPr algn="ctr" eaLnBrk="1" hangingPunct="1">
              <a:lnSpc>
                <a:spcPct val="80000"/>
              </a:lnSpc>
              <a:buFont typeface="Arial" panose="020B0604020202020204" pitchFamily="34" charset="0"/>
              <a:buNone/>
            </a:pPr>
            <a:r>
              <a:rPr lang="es" altLang="en-US" sz="2000" dirty="0">
                <a:solidFill>
                  <a:schemeClr val="bg1"/>
                </a:solidFill>
              </a:rPr>
              <a:t>mi</a:t>
            </a:r>
          </a:p>
          <a:p>
            <a:pPr algn="ctr" eaLnBrk="1" hangingPunct="1">
              <a:lnSpc>
                <a:spcPct val="80000"/>
              </a:lnSpc>
              <a:buFont typeface="Arial" panose="020B0604020202020204" pitchFamily="34" charset="0"/>
              <a:buNone/>
            </a:pPr>
            <a:r>
              <a:rPr lang="es" altLang="en-US" sz="2000" dirty="0">
                <a:solidFill>
                  <a:schemeClr val="bg1"/>
                </a:solidFill>
              </a:rPr>
              <a:t>R</a:t>
            </a:r>
          </a:p>
          <a:p>
            <a:pPr algn="ctr" eaLnBrk="1" hangingPunct="1">
              <a:lnSpc>
                <a:spcPct val="80000"/>
              </a:lnSpc>
              <a:buFont typeface="Arial" panose="020B0604020202020204" pitchFamily="34" charset="0"/>
              <a:buNone/>
            </a:pPr>
            <a:r>
              <a:rPr lang="es" altLang="en-US" sz="2000" dirty="0">
                <a:solidFill>
                  <a:schemeClr val="bg1"/>
                </a:solidFill>
              </a:rPr>
              <a:t>APATERNOSTERO</a:t>
            </a:r>
          </a:p>
          <a:p>
            <a:pPr algn="ctr" eaLnBrk="1" hangingPunct="1">
              <a:lnSpc>
                <a:spcPct val="80000"/>
              </a:lnSpc>
              <a:buFont typeface="Arial" panose="020B0604020202020204" pitchFamily="34" charset="0"/>
              <a:buNone/>
            </a:pPr>
            <a:r>
              <a:rPr lang="es" altLang="en-US" sz="2000" dirty="0">
                <a:solidFill>
                  <a:schemeClr val="bg1"/>
                </a:solidFill>
              </a:rPr>
              <a:t>O</a:t>
            </a:r>
          </a:p>
          <a:p>
            <a:pPr algn="ctr" eaLnBrk="1" hangingPunct="1">
              <a:lnSpc>
                <a:spcPct val="80000"/>
              </a:lnSpc>
              <a:buFont typeface="Arial" panose="020B0604020202020204" pitchFamily="34" charset="0"/>
              <a:buNone/>
            </a:pPr>
            <a:r>
              <a:rPr lang="es" altLang="en-US" sz="2000" dirty="0">
                <a:solidFill>
                  <a:schemeClr val="bg1"/>
                </a:solidFill>
              </a:rPr>
              <a:t>S</a:t>
            </a:r>
          </a:p>
          <a:p>
            <a:pPr algn="ctr" eaLnBrk="1" hangingPunct="1">
              <a:lnSpc>
                <a:spcPct val="80000"/>
              </a:lnSpc>
              <a:buFont typeface="Arial" panose="020B0604020202020204" pitchFamily="34" charset="0"/>
              <a:buNone/>
            </a:pPr>
            <a:r>
              <a:rPr lang="es" altLang="en-US" sz="2000" dirty="0">
                <a:solidFill>
                  <a:schemeClr val="bg1"/>
                </a:solidFill>
              </a:rPr>
              <a:t>T</a:t>
            </a:r>
          </a:p>
          <a:p>
            <a:pPr algn="ctr" eaLnBrk="1" hangingPunct="1">
              <a:lnSpc>
                <a:spcPct val="80000"/>
              </a:lnSpc>
              <a:buFont typeface="Arial" panose="020B0604020202020204" pitchFamily="34" charset="0"/>
              <a:buNone/>
            </a:pPr>
            <a:r>
              <a:rPr lang="es" altLang="en-US" sz="2000" dirty="0">
                <a:solidFill>
                  <a:schemeClr val="bg1"/>
                </a:solidFill>
              </a:rPr>
              <a:t>mi</a:t>
            </a:r>
          </a:p>
          <a:p>
            <a:pPr algn="ctr" eaLnBrk="1" hangingPunct="1">
              <a:lnSpc>
                <a:spcPct val="80000"/>
              </a:lnSpc>
              <a:buFont typeface="Arial" panose="020B0604020202020204" pitchFamily="34" charset="0"/>
              <a:buNone/>
            </a:pPr>
            <a:r>
              <a:rPr lang="es" altLang="en-US" sz="2000" dirty="0">
                <a:solidFill>
                  <a:schemeClr val="bg1"/>
                </a:solidFill>
              </a:rPr>
              <a:t>R</a:t>
            </a:r>
          </a:p>
          <a:p>
            <a:pPr algn="ctr" eaLnBrk="1" hangingPunct="1">
              <a:lnSpc>
                <a:spcPct val="80000"/>
              </a:lnSpc>
              <a:buFont typeface="Arial" panose="020B0604020202020204" pitchFamily="34" charset="0"/>
              <a:buNone/>
            </a:pPr>
            <a:endParaRPr lang="en-US" altLang="en-US" sz="2000" dirty="0">
              <a:solidFill>
                <a:schemeClr val="bg1"/>
              </a:solidFill>
            </a:endParaRPr>
          </a:p>
          <a:p>
            <a:pPr algn="ctr" eaLnBrk="1" hangingPunct="1">
              <a:lnSpc>
                <a:spcPct val="80000"/>
              </a:lnSpc>
              <a:buFont typeface="Arial" panose="020B0604020202020204" pitchFamily="34" charset="0"/>
              <a:buNone/>
            </a:pPr>
            <a:r>
              <a:rPr lang="es" altLang="en-US" sz="2000" dirty="0">
                <a:solidFill>
                  <a:schemeClr val="bg1"/>
                </a:solidFill>
              </a:rPr>
              <a:t>O</a:t>
            </a:r>
          </a:p>
        </p:txBody>
      </p:sp>
      <p:pic>
        <p:nvPicPr>
          <p:cNvPr id="90116" name="Picture 7" descr="LA_PROPORZIONE_DIVINA_TRA_I_LATI_DEL_TRIANGOLO_-_RETTANGOLO_e_I_LATI_del_RETTANGOLO__AUREO_[NAUTILUS]-[1]">
            <a:extLst>
              <a:ext uri="{FF2B5EF4-FFF2-40B4-BE49-F238E27FC236}">
                <a16:creationId xmlns:a16="http://schemas.microsoft.com/office/drawing/2014/main" id="{B6F51687-2734-1353-881F-B0AEBFF65277}"/>
              </a:ext>
            </a:extLst>
          </p:cNvPr>
          <p:cNvPicPr>
            <a:picLocks noGrp="1" noChangeAspect="1" noChangeArrowheads="1"/>
          </p:cNvPicPr>
          <p:nvPr>
            <p:ph sz="half" idx="4294967295"/>
          </p:nvPr>
        </p:nvPicPr>
        <p:blipFill>
          <a:blip r:embed="rId2" cstate="email">
            <a:extLst>
              <a:ext uri="{28A0092B-C50C-407E-A947-70E740481C1C}">
                <a14:useLocalDpi xmlns:a14="http://schemas.microsoft.com/office/drawing/2010/main"/>
              </a:ext>
            </a:extLst>
          </a:blip>
          <a:srcRect t="-489"/>
          <a:stretch>
            <a:fillRect/>
          </a:stretch>
        </p:blipFill>
        <p:spPr>
          <a:xfrm>
            <a:off x="2406651" y="2227263"/>
            <a:ext cx="2493963" cy="3822700"/>
          </a:xfrm>
        </p:spPr>
      </p:pic>
      <p:sp>
        <p:nvSpPr>
          <p:cNvPr id="90117" name="Text Box 8">
            <a:extLst>
              <a:ext uri="{FF2B5EF4-FFF2-40B4-BE49-F238E27FC236}">
                <a16:creationId xmlns:a16="http://schemas.microsoft.com/office/drawing/2014/main" id="{E7E98CD3-13C0-C431-0D3A-D42EEB61D7CB}"/>
              </a:ext>
            </a:extLst>
          </p:cNvPr>
          <p:cNvSpPr txBox="1">
            <a:spLocks noChangeArrowheads="1"/>
          </p:cNvSpPr>
          <p:nvPr/>
        </p:nvSpPr>
        <p:spPr bwMode="auto">
          <a:xfrm>
            <a:off x="2363789" y="6124576"/>
            <a:ext cx="2505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s" alt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Desde Pompeya, 79 d.C.</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B101BE3A-72D8-DC9E-3FF6-12E80EA893F5}"/>
              </a:ext>
            </a:extLst>
          </p:cNvPr>
          <p:cNvSpPr>
            <a:spLocks noGrp="1"/>
          </p:cNvSpPr>
          <p:nvPr>
            <p:ph type="title" idx="4294967295"/>
          </p:nvPr>
        </p:nvSpPr>
        <p:spPr/>
        <p:txBody>
          <a:bodyPr/>
          <a:lstStyle/>
          <a:p>
            <a:pPr eaLnBrk="1" hangingPunct="1"/>
            <a:r>
              <a:rPr lang="es" altLang="en-US" b="1"/>
              <a:t>LA COMISIÓN DE JUAN (1:9-20)</a:t>
            </a:r>
          </a:p>
        </p:txBody>
      </p:sp>
      <p:sp>
        <p:nvSpPr>
          <p:cNvPr id="91139" name="Rectangle 3">
            <a:extLst>
              <a:ext uri="{FF2B5EF4-FFF2-40B4-BE49-F238E27FC236}">
                <a16:creationId xmlns:a16="http://schemas.microsoft.com/office/drawing/2014/main" id="{952C413C-1CE4-3416-2F78-5609C72F220E}"/>
              </a:ext>
            </a:extLst>
          </p:cNvPr>
          <p:cNvSpPr>
            <a:spLocks noGrp="1"/>
          </p:cNvSpPr>
          <p:nvPr>
            <p:ph type="body" idx="4294967295"/>
          </p:nvPr>
        </p:nvSpPr>
        <p:spPr>
          <a:xfrm>
            <a:off x="2081213" y="2336801"/>
            <a:ext cx="7954962" cy="981075"/>
          </a:xfrm>
        </p:spPr>
        <p:txBody>
          <a:bodyPr/>
          <a:lstStyle/>
          <a:p>
            <a:pPr eaLnBrk="1" hangingPunct="1">
              <a:buFont typeface="Arial" panose="020B0604020202020204" pitchFamily="34" charset="0"/>
              <a:buNone/>
            </a:pPr>
            <a:r>
              <a:rPr lang="es" altLang="en-US" b="1" i="1">
                <a:solidFill>
                  <a:srgbClr val="00FFFF"/>
                </a:solidFill>
              </a:rPr>
              <a:t>¿Cómo se compara la comisión de Juan con la comisión de otros profetas?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8811E03-0BEF-9AD1-D8F1-3890E9D2B260}"/>
              </a:ext>
            </a:extLst>
          </p:cNvPr>
          <p:cNvSpPr>
            <a:spLocks noGrp="1"/>
          </p:cNvSpPr>
          <p:nvPr>
            <p:ph type="title" idx="4294967295"/>
          </p:nvPr>
        </p:nvSpPr>
        <p:spPr/>
        <p:txBody>
          <a:bodyPr/>
          <a:lstStyle/>
          <a:p>
            <a:pPr eaLnBrk="1" hangingPunct="1"/>
            <a:r>
              <a:rPr lang="es" altLang="en-US"/>
              <a:t>como un apocalipsis</a:t>
            </a:r>
          </a:p>
        </p:txBody>
      </p:sp>
      <p:sp>
        <p:nvSpPr>
          <p:cNvPr id="28675" name="Rectangle 3">
            <a:extLst>
              <a:ext uri="{FF2B5EF4-FFF2-40B4-BE49-F238E27FC236}">
                <a16:creationId xmlns:a16="http://schemas.microsoft.com/office/drawing/2014/main" id="{DF935BD7-02C1-7F2F-4A0C-2AE70AFA4003}"/>
              </a:ext>
            </a:extLst>
          </p:cNvPr>
          <p:cNvSpPr>
            <a:spLocks noGrp="1"/>
          </p:cNvSpPr>
          <p:nvPr>
            <p:ph type="body" idx="4294967295"/>
          </p:nvPr>
        </p:nvSpPr>
        <p:spPr>
          <a:xfrm>
            <a:off x="2057400" y="2336800"/>
            <a:ext cx="8142288" cy="4159250"/>
          </a:xfrm>
        </p:spPr>
        <p:txBody>
          <a:bodyPr>
            <a:normAutofit fontScale="92500" lnSpcReduction="20000"/>
          </a:bodyPr>
          <a:lstStyle/>
          <a:p>
            <a:pPr eaLnBrk="1" hangingPunct="1">
              <a:buFont typeface="Arial" panose="020B0604020202020204" pitchFamily="34" charset="0"/>
              <a:buNone/>
            </a:pPr>
            <a:r>
              <a:rPr lang="es" altLang="en-US" b="1">
                <a:solidFill>
                  <a:srgbClr val="FFFF66"/>
                </a:solidFill>
              </a:rPr>
              <a:t>La primera oración del libro lo describe como un apocalipsis, un género de literatura que surgió inicialmente entre los judíos un par de siglos antes de Cristo.</a:t>
            </a:r>
          </a:p>
          <a:p>
            <a:pPr eaLnBrk="1" hangingPunct="1"/>
            <a:r>
              <a:rPr lang="es" altLang="en-US" i="1"/>
              <a:t>La literatura apocalíptica tenía como objetivo proporcionar información sobre el mundo invisible de las fuerzas espirituales que arrasaron la historia humana.</a:t>
            </a:r>
          </a:p>
          <a:p>
            <a:pPr eaLnBrk="1" hangingPunct="1"/>
            <a:r>
              <a:rPr lang="es" altLang="en-US" i="1"/>
              <a:t>Aseguró al pueblo de Dios que aunque el mal pareciera prevalecer en el presente, el triunfo de Dios estaba asegurado.</a:t>
            </a:r>
          </a:p>
          <a:p>
            <a:pPr eaLnBrk="1" hangingPunct="1"/>
            <a:r>
              <a:rPr lang="es" altLang="en-US" i="1"/>
              <a:t>¡El pueblo de Dios debe permanecer fiel y no darse por vencido!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6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F0F5E432-BE19-7356-02A5-574BD948FBC7}"/>
              </a:ext>
            </a:extLst>
          </p:cNvPr>
          <p:cNvSpPr>
            <a:spLocks noGrp="1"/>
          </p:cNvSpPr>
          <p:nvPr>
            <p:ph type="title" idx="4294967295"/>
          </p:nvPr>
        </p:nvSpPr>
        <p:spPr/>
        <p:txBody>
          <a:bodyPr/>
          <a:lstStyle/>
          <a:p>
            <a:pPr eaLnBrk="1" hangingPunct="1"/>
            <a:r>
              <a:rPr lang="es" altLang="en-US"/>
              <a:t>la llamada de Juan</a:t>
            </a:r>
          </a:p>
        </p:txBody>
      </p:sp>
      <p:sp>
        <p:nvSpPr>
          <p:cNvPr id="94211" name="Rectangle 3">
            <a:extLst>
              <a:ext uri="{FF2B5EF4-FFF2-40B4-BE49-F238E27FC236}">
                <a16:creationId xmlns:a16="http://schemas.microsoft.com/office/drawing/2014/main" id="{332560A6-0859-316D-0B6F-B716D8267CDE}"/>
              </a:ext>
            </a:extLst>
          </p:cNvPr>
          <p:cNvSpPr>
            <a:spLocks noGrp="1"/>
          </p:cNvSpPr>
          <p:nvPr>
            <p:ph type="body" idx="4294967295"/>
          </p:nvPr>
        </p:nvSpPr>
        <p:spPr>
          <a:xfrm>
            <a:off x="2057401" y="2130426"/>
            <a:ext cx="8258175" cy="4543425"/>
          </a:xfrm>
        </p:spPr>
        <p:txBody>
          <a:bodyPr>
            <a:normAutofit lnSpcReduction="10000"/>
          </a:bodyPr>
          <a:lstStyle/>
          <a:p>
            <a:pPr eaLnBrk="1" hangingPunct="1">
              <a:buFont typeface="Arial" panose="020B0604020202020204" pitchFamily="34" charset="0"/>
              <a:buNone/>
            </a:pPr>
            <a:r>
              <a:rPr lang="es" altLang="en-US">
                <a:solidFill>
                  <a:srgbClr val="FFFF66"/>
                </a:solidFill>
              </a:rPr>
              <a:t>Como Isaías, Jeremías, Ezequiel y Daniel, Juan iba a ser un portavoz de la palabra profética de Dios.</a:t>
            </a:r>
            <a:endParaRPr lang="en-US" altLang="en-US" i="1"/>
          </a:p>
          <a:p>
            <a:pPr eaLnBrk="1" hangingPunct="1"/>
            <a:r>
              <a:rPr lang="es" altLang="en-US" i="1"/>
              <a:t>Su comisión vino “en el día del Señor”, es decir, el primer día de la semana, el día de la resurrección de Jesús, que en la práctica cristiana había suplantado en gran medida al sábado judío como día de adoración (Hch. 20:7; Ignacio , </a:t>
            </a:r>
            <a:r>
              <a:rPr lang="es" altLang="en-US" i="1" u="sng"/>
              <a:t>Magnesios </a:t>
            </a:r>
            <a:r>
              <a:rPr lang="es" altLang="en-US" i="1"/>
              <a:t>9).</a:t>
            </a:r>
          </a:p>
          <a:p>
            <a:pPr eaLnBrk="1" hangingPunct="1"/>
            <a:r>
              <a:rPr lang="es" altLang="en-US" i="1"/>
              <a:t>El candelabro de siete brazos es el primero de varios símbolos que transfieren el significado judío al cristianismo. El número siete tiene un significado universal.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p:cTn id="7" dur="500" fill="hold"/>
                                        <p:tgtEl>
                                          <p:spTgt spid="942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42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4211">
                                            <p:txEl>
                                              <p:pRg st="1" end="1"/>
                                            </p:txEl>
                                          </p:spTgt>
                                        </p:tgtEl>
                                        <p:attrNameLst>
                                          <p:attrName>style.visibility</p:attrName>
                                        </p:attrNameLst>
                                      </p:cBhvr>
                                      <p:to>
                                        <p:strVal val="visible"/>
                                      </p:to>
                                    </p:set>
                                    <p:anim calcmode="lin" valueType="num">
                                      <p:cBhvr additive="base">
                                        <p:cTn id="13" dur="5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2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4211">
                                            <p:txEl>
                                              <p:pRg st="2" end="2"/>
                                            </p:txEl>
                                          </p:spTgt>
                                        </p:tgtEl>
                                        <p:attrNameLst>
                                          <p:attrName>style.visibility</p:attrName>
                                        </p:attrNameLst>
                                      </p:cBhvr>
                                      <p:to>
                                        <p:strVal val="visible"/>
                                      </p:to>
                                    </p:set>
                                    <p:anim calcmode="lin" valueType="num">
                                      <p:cBhvr additive="base">
                                        <p:cTn id="19" dur="5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42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Nehemiah's Wall 002">
            <a:extLst>
              <a:ext uri="{FF2B5EF4-FFF2-40B4-BE49-F238E27FC236}">
                <a16:creationId xmlns:a16="http://schemas.microsoft.com/office/drawing/2014/main" id="{AD787574-BFDE-6538-EFC7-CCD6CB41A190}"/>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a:ext>
            </a:extLst>
          </a:blip>
          <a:srcRect/>
          <a:stretch>
            <a:fillRect/>
          </a:stretch>
        </p:blipFill>
        <p:spPr>
          <a:xfrm>
            <a:off x="1784351" y="246063"/>
            <a:ext cx="2963863" cy="38862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3187" name="Picture 3" descr="NTA174">
            <a:extLst>
              <a:ext uri="{FF2B5EF4-FFF2-40B4-BE49-F238E27FC236}">
                <a16:creationId xmlns:a16="http://schemas.microsoft.com/office/drawing/2014/main" id="{8ED5BBE5-965B-466D-90D1-3A60378812C2}"/>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a:ext>
            </a:extLst>
          </a:blip>
          <a:srcRect/>
          <a:stretch>
            <a:fillRect/>
          </a:stretch>
        </p:blipFill>
        <p:spPr>
          <a:xfrm>
            <a:off x="5129214" y="0"/>
            <a:ext cx="5538787" cy="6858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3188" name="Text Box 4">
            <a:extLst>
              <a:ext uri="{FF2B5EF4-FFF2-40B4-BE49-F238E27FC236}">
                <a16:creationId xmlns:a16="http://schemas.microsoft.com/office/drawing/2014/main" id="{83B99ED2-ACBD-E2AD-8A85-6D2D4E03D010}"/>
              </a:ext>
            </a:extLst>
          </p:cNvPr>
          <p:cNvSpPr txBox="1">
            <a:spLocks noChangeArrowheads="1"/>
          </p:cNvSpPr>
          <p:nvPr/>
        </p:nvSpPr>
        <p:spPr bwMode="auto">
          <a:xfrm>
            <a:off x="1700214" y="4306889"/>
            <a:ext cx="3208337"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2000" b="1" i="0" u="none" strike="noStrike" kern="1200" cap="none" spc="0" normalizeH="0" baseline="0" noProof="0">
                <a:ln>
                  <a:noFill/>
                </a:ln>
                <a:solidFill>
                  <a:prstClr val="black"/>
                </a:solidFill>
                <a:effectLst/>
                <a:uLnTx/>
                <a:uFillTx/>
                <a:latin typeface="Arial Narrow" panose="020B0606020202030204" pitchFamily="34" charset="0"/>
                <a:ea typeface="+mn-ea"/>
                <a:cs typeface="Arial" panose="020B0604020202020204" pitchFamily="34" charset="0"/>
              </a:rPr>
              <a:t>El detalle interior del Arco de Tito, erigido para conmemorar la destrucción de Jerusalén en el año 70 d.C., ofrece una antigua escultura en relieve de la menorá del templo, que se llevaron los romanos.</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4F1F5B45-4158-E182-3E08-780BBCE42C0F}"/>
              </a:ext>
            </a:extLst>
          </p:cNvPr>
          <p:cNvSpPr>
            <a:spLocks noGrp="1"/>
          </p:cNvSpPr>
          <p:nvPr>
            <p:ph type="title" idx="4294967295"/>
          </p:nvPr>
        </p:nvSpPr>
        <p:spPr>
          <a:xfrm>
            <a:off x="1884363" y="752475"/>
            <a:ext cx="6896100" cy="1081088"/>
          </a:xfrm>
        </p:spPr>
        <p:txBody>
          <a:bodyPr/>
          <a:lstStyle/>
          <a:p>
            <a:pPr eaLnBrk="1" hangingPunct="1"/>
            <a:r>
              <a:rPr lang="es" altLang="en-US"/>
              <a:t>Simbolismo Dispensacional</a:t>
            </a:r>
          </a:p>
        </p:txBody>
      </p:sp>
      <p:sp>
        <p:nvSpPr>
          <p:cNvPr id="105475" name="Rectangle 3">
            <a:extLst>
              <a:ext uri="{FF2B5EF4-FFF2-40B4-BE49-F238E27FC236}">
                <a16:creationId xmlns:a16="http://schemas.microsoft.com/office/drawing/2014/main" id="{30E663F2-7BD8-2941-77EF-1A90C4066C16}"/>
              </a:ext>
            </a:extLst>
          </p:cNvPr>
          <p:cNvSpPr>
            <a:spLocks noGrp="1"/>
          </p:cNvSpPr>
          <p:nvPr>
            <p:ph type="body" idx="4294967295"/>
          </p:nvPr>
        </p:nvSpPr>
        <p:spPr>
          <a:xfrm>
            <a:off x="1909764" y="2101850"/>
            <a:ext cx="8758237" cy="4756150"/>
          </a:xfrm>
        </p:spPr>
        <p:txBody>
          <a:bodyPr>
            <a:normAutofit fontScale="92500" lnSpcReduction="10000"/>
          </a:bodyPr>
          <a:lstStyle/>
          <a:p>
            <a:pPr eaLnBrk="1" hangingPunct="1">
              <a:buFont typeface="Arial" panose="020B0604020202020204" pitchFamily="34" charset="0"/>
              <a:buNone/>
            </a:pPr>
            <a:r>
              <a:rPr lang="es" altLang="en-US">
                <a:solidFill>
                  <a:srgbClr val="FFFF66"/>
                </a:solidFill>
              </a:rPr>
              <a:t>Un entendimiento común entre muchos intérpretes dispensacionales es que las siete iglesias representan siete períodos o edades de la iglesia:</a:t>
            </a:r>
          </a:p>
          <a:p>
            <a:pPr eaLnBrk="1" hangingPunct="1"/>
            <a:r>
              <a:rPr lang="es" altLang="en-US" i="1">
                <a:solidFill>
                  <a:srgbClr val="00FFFF"/>
                </a:solidFill>
              </a:rPr>
              <a:t>ÉFESO </a:t>
            </a:r>
            <a:r>
              <a:rPr lang="es" altLang="en-US" i="1"/>
              <a:t>(hasta alrededor del año 100 d. C.): Iglesia Apostólica</a:t>
            </a:r>
          </a:p>
          <a:p>
            <a:pPr eaLnBrk="1" hangingPunct="1"/>
            <a:r>
              <a:rPr lang="es" altLang="en-US" i="1">
                <a:solidFill>
                  <a:srgbClr val="00FFFF"/>
                </a:solidFill>
              </a:rPr>
              <a:t>ESMIRNA </a:t>
            </a:r>
            <a:r>
              <a:rPr lang="es" altLang="en-US" i="1"/>
              <a:t>(100 d. C. a 312 d. C.): Iglesia perseguida</a:t>
            </a:r>
          </a:p>
          <a:p>
            <a:pPr eaLnBrk="1" hangingPunct="1"/>
            <a:r>
              <a:rPr lang="es" altLang="en-US" i="1">
                <a:solidFill>
                  <a:srgbClr val="00FFFF"/>
                </a:solidFill>
              </a:rPr>
              <a:t>PÉRGAMO </a:t>
            </a:r>
            <a:r>
              <a:rPr lang="es" altLang="en-US" i="1"/>
              <a:t>(312 d. C. hasta aproximadamente 800 d. C.): el trono de Satanás</a:t>
            </a:r>
          </a:p>
          <a:p>
            <a:pPr eaLnBrk="1" hangingPunct="1"/>
            <a:r>
              <a:rPr lang="es" altLang="en-US" i="1">
                <a:solidFill>
                  <a:srgbClr val="00FFFF"/>
                </a:solidFill>
              </a:rPr>
              <a:t>TIATIRA </a:t>
            </a:r>
            <a:r>
              <a:rPr lang="es" altLang="en-US" i="1"/>
              <a:t>(800 d. C. a 1517 d. C.): Edad Media</a:t>
            </a:r>
          </a:p>
          <a:p>
            <a:pPr eaLnBrk="1" hangingPunct="1"/>
            <a:r>
              <a:rPr lang="es" altLang="en-US" i="1">
                <a:solidFill>
                  <a:srgbClr val="00FFFF"/>
                </a:solidFill>
              </a:rPr>
              <a:t>SARDIS </a:t>
            </a:r>
            <a:r>
              <a:rPr lang="es" altLang="en-US" i="1"/>
              <a:t>(AD 1517 hasta los últimos días): Reforma protestante</a:t>
            </a:r>
          </a:p>
          <a:p>
            <a:pPr eaLnBrk="1" hangingPunct="1"/>
            <a:r>
              <a:rPr lang="es" altLang="en-US" i="1">
                <a:solidFill>
                  <a:srgbClr val="00FFFF"/>
                </a:solidFill>
              </a:rPr>
              <a:t>FILADELFIA </a:t>
            </a:r>
            <a:r>
              <a:rPr lang="es" altLang="en-US" i="1"/>
              <a:t>(los últimos días): Iglesia misionera</a:t>
            </a:r>
          </a:p>
          <a:p>
            <a:pPr eaLnBrk="1" hangingPunct="1"/>
            <a:r>
              <a:rPr lang="es" altLang="en-US" i="1">
                <a:solidFill>
                  <a:srgbClr val="00FFFF"/>
                </a:solidFill>
              </a:rPr>
              <a:t>LAODICEA </a:t>
            </a:r>
            <a:r>
              <a:rPr lang="es" altLang="en-US" i="1"/>
              <a:t>(los últimos días): Iglesia apóstata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p:cTn id="7" dur="500" fill="hold"/>
                                        <p:tgtEl>
                                          <p:spTgt spid="1054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54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5475">
                                            <p:txEl>
                                              <p:pRg st="1" end="1"/>
                                            </p:txEl>
                                          </p:spTgt>
                                        </p:tgtEl>
                                        <p:attrNameLst>
                                          <p:attrName>style.visibility</p:attrName>
                                        </p:attrNameLst>
                                      </p:cBhvr>
                                      <p:to>
                                        <p:strVal val="visible"/>
                                      </p:to>
                                    </p:set>
                                    <p:anim calcmode="lin" valueType="num">
                                      <p:cBhvr additive="base">
                                        <p:cTn id="13" dur="500" fill="hold"/>
                                        <p:tgtEl>
                                          <p:spTgt spid="1054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5475">
                                            <p:txEl>
                                              <p:pRg st="1" end="1"/>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105475">
                                            <p:txEl>
                                              <p:pRg st="2" end="2"/>
                                            </p:txEl>
                                          </p:spTgt>
                                        </p:tgtEl>
                                        <p:attrNameLst>
                                          <p:attrName>style.visibility</p:attrName>
                                        </p:attrNameLst>
                                      </p:cBhvr>
                                      <p:to>
                                        <p:strVal val="visible"/>
                                      </p:to>
                                    </p:set>
                                    <p:anim calcmode="lin" valueType="num">
                                      <p:cBhvr additive="base">
                                        <p:cTn id="18" dur="500" fill="hold"/>
                                        <p:tgtEl>
                                          <p:spTgt spid="10547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5475">
                                            <p:txEl>
                                              <p:pRg st="2" end="2"/>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nodeType="afterEffect">
                                  <p:stCondLst>
                                    <p:cond delay="0"/>
                                  </p:stCondLst>
                                  <p:childTnLst>
                                    <p:set>
                                      <p:cBhvr>
                                        <p:cTn id="22" dur="1" fill="hold">
                                          <p:stCondLst>
                                            <p:cond delay="0"/>
                                          </p:stCondLst>
                                        </p:cTn>
                                        <p:tgtEl>
                                          <p:spTgt spid="105475">
                                            <p:txEl>
                                              <p:pRg st="3" end="3"/>
                                            </p:txEl>
                                          </p:spTgt>
                                        </p:tgtEl>
                                        <p:attrNameLst>
                                          <p:attrName>style.visibility</p:attrName>
                                        </p:attrNameLst>
                                      </p:cBhvr>
                                      <p:to>
                                        <p:strVal val="visible"/>
                                      </p:to>
                                    </p:set>
                                    <p:anim calcmode="lin" valueType="num">
                                      <p:cBhvr additive="base">
                                        <p:cTn id="23" dur="500" fill="hold"/>
                                        <p:tgtEl>
                                          <p:spTgt spid="10547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5475">
                                            <p:txEl>
                                              <p:pRg st="3" end="3"/>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500"/>
                            </p:stCondLst>
                            <p:childTnLst>
                              <p:par>
                                <p:cTn id="26" presetID="2" presetClass="entr" presetSubtype="4" fill="hold" nodeType="afterEffect">
                                  <p:stCondLst>
                                    <p:cond delay="0"/>
                                  </p:stCondLst>
                                  <p:childTnLst>
                                    <p:set>
                                      <p:cBhvr>
                                        <p:cTn id="27" dur="1" fill="hold">
                                          <p:stCondLst>
                                            <p:cond delay="0"/>
                                          </p:stCondLst>
                                        </p:cTn>
                                        <p:tgtEl>
                                          <p:spTgt spid="105475">
                                            <p:txEl>
                                              <p:pRg st="4" end="4"/>
                                            </p:txEl>
                                          </p:spTgt>
                                        </p:tgtEl>
                                        <p:attrNameLst>
                                          <p:attrName>style.visibility</p:attrName>
                                        </p:attrNameLst>
                                      </p:cBhvr>
                                      <p:to>
                                        <p:strVal val="visible"/>
                                      </p:to>
                                    </p:set>
                                    <p:anim calcmode="lin" valueType="num">
                                      <p:cBhvr additive="base">
                                        <p:cTn id="28" dur="500" fill="hold"/>
                                        <p:tgtEl>
                                          <p:spTgt spid="10547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05475">
                                            <p:txEl>
                                              <p:pRg st="4" end="4"/>
                                            </p:txEl>
                                          </p:spTgt>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000"/>
                            </p:stCondLst>
                            <p:childTnLst>
                              <p:par>
                                <p:cTn id="31" presetID="2" presetClass="entr" presetSubtype="4" fill="hold" nodeType="afterEffect">
                                  <p:stCondLst>
                                    <p:cond delay="0"/>
                                  </p:stCondLst>
                                  <p:childTnLst>
                                    <p:set>
                                      <p:cBhvr>
                                        <p:cTn id="32" dur="1" fill="hold">
                                          <p:stCondLst>
                                            <p:cond delay="0"/>
                                          </p:stCondLst>
                                        </p:cTn>
                                        <p:tgtEl>
                                          <p:spTgt spid="105475">
                                            <p:txEl>
                                              <p:pRg st="5" end="5"/>
                                            </p:txEl>
                                          </p:spTgt>
                                        </p:tgtEl>
                                        <p:attrNameLst>
                                          <p:attrName>style.visibility</p:attrName>
                                        </p:attrNameLst>
                                      </p:cBhvr>
                                      <p:to>
                                        <p:strVal val="visible"/>
                                      </p:to>
                                    </p:set>
                                    <p:anim calcmode="lin" valueType="num">
                                      <p:cBhvr additive="base">
                                        <p:cTn id="33" dur="500" fill="hold"/>
                                        <p:tgtEl>
                                          <p:spTgt spid="10547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5475">
                                            <p:txEl>
                                              <p:pRg st="5" end="5"/>
                                            </p:txEl>
                                          </p:spTgt>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2500"/>
                            </p:stCondLst>
                            <p:childTnLst>
                              <p:par>
                                <p:cTn id="36" presetID="2" presetClass="entr" presetSubtype="4" fill="hold" nodeType="afterEffect">
                                  <p:stCondLst>
                                    <p:cond delay="0"/>
                                  </p:stCondLst>
                                  <p:childTnLst>
                                    <p:set>
                                      <p:cBhvr>
                                        <p:cTn id="37" dur="1" fill="hold">
                                          <p:stCondLst>
                                            <p:cond delay="0"/>
                                          </p:stCondLst>
                                        </p:cTn>
                                        <p:tgtEl>
                                          <p:spTgt spid="105475">
                                            <p:txEl>
                                              <p:pRg st="6" end="6"/>
                                            </p:txEl>
                                          </p:spTgt>
                                        </p:tgtEl>
                                        <p:attrNameLst>
                                          <p:attrName>style.visibility</p:attrName>
                                        </p:attrNameLst>
                                      </p:cBhvr>
                                      <p:to>
                                        <p:strVal val="visible"/>
                                      </p:to>
                                    </p:set>
                                    <p:anim calcmode="lin" valueType="num">
                                      <p:cBhvr additive="base">
                                        <p:cTn id="38" dur="500" fill="hold"/>
                                        <p:tgtEl>
                                          <p:spTgt spid="105475">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5475">
                                            <p:txEl>
                                              <p:pRg st="6" end="6"/>
                                            </p:txEl>
                                          </p:spTgt>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3000"/>
                            </p:stCondLst>
                            <p:childTnLst>
                              <p:par>
                                <p:cTn id="41" presetID="2" presetClass="entr" presetSubtype="4" fill="hold" nodeType="afterEffect">
                                  <p:stCondLst>
                                    <p:cond delay="0"/>
                                  </p:stCondLst>
                                  <p:childTnLst>
                                    <p:set>
                                      <p:cBhvr>
                                        <p:cTn id="42" dur="1" fill="hold">
                                          <p:stCondLst>
                                            <p:cond delay="0"/>
                                          </p:stCondLst>
                                        </p:cTn>
                                        <p:tgtEl>
                                          <p:spTgt spid="105475">
                                            <p:txEl>
                                              <p:pRg st="7" end="7"/>
                                            </p:txEl>
                                          </p:spTgt>
                                        </p:tgtEl>
                                        <p:attrNameLst>
                                          <p:attrName>style.visibility</p:attrName>
                                        </p:attrNameLst>
                                      </p:cBhvr>
                                      <p:to>
                                        <p:strVal val="visible"/>
                                      </p:to>
                                    </p:set>
                                    <p:anim calcmode="lin" valueType="num">
                                      <p:cBhvr additive="base">
                                        <p:cTn id="43" dur="500" fill="hold"/>
                                        <p:tgtEl>
                                          <p:spTgt spid="10547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54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176E2F74-FD04-39CF-1EB7-569C213C3650}"/>
              </a:ext>
            </a:extLst>
          </p:cNvPr>
          <p:cNvSpPr>
            <a:spLocks noGrp="1"/>
          </p:cNvSpPr>
          <p:nvPr>
            <p:ph type="title" idx="4294967295"/>
          </p:nvPr>
        </p:nvSpPr>
        <p:spPr/>
        <p:txBody>
          <a:bodyPr/>
          <a:lstStyle/>
          <a:p>
            <a:pPr eaLnBrk="1" hangingPunct="1"/>
            <a:r>
              <a:rPr lang="es" altLang="en-US"/>
              <a:t>Uno como el Hijo del Hombre</a:t>
            </a:r>
          </a:p>
        </p:txBody>
      </p:sp>
      <p:sp>
        <p:nvSpPr>
          <p:cNvPr id="98307" name="Rectangle 3">
            <a:extLst>
              <a:ext uri="{FF2B5EF4-FFF2-40B4-BE49-F238E27FC236}">
                <a16:creationId xmlns:a16="http://schemas.microsoft.com/office/drawing/2014/main" id="{06F6FAF6-55D8-57CA-7105-47CE7756E805}"/>
              </a:ext>
            </a:extLst>
          </p:cNvPr>
          <p:cNvSpPr>
            <a:spLocks noGrp="1"/>
          </p:cNvSpPr>
          <p:nvPr>
            <p:ph type="body" idx="4294967295"/>
          </p:nvPr>
        </p:nvSpPr>
        <p:spPr>
          <a:xfrm>
            <a:off x="2057400" y="2336800"/>
            <a:ext cx="8318500" cy="4521200"/>
          </a:xfrm>
        </p:spPr>
        <p:txBody>
          <a:bodyPr/>
          <a:lstStyle/>
          <a:p>
            <a:pPr eaLnBrk="1" hangingPunct="1">
              <a:buFont typeface="Arial" panose="020B0604020202020204" pitchFamily="34" charset="0"/>
              <a:buNone/>
            </a:pPr>
            <a:r>
              <a:rPr lang="es" altLang="en-US">
                <a:solidFill>
                  <a:srgbClr val="FFFF66"/>
                </a:solidFill>
              </a:rPr>
              <a:t>La visión de Juan del Cristo resucitado y glorificado tiene estrechas afinidades con Daniel 7.</a:t>
            </a:r>
          </a:p>
          <a:p>
            <a:pPr eaLnBrk="1" hangingPunct="1"/>
            <a:r>
              <a:rPr lang="es" altLang="en-US" i="1"/>
              <a:t>El “semejante al Hijo del Hombre” usa el mismo lenguaje de Daniel 7:13, mientras que la descripción visionaria coincide con la del Anciano de Días (Daniel 7:9-10).</a:t>
            </a:r>
          </a:p>
          <a:p>
            <a:pPr eaLnBrk="1" hangingPunct="1"/>
            <a:r>
              <a:rPr lang="es" altLang="en-US" i="1"/>
              <a:t>Las siete estrellas, los mensajeros de las iglesias, pueden referirse a los mensajeros (o tal vez a sus pastores).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p:cTn id="7" dur="500" fill="hold"/>
                                        <p:tgtEl>
                                          <p:spTgt spid="983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83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 calcmode="lin" valueType="num">
                                      <p:cBhvr additive="base">
                                        <p:cTn id="13" dur="5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8307">
                                            <p:txEl>
                                              <p:pRg st="2" end="2"/>
                                            </p:txEl>
                                          </p:spTgt>
                                        </p:tgtEl>
                                        <p:attrNameLst>
                                          <p:attrName>style.visibility</p:attrName>
                                        </p:attrNameLst>
                                      </p:cBhvr>
                                      <p:to>
                                        <p:strVal val="visible"/>
                                      </p:to>
                                    </p:set>
                                    <p:anim calcmode="lin" valueType="num">
                                      <p:cBhvr additive="base">
                                        <p:cTn id="19" dur="5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876279C2-4D2C-681F-D9D8-C7EC8D1E6028}"/>
              </a:ext>
            </a:extLst>
          </p:cNvPr>
          <p:cNvSpPr>
            <a:spLocks noGrp="1"/>
          </p:cNvSpPr>
          <p:nvPr>
            <p:ph type="title" idx="4294967295"/>
          </p:nvPr>
        </p:nvSpPr>
        <p:spPr/>
        <p:txBody>
          <a:bodyPr/>
          <a:lstStyle/>
          <a:p>
            <a:pPr eaLnBrk="1" hangingPunct="1">
              <a:defRPr/>
            </a:pPr>
            <a:r>
              <a:rPr lang="es" altLang="en-US">
                <a:solidFill>
                  <a:srgbClr val="00FFFF"/>
                </a:solidFill>
                <a:effectLst>
                  <a:outerShdw blurRad="38100" dist="38100" dir="2700000" algn="tl">
                    <a:srgbClr val="000000"/>
                  </a:outerShdw>
                </a:effectLst>
              </a:rPr>
              <a:t>PUNTOS DE DISCUSIÓN</a:t>
            </a:r>
          </a:p>
        </p:txBody>
      </p:sp>
      <p:sp>
        <p:nvSpPr>
          <p:cNvPr id="97283" name="Rectangle 3">
            <a:extLst>
              <a:ext uri="{FF2B5EF4-FFF2-40B4-BE49-F238E27FC236}">
                <a16:creationId xmlns:a16="http://schemas.microsoft.com/office/drawing/2014/main" id="{13615896-A179-B921-0CAF-3AF1A1FFB341}"/>
              </a:ext>
            </a:extLst>
          </p:cNvPr>
          <p:cNvSpPr>
            <a:spLocks noGrp="1"/>
          </p:cNvSpPr>
          <p:nvPr>
            <p:ph type="body" idx="4294967295"/>
          </p:nvPr>
        </p:nvSpPr>
        <p:spPr>
          <a:xfrm>
            <a:off x="2057401" y="1965326"/>
            <a:ext cx="7802563" cy="4011613"/>
          </a:xfrm>
        </p:spPr>
        <p:txBody>
          <a:bodyPr/>
          <a:lstStyle/>
          <a:p>
            <a:pPr marL="457200" indent="-457200">
              <a:buFont typeface="Arial" panose="020B0604020202020204" pitchFamily="34" charset="0"/>
              <a:buAutoNum type="arabicPeriod"/>
            </a:pPr>
            <a:r>
              <a:rPr lang="es" altLang="en-US"/>
              <a:t>¿Qué opina del punto de vista dispensacional de que las siete iglesias representan las siete edades de la iglesia?</a:t>
            </a:r>
          </a:p>
          <a:p>
            <a:pPr marL="457200" indent="-457200">
              <a:buFont typeface="Arial" panose="020B0604020202020204" pitchFamily="34" charset="0"/>
              <a:buAutoNum type="arabicPeriod"/>
            </a:pPr>
            <a:r>
              <a:rPr lang="es" altLang="en-US"/>
              <a:t>¿Cuál es el mayor significado del candelabro de siete brazos que ahora representa a las comunidades cristianas en lugar de la comunidad judía y el templo?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148E262-862E-BB91-E2E2-8339FD05D0B0}"/>
              </a:ext>
            </a:extLst>
          </p:cNvPr>
          <p:cNvSpPr>
            <a:spLocks noGrp="1"/>
          </p:cNvSpPr>
          <p:nvPr>
            <p:ph type="title" idx="4294967295"/>
          </p:nvPr>
        </p:nvSpPr>
        <p:spPr/>
        <p:txBody>
          <a:bodyPr/>
          <a:lstStyle/>
          <a:p>
            <a:pPr eaLnBrk="1" hangingPunct="1"/>
            <a:r>
              <a:rPr lang="es" altLang="en-US"/>
              <a:t>MODELO LITERARIO DE LAS LETRAS (2:1—3:22)</a:t>
            </a:r>
          </a:p>
        </p:txBody>
      </p:sp>
      <p:sp>
        <p:nvSpPr>
          <p:cNvPr id="96260" name="Rectangle 4">
            <a:extLst>
              <a:ext uri="{FF2B5EF4-FFF2-40B4-BE49-F238E27FC236}">
                <a16:creationId xmlns:a16="http://schemas.microsoft.com/office/drawing/2014/main" id="{2D9AEC55-B9A0-2E87-199A-59F9CADC9EEC}"/>
              </a:ext>
            </a:extLst>
          </p:cNvPr>
          <p:cNvSpPr>
            <a:spLocks noGrp="1"/>
          </p:cNvSpPr>
          <p:nvPr>
            <p:ph type="body" sz="half" idx="4294967295"/>
          </p:nvPr>
        </p:nvSpPr>
        <p:spPr>
          <a:xfrm>
            <a:off x="1662114" y="2922588"/>
            <a:ext cx="2378075" cy="2906712"/>
          </a:xfrm>
        </p:spPr>
        <p:txBody>
          <a:bodyPr/>
          <a:lstStyle/>
          <a:p>
            <a:pPr algn="r" eaLnBrk="1" hangingPunct="1">
              <a:lnSpc>
                <a:spcPct val="80000"/>
              </a:lnSpc>
              <a:buFont typeface="Arial" panose="020B0604020202020204" pitchFamily="34" charset="0"/>
              <a:buNone/>
            </a:pPr>
            <a:r>
              <a:rPr lang="es" altLang="en-US">
                <a:latin typeface="Comic Sans MS" panose="030F0702030302020204" pitchFamily="66" charset="0"/>
              </a:rPr>
              <a:t>Todas las cartas a las siete iglesias siguen un patrón común.</a:t>
            </a:r>
          </a:p>
        </p:txBody>
      </p:sp>
      <p:sp>
        <p:nvSpPr>
          <p:cNvPr id="96261" name="Rectangle 5">
            <a:extLst>
              <a:ext uri="{FF2B5EF4-FFF2-40B4-BE49-F238E27FC236}">
                <a16:creationId xmlns:a16="http://schemas.microsoft.com/office/drawing/2014/main" id="{343A63BB-1A06-85C2-98D0-0154549B8D2E}"/>
              </a:ext>
            </a:extLst>
          </p:cNvPr>
          <p:cNvSpPr>
            <a:spLocks noGrp="1"/>
          </p:cNvSpPr>
          <p:nvPr>
            <p:ph type="body" sz="half" idx="4294967295"/>
          </p:nvPr>
        </p:nvSpPr>
        <p:spPr>
          <a:xfrm>
            <a:off x="4387849" y="1554724"/>
            <a:ext cx="6142037" cy="4484687"/>
          </a:xfrm>
          <a:solidFill>
            <a:srgbClr val="2E0000"/>
          </a:solidFill>
          <a:ln w="12700">
            <a:solidFill>
              <a:srgbClr val="000000"/>
            </a:solidFill>
            <a:miter lim="800000"/>
            <a:headEnd/>
            <a:tailEnd/>
          </a:ln>
        </p:spPr>
        <p:txBody>
          <a:bodyPr>
            <a:normAutofit fontScale="92500"/>
          </a:bodyPr>
          <a:lstStyle/>
          <a:p>
            <a:pPr eaLnBrk="1" hangingPunct="1">
              <a:lnSpc>
                <a:spcPct val="80000"/>
              </a:lnSpc>
              <a:buFont typeface="Arial" panose="020B0604020202020204" pitchFamily="34" charset="0"/>
              <a:buNone/>
            </a:pPr>
            <a:r>
              <a:rPr lang="es" altLang="en-US" b="1" dirty="0">
                <a:solidFill>
                  <a:schemeClr val="bg1"/>
                </a:solidFill>
              </a:rPr>
              <a:t>Dirección</a:t>
            </a:r>
          </a:p>
          <a:p>
            <a:pPr eaLnBrk="1" hangingPunct="1">
              <a:lnSpc>
                <a:spcPct val="80000"/>
              </a:lnSpc>
              <a:buFont typeface="Arial" panose="020B0604020202020204" pitchFamily="34" charset="0"/>
              <a:buNone/>
            </a:pPr>
            <a:r>
              <a:rPr lang="es" altLang="en-US" sz="2000" i="1" dirty="0">
                <a:solidFill>
                  <a:schemeClr val="bg1"/>
                </a:solidFill>
              </a:rPr>
              <a:t>Cada iglesia es llamada por su nombre</a:t>
            </a:r>
          </a:p>
          <a:p>
            <a:pPr eaLnBrk="1" hangingPunct="1">
              <a:lnSpc>
                <a:spcPct val="80000"/>
              </a:lnSpc>
              <a:buFont typeface="Arial" panose="020B0604020202020204" pitchFamily="34" charset="0"/>
              <a:buNone/>
            </a:pPr>
            <a:r>
              <a:rPr lang="es" altLang="en-US" b="1" dirty="0">
                <a:solidFill>
                  <a:schemeClr val="bg1"/>
                </a:solidFill>
              </a:rPr>
              <a:t>"Te conozco"</a:t>
            </a:r>
          </a:p>
          <a:p>
            <a:pPr eaLnBrk="1" hangingPunct="1">
              <a:lnSpc>
                <a:spcPct val="80000"/>
              </a:lnSpc>
              <a:buFont typeface="Arial" panose="020B0604020202020204" pitchFamily="34" charset="0"/>
              <a:buNone/>
            </a:pPr>
            <a:r>
              <a:rPr lang="es" altLang="en-US" sz="2000" i="1" dirty="0">
                <a:solidFill>
                  <a:schemeClr val="bg1"/>
                </a:solidFill>
              </a:rPr>
              <a:t>La situación de cada uno es plenamente conocida por Cristo</a:t>
            </a:r>
          </a:p>
          <a:p>
            <a:pPr eaLnBrk="1" hangingPunct="1">
              <a:lnSpc>
                <a:spcPct val="80000"/>
              </a:lnSpc>
              <a:buFont typeface="Arial" panose="020B0604020202020204" pitchFamily="34" charset="0"/>
              <a:buNone/>
            </a:pPr>
            <a:r>
              <a:rPr lang="es" altLang="en-US" b="1" dirty="0">
                <a:solidFill>
                  <a:schemeClr val="bg1"/>
                </a:solidFill>
              </a:rPr>
              <a:t>Palabra de alabanza</a:t>
            </a:r>
          </a:p>
          <a:p>
            <a:pPr eaLnBrk="1" hangingPunct="1">
              <a:lnSpc>
                <a:spcPct val="80000"/>
              </a:lnSpc>
              <a:buFont typeface="Arial" panose="020B0604020202020204" pitchFamily="34" charset="0"/>
              <a:buNone/>
            </a:pPr>
            <a:r>
              <a:rPr lang="es" altLang="en-US" sz="2000" i="1" dirty="0">
                <a:solidFill>
                  <a:schemeClr val="bg1"/>
                </a:solidFill>
              </a:rPr>
              <a:t>Cada uno, excepto Laodicea, recibe una palabra de alabanza</a:t>
            </a:r>
          </a:p>
          <a:p>
            <a:pPr eaLnBrk="1" hangingPunct="1">
              <a:lnSpc>
                <a:spcPct val="80000"/>
              </a:lnSpc>
              <a:buFont typeface="Arial" panose="020B0604020202020204" pitchFamily="34" charset="0"/>
              <a:buNone/>
            </a:pPr>
            <a:r>
              <a:rPr lang="es" altLang="en-US" b="1" dirty="0">
                <a:solidFill>
                  <a:schemeClr val="bg1"/>
                </a:solidFill>
              </a:rPr>
              <a:t>Crítica y advertencia</a:t>
            </a:r>
          </a:p>
          <a:p>
            <a:pPr eaLnBrk="1" hangingPunct="1">
              <a:lnSpc>
                <a:spcPct val="80000"/>
              </a:lnSpc>
              <a:buFont typeface="Arial" panose="020B0604020202020204" pitchFamily="34" charset="0"/>
              <a:buNone/>
            </a:pPr>
            <a:r>
              <a:rPr lang="es" altLang="en-US" sz="2000" i="1" dirty="0">
                <a:solidFill>
                  <a:schemeClr val="bg1"/>
                </a:solidFill>
              </a:rPr>
              <a:t>Solo Smyrna y Filadelfia no son criticadas</a:t>
            </a:r>
          </a:p>
          <a:p>
            <a:pPr eaLnBrk="1" hangingPunct="1">
              <a:lnSpc>
                <a:spcPct val="80000"/>
              </a:lnSpc>
              <a:buFont typeface="Arial" panose="020B0604020202020204" pitchFamily="34" charset="0"/>
              <a:buNone/>
            </a:pPr>
            <a:r>
              <a:rPr lang="es" altLang="en-US" b="1" dirty="0">
                <a:solidFill>
                  <a:schemeClr val="bg1"/>
                </a:solidFill>
              </a:rPr>
              <a:t>Recompensa para el Vencedor</a:t>
            </a:r>
          </a:p>
          <a:p>
            <a:pPr eaLnBrk="1" hangingPunct="1">
              <a:lnSpc>
                <a:spcPct val="80000"/>
              </a:lnSpc>
              <a:buFont typeface="Arial" panose="020B0604020202020204" pitchFamily="34" charset="0"/>
              <a:buNone/>
            </a:pPr>
            <a:r>
              <a:rPr lang="es" altLang="en-US" sz="2000" i="1" dirty="0">
                <a:solidFill>
                  <a:schemeClr val="bg1"/>
                </a:solidFill>
              </a:rPr>
              <a:t>Las recompensas apuntan hacia la unión con Cristo</a:t>
            </a:r>
          </a:p>
          <a:p>
            <a:pPr eaLnBrk="1" hangingPunct="1">
              <a:lnSpc>
                <a:spcPct val="80000"/>
              </a:lnSpc>
              <a:buFont typeface="Arial" panose="020B0604020202020204" pitchFamily="34" charset="0"/>
              <a:buNone/>
            </a:pPr>
            <a:r>
              <a:rPr lang="es" altLang="en-US" b="1" dirty="0">
                <a:solidFill>
                  <a:schemeClr val="bg1"/>
                </a:solidFill>
              </a:rPr>
              <a:t>Advertencia de cierre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anim calcmode="lin" valueType="num">
                                      <p:cBhvr>
                                        <p:cTn id="7" dur="500" fill="hold"/>
                                        <p:tgtEl>
                                          <p:spTgt spid="9626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626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6261">
                                            <p:txEl>
                                              <p:pRg st="0" end="0"/>
                                            </p:txEl>
                                          </p:spTgt>
                                        </p:tgtEl>
                                        <p:attrNameLst>
                                          <p:attrName>style.visibility</p:attrName>
                                        </p:attrNameLst>
                                      </p:cBhvr>
                                      <p:to>
                                        <p:strVal val="visible"/>
                                      </p:to>
                                    </p:set>
                                    <p:anim calcmode="lin" valueType="num">
                                      <p:cBhvr additive="base">
                                        <p:cTn id="13" dur="500" fill="hold"/>
                                        <p:tgtEl>
                                          <p:spTgt spid="9626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26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6261">
                                            <p:txEl>
                                              <p:pRg st="1" end="1"/>
                                            </p:txEl>
                                          </p:spTgt>
                                        </p:tgtEl>
                                        <p:attrNameLst>
                                          <p:attrName>style.visibility</p:attrName>
                                        </p:attrNameLst>
                                      </p:cBhvr>
                                      <p:to>
                                        <p:strVal val="visible"/>
                                      </p:to>
                                    </p:set>
                                    <p:anim calcmode="lin" valueType="num">
                                      <p:cBhvr additive="base">
                                        <p:cTn id="17" dur="500" fill="hold"/>
                                        <p:tgtEl>
                                          <p:spTgt spid="9626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626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96261">
                                            <p:txEl>
                                              <p:pRg st="2" end="2"/>
                                            </p:txEl>
                                          </p:spTgt>
                                        </p:tgtEl>
                                        <p:attrNameLst>
                                          <p:attrName>style.visibility</p:attrName>
                                        </p:attrNameLst>
                                      </p:cBhvr>
                                      <p:to>
                                        <p:strVal val="visible"/>
                                      </p:to>
                                    </p:set>
                                    <p:anim calcmode="lin" valueType="num">
                                      <p:cBhvr additive="base">
                                        <p:cTn id="23" dur="500" fill="hold"/>
                                        <p:tgtEl>
                                          <p:spTgt spid="9626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6261">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6261">
                                            <p:txEl>
                                              <p:pRg st="3" end="3"/>
                                            </p:txEl>
                                          </p:spTgt>
                                        </p:tgtEl>
                                        <p:attrNameLst>
                                          <p:attrName>style.visibility</p:attrName>
                                        </p:attrNameLst>
                                      </p:cBhvr>
                                      <p:to>
                                        <p:strVal val="visible"/>
                                      </p:to>
                                    </p:set>
                                    <p:anim calcmode="lin" valueType="num">
                                      <p:cBhvr additive="base">
                                        <p:cTn id="27" dur="500" fill="hold"/>
                                        <p:tgtEl>
                                          <p:spTgt spid="9626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626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96261">
                                            <p:txEl>
                                              <p:pRg st="4" end="4"/>
                                            </p:txEl>
                                          </p:spTgt>
                                        </p:tgtEl>
                                        <p:attrNameLst>
                                          <p:attrName>style.visibility</p:attrName>
                                        </p:attrNameLst>
                                      </p:cBhvr>
                                      <p:to>
                                        <p:strVal val="visible"/>
                                      </p:to>
                                    </p:set>
                                    <p:anim calcmode="lin" valueType="num">
                                      <p:cBhvr additive="base">
                                        <p:cTn id="33" dur="500" fill="hold"/>
                                        <p:tgtEl>
                                          <p:spTgt spid="96261">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6261">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6261">
                                            <p:txEl>
                                              <p:pRg st="5" end="5"/>
                                            </p:txEl>
                                          </p:spTgt>
                                        </p:tgtEl>
                                        <p:attrNameLst>
                                          <p:attrName>style.visibility</p:attrName>
                                        </p:attrNameLst>
                                      </p:cBhvr>
                                      <p:to>
                                        <p:strVal val="visible"/>
                                      </p:to>
                                    </p:set>
                                    <p:anim calcmode="lin" valueType="num">
                                      <p:cBhvr additive="base">
                                        <p:cTn id="37" dur="500" fill="hold"/>
                                        <p:tgtEl>
                                          <p:spTgt spid="9626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626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6261">
                                            <p:txEl>
                                              <p:pRg st="6" end="6"/>
                                            </p:txEl>
                                          </p:spTgt>
                                        </p:tgtEl>
                                        <p:attrNameLst>
                                          <p:attrName>style.visibility</p:attrName>
                                        </p:attrNameLst>
                                      </p:cBhvr>
                                      <p:to>
                                        <p:strVal val="visible"/>
                                      </p:to>
                                    </p:set>
                                    <p:anim calcmode="lin" valueType="num">
                                      <p:cBhvr additive="base">
                                        <p:cTn id="43" dur="500" fill="hold"/>
                                        <p:tgtEl>
                                          <p:spTgt spid="9626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6261">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6261">
                                            <p:txEl>
                                              <p:pRg st="7" end="7"/>
                                            </p:txEl>
                                          </p:spTgt>
                                        </p:tgtEl>
                                        <p:attrNameLst>
                                          <p:attrName>style.visibility</p:attrName>
                                        </p:attrNameLst>
                                      </p:cBhvr>
                                      <p:to>
                                        <p:strVal val="visible"/>
                                      </p:to>
                                    </p:set>
                                    <p:anim calcmode="lin" valueType="num">
                                      <p:cBhvr additive="base">
                                        <p:cTn id="47" dur="500" fill="hold"/>
                                        <p:tgtEl>
                                          <p:spTgt spid="96261">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626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96261">
                                            <p:txEl>
                                              <p:pRg st="8" end="8"/>
                                            </p:txEl>
                                          </p:spTgt>
                                        </p:tgtEl>
                                        <p:attrNameLst>
                                          <p:attrName>style.visibility</p:attrName>
                                        </p:attrNameLst>
                                      </p:cBhvr>
                                      <p:to>
                                        <p:strVal val="visible"/>
                                      </p:to>
                                    </p:set>
                                    <p:anim calcmode="lin" valueType="num">
                                      <p:cBhvr additive="base">
                                        <p:cTn id="53" dur="500" fill="hold"/>
                                        <p:tgtEl>
                                          <p:spTgt spid="96261">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6261">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96261">
                                            <p:txEl>
                                              <p:pRg st="9" end="9"/>
                                            </p:txEl>
                                          </p:spTgt>
                                        </p:tgtEl>
                                        <p:attrNameLst>
                                          <p:attrName>style.visibility</p:attrName>
                                        </p:attrNameLst>
                                      </p:cBhvr>
                                      <p:to>
                                        <p:strVal val="visible"/>
                                      </p:to>
                                    </p:set>
                                    <p:anim calcmode="lin" valueType="num">
                                      <p:cBhvr additive="base">
                                        <p:cTn id="57" dur="500" fill="hold"/>
                                        <p:tgtEl>
                                          <p:spTgt spid="96261">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626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96261">
                                            <p:txEl>
                                              <p:pRg st="10" end="10"/>
                                            </p:txEl>
                                          </p:spTgt>
                                        </p:tgtEl>
                                        <p:attrNameLst>
                                          <p:attrName>style.visibility</p:attrName>
                                        </p:attrNameLst>
                                      </p:cBhvr>
                                      <p:to>
                                        <p:strVal val="visible"/>
                                      </p:to>
                                    </p:set>
                                    <p:anim calcmode="lin" valueType="num">
                                      <p:cBhvr additive="base">
                                        <p:cTn id="63" dur="500" fill="hold"/>
                                        <p:tgtEl>
                                          <p:spTgt spid="96261">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9626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Rectangle 5">
            <a:extLst>
              <a:ext uri="{FF2B5EF4-FFF2-40B4-BE49-F238E27FC236}">
                <a16:creationId xmlns:a16="http://schemas.microsoft.com/office/drawing/2014/main" id="{8BCFA106-A408-5C39-C3E2-339B50F84A60}"/>
              </a:ext>
            </a:extLst>
          </p:cNvPr>
          <p:cNvSpPr>
            <a:spLocks noGrp="1"/>
          </p:cNvSpPr>
          <p:nvPr>
            <p:ph type="body" sz="half" idx="4294967295"/>
          </p:nvPr>
        </p:nvSpPr>
        <p:spPr>
          <a:xfrm>
            <a:off x="1822450" y="330201"/>
            <a:ext cx="4237038" cy="6149975"/>
          </a:xfrm>
          <a:gradFill rotWithShape="1">
            <a:gsLst>
              <a:gs pos="0">
                <a:srgbClr val="990000">
                  <a:gamma/>
                  <a:shade val="46275"/>
                  <a:invGamma/>
                </a:srgbClr>
              </a:gs>
              <a:gs pos="100000">
                <a:srgbClr val="990000"/>
              </a:gs>
            </a:gsLst>
            <a:lin ang="5400000" scaled="1"/>
          </a:gradFill>
          <a:ln w="12700">
            <a:solidFill>
              <a:srgbClr val="000000"/>
            </a:solidFill>
            <a:miter lim="800000"/>
            <a:headEnd/>
            <a:tailEnd/>
          </a:ln>
        </p:spPr>
        <p:txBody>
          <a:bodyPr/>
          <a:lstStyle/>
          <a:p>
            <a:pPr eaLnBrk="1" hangingPunct="1">
              <a:buFont typeface="Arial" panose="020B0604020202020204" pitchFamily="34" charset="0"/>
              <a:buNone/>
              <a:defRPr/>
            </a:pPr>
            <a:r>
              <a:rPr lang="es" altLang="en-US" sz="3200">
                <a:solidFill>
                  <a:srgbClr val="FFFF66"/>
                </a:solidFill>
                <a:effectLst>
                  <a:outerShdw blurRad="38100" dist="38100" dir="2700000" algn="tl">
                    <a:srgbClr val="000000"/>
                  </a:outerShdw>
                </a:effectLst>
                <a:latin typeface="Eras Bold ITC" panose="020B0907030504020204" pitchFamily="34" charset="0"/>
              </a:rPr>
              <a:t>ÉFESO</a:t>
            </a:r>
          </a:p>
          <a:p>
            <a:pPr eaLnBrk="1" hangingPunct="1">
              <a:defRPr/>
            </a:pPr>
            <a:r>
              <a:rPr lang="es" altLang="en-US" sz="2000" i="1">
                <a:effectLst>
                  <a:outerShdw blurRad="38100" dist="38100" dir="2700000" algn="tl">
                    <a:srgbClr val="000000"/>
                  </a:outerShdw>
                </a:effectLst>
                <a:latin typeface="Comic Sans MS" panose="030F0702030302020204" pitchFamily="66" charset="0"/>
              </a:rPr>
              <a:t>Los creyentes de Éfeso habían perseverado durante los tiempos difíciles.</a:t>
            </a:r>
          </a:p>
          <a:p>
            <a:pPr eaLnBrk="1" hangingPunct="1">
              <a:defRPr/>
            </a:pPr>
            <a:r>
              <a:rPr lang="es" altLang="en-US" sz="2000" i="1">
                <a:effectLst>
                  <a:outerShdw blurRad="38100" dist="38100" dir="2700000" algn="tl">
                    <a:srgbClr val="000000"/>
                  </a:outerShdw>
                </a:effectLst>
                <a:latin typeface="Comic Sans MS" panose="030F0702030302020204" pitchFamily="66" charset="0"/>
              </a:rPr>
              <a:t>Habían identificado y rechazado falsos apóstoles y falsas enseñanzas.</a:t>
            </a:r>
          </a:p>
          <a:p>
            <a:pPr eaLnBrk="1" hangingPunct="1">
              <a:defRPr/>
            </a:pPr>
            <a:r>
              <a:rPr lang="es" altLang="en-US" sz="2000" i="1">
                <a:effectLst>
                  <a:outerShdw blurRad="38100" dist="38100" dir="2700000" algn="tl">
                    <a:srgbClr val="000000"/>
                  </a:outerShdw>
                </a:effectLst>
                <a:latin typeface="Comic Sans MS" panose="030F0702030302020204" pitchFamily="66" charset="0"/>
              </a:rPr>
              <a:t>Sin embargo, su celo por la verdad había sido a costa del amor, y el precio era demasiado alto.</a:t>
            </a:r>
          </a:p>
          <a:p>
            <a:pPr eaLnBrk="1" hangingPunct="1">
              <a:defRPr/>
            </a:pPr>
            <a:r>
              <a:rPr lang="es" altLang="en-US" sz="2000" i="1">
                <a:effectLst>
                  <a:outerShdw blurRad="38100" dist="38100" dir="2700000" algn="tl">
                    <a:srgbClr val="000000"/>
                  </a:outerShdw>
                </a:effectLst>
                <a:latin typeface="Comic Sans MS" panose="030F0702030302020204" pitchFamily="66" charset="0"/>
              </a:rPr>
              <a:t>Ahora deben recuperar su primer amor y pasión por los demás, de lo contrario perderían su posición como iglesia.</a:t>
            </a:r>
          </a:p>
        </p:txBody>
      </p:sp>
      <p:sp>
        <p:nvSpPr>
          <p:cNvPr id="100358" name="Rectangle 6">
            <a:extLst>
              <a:ext uri="{FF2B5EF4-FFF2-40B4-BE49-F238E27FC236}">
                <a16:creationId xmlns:a16="http://schemas.microsoft.com/office/drawing/2014/main" id="{6E93F441-3AC9-AE65-D677-44610B3D394E}"/>
              </a:ext>
            </a:extLst>
          </p:cNvPr>
          <p:cNvSpPr>
            <a:spLocks noGrp="1"/>
          </p:cNvSpPr>
          <p:nvPr>
            <p:ph type="body" sz="half" idx="4294967295"/>
          </p:nvPr>
        </p:nvSpPr>
        <p:spPr>
          <a:xfrm>
            <a:off x="6284913" y="314325"/>
            <a:ext cx="4121150" cy="6178550"/>
          </a:xfrm>
          <a:gradFill rotWithShape="1">
            <a:gsLst>
              <a:gs pos="0">
                <a:srgbClr val="990000">
                  <a:gamma/>
                  <a:shade val="46275"/>
                  <a:invGamma/>
                </a:srgbClr>
              </a:gs>
              <a:gs pos="100000">
                <a:srgbClr val="990000"/>
              </a:gs>
            </a:gsLst>
            <a:lin ang="5400000" scaled="1"/>
          </a:gradFill>
          <a:ln w="12700">
            <a:solidFill>
              <a:srgbClr val="000000"/>
            </a:solidFill>
            <a:miter lim="800000"/>
            <a:headEnd/>
            <a:tailEnd/>
          </a:ln>
        </p:spPr>
        <p:txBody>
          <a:bodyPr>
            <a:normAutofit lnSpcReduction="10000"/>
          </a:bodyPr>
          <a:lstStyle/>
          <a:p>
            <a:pPr eaLnBrk="1" hangingPunct="1">
              <a:buFont typeface="Arial" panose="020B0604020202020204" pitchFamily="34" charset="0"/>
              <a:buNone/>
              <a:defRPr/>
            </a:pPr>
            <a:r>
              <a:rPr lang="es" altLang="en-US" sz="3200">
                <a:solidFill>
                  <a:srgbClr val="FFFF66"/>
                </a:solidFill>
                <a:effectLst>
                  <a:outerShdw blurRad="38100" dist="38100" dir="2700000" algn="tl">
                    <a:srgbClr val="000000"/>
                  </a:outerShdw>
                </a:effectLst>
                <a:latin typeface="Eras Bold ITC" panose="020B0907030504020204" pitchFamily="34" charset="0"/>
              </a:rPr>
              <a:t>ESMIRNA</a:t>
            </a:r>
          </a:p>
          <a:p>
            <a:pPr eaLnBrk="1" hangingPunct="1">
              <a:defRPr/>
            </a:pPr>
            <a:r>
              <a:rPr lang="es" altLang="en-US" sz="2000" i="1">
                <a:effectLst>
                  <a:outerShdw blurRad="38100" dist="38100" dir="2700000" algn="tl">
                    <a:srgbClr val="000000"/>
                  </a:outerShdw>
                </a:effectLst>
                <a:latin typeface="Comic Sans MS" panose="030F0702030302020204" pitchFamily="66" charset="0"/>
              </a:rPr>
              <a:t>Los cristianos de Esmirna (mirra) se enfrentaban a fuertes ataques de la comunidad judía.</a:t>
            </a:r>
          </a:p>
          <a:p>
            <a:pPr eaLnBrk="1" hangingPunct="1">
              <a:defRPr/>
            </a:pPr>
            <a:r>
              <a:rPr lang="es" altLang="en-US" sz="2000" i="1">
                <a:effectLst>
                  <a:outerShdw blurRad="38100" dist="38100" dir="2700000" algn="tl">
                    <a:srgbClr val="000000"/>
                  </a:outerShdw>
                </a:effectLst>
                <a:latin typeface="Comic Sans MS" panose="030F0702030302020204" pitchFamily="66" charset="0"/>
              </a:rPr>
              <a:t>En ese momento, el </a:t>
            </a:r>
            <a:r>
              <a:rPr lang="es" altLang="en-US" sz="2000" i="1" u="sng">
                <a:effectLst>
                  <a:outerShdw blurRad="38100" dist="38100" dir="2700000" algn="tl">
                    <a:srgbClr val="000000"/>
                  </a:outerShdw>
                </a:effectLst>
                <a:latin typeface="Comic Sans MS" panose="030F0702030302020204" pitchFamily="66" charset="0"/>
              </a:rPr>
              <a:t>birkat ha-minim </a:t>
            </a:r>
            <a:r>
              <a:rPr lang="es" altLang="en-US" sz="2000" i="1">
                <a:effectLst>
                  <a:outerShdw blurRad="38100" dist="38100" dir="2700000" algn="tl">
                    <a:srgbClr val="000000"/>
                  </a:outerShdw>
                </a:effectLst>
                <a:latin typeface="Comic Sans MS" panose="030F0702030302020204" pitchFamily="66" charset="0"/>
              </a:rPr>
              <a:t>(maldición) se había agregado a la liturgia de la sinagoga.</a:t>
            </a:r>
          </a:p>
          <a:p>
            <a:pPr eaLnBrk="1" hangingPunct="1">
              <a:defRPr/>
            </a:pPr>
            <a:r>
              <a:rPr lang="es" altLang="en-US" sz="2000" i="1">
                <a:effectLst>
                  <a:outerShdw blurRad="38100" dist="38100" dir="2700000" algn="tl">
                    <a:srgbClr val="000000"/>
                  </a:outerShdw>
                </a:effectLst>
                <a:latin typeface="Comic Sans MS" panose="030F0702030302020204" pitchFamily="66" charset="0"/>
              </a:rPr>
              <a:t>El verdadero judaísmo no estaba en un pedigrí, sino en la fe de Cristo.</a:t>
            </a:r>
          </a:p>
          <a:p>
            <a:pPr eaLnBrk="1" hangingPunct="1">
              <a:defRPr/>
            </a:pPr>
            <a:r>
              <a:rPr lang="es" altLang="en-US" sz="2000" i="1">
                <a:effectLst>
                  <a:outerShdw blurRad="38100" dist="38100" dir="2700000" algn="tl">
                    <a:srgbClr val="000000"/>
                  </a:outerShdw>
                </a:effectLst>
                <a:latin typeface="Comic Sans MS" panose="030F0702030302020204" pitchFamily="66" charset="0"/>
              </a:rPr>
              <a:t>Aunque económicamente pobres, los creyentes de Esmirna eran espiritualmente ricos.</a:t>
            </a:r>
          </a:p>
          <a:p>
            <a:pPr eaLnBrk="1" hangingPunct="1">
              <a:defRPr/>
            </a:pPr>
            <a:r>
              <a:rPr lang="es" altLang="en-US" sz="2000" i="1">
                <a:effectLst>
                  <a:outerShdw blurRad="38100" dist="38100" dir="2700000" algn="tl">
                    <a:srgbClr val="000000"/>
                  </a:outerShdw>
                </a:effectLst>
                <a:latin typeface="Comic Sans MS" panose="030F0702030302020204" pitchFamily="66" charset="0"/>
              </a:rPr>
              <a:t>Unos 20 años después de que llegara esta carta, Policarpo sería quemado en Esmirna en el año 115 d.C.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0357">
                                            <p:bg/>
                                          </p:spTgt>
                                        </p:tgtEl>
                                        <p:attrNameLst>
                                          <p:attrName>style.visibility</p:attrName>
                                        </p:attrNameLst>
                                      </p:cBhvr>
                                      <p:to>
                                        <p:strVal val="visible"/>
                                      </p:to>
                                    </p:set>
                                    <p:animEffect transition="in" filter="dissolve">
                                      <p:cBhvr>
                                        <p:cTn id="7" dur="500"/>
                                        <p:tgtEl>
                                          <p:spTgt spid="100357">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0357">
                                            <p:txEl>
                                              <p:pRg st="0" end="0"/>
                                            </p:txEl>
                                          </p:spTgt>
                                        </p:tgtEl>
                                        <p:attrNameLst>
                                          <p:attrName>style.visibility</p:attrName>
                                        </p:attrNameLst>
                                      </p:cBhvr>
                                      <p:to>
                                        <p:strVal val="visible"/>
                                      </p:to>
                                    </p:set>
                                    <p:animEffect transition="in" filter="dissolve">
                                      <p:cBhvr>
                                        <p:cTn id="10" dur="500"/>
                                        <p:tgtEl>
                                          <p:spTgt spid="10035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00357">
                                            <p:txEl>
                                              <p:pRg st="1" end="1"/>
                                            </p:txEl>
                                          </p:spTgt>
                                        </p:tgtEl>
                                        <p:attrNameLst>
                                          <p:attrName>style.visibility</p:attrName>
                                        </p:attrNameLst>
                                      </p:cBhvr>
                                      <p:to>
                                        <p:strVal val="visible"/>
                                      </p:to>
                                    </p:set>
                                    <p:anim calcmode="lin" valueType="num">
                                      <p:cBhvr additive="base">
                                        <p:cTn id="15" dur="500" fill="hold"/>
                                        <p:tgtEl>
                                          <p:spTgt spid="10035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03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00357">
                                            <p:txEl>
                                              <p:pRg st="2" end="2"/>
                                            </p:txEl>
                                          </p:spTgt>
                                        </p:tgtEl>
                                        <p:attrNameLst>
                                          <p:attrName>style.visibility</p:attrName>
                                        </p:attrNameLst>
                                      </p:cBhvr>
                                      <p:to>
                                        <p:strVal val="visible"/>
                                      </p:to>
                                    </p:set>
                                    <p:anim calcmode="lin" valueType="num">
                                      <p:cBhvr additive="base">
                                        <p:cTn id="21" dur="500" fill="hold"/>
                                        <p:tgtEl>
                                          <p:spTgt spid="10035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03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00357">
                                            <p:txEl>
                                              <p:pRg st="3" end="3"/>
                                            </p:txEl>
                                          </p:spTgt>
                                        </p:tgtEl>
                                        <p:attrNameLst>
                                          <p:attrName>style.visibility</p:attrName>
                                        </p:attrNameLst>
                                      </p:cBhvr>
                                      <p:to>
                                        <p:strVal val="visible"/>
                                      </p:to>
                                    </p:set>
                                    <p:anim calcmode="lin" valueType="num">
                                      <p:cBhvr additive="base">
                                        <p:cTn id="27" dur="500" fill="hold"/>
                                        <p:tgtEl>
                                          <p:spTgt spid="10035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035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00357">
                                            <p:txEl>
                                              <p:pRg st="4" end="4"/>
                                            </p:txEl>
                                          </p:spTgt>
                                        </p:tgtEl>
                                        <p:attrNameLst>
                                          <p:attrName>style.visibility</p:attrName>
                                        </p:attrNameLst>
                                      </p:cBhvr>
                                      <p:to>
                                        <p:strVal val="visible"/>
                                      </p:to>
                                    </p:set>
                                    <p:anim calcmode="lin" valueType="num">
                                      <p:cBhvr additive="base">
                                        <p:cTn id="33" dur="500" fill="hold"/>
                                        <p:tgtEl>
                                          <p:spTgt spid="10035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035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00358">
                                            <p:bg/>
                                          </p:spTgt>
                                        </p:tgtEl>
                                        <p:attrNameLst>
                                          <p:attrName>style.visibility</p:attrName>
                                        </p:attrNameLst>
                                      </p:cBhvr>
                                      <p:to>
                                        <p:strVal val="visible"/>
                                      </p:to>
                                    </p:set>
                                    <p:animEffect transition="in" filter="dissolve">
                                      <p:cBhvr>
                                        <p:cTn id="39" dur="500"/>
                                        <p:tgtEl>
                                          <p:spTgt spid="100358">
                                            <p:bg/>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00358">
                                            <p:txEl>
                                              <p:pRg st="0" end="0"/>
                                            </p:txEl>
                                          </p:spTgt>
                                        </p:tgtEl>
                                        <p:attrNameLst>
                                          <p:attrName>style.visibility</p:attrName>
                                        </p:attrNameLst>
                                      </p:cBhvr>
                                      <p:to>
                                        <p:strVal val="visible"/>
                                      </p:to>
                                    </p:set>
                                    <p:animEffect transition="in" filter="dissolve">
                                      <p:cBhvr>
                                        <p:cTn id="42" dur="500"/>
                                        <p:tgtEl>
                                          <p:spTgt spid="100358">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00358">
                                            <p:txEl>
                                              <p:pRg st="1" end="1"/>
                                            </p:txEl>
                                          </p:spTgt>
                                        </p:tgtEl>
                                        <p:attrNameLst>
                                          <p:attrName>style.visibility</p:attrName>
                                        </p:attrNameLst>
                                      </p:cBhvr>
                                      <p:to>
                                        <p:strVal val="visible"/>
                                      </p:to>
                                    </p:set>
                                    <p:anim calcmode="lin" valueType="num">
                                      <p:cBhvr additive="base">
                                        <p:cTn id="47" dur="500" fill="hold"/>
                                        <p:tgtEl>
                                          <p:spTgt spid="100358">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03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00358">
                                            <p:txEl>
                                              <p:pRg st="2" end="2"/>
                                            </p:txEl>
                                          </p:spTgt>
                                        </p:tgtEl>
                                        <p:attrNameLst>
                                          <p:attrName>style.visibility</p:attrName>
                                        </p:attrNameLst>
                                      </p:cBhvr>
                                      <p:to>
                                        <p:strVal val="visible"/>
                                      </p:to>
                                    </p:set>
                                    <p:anim calcmode="lin" valueType="num">
                                      <p:cBhvr additive="base">
                                        <p:cTn id="53" dur="500" fill="hold"/>
                                        <p:tgtEl>
                                          <p:spTgt spid="100358">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03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00358">
                                            <p:txEl>
                                              <p:pRg st="3" end="3"/>
                                            </p:txEl>
                                          </p:spTgt>
                                        </p:tgtEl>
                                        <p:attrNameLst>
                                          <p:attrName>style.visibility</p:attrName>
                                        </p:attrNameLst>
                                      </p:cBhvr>
                                      <p:to>
                                        <p:strVal val="visible"/>
                                      </p:to>
                                    </p:set>
                                    <p:anim calcmode="lin" valueType="num">
                                      <p:cBhvr additive="base">
                                        <p:cTn id="59" dur="500" fill="hold"/>
                                        <p:tgtEl>
                                          <p:spTgt spid="100358">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03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100358">
                                            <p:txEl>
                                              <p:pRg st="4" end="4"/>
                                            </p:txEl>
                                          </p:spTgt>
                                        </p:tgtEl>
                                        <p:attrNameLst>
                                          <p:attrName>style.visibility</p:attrName>
                                        </p:attrNameLst>
                                      </p:cBhvr>
                                      <p:to>
                                        <p:strVal val="visible"/>
                                      </p:to>
                                    </p:set>
                                    <p:anim calcmode="lin" valueType="num">
                                      <p:cBhvr additive="base">
                                        <p:cTn id="65" dur="500" fill="hold"/>
                                        <p:tgtEl>
                                          <p:spTgt spid="100358">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03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00358">
                                            <p:txEl>
                                              <p:pRg st="5" end="5"/>
                                            </p:txEl>
                                          </p:spTgt>
                                        </p:tgtEl>
                                        <p:attrNameLst>
                                          <p:attrName>style.visibility</p:attrName>
                                        </p:attrNameLst>
                                      </p:cBhvr>
                                      <p:to>
                                        <p:strVal val="visible"/>
                                      </p:to>
                                    </p:set>
                                    <p:anim calcmode="lin" valueType="num">
                                      <p:cBhvr additive="base">
                                        <p:cTn id="71" dur="500" fill="hold"/>
                                        <p:tgtEl>
                                          <p:spTgt spid="100358">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0035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uiExpand="1" build="p" animBg="1"/>
      <p:bldP spid="100358" grpId="0" uiExpand="1"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4">
            <a:extLst>
              <a:ext uri="{FF2B5EF4-FFF2-40B4-BE49-F238E27FC236}">
                <a16:creationId xmlns:a16="http://schemas.microsoft.com/office/drawing/2014/main" id="{F2C2816D-884A-1276-212C-3FAE554B0CB3}"/>
              </a:ext>
            </a:extLst>
          </p:cNvPr>
          <p:cNvSpPr>
            <a:spLocks noGrp="1"/>
          </p:cNvSpPr>
          <p:nvPr>
            <p:ph type="title" idx="4294967295"/>
          </p:nvPr>
        </p:nvSpPr>
        <p:spPr>
          <a:xfrm>
            <a:off x="6176964" y="184150"/>
            <a:ext cx="4065587" cy="1817688"/>
          </a:xfrm>
        </p:spPr>
        <p:txBody>
          <a:bodyPr>
            <a:normAutofit fontScale="90000"/>
          </a:bodyPr>
          <a:lstStyle/>
          <a:p>
            <a:pPr eaLnBrk="1" hangingPunct="1"/>
            <a:r>
              <a:rPr lang="es" altLang="en-US" b="1">
                <a:solidFill>
                  <a:srgbClr val="2E0000"/>
                </a:solidFill>
              </a:rPr>
              <a:t>Harbour Road y anfiteatro en Éfeso</a:t>
            </a:r>
          </a:p>
        </p:txBody>
      </p:sp>
      <p:sp>
        <p:nvSpPr>
          <p:cNvPr id="99331" name="Rectangle 5">
            <a:extLst>
              <a:ext uri="{FF2B5EF4-FFF2-40B4-BE49-F238E27FC236}">
                <a16:creationId xmlns:a16="http://schemas.microsoft.com/office/drawing/2014/main" id="{A917570F-1BB0-AD26-9324-A84F1D837610}"/>
              </a:ext>
            </a:extLst>
          </p:cNvPr>
          <p:cNvSpPr>
            <a:spLocks noGrp="1"/>
          </p:cNvSpPr>
          <p:nvPr>
            <p:ph type="body" sz="half" idx="4294967295"/>
          </p:nvPr>
        </p:nvSpPr>
        <p:spPr>
          <a:xfrm>
            <a:off x="6219825" y="2041526"/>
            <a:ext cx="4489450" cy="4602163"/>
          </a:xfrm>
        </p:spPr>
        <p:txBody>
          <a:bodyPr>
            <a:normAutofit fontScale="92500" lnSpcReduction="10000"/>
          </a:bodyPr>
          <a:lstStyle/>
          <a:p>
            <a:pPr eaLnBrk="1" hangingPunct="1"/>
            <a:r>
              <a:rPr lang="es" altLang="en-US"/>
              <a:t>Esta vista es desde arriba del enorme teatro de Éfeso que mira a lo largo de Arcadian Way hacia el puerto lleno de sedimentos en el centro del fondo.</a:t>
            </a:r>
          </a:p>
          <a:p>
            <a:pPr eaLnBrk="1" hangingPunct="1"/>
            <a:r>
              <a:rPr lang="es" altLang="en-US"/>
              <a:t>Un magnífico puerto natural había sido una de las razones del crecimiento de Éfeso hasta alcanzar su gran tamaño y su poderoso estatus durante los primeros siglos del imperio romano.</a:t>
            </a:r>
            <a:r>
              <a:rPr lang="es" altLang="en-US" sz="2000"/>
              <a:t> </a:t>
            </a:r>
          </a:p>
        </p:txBody>
      </p:sp>
      <p:pic>
        <p:nvPicPr>
          <p:cNvPr id="99332" name="Picture 7" descr="NTA145">
            <a:extLst>
              <a:ext uri="{FF2B5EF4-FFF2-40B4-BE49-F238E27FC236}">
                <a16:creationId xmlns:a16="http://schemas.microsoft.com/office/drawing/2014/main" id="{84B8B13D-2F09-048C-156E-BF39BDA10CAE}"/>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a:ext>
            </a:extLst>
          </a:blip>
          <a:srcRect/>
          <a:stretch>
            <a:fillRect/>
          </a:stretch>
        </p:blipFill>
        <p:spPr>
          <a:xfrm>
            <a:off x="1524000" y="0"/>
            <a:ext cx="4427538" cy="68580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7C01A293-8C6B-459A-295D-E151C6DD276E}"/>
              </a:ext>
            </a:extLst>
          </p:cNvPr>
          <p:cNvSpPr>
            <a:spLocks noGrp="1"/>
          </p:cNvSpPr>
          <p:nvPr>
            <p:ph type="title" idx="4294967295"/>
          </p:nvPr>
        </p:nvSpPr>
        <p:spPr>
          <a:xfrm>
            <a:off x="2438400" y="533400"/>
            <a:ext cx="7772400" cy="1143000"/>
          </a:xfrm>
        </p:spPr>
        <p:txBody>
          <a:bodyPr/>
          <a:lstStyle/>
          <a:p>
            <a:pPr eaLnBrk="1" hangingPunct="1"/>
            <a:r>
              <a:rPr lang="es" altLang="en-US" sz="3200" b="1">
                <a:solidFill>
                  <a:srgbClr val="2E0000"/>
                </a:solidFill>
                <a:latin typeface="MARKETPRO" pitchFamily="2" charset="2"/>
              </a:rPr>
              <a:t>BIRKAT HA-MINIM </a:t>
            </a:r>
            <a:br>
              <a:rPr lang="en-US" altLang="en-US" sz="3200">
                <a:solidFill>
                  <a:srgbClr val="2E0000"/>
                </a:solidFill>
                <a:latin typeface="Lucida Sans Unicode" panose="020B0602030504020204" pitchFamily="34" charset="0"/>
              </a:rPr>
            </a:br>
            <a:r>
              <a:rPr lang="es" altLang="en-US" sz="2300" i="1">
                <a:solidFill>
                  <a:srgbClr val="2E0000"/>
                </a:solidFill>
                <a:latin typeface="Arial Narrow" panose="020B0606020202030204" pitchFamily="34" charset="0"/>
              </a:rPr>
              <a:t>(maldición sobre los herejes)</a:t>
            </a:r>
          </a:p>
        </p:txBody>
      </p:sp>
      <p:sp>
        <p:nvSpPr>
          <p:cNvPr id="100355" name="Rectangle 3">
            <a:extLst>
              <a:ext uri="{FF2B5EF4-FFF2-40B4-BE49-F238E27FC236}">
                <a16:creationId xmlns:a16="http://schemas.microsoft.com/office/drawing/2014/main" id="{C8FFC776-64A5-54BB-80B3-2F271734D24C}"/>
              </a:ext>
            </a:extLst>
          </p:cNvPr>
          <p:cNvSpPr>
            <a:spLocks noGrp="1"/>
          </p:cNvSpPr>
          <p:nvPr>
            <p:ph type="body" idx="4294967295"/>
          </p:nvPr>
        </p:nvSpPr>
        <p:spPr>
          <a:xfrm>
            <a:off x="1524000" y="1905001"/>
            <a:ext cx="9144000" cy="4530725"/>
          </a:xfrm>
        </p:spPr>
        <p:txBody>
          <a:bodyPr>
            <a:normAutofit lnSpcReduction="10000"/>
          </a:bodyPr>
          <a:lstStyle/>
          <a:p>
            <a:pPr eaLnBrk="1" hangingPunct="1">
              <a:buFont typeface="Arial" panose="020B0604020202020204" pitchFamily="34" charset="0"/>
              <a:buNone/>
            </a:pPr>
            <a:r>
              <a:rPr lang="es" altLang="en-US">
                <a:solidFill>
                  <a:schemeClr val="bg1"/>
                </a:solidFill>
              </a:rPr>
              <a:t> </a:t>
            </a:r>
            <a:r>
              <a:rPr lang="es" altLang="en-US" sz="3200">
                <a:solidFill>
                  <a:schemeClr val="bg1"/>
                </a:solidFill>
              </a:rPr>
              <a:t>“ </a:t>
            </a:r>
            <a:r>
              <a:rPr lang="es" altLang="en-US" sz="3200">
                <a:solidFill>
                  <a:schemeClr val="bg1"/>
                </a:solidFill>
                <a:latin typeface="Monotype Corsiva" panose="03010101010201010101" pitchFamily="66" charset="0"/>
              </a:rPr>
              <a:t>Para los apóstatas que no haya esperanza, y que el gobierno arrogante (es decir, Roma) sea rápidamente desarraigado en nuestros días. Que los nazarenos (es decir, los cristianos, cf. Hechos 24:5) y los herejes sean destruidos en un momento, y que sean borrados del libro de la vida y no sean inscritos junto con los justos. Bendito eres, Señor, que humillas a los soberbios. </a:t>
            </a:r>
            <a:r>
              <a:rPr lang="es" altLang="en-US" sz="3200">
                <a:solidFill>
                  <a:schemeClr val="bg1"/>
                </a:solidFill>
              </a:rPr>
              <a:t>”</a:t>
            </a:r>
            <a:r>
              <a:rPr lang="es" altLang="en-US" sz="3200">
                <a:solidFill>
                  <a:schemeClr val="bg1"/>
                </a:solidFill>
                <a:latin typeface="Arial Narrow" panose="020B0606020202030204" pitchFamily="34" charset="0"/>
              </a:rPr>
              <a:t> </a:t>
            </a:r>
          </a:p>
          <a:p>
            <a:pPr eaLnBrk="1" hangingPunct="1">
              <a:buFont typeface="Arial" panose="020B0604020202020204" pitchFamily="34" charset="0"/>
              <a:buNone/>
            </a:pPr>
            <a:endParaRPr lang="en-US" altLang="en-US" sz="3200">
              <a:solidFill>
                <a:schemeClr val="bg1"/>
              </a:solidFill>
              <a:latin typeface="Arial Narrow" panose="020B0606020202030204" pitchFamily="34" charset="0"/>
            </a:endParaRPr>
          </a:p>
          <a:p>
            <a:pPr algn="r" eaLnBrk="1" hangingPunct="1">
              <a:buFont typeface="Arial" panose="020B0604020202020204" pitchFamily="34" charset="0"/>
              <a:buNone/>
            </a:pPr>
            <a:r>
              <a:rPr lang="es" altLang="en-US">
                <a:solidFill>
                  <a:schemeClr val="bg1"/>
                </a:solidFill>
                <a:latin typeface="Arial Narrow" panose="020B0606020202030204" pitchFamily="34" charset="0"/>
              </a:rPr>
              <a:t>(de las 18 bendiciones, la liturgia de la sinagoga de finales del siglo </a:t>
            </a:r>
            <a:r>
              <a:rPr lang="es" altLang="en-US" baseline="30000">
                <a:solidFill>
                  <a:schemeClr val="bg1"/>
                </a:solidFill>
                <a:latin typeface="Arial Narrow" panose="020B0606020202030204" pitchFamily="34" charset="0"/>
              </a:rPr>
              <a:t>I </a:t>
            </a:r>
            <a:r>
              <a:rPr lang="es" altLang="en-US">
                <a:solidFill>
                  <a:schemeClr val="bg1"/>
                </a:solidFill>
                <a:latin typeface="Arial Narrow" panose="020B0606020202030204" pitchFamily="34" charset="0"/>
              </a:rPr>
              <a:t>)</a:t>
            </a:r>
            <a:endParaRPr lang="en-US" altLang="en-US">
              <a:solidFill>
                <a:schemeClr val="bg1"/>
              </a:solidFill>
              <a:latin typeface="Monotype Corsiva" panose="03010101010201010101" pitchFamily="66"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D4A95181-F62B-51B1-BE9E-A572A7564405}"/>
              </a:ext>
            </a:extLst>
          </p:cNvPr>
          <p:cNvSpPr>
            <a:spLocks noGrp="1"/>
          </p:cNvSpPr>
          <p:nvPr>
            <p:ph type="title" idx="4294967295"/>
          </p:nvPr>
        </p:nvSpPr>
        <p:spPr/>
        <p:txBody>
          <a:bodyPr/>
          <a:lstStyle/>
          <a:p>
            <a:pPr eaLnBrk="1" hangingPunct="1">
              <a:defRPr/>
            </a:pPr>
            <a:r>
              <a:rPr lang="es" altLang="en-US">
                <a:solidFill>
                  <a:srgbClr val="00FFFF"/>
                </a:solidFill>
                <a:effectLst>
                  <a:outerShdw blurRad="38100" dist="38100" dir="2700000" algn="tl">
                    <a:srgbClr val="000000"/>
                  </a:outerShdw>
                </a:effectLst>
              </a:rPr>
              <a:t>PUNTOS DE DISCUSIÓN</a:t>
            </a:r>
          </a:p>
        </p:txBody>
      </p:sp>
      <p:sp>
        <p:nvSpPr>
          <p:cNvPr id="111619" name="Rectangle 3">
            <a:extLst>
              <a:ext uri="{FF2B5EF4-FFF2-40B4-BE49-F238E27FC236}">
                <a16:creationId xmlns:a16="http://schemas.microsoft.com/office/drawing/2014/main" id="{3695A7ED-92CF-B287-063C-1DBF072E0E18}"/>
              </a:ext>
            </a:extLst>
          </p:cNvPr>
          <p:cNvSpPr>
            <a:spLocks noGrp="1"/>
          </p:cNvSpPr>
          <p:nvPr>
            <p:ph type="body" idx="4294967295"/>
          </p:nvPr>
        </p:nvSpPr>
        <p:spPr>
          <a:xfrm>
            <a:off x="2057401" y="1965325"/>
            <a:ext cx="8215313" cy="4438650"/>
          </a:xfrm>
        </p:spPr>
        <p:txBody>
          <a:bodyPr/>
          <a:lstStyle/>
          <a:p>
            <a:pPr marL="457200" indent="-457200">
              <a:buFont typeface="Arial" panose="020B0604020202020204" pitchFamily="34" charset="0"/>
              <a:buAutoNum type="arabicPeriod"/>
            </a:pPr>
            <a:r>
              <a:rPr lang="es" altLang="en-US"/>
              <a:t>¿Qué podría significar tener el candelero de uno “retirado” (cf. 2:5)?</a:t>
            </a:r>
          </a:p>
          <a:p>
            <a:pPr marL="457200" indent="-457200">
              <a:buFont typeface="Arial" panose="020B0604020202020204" pitchFamily="34" charset="0"/>
              <a:buAutoNum type="arabicPeriod"/>
            </a:pPr>
            <a:r>
              <a:rPr lang="es" altLang="en-US"/>
              <a:t>Antes de la caída de Jerusalén y del segundo </a:t>
            </a:r>
            <a:r>
              <a:rPr lang="es" altLang="en-US" baseline="30000"/>
              <a:t>templo </a:t>
            </a:r>
            <a:r>
              <a:rPr lang="es" altLang="en-US"/>
              <a:t>, los cristianos (como Pablo) continuaron adorando en las sinagogas. ¿Cómo cambió el </a:t>
            </a:r>
            <a:r>
              <a:rPr lang="es" altLang="en-US" i="1"/>
              <a:t>birkat ha-minim </a:t>
            </a:r>
            <a:r>
              <a:rPr lang="es" altLang="en-US"/>
              <a:t>ese privilegio?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1619">
                                            <p:txEl>
                                              <p:pRg st="1" end="1"/>
                                            </p:txEl>
                                          </p:spTgt>
                                        </p:tgtEl>
                                        <p:attrNameLst>
                                          <p:attrName>style.visibility</p:attrName>
                                        </p:attrNameLst>
                                      </p:cBhvr>
                                      <p:to>
                                        <p:strVal val="visible"/>
                                      </p:to>
                                    </p:set>
                                    <p:anim calcmode="lin" valueType="num">
                                      <p:cBhvr additive="base">
                                        <p:cTn id="13" dur="500" fill="hold"/>
                                        <p:tgtEl>
                                          <p:spTgt spid="1116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16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04EAAFC-37DC-7916-EADB-CE4599F27C59}"/>
              </a:ext>
            </a:extLst>
          </p:cNvPr>
          <p:cNvSpPr>
            <a:spLocks noGrp="1"/>
          </p:cNvSpPr>
          <p:nvPr>
            <p:ph type="title" idx="4294967295"/>
          </p:nvPr>
        </p:nvSpPr>
        <p:spPr>
          <a:xfrm>
            <a:off x="2070101" y="325438"/>
            <a:ext cx="8208963" cy="1066800"/>
          </a:xfrm>
        </p:spPr>
        <p:txBody>
          <a:bodyPr/>
          <a:lstStyle/>
          <a:p>
            <a:pPr algn="ctr" eaLnBrk="1" hangingPunct="1"/>
            <a:r>
              <a:rPr lang="es" altLang="en-US" sz="6000">
                <a:solidFill>
                  <a:srgbClr val="FFFF66"/>
                </a:solidFill>
                <a:latin typeface="Freestyle Script" panose="030804020302050B0404" pitchFamily="66" charset="0"/>
              </a:rPr>
              <a:t>El estilo de la apocalíptica judía</a:t>
            </a:r>
          </a:p>
        </p:txBody>
      </p:sp>
      <p:sp>
        <p:nvSpPr>
          <p:cNvPr id="29699" name="Rectangle 3">
            <a:extLst>
              <a:ext uri="{FF2B5EF4-FFF2-40B4-BE49-F238E27FC236}">
                <a16:creationId xmlns:a16="http://schemas.microsoft.com/office/drawing/2014/main" id="{D5F378F0-7CDE-6341-A540-A57725C62C85}"/>
              </a:ext>
            </a:extLst>
          </p:cNvPr>
          <p:cNvSpPr>
            <a:spLocks noGrp="1"/>
          </p:cNvSpPr>
          <p:nvPr>
            <p:ph type="body" sz="half" idx="4294967295"/>
          </p:nvPr>
        </p:nvSpPr>
        <p:spPr>
          <a:xfrm>
            <a:off x="2398714" y="1614488"/>
            <a:ext cx="7204075" cy="5091112"/>
          </a:xfrm>
        </p:spPr>
        <p:txBody>
          <a:bodyPr/>
          <a:lstStyle/>
          <a:p>
            <a:pPr eaLnBrk="1" hangingPunct="1">
              <a:buFont typeface="Arial" panose="020B0604020202020204" pitchFamily="34" charset="0"/>
              <a:buNone/>
              <a:defRPr/>
            </a:pPr>
            <a:r>
              <a:rPr lang="es" altLang="en-US" sz="3200">
                <a:solidFill>
                  <a:schemeClr val="hlink"/>
                </a:solidFill>
                <a:effectLst>
                  <a:outerShdw blurRad="38100" dist="38100" dir="2700000" algn="tl">
                    <a:srgbClr val="000000"/>
                  </a:outerShdw>
                </a:effectLst>
                <a:latin typeface="Lucida Fax" panose="02060602050505020204" pitchFamily="18" charset="0"/>
              </a:rPr>
              <a:t>Características primarias</a:t>
            </a:r>
          </a:p>
          <a:p>
            <a:pPr lvl="2" eaLnBrk="1" hangingPunct="1">
              <a:defRPr/>
            </a:pPr>
            <a:r>
              <a:rPr lang="es" altLang="en-US" sz="3600">
                <a:latin typeface="Pristina" panose="03060402040406080204" pitchFamily="66" charset="0"/>
              </a:rPr>
              <a:t>Divulgaciones especiales</a:t>
            </a:r>
          </a:p>
          <a:p>
            <a:pPr lvl="2" eaLnBrk="1" hangingPunct="1">
              <a:defRPr/>
            </a:pPr>
            <a:r>
              <a:rPr lang="es" altLang="en-US" sz="3600">
                <a:latin typeface="Pristina" panose="03060402040406080204" pitchFamily="66" charset="0"/>
              </a:rPr>
              <a:t>Dualismo de poderes y triunfo </a:t>
            </a:r>
            <a:r>
              <a:rPr lang="es" altLang="en-US" sz="3600"/>
              <a:t>de Dios</a:t>
            </a:r>
          </a:p>
          <a:p>
            <a:pPr lvl="2" eaLnBrk="1" hangingPunct="1">
              <a:defRPr/>
            </a:pPr>
            <a:r>
              <a:rPr lang="es" altLang="en-US" sz="3600">
                <a:latin typeface="Pristina" panose="03060402040406080204" pitchFamily="66" charset="0"/>
              </a:rPr>
              <a:t>Dualismo de las edades</a:t>
            </a:r>
          </a:p>
          <a:p>
            <a:pPr lvl="2" eaLnBrk="1" hangingPunct="1">
              <a:defRPr/>
            </a:pPr>
            <a:r>
              <a:rPr lang="es" altLang="en-US" sz="3600">
                <a:latin typeface="Pristina" panose="03060402040406080204" pitchFamily="66" charset="0"/>
              </a:rPr>
              <a:t>Simbolismo</a:t>
            </a:r>
          </a:p>
          <a:p>
            <a:pPr lvl="2" eaLnBrk="1" hangingPunct="1">
              <a:defRPr/>
            </a:pPr>
            <a:r>
              <a:rPr lang="es" altLang="en-US" sz="3600">
                <a:latin typeface="Pristina" panose="03060402040406080204" pitchFamily="66" charset="0"/>
              </a:rPr>
              <a:t>Disturbios cósmicos</a:t>
            </a:r>
          </a:p>
          <a:p>
            <a:pPr lvl="2" eaLnBrk="1" hangingPunct="1">
              <a:defRPr/>
            </a:pPr>
            <a:r>
              <a:rPr lang="es" altLang="en-US" sz="3600">
                <a:latin typeface="Pristina" panose="03060402040406080204" pitchFamily="66" charset="0"/>
              </a:rPr>
              <a:t>Angelología/Demonología</a:t>
            </a:r>
          </a:p>
          <a:p>
            <a:pPr lvl="2" eaLnBrk="1" hangingPunct="1">
              <a:defRPr/>
            </a:pPr>
            <a:r>
              <a:rPr lang="es" altLang="en-US" sz="3600">
                <a:latin typeface="Pristina" panose="03060402040406080204" pitchFamily="66" charset="0"/>
              </a:rPr>
              <a:t>Figura mesiánica y edad venidera</a:t>
            </a:r>
          </a:p>
        </p:txBody>
      </p:sp>
      <p:sp>
        <p:nvSpPr>
          <p:cNvPr id="48132" name="Line 4">
            <a:extLst>
              <a:ext uri="{FF2B5EF4-FFF2-40B4-BE49-F238E27FC236}">
                <a16:creationId xmlns:a16="http://schemas.microsoft.com/office/drawing/2014/main" id="{34AC1933-2B1A-AD2F-0E04-883218C6BE5C}"/>
              </a:ext>
            </a:extLst>
          </p:cNvPr>
          <p:cNvSpPr>
            <a:spLocks noChangeShapeType="1"/>
          </p:cNvSpPr>
          <p:nvPr/>
        </p:nvSpPr>
        <p:spPr bwMode="auto">
          <a:xfrm>
            <a:off x="1524000" y="1295400"/>
            <a:ext cx="9144000" cy="0"/>
          </a:xfrm>
          <a:prstGeom prst="line">
            <a:avLst/>
          </a:prstGeom>
          <a:noFill/>
          <a:ln w="38100" cmpd="dbl">
            <a:solidFill>
              <a:srgbClr val="CC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419"/>
          </a:p>
        </p:txBody>
      </p:sp>
      <p:sp>
        <p:nvSpPr>
          <p:cNvPr id="48133" name="Line 5">
            <a:extLst>
              <a:ext uri="{FF2B5EF4-FFF2-40B4-BE49-F238E27FC236}">
                <a16:creationId xmlns:a16="http://schemas.microsoft.com/office/drawing/2014/main" id="{D55C931A-4819-9AE9-4F54-A31F82254241}"/>
              </a:ext>
            </a:extLst>
          </p:cNvPr>
          <p:cNvSpPr>
            <a:spLocks noChangeShapeType="1"/>
          </p:cNvSpPr>
          <p:nvPr/>
        </p:nvSpPr>
        <p:spPr bwMode="auto">
          <a:xfrm>
            <a:off x="1524000" y="228600"/>
            <a:ext cx="9144000" cy="0"/>
          </a:xfrm>
          <a:prstGeom prst="line">
            <a:avLst/>
          </a:prstGeom>
          <a:noFill/>
          <a:ln w="76200" cmpd="tri">
            <a:solidFill>
              <a:srgbClr val="CC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419"/>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5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6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p:cTn id="13" dur="500" fill="hold"/>
                                        <p:tgtEl>
                                          <p:spTgt spid="2969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969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969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nodeType="clickEffect">
                                  <p:stCondLst>
                                    <p:cond delay="0"/>
                                  </p:stCondLst>
                                  <p:childTnLst>
                                    <p:set>
                                      <p:cBhvr>
                                        <p:cTn id="20" dur="1" fill="hold">
                                          <p:stCondLst>
                                            <p:cond delay="0"/>
                                          </p:stCondLst>
                                        </p:cTn>
                                        <p:tgtEl>
                                          <p:spTgt spid="29699">
                                            <p:txEl>
                                              <p:pRg st="2" end="2"/>
                                            </p:txEl>
                                          </p:spTgt>
                                        </p:tgtEl>
                                        <p:attrNameLst>
                                          <p:attrName>style.visibility</p:attrName>
                                        </p:attrNameLst>
                                      </p:cBhvr>
                                      <p:to>
                                        <p:strVal val="visible"/>
                                      </p:to>
                                    </p:set>
                                    <p:anim calcmode="lin" valueType="num">
                                      <p:cBhvr>
                                        <p:cTn id="21" dur="500" fill="hold"/>
                                        <p:tgtEl>
                                          <p:spTgt spid="2969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2969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2969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29699">
                                            <p:txEl>
                                              <p:pRg st="3" end="3"/>
                                            </p:txEl>
                                          </p:spTgt>
                                        </p:tgtEl>
                                        <p:attrNameLst>
                                          <p:attrName>style.visibility</p:attrName>
                                        </p:attrNameLst>
                                      </p:cBhvr>
                                      <p:to>
                                        <p:strVal val="visible"/>
                                      </p:to>
                                    </p:set>
                                    <p:anim calcmode="lin" valueType="num">
                                      <p:cBhvr>
                                        <p:cTn id="29" dur="500" fill="hold"/>
                                        <p:tgtEl>
                                          <p:spTgt spid="2969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2969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2969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9" presetClass="entr" presetSubtype="0" accel="100000" fill="hold" nodeType="clickEffect">
                                  <p:stCondLst>
                                    <p:cond delay="0"/>
                                  </p:stCondLst>
                                  <p:childTnLst>
                                    <p:set>
                                      <p:cBhvr>
                                        <p:cTn id="36" dur="1" fill="hold">
                                          <p:stCondLst>
                                            <p:cond delay="0"/>
                                          </p:stCondLst>
                                        </p:cTn>
                                        <p:tgtEl>
                                          <p:spTgt spid="29699">
                                            <p:txEl>
                                              <p:pRg st="4" end="4"/>
                                            </p:txEl>
                                          </p:spTgt>
                                        </p:tgtEl>
                                        <p:attrNameLst>
                                          <p:attrName>style.visibility</p:attrName>
                                        </p:attrNameLst>
                                      </p:cBhvr>
                                      <p:to>
                                        <p:strVal val="visible"/>
                                      </p:to>
                                    </p:set>
                                    <p:anim calcmode="lin" valueType="num">
                                      <p:cBhvr>
                                        <p:cTn id="37" dur="500" fill="hold"/>
                                        <p:tgtEl>
                                          <p:spTgt spid="29699">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29699">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29699">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296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9" presetClass="entr" presetSubtype="0" accel="100000" fill="hold" nodeType="clickEffect">
                                  <p:stCondLst>
                                    <p:cond delay="0"/>
                                  </p:stCondLst>
                                  <p:childTnLst>
                                    <p:set>
                                      <p:cBhvr>
                                        <p:cTn id="44" dur="1" fill="hold">
                                          <p:stCondLst>
                                            <p:cond delay="0"/>
                                          </p:stCondLst>
                                        </p:cTn>
                                        <p:tgtEl>
                                          <p:spTgt spid="29699">
                                            <p:txEl>
                                              <p:pRg st="5" end="5"/>
                                            </p:txEl>
                                          </p:spTgt>
                                        </p:tgtEl>
                                        <p:attrNameLst>
                                          <p:attrName>style.visibility</p:attrName>
                                        </p:attrNameLst>
                                      </p:cBhvr>
                                      <p:to>
                                        <p:strVal val="visible"/>
                                      </p:to>
                                    </p:set>
                                    <p:anim calcmode="lin" valueType="num">
                                      <p:cBhvr>
                                        <p:cTn id="45" dur="500" fill="hold"/>
                                        <p:tgtEl>
                                          <p:spTgt spid="29699">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29699">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29699">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296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9" presetClass="entr" presetSubtype="0" accel="100000" fill="hold" nodeType="clickEffect">
                                  <p:stCondLst>
                                    <p:cond delay="0"/>
                                  </p:stCondLst>
                                  <p:childTnLst>
                                    <p:set>
                                      <p:cBhvr>
                                        <p:cTn id="52" dur="1" fill="hold">
                                          <p:stCondLst>
                                            <p:cond delay="0"/>
                                          </p:stCondLst>
                                        </p:cTn>
                                        <p:tgtEl>
                                          <p:spTgt spid="29699">
                                            <p:txEl>
                                              <p:pRg st="6" end="6"/>
                                            </p:txEl>
                                          </p:spTgt>
                                        </p:tgtEl>
                                        <p:attrNameLst>
                                          <p:attrName>style.visibility</p:attrName>
                                        </p:attrNameLst>
                                      </p:cBhvr>
                                      <p:to>
                                        <p:strVal val="visible"/>
                                      </p:to>
                                    </p:set>
                                    <p:anim calcmode="lin" valueType="num">
                                      <p:cBhvr>
                                        <p:cTn id="53" dur="500" fill="hold"/>
                                        <p:tgtEl>
                                          <p:spTgt spid="29699">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29699">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29699">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2969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9" presetClass="entr" presetSubtype="0" accel="100000" fill="hold" nodeType="clickEffect">
                                  <p:stCondLst>
                                    <p:cond delay="0"/>
                                  </p:stCondLst>
                                  <p:childTnLst>
                                    <p:set>
                                      <p:cBhvr>
                                        <p:cTn id="60" dur="1" fill="hold">
                                          <p:stCondLst>
                                            <p:cond delay="0"/>
                                          </p:stCondLst>
                                        </p:cTn>
                                        <p:tgtEl>
                                          <p:spTgt spid="29699">
                                            <p:txEl>
                                              <p:pRg st="7" end="7"/>
                                            </p:txEl>
                                          </p:spTgt>
                                        </p:tgtEl>
                                        <p:attrNameLst>
                                          <p:attrName>style.visibility</p:attrName>
                                        </p:attrNameLst>
                                      </p:cBhvr>
                                      <p:to>
                                        <p:strVal val="visible"/>
                                      </p:to>
                                    </p:set>
                                    <p:anim calcmode="lin" valueType="num">
                                      <p:cBhvr>
                                        <p:cTn id="61" dur="500" fill="hold"/>
                                        <p:tgtEl>
                                          <p:spTgt spid="29699">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29699">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29699">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2969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4DFF3AE2-B45B-D340-C3AC-AA19AEA06DE5}"/>
              </a:ext>
            </a:extLst>
          </p:cNvPr>
          <p:cNvSpPr>
            <a:spLocks noGrp="1"/>
          </p:cNvSpPr>
          <p:nvPr>
            <p:ph type="body" sz="half" idx="4294967295"/>
          </p:nvPr>
        </p:nvSpPr>
        <p:spPr>
          <a:xfrm>
            <a:off x="1822450" y="330201"/>
            <a:ext cx="4237038" cy="6149975"/>
          </a:xfrm>
          <a:gradFill rotWithShape="1">
            <a:gsLst>
              <a:gs pos="0">
                <a:srgbClr val="990000">
                  <a:gamma/>
                  <a:shade val="46275"/>
                  <a:invGamma/>
                </a:srgbClr>
              </a:gs>
              <a:gs pos="100000">
                <a:srgbClr val="990000"/>
              </a:gs>
            </a:gsLst>
            <a:lin ang="5400000" scaled="1"/>
          </a:gradFill>
          <a:ln w="12700">
            <a:solidFill>
              <a:srgbClr val="000000"/>
            </a:solidFill>
            <a:miter lim="800000"/>
            <a:headEnd/>
            <a:tailEnd/>
          </a:ln>
        </p:spPr>
        <p:txBody>
          <a:bodyPr>
            <a:normAutofit lnSpcReduction="10000"/>
          </a:bodyPr>
          <a:lstStyle/>
          <a:p>
            <a:pPr eaLnBrk="1" hangingPunct="1">
              <a:lnSpc>
                <a:spcPct val="80000"/>
              </a:lnSpc>
              <a:buFont typeface="Arial" panose="020B0604020202020204" pitchFamily="34" charset="0"/>
              <a:buNone/>
              <a:defRPr/>
            </a:pPr>
            <a:r>
              <a:rPr lang="es" altLang="en-US" sz="3200" dirty="0">
                <a:solidFill>
                  <a:srgbClr val="FFFF66"/>
                </a:solidFill>
                <a:effectLst>
                  <a:outerShdw blurRad="38100" dist="38100" dir="2700000" algn="tl">
                    <a:srgbClr val="000000"/>
                  </a:outerShdw>
                </a:effectLst>
                <a:latin typeface="Eras Bold ITC" panose="020B0907030504020204" pitchFamily="34" charset="0"/>
              </a:rPr>
              <a:t>PERGAMO</a:t>
            </a:r>
          </a:p>
          <a:p>
            <a:pPr eaLnBrk="1" hangingPunct="1">
              <a:lnSpc>
                <a:spcPct val="80000"/>
              </a:lnSpc>
              <a:defRPr/>
            </a:pPr>
            <a:r>
              <a:rPr lang="es" altLang="en-US" sz="2000" i="1" dirty="0">
                <a:solidFill>
                  <a:schemeClr val="bg1"/>
                </a:solidFill>
                <a:effectLst>
                  <a:outerShdw blurRad="38100" dist="38100" dir="2700000" algn="tl">
                    <a:srgbClr val="000000"/>
                  </a:outerShdw>
                </a:effectLst>
                <a:latin typeface="Comic Sans MS" panose="030F0702030302020204" pitchFamily="66" charset="0"/>
              </a:rPr>
              <a:t>Como la primera ciudad de Asia en aclamar abiertamente a César como divino, Pérgamo fue la capital religiosa de Asia y se la describe sin rodeos como "el trono de Satanás".</a:t>
            </a:r>
          </a:p>
          <a:p>
            <a:pPr eaLnBrk="1" hangingPunct="1">
              <a:lnSpc>
                <a:spcPct val="80000"/>
              </a:lnSpc>
              <a:defRPr/>
            </a:pPr>
            <a:r>
              <a:rPr lang="es" altLang="en-US" sz="2000" i="1" dirty="0">
                <a:solidFill>
                  <a:schemeClr val="bg1"/>
                </a:solidFill>
                <a:effectLst>
                  <a:outerShdw blurRad="38100" dist="38100" dir="2700000" algn="tl">
                    <a:srgbClr val="000000"/>
                  </a:outerShdw>
                </a:effectLst>
                <a:latin typeface="Comic Sans MS" panose="030F0702030302020204" pitchFamily="66" charset="0"/>
              </a:rPr>
              <a:t>El "trono" bien puede referirse al gran altar de Pérgamo. Presentaba bajorrelieves de dioses y gigantes, un altar donde se ofrecían sacrificios a Zeus y Atenea.</a:t>
            </a:r>
          </a:p>
          <a:p>
            <a:pPr eaLnBrk="1" hangingPunct="1">
              <a:lnSpc>
                <a:spcPct val="80000"/>
              </a:lnSpc>
              <a:defRPr/>
            </a:pPr>
            <a:r>
              <a:rPr lang="es" altLang="en-US" sz="2000" i="1" dirty="0">
                <a:solidFill>
                  <a:schemeClr val="bg1"/>
                </a:solidFill>
                <a:effectLst>
                  <a:outerShdw blurRad="38100" dist="38100" dir="2700000" algn="tl">
                    <a:srgbClr val="000000"/>
                  </a:outerShdw>
                </a:effectLst>
                <a:latin typeface="Comic Sans MS" panose="030F0702030302020204" pitchFamily="66" charset="0"/>
              </a:rPr>
              <a:t>Un cristiano, Antipas, ya había sido martirizado allí, y otros cristianos estaban siendo intimidados para comprometer su fe con el paganismo.</a:t>
            </a:r>
          </a:p>
          <a:p>
            <a:pPr eaLnBrk="1" hangingPunct="1">
              <a:lnSpc>
                <a:spcPct val="80000"/>
              </a:lnSpc>
              <a:defRPr/>
            </a:pPr>
            <a:r>
              <a:rPr lang="es" altLang="en-US" sz="2000" i="1" dirty="0">
                <a:solidFill>
                  <a:schemeClr val="bg1"/>
                </a:solidFill>
                <a:effectLst>
                  <a:outerShdw blurRad="38100" dist="38100" dir="2700000" algn="tl">
                    <a:srgbClr val="000000"/>
                  </a:outerShdw>
                </a:effectLst>
                <a:latin typeface="Comic Sans MS" panose="030F0702030302020204" pitchFamily="66" charset="0"/>
              </a:rPr>
              <a:t>Mientras que en Éfeso algunos habían sacrificado el amor en aras de la pureza doctrinal, en Pérgamo habían sacrificado la santidad en el altar de la tolerancia.</a:t>
            </a:r>
          </a:p>
        </p:txBody>
      </p:sp>
      <p:sp>
        <p:nvSpPr>
          <p:cNvPr id="102403" name="Rectangle 3">
            <a:extLst>
              <a:ext uri="{FF2B5EF4-FFF2-40B4-BE49-F238E27FC236}">
                <a16:creationId xmlns:a16="http://schemas.microsoft.com/office/drawing/2014/main" id="{05E7089D-BE2D-2D28-D3C5-0FF991703A14}"/>
              </a:ext>
            </a:extLst>
          </p:cNvPr>
          <p:cNvSpPr>
            <a:spLocks noGrp="1"/>
          </p:cNvSpPr>
          <p:nvPr>
            <p:ph type="body" sz="half" idx="4294967295"/>
          </p:nvPr>
        </p:nvSpPr>
        <p:spPr>
          <a:xfrm>
            <a:off x="6284913" y="314325"/>
            <a:ext cx="4121150" cy="6178550"/>
          </a:xfrm>
          <a:gradFill rotWithShape="1">
            <a:gsLst>
              <a:gs pos="0">
                <a:srgbClr val="990000">
                  <a:gamma/>
                  <a:shade val="46275"/>
                  <a:invGamma/>
                </a:srgbClr>
              </a:gs>
              <a:gs pos="100000">
                <a:srgbClr val="990000"/>
              </a:gs>
            </a:gsLst>
            <a:lin ang="5400000" scaled="1"/>
          </a:gradFill>
          <a:ln w="12700">
            <a:solidFill>
              <a:srgbClr val="000000"/>
            </a:solidFill>
            <a:miter lim="800000"/>
            <a:headEnd/>
            <a:tailEnd/>
          </a:ln>
        </p:spPr>
        <p:txBody>
          <a:bodyPr>
            <a:normAutofit lnSpcReduction="10000"/>
          </a:bodyPr>
          <a:lstStyle/>
          <a:p>
            <a:pPr eaLnBrk="1" hangingPunct="1">
              <a:lnSpc>
                <a:spcPct val="80000"/>
              </a:lnSpc>
              <a:buFont typeface="Arial" panose="020B0604020202020204" pitchFamily="34" charset="0"/>
              <a:buNone/>
              <a:defRPr/>
            </a:pPr>
            <a:r>
              <a:rPr lang="es" altLang="en-US" sz="3200" dirty="0">
                <a:solidFill>
                  <a:srgbClr val="FFFF66"/>
                </a:solidFill>
                <a:effectLst>
                  <a:outerShdw blurRad="38100" dist="38100" dir="2700000" algn="tl">
                    <a:srgbClr val="000000"/>
                  </a:outerShdw>
                </a:effectLst>
                <a:latin typeface="Eras Bold ITC" panose="020B0907030504020204" pitchFamily="34" charset="0"/>
              </a:rPr>
              <a:t>TIATIRA</a:t>
            </a:r>
          </a:p>
          <a:p>
            <a:pPr eaLnBrk="1" hangingPunct="1">
              <a:lnSpc>
                <a:spcPct val="80000"/>
              </a:lnSpc>
              <a:defRPr/>
            </a:pPr>
            <a:r>
              <a:rPr lang="es" altLang="en-US" sz="2000" i="1" dirty="0">
                <a:solidFill>
                  <a:schemeClr val="bg1"/>
                </a:solidFill>
                <a:effectLst>
                  <a:outerShdw blurRad="38100" dist="38100" dir="2700000" algn="tl">
                    <a:srgbClr val="000000"/>
                  </a:outerShdw>
                </a:effectLst>
                <a:latin typeface="Comic Sans MS" panose="030F0702030302020204" pitchFamily="66" charset="0"/>
              </a:rPr>
              <a:t>Tiatira, como Pérgamo, estaba enfrascada en una lucha con el paganismo.</a:t>
            </a:r>
          </a:p>
          <a:p>
            <a:pPr eaLnBrk="1" hangingPunct="1">
              <a:lnSpc>
                <a:spcPct val="80000"/>
              </a:lnSpc>
              <a:defRPr/>
            </a:pPr>
            <a:r>
              <a:rPr lang="es" altLang="en-US" sz="2000" i="1" dirty="0">
                <a:solidFill>
                  <a:schemeClr val="bg1"/>
                </a:solidFill>
                <a:effectLst>
                  <a:outerShdw blurRad="38100" dist="38100" dir="2700000" algn="tl">
                    <a:srgbClr val="000000"/>
                  </a:outerShdw>
                </a:effectLst>
                <a:latin typeface="Comic Sans MS" panose="030F0702030302020204" pitchFamily="66" charset="0"/>
              </a:rPr>
              <a:t>La figura de Jezabel, que buscaba desplazar a Yahvé con Baal, representa el sincretismo pagano.</a:t>
            </a:r>
          </a:p>
          <a:p>
            <a:pPr eaLnBrk="1" hangingPunct="1">
              <a:lnSpc>
                <a:spcPct val="80000"/>
              </a:lnSpc>
              <a:defRPr/>
            </a:pPr>
            <a:r>
              <a:rPr lang="es" altLang="en-US" sz="2000" i="1" dirty="0">
                <a:solidFill>
                  <a:schemeClr val="bg1"/>
                </a:solidFill>
                <a:effectLst>
                  <a:outerShdw blurRad="38100" dist="38100" dir="2700000" algn="tl">
                    <a:srgbClr val="000000"/>
                  </a:outerShdw>
                </a:effectLst>
                <a:latin typeface="Comic Sans MS" panose="030F0702030302020204" pitchFamily="66" charset="0"/>
              </a:rPr>
              <a:t>Una profetisa autoproclamada predicó la tolerancia.</a:t>
            </a:r>
          </a:p>
          <a:p>
            <a:pPr eaLnBrk="1" hangingPunct="1">
              <a:lnSpc>
                <a:spcPct val="80000"/>
              </a:lnSpc>
              <a:defRPr/>
            </a:pPr>
            <a:r>
              <a:rPr lang="es" altLang="en-US" sz="2000" i="1" dirty="0">
                <a:solidFill>
                  <a:schemeClr val="bg1"/>
                </a:solidFill>
                <a:effectLst>
                  <a:outerShdw blurRad="38100" dist="38100" dir="2700000" algn="tl">
                    <a:srgbClr val="000000"/>
                  </a:outerShdw>
                </a:effectLst>
                <a:latin typeface="Comic Sans MS" panose="030F0702030302020204" pitchFamily="66" charset="0"/>
              </a:rPr>
              <a:t>Los gremios de comerciantes de la ciudad monopolizaban la vida económica y religiosa, presionando a todos los ciudadanos para que participaran en las licenciosas “sobremesas” y el culto a Apolo.</a:t>
            </a:r>
          </a:p>
          <a:p>
            <a:pPr eaLnBrk="1" hangingPunct="1">
              <a:lnSpc>
                <a:spcPct val="80000"/>
              </a:lnSpc>
              <a:defRPr/>
            </a:pPr>
            <a:r>
              <a:rPr lang="es" altLang="en-US" sz="2000" i="1" dirty="0">
                <a:solidFill>
                  <a:schemeClr val="bg1"/>
                </a:solidFill>
                <a:effectLst>
                  <a:outerShdw blurRad="38100" dist="38100" dir="2700000" algn="tl">
                    <a:srgbClr val="000000"/>
                  </a:outerShdw>
                </a:effectLst>
                <a:latin typeface="Comic Sans MS" panose="030F0702030302020204" pitchFamily="66" charset="0"/>
              </a:rPr>
              <a:t>Los cristianos deben entender que las violaciones claras de los mandamientos de Dios exigen una resolución firme, no tolerancia.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02">
                                            <p:bg/>
                                          </p:spTgt>
                                        </p:tgtEl>
                                        <p:attrNameLst>
                                          <p:attrName>style.visibility</p:attrName>
                                        </p:attrNameLst>
                                      </p:cBhvr>
                                      <p:to>
                                        <p:strVal val="visible"/>
                                      </p:to>
                                    </p:set>
                                    <p:animEffect transition="in" filter="dissolve">
                                      <p:cBhvr>
                                        <p:cTn id="7" dur="500"/>
                                        <p:tgtEl>
                                          <p:spTgt spid="102402">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2402">
                                            <p:txEl>
                                              <p:pRg st="0" end="0"/>
                                            </p:txEl>
                                          </p:spTgt>
                                        </p:tgtEl>
                                        <p:attrNameLst>
                                          <p:attrName>style.visibility</p:attrName>
                                        </p:attrNameLst>
                                      </p:cBhvr>
                                      <p:to>
                                        <p:strVal val="visible"/>
                                      </p:to>
                                    </p:set>
                                    <p:animEffect transition="in" filter="dissolve">
                                      <p:cBhvr>
                                        <p:cTn id="10" dur="500"/>
                                        <p:tgtEl>
                                          <p:spTgt spid="10240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02402">
                                            <p:txEl>
                                              <p:pRg st="1" end="1"/>
                                            </p:txEl>
                                          </p:spTgt>
                                        </p:tgtEl>
                                        <p:attrNameLst>
                                          <p:attrName>style.visibility</p:attrName>
                                        </p:attrNameLst>
                                      </p:cBhvr>
                                      <p:to>
                                        <p:strVal val="visible"/>
                                      </p:to>
                                    </p:set>
                                    <p:anim calcmode="lin" valueType="num">
                                      <p:cBhvr additive="base">
                                        <p:cTn id="15" dur="500" fill="hold"/>
                                        <p:tgtEl>
                                          <p:spTgt spid="10240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24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02402">
                                            <p:txEl>
                                              <p:pRg st="2" end="2"/>
                                            </p:txEl>
                                          </p:spTgt>
                                        </p:tgtEl>
                                        <p:attrNameLst>
                                          <p:attrName>style.visibility</p:attrName>
                                        </p:attrNameLst>
                                      </p:cBhvr>
                                      <p:to>
                                        <p:strVal val="visible"/>
                                      </p:to>
                                    </p:set>
                                    <p:anim calcmode="lin" valueType="num">
                                      <p:cBhvr additive="base">
                                        <p:cTn id="21" dur="500" fill="hold"/>
                                        <p:tgtEl>
                                          <p:spTgt spid="10240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24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02402">
                                            <p:txEl>
                                              <p:pRg st="3" end="3"/>
                                            </p:txEl>
                                          </p:spTgt>
                                        </p:tgtEl>
                                        <p:attrNameLst>
                                          <p:attrName>style.visibility</p:attrName>
                                        </p:attrNameLst>
                                      </p:cBhvr>
                                      <p:to>
                                        <p:strVal val="visible"/>
                                      </p:to>
                                    </p:set>
                                    <p:anim calcmode="lin" valueType="num">
                                      <p:cBhvr additive="base">
                                        <p:cTn id="27" dur="500" fill="hold"/>
                                        <p:tgtEl>
                                          <p:spTgt spid="10240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24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02402">
                                            <p:txEl>
                                              <p:pRg st="4" end="4"/>
                                            </p:txEl>
                                          </p:spTgt>
                                        </p:tgtEl>
                                        <p:attrNameLst>
                                          <p:attrName>style.visibility</p:attrName>
                                        </p:attrNameLst>
                                      </p:cBhvr>
                                      <p:to>
                                        <p:strVal val="visible"/>
                                      </p:to>
                                    </p:set>
                                    <p:anim calcmode="lin" valueType="num">
                                      <p:cBhvr additive="base">
                                        <p:cTn id="33" dur="500" fill="hold"/>
                                        <p:tgtEl>
                                          <p:spTgt spid="102402">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24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02403">
                                            <p:bg/>
                                          </p:spTgt>
                                        </p:tgtEl>
                                        <p:attrNameLst>
                                          <p:attrName>style.visibility</p:attrName>
                                        </p:attrNameLst>
                                      </p:cBhvr>
                                      <p:to>
                                        <p:strVal val="visible"/>
                                      </p:to>
                                    </p:set>
                                    <p:animEffect transition="in" filter="dissolve">
                                      <p:cBhvr>
                                        <p:cTn id="39" dur="500"/>
                                        <p:tgtEl>
                                          <p:spTgt spid="102403">
                                            <p:bg/>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02403">
                                            <p:txEl>
                                              <p:pRg st="0" end="0"/>
                                            </p:txEl>
                                          </p:spTgt>
                                        </p:tgtEl>
                                        <p:attrNameLst>
                                          <p:attrName>style.visibility</p:attrName>
                                        </p:attrNameLst>
                                      </p:cBhvr>
                                      <p:to>
                                        <p:strVal val="visible"/>
                                      </p:to>
                                    </p:set>
                                    <p:animEffect transition="in" filter="dissolve">
                                      <p:cBhvr>
                                        <p:cTn id="42" dur="500"/>
                                        <p:tgtEl>
                                          <p:spTgt spid="102403">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02403">
                                            <p:txEl>
                                              <p:pRg st="1" end="1"/>
                                            </p:txEl>
                                          </p:spTgt>
                                        </p:tgtEl>
                                        <p:attrNameLst>
                                          <p:attrName>style.visibility</p:attrName>
                                        </p:attrNameLst>
                                      </p:cBhvr>
                                      <p:to>
                                        <p:strVal val="visible"/>
                                      </p:to>
                                    </p:set>
                                    <p:anim calcmode="lin" valueType="num">
                                      <p:cBhvr additive="base">
                                        <p:cTn id="47" dur="500" fill="hold"/>
                                        <p:tgtEl>
                                          <p:spTgt spid="102403">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24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02403">
                                            <p:txEl>
                                              <p:pRg st="2" end="2"/>
                                            </p:txEl>
                                          </p:spTgt>
                                        </p:tgtEl>
                                        <p:attrNameLst>
                                          <p:attrName>style.visibility</p:attrName>
                                        </p:attrNameLst>
                                      </p:cBhvr>
                                      <p:to>
                                        <p:strVal val="visible"/>
                                      </p:to>
                                    </p:set>
                                    <p:anim calcmode="lin" valueType="num">
                                      <p:cBhvr additive="base">
                                        <p:cTn id="53" dur="500" fill="hold"/>
                                        <p:tgtEl>
                                          <p:spTgt spid="102403">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24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02403">
                                            <p:txEl>
                                              <p:pRg st="3" end="3"/>
                                            </p:txEl>
                                          </p:spTgt>
                                        </p:tgtEl>
                                        <p:attrNameLst>
                                          <p:attrName>style.visibility</p:attrName>
                                        </p:attrNameLst>
                                      </p:cBhvr>
                                      <p:to>
                                        <p:strVal val="visible"/>
                                      </p:to>
                                    </p:set>
                                    <p:anim calcmode="lin" valueType="num">
                                      <p:cBhvr additive="base">
                                        <p:cTn id="59" dur="500" fill="hold"/>
                                        <p:tgtEl>
                                          <p:spTgt spid="102403">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24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102403">
                                            <p:txEl>
                                              <p:pRg st="4" end="4"/>
                                            </p:txEl>
                                          </p:spTgt>
                                        </p:tgtEl>
                                        <p:attrNameLst>
                                          <p:attrName>style.visibility</p:attrName>
                                        </p:attrNameLst>
                                      </p:cBhvr>
                                      <p:to>
                                        <p:strVal val="visible"/>
                                      </p:to>
                                    </p:set>
                                    <p:anim calcmode="lin" valueType="num">
                                      <p:cBhvr additive="base">
                                        <p:cTn id="65" dur="500" fill="hold"/>
                                        <p:tgtEl>
                                          <p:spTgt spid="102403">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24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02403">
                                            <p:txEl>
                                              <p:pRg st="5" end="5"/>
                                            </p:txEl>
                                          </p:spTgt>
                                        </p:tgtEl>
                                        <p:attrNameLst>
                                          <p:attrName>style.visibility</p:attrName>
                                        </p:attrNameLst>
                                      </p:cBhvr>
                                      <p:to>
                                        <p:strVal val="visible"/>
                                      </p:to>
                                    </p:set>
                                    <p:anim calcmode="lin" valueType="num">
                                      <p:cBhvr additive="base">
                                        <p:cTn id="71" dur="500" fill="hold"/>
                                        <p:tgtEl>
                                          <p:spTgt spid="102403">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0240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uiExpand="1" build="p" animBg="1"/>
      <p:bldP spid="102403" grpId="0" uiExpand="1"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735DF66F-0603-296E-4398-A5B4902177A7}"/>
              </a:ext>
            </a:extLst>
          </p:cNvPr>
          <p:cNvSpPr>
            <a:spLocks noGrp="1"/>
          </p:cNvSpPr>
          <p:nvPr>
            <p:ph type="body" sz="half" idx="4294967295"/>
          </p:nvPr>
        </p:nvSpPr>
        <p:spPr>
          <a:xfrm>
            <a:off x="1822450" y="330201"/>
            <a:ext cx="4237038" cy="6149975"/>
          </a:xfrm>
          <a:gradFill rotWithShape="1">
            <a:gsLst>
              <a:gs pos="0">
                <a:srgbClr val="990000">
                  <a:gamma/>
                  <a:shade val="46275"/>
                  <a:invGamma/>
                </a:srgbClr>
              </a:gs>
              <a:gs pos="100000">
                <a:srgbClr val="990000"/>
              </a:gs>
            </a:gsLst>
            <a:lin ang="5400000" scaled="1"/>
          </a:gradFill>
          <a:ln w="12700">
            <a:solidFill>
              <a:srgbClr val="000000"/>
            </a:solidFill>
            <a:miter lim="800000"/>
            <a:headEnd/>
            <a:tailEnd/>
          </a:ln>
        </p:spPr>
        <p:txBody>
          <a:bodyPr>
            <a:normAutofit fontScale="92500" lnSpcReduction="10000"/>
          </a:bodyPr>
          <a:lstStyle/>
          <a:p>
            <a:pPr eaLnBrk="1" hangingPunct="1">
              <a:buFont typeface="Arial" panose="020B0604020202020204" pitchFamily="34" charset="0"/>
              <a:buNone/>
              <a:defRPr/>
            </a:pPr>
            <a:r>
              <a:rPr lang="es" altLang="en-US" sz="3200" dirty="0">
                <a:solidFill>
                  <a:srgbClr val="FFFF66"/>
                </a:solidFill>
                <a:effectLst>
                  <a:outerShdw blurRad="38100" dist="38100" dir="2700000" algn="tl">
                    <a:srgbClr val="000000"/>
                  </a:outerShdw>
                </a:effectLst>
                <a:latin typeface="Eras Bold ITC" panose="020B0907030504020204" pitchFamily="34" charset="0"/>
              </a:rPr>
              <a:t>SARDI</a:t>
            </a:r>
          </a:p>
          <a:p>
            <a:pPr eaLnBrk="1" hangingPunct="1">
              <a:defRPr/>
            </a:pPr>
            <a:r>
              <a:rPr lang="es" altLang="en-US" sz="2000" i="1" dirty="0">
                <a:solidFill>
                  <a:schemeClr val="bg1"/>
                </a:solidFill>
                <a:effectLst>
                  <a:outerShdw blurRad="38100" dist="38100" dir="2700000" algn="tl">
                    <a:srgbClr val="000000"/>
                  </a:outerShdw>
                </a:effectLst>
                <a:latin typeface="Comic Sans MS" panose="030F0702030302020204" pitchFamily="66" charset="0"/>
              </a:rPr>
              <a:t>La situación local en Sardis es quizás la más difícil de descubrir.</a:t>
            </a:r>
          </a:p>
          <a:p>
            <a:pPr eaLnBrk="1" hangingPunct="1">
              <a:defRPr/>
            </a:pPr>
            <a:r>
              <a:rPr lang="es" altLang="en-US" sz="2000" i="1" dirty="0">
                <a:solidFill>
                  <a:schemeClr val="bg1"/>
                </a:solidFill>
                <a:effectLst>
                  <a:outerShdw blurRad="38100" dist="38100" dir="2700000" algn="tl">
                    <a:srgbClr val="000000"/>
                  </a:outerShdw>
                </a:effectLst>
                <a:latin typeface="Comic Sans MS" panose="030F0702030302020204" pitchFamily="66" charset="0"/>
              </a:rPr>
              <a:t>Los creyentes no estaban enfrentando una dura oposición o herejía; en cambio, estaban siendo arrullados por una profunda apatía.</a:t>
            </a:r>
          </a:p>
          <a:p>
            <a:pPr eaLnBrk="1" hangingPunct="1">
              <a:defRPr/>
            </a:pPr>
            <a:r>
              <a:rPr lang="es" altLang="en-US" sz="2000" i="1" dirty="0">
                <a:solidFill>
                  <a:schemeClr val="bg1"/>
                </a:solidFill>
                <a:effectLst>
                  <a:outerShdw blurRad="38100" dist="38100" dir="2700000" algn="tl">
                    <a:srgbClr val="000000"/>
                  </a:outerShdw>
                </a:effectLst>
                <a:latin typeface="Comic Sans MS" panose="030F0702030302020204" pitchFamily="66" charset="0"/>
              </a:rPr>
              <a:t>Eran nominalmente cristianos, pero no mucho más. Todas las señales externas estaban allí, pero internamente el Señor vio la muerte.</a:t>
            </a:r>
          </a:p>
          <a:p>
            <a:pPr eaLnBrk="1" hangingPunct="1">
              <a:defRPr/>
            </a:pPr>
            <a:r>
              <a:rPr lang="es" altLang="en-US" sz="2000" i="1" dirty="0">
                <a:solidFill>
                  <a:schemeClr val="bg1"/>
                </a:solidFill>
                <a:effectLst>
                  <a:outerShdw blurRad="38100" dist="38100" dir="2700000" algn="tl">
                    <a:srgbClr val="000000"/>
                  </a:outerShdw>
                </a:effectLst>
                <a:latin typeface="Comic Sans MS" panose="030F0702030302020204" pitchFamily="66" charset="0"/>
              </a:rPr>
              <a:t>Dos veces la ciudad había caído en manos de los enemigos porque sus defensores fueron descuidados, y este letargo se reflejó de manera espiritual.</a:t>
            </a:r>
          </a:p>
          <a:p>
            <a:pPr eaLnBrk="1" hangingPunct="1">
              <a:defRPr/>
            </a:pPr>
            <a:r>
              <a:rPr lang="es" altLang="en-US" sz="2000" i="1" dirty="0">
                <a:solidFill>
                  <a:schemeClr val="bg1"/>
                </a:solidFill>
                <a:effectLst>
                  <a:outerShdw blurRad="38100" dist="38100" dir="2700000" algn="tl">
                    <a:srgbClr val="000000"/>
                  </a:outerShdw>
                </a:effectLst>
                <a:latin typeface="Comic Sans MS" panose="030F0702030302020204" pitchFamily="66" charset="0"/>
              </a:rPr>
              <a:t>El mensaje para Sardis es más grave que para cualquier iglesia hasta ahora.</a:t>
            </a:r>
          </a:p>
        </p:txBody>
      </p:sp>
      <p:sp>
        <p:nvSpPr>
          <p:cNvPr id="103427" name="Rectangle 3">
            <a:extLst>
              <a:ext uri="{FF2B5EF4-FFF2-40B4-BE49-F238E27FC236}">
                <a16:creationId xmlns:a16="http://schemas.microsoft.com/office/drawing/2014/main" id="{9758767B-CC7C-B2F2-96D6-00AE84D0F694}"/>
              </a:ext>
            </a:extLst>
          </p:cNvPr>
          <p:cNvSpPr>
            <a:spLocks noGrp="1"/>
          </p:cNvSpPr>
          <p:nvPr>
            <p:ph type="body" sz="half" idx="4294967295"/>
          </p:nvPr>
        </p:nvSpPr>
        <p:spPr>
          <a:xfrm>
            <a:off x="6284913" y="314325"/>
            <a:ext cx="4121150" cy="6178550"/>
          </a:xfrm>
          <a:gradFill rotWithShape="1">
            <a:gsLst>
              <a:gs pos="0">
                <a:srgbClr val="990000">
                  <a:gamma/>
                  <a:shade val="46275"/>
                  <a:invGamma/>
                </a:srgbClr>
              </a:gs>
              <a:gs pos="100000">
                <a:srgbClr val="990000"/>
              </a:gs>
            </a:gsLst>
            <a:lin ang="5400000" scaled="1"/>
          </a:gradFill>
          <a:ln w="12700">
            <a:solidFill>
              <a:srgbClr val="000000"/>
            </a:solidFill>
            <a:miter lim="800000"/>
            <a:headEnd/>
            <a:tailEnd/>
          </a:ln>
        </p:spPr>
        <p:txBody>
          <a:bodyPr>
            <a:normAutofit lnSpcReduction="10000"/>
          </a:bodyPr>
          <a:lstStyle/>
          <a:p>
            <a:pPr eaLnBrk="1" hangingPunct="1">
              <a:buFont typeface="Arial" panose="020B0604020202020204" pitchFamily="34" charset="0"/>
              <a:buNone/>
              <a:defRPr/>
            </a:pPr>
            <a:r>
              <a:rPr lang="es" altLang="en-US" sz="3200" dirty="0">
                <a:solidFill>
                  <a:srgbClr val="FFFF66"/>
                </a:solidFill>
                <a:effectLst>
                  <a:outerShdw blurRad="38100" dist="38100" dir="2700000" algn="tl">
                    <a:srgbClr val="000000"/>
                  </a:outerShdw>
                </a:effectLst>
                <a:latin typeface="Eras Bold ITC" panose="020B0907030504020204" pitchFamily="34" charset="0"/>
              </a:rPr>
              <a:t>FILADELFIA</a:t>
            </a:r>
          </a:p>
          <a:p>
            <a:pPr eaLnBrk="1" hangingPunct="1">
              <a:defRPr/>
            </a:pPr>
            <a:r>
              <a:rPr lang="es" altLang="en-US" sz="2000" i="1" dirty="0">
                <a:solidFill>
                  <a:schemeClr val="bg1"/>
                </a:solidFill>
                <a:effectLst>
                  <a:outerShdw blurRad="38100" dist="38100" dir="2700000" algn="tl">
                    <a:srgbClr val="000000"/>
                  </a:outerShdw>
                </a:effectLst>
                <a:latin typeface="Comic Sans MS" panose="030F0702030302020204" pitchFamily="66" charset="0"/>
              </a:rPr>
              <a:t>Como en Esmirna, hubo oposición de la sinagoga.</a:t>
            </a:r>
          </a:p>
          <a:p>
            <a:pPr eaLnBrk="1" hangingPunct="1">
              <a:defRPr/>
            </a:pPr>
            <a:r>
              <a:rPr lang="es" altLang="en-US" sz="2000" i="1" dirty="0">
                <a:solidFill>
                  <a:schemeClr val="bg1"/>
                </a:solidFill>
                <a:effectLst>
                  <a:outerShdw blurRad="38100" dist="38100" dir="2700000" algn="tl">
                    <a:srgbClr val="000000"/>
                  </a:outerShdw>
                </a:effectLst>
                <a:latin typeface="Comic Sans MS" panose="030F0702030302020204" pitchFamily="66" charset="0"/>
              </a:rPr>
              <a:t>La “llave de David” probablemente represente la entrada al reino de Dios, una afirmación presentada tanto por cristianos como por judíos (cf. Is 22:15-22).</a:t>
            </a:r>
          </a:p>
          <a:p>
            <a:pPr eaLnBrk="1" hangingPunct="1">
              <a:defRPr/>
            </a:pPr>
            <a:r>
              <a:rPr lang="es" altLang="en-US" sz="2000" i="1" dirty="0">
                <a:solidFill>
                  <a:schemeClr val="bg1"/>
                </a:solidFill>
                <a:effectLst>
                  <a:outerShdw blurRad="38100" dist="38100" dir="2700000" algn="tl">
                    <a:srgbClr val="000000"/>
                  </a:outerShdw>
                </a:effectLst>
                <a:latin typeface="Comic Sans MS" panose="030F0702030302020204" pitchFamily="66" charset="0"/>
              </a:rPr>
              <a:t>Cristo, solo, tiene las llaves del reino de Dios.</a:t>
            </a:r>
          </a:p>
          <a:p>
            <a:pPr eaLnBrk="1" hangingPunct="1">
              <a:defRPr/>
            </a:pPr>
            <a:r>
              <a:rPr lang="es" altLang="en-US" sz="2000" i="1" dirty="0">
                <a:solidFill>
                  <a:schemeClr val="bg1"/>
                </a:solidFill>
                <a:effectLst>
                  <a:outerShdw blurRad="38100" dist="38100" dir="2700000" algn="tl">
                    <a:srgbClr val="000000"/>
                  </a:outerShdw>
                </a:effectLst>
                <a:latin typeface="Comic Sans MS" panose="030F0702030302020204" pitchFamily="66" charset="0"/>
              </a:rPr>
              <a:t>En el tiempo de la gran prueba, Dios prometió preservar a su pueblo hasta el final.</a:t>
            </a:r>
          </a:p>
          <a:p>
            <a:pPr eaLnBrk="1" hangingPunct="1">
              <a:defRPr/>
            </a:pPr>
            <a:r>
              <a:rPr lang="es" altLang="en-US" sz="2000" i="1" dirty="0">
                <a:solidFill>
                  <a:schemeClr val="bg1"/>
                </a:solidFill>
                <a:effectLst>
                  <a:outerShdw blurRad="38100" dist="38100" dir="2700000" algn="tl">
                    <a:srgbClr val="000000"/>
                  </a:outerShdw>
                </a:effectLst>
                <a:latin typeface="Comic Sans MS" panose="030F0702030302020204" pitchFamily="66" charset="0"/>
              </a:rPr>
              <a:t>Mientras tanto, los cristianos debían ser firmes en su resolución.</a:t>
            </a:r>
          </a:p>
          <a:p>
            <a:pPr eaLnBrk="1" hangingPunct="1">
              <a:defRPr/>
            </a:pPr>
            <a:r>
              <a:rPr lang="es" altLang="en-US" sz="2000" i="1" dirty="0">
                <a:solidFill>
                  <a:schemeClr val="bg1"/>
                </a:solidFill>
                <a:effectLst>
                  <a:outerShdw blurRad="38100" dist="38100" dir="2700000" algn="tl">
                    <a:srgbClr val="000000"/>
                  </a:outerShdw>
                </a:effectLst>
                <a:latin typeface="Comic Sans MS" panose="030F0702030302020204" pitchFamily="66" charset="0"/>
              </a:rPr>
              <a:t>La verdadera Jerusalén y el templo eran celestiales.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3426">
                                            <p:bg/>
                                          </p:spTgt>
                                        </p:tgtEl>
                                        <p:attrNameLst>
                                          <p:attrName>style.visibility</p:attrName>
                                        </p:attrNameLst>
                                      </p:cBhvr>
                                      <p:to>
                                        <p:strVal val="visible"/>
                                      </p:to>
                                    </p:set>
                                    <p:animEffect transition="in" filter="dissolve">
                                      <p:cBhvr>
                                        <p:cTn id="7" dur="500"/>
                                        <p:tgtEl>
                                          <p:spTgt spid="103426">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3426">
                                            <p:txEl>
                                              <p:pRg st="0" end="0"/>
                                            </p:txEl>
                                          </p:spTgt>
                                        </p:tgtEl>
                                        <p:attrNameLst>
                                          <p:attrName>style.visibility</p:attrName>
                                        </p:attrNameLst>
                                      </p:cBhvr>
                                      <p:to>
                                        <p:strVal val="visible"/>
                                      </p:to>
                                    </p:set>
                                    <p:animEffect transition="in" filter="dissolve">
                                      <p:cBhvr>
                                        <p:cTn id="10" dur="500"/>
                                        <p:tgtEl>
                                          <p:spTgt spid="10342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03426">
                                            <p:txEl>
                                              <p:pRg st="1" end="1"/>
                                            </p:txEl>
                                          </p:spTgt>
                                        </p:tgtEl>
                                        <p:attrNameLst>
                                          <p:attrName>style.visibility</p:attrName>
                                        </p:attrNameLst>
                                      </p:cBhvr>
                                      <p:to>
                                        <p:strVal val="visible"/>
                                      </p:to>
                                    </p:set>
                                    <p:anim calcmode="lin" valueType="num">
                                      <p:cBhvr additive="base">
                                        <p:cTn id="15" dur="500" fill="hold"/>
                                        <p:tgtEl>
                                          <p:spTgt spid="10342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34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03426">
                                            <p:txEl>
                                              <p:pRg st="2" end="2"/>
                                            </p:txEl>
                                          </p:spTgt>
                                        </p:tgtEl>
                                        <p:attrNameLst>
                                          <p:attrName>style.visibility</p:attrName>
                                        </p:attrNameLst>
                                      </p:cBhvr>
                                      <p:to>
                                        <p:strVal val="visible"/>
                                      </p:to>
                                    </p:set>
                                    <p:anim calcmode="lin" valueType="num">
                                      <p:cBhvr additive="base">
                                        <p:cTn id="21" dur="500" fill="hold"/>
                                        <p:tgtEl>
                                          <p:spTgt spid="103426">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34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03426">
                                            <p:txEl>
                                              <p:pRg st="3" end="3"/>
                                            </p:txEl>
                                          </p:spTgt>
                                        </p:tgtEl>
                                        <p:attrNameLst>
                                          <p:attrName>style.visibility</p:attrName>
                                        </p:attrNameLst>
                                      </p:cBhvr>
                                      <p:to>
                                        <p:strVal val="visible"/>
                                      </p:to>
                                    </p:set>
                                    <p:anim calcmode="lin" valueType="num">
                                      <p:cBhvr additive="base">
                                        <p:cTn id="27" dur="500" fill="hold"/>
                                        <p:tgtEl>
                                          <p:spTgt spid="10342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34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03426">
                                            <p:txEl>
                                              <p:pRg st="4" end="4"/>
                                            </p:txEl>
                                          </p:spTgt>
                                        </p:tgtEl>
                                        <p:attrNameLst>
                                          <p:attrName>style.visibility</p:attrName>
                                        </p:attrNameLst>
                                      </p:cBhvr>
                                      <p:to>
                                        <p:strVal val="visible"/>
                                      </p:to>
                                    </p:set>
                                    <p:anim calcmode="lin" valueType="num">
                                      <p:cBhvr additive="base">
                                        <p:cTn id="33" dur="500" fill="hold"/>
                                        <p:tgtEl>
                                          <p:spTgt spid="10342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34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03426">
                                            <p:txEl>
                                              <p:pRg st="5" end="5"/>
                                            </p:txEl>
                                          </p:spTgt>
                                        </p:tgtEl>
                                        <p:attrNameLst>
                                          <p:attrName>style.visibility</p:attrName>
                                        </p:attrNameLst>
                                      </p:cBhvr>
                                      <p:to>
                                        <p:strVal val="visible"/>
                                      </p:to>
                                    </p:set>
                                    <p:anim calcmode="lin" valueType="num">
                                      <p:cBhvr additive="base">
                                        <p:cTn id="39" dur="500" fill="hold"/>
                                        <p:tgtEl>
                                          <p:spTgt spid="103426">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342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03427">
                                            <p:bg/>
                                          </p:spTgt>
                                        </p:tgtEl>
                                        <p:attrNameLst>
                                          <p:attrName>style.visibility</p:attrName>
                                        </p:attrNameLst>
                                      </p:cBhvr>
                                      <p:to>
                                        <p:strVal val="visible"/>
                                      </p:to>
                                    </p:set>
                                    <p:animEffect transition="in" filter="dissolve">
                                      <p:cBhvr>
                                        <p:cTn id="45" dur="500"/>
                                        <p:tgtEl>
                                          <p:spTgt spid="103427">
                                            <p:bg/>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03427">
                                            <p:txEl>
                                              <p:pRg st="0" end="0"/>
                                            </p:txEl>
                                          </p:spTgt>
                                        </p:tgtEl>
                                        <p:attrNameLst>
                                          <p:attrName>style.visibility</p:attrName>
                                        </p:attrNameLst>
                                      </p:cBhvr>
                                      <p:to>
                                        <p:strVal val="visible"/>
                                      </p:to>
                                    </p:set>
                                    <p:animEffect transition="in" filter="dissolve">
                                      <p:cBhvr>
                                        <p:cTn id="48" dur="500"/>
                                        <p:tgtEl>
                                          <p:spTgt spid="103427">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03427">
                                            <p:txEl>
                                              <p:pRg st="1" end="1"/>
                                            </p:txEl>
                                          </p:spTgt>
                                        </p:tgtEl>
                                        <p:attrNameLst>
                                          <p:attrName>style.visibility</p:attrName>
                                        </p:attrNameLst>
                                      </p:cBhvr>
                                      <p:to>
                                        <p:strVal val="visible"/>
                                      </p:to>
                                    </p:set>
                                    <p:anim calcmode="lin" valueType="num">
                                      <p:cBhvr additive="base">
                                        <p:cTn id="53" dur="500" fill="hold"/>
                                        <p:tgtEl>
                                          <p:spTgt spid="103427">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34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03427">
                                            <p:txEl>
                                              <p:pRg st="2" end="2"/>
                                            </p:txEl>
                                          </p:spTgt>
                                        </p:tgtEl>
                                        <p:attrNameLst>
                                          <p:attrName>style.visibility</p:attrName>
                                        </p:attrNameLst>
                                      </p:cBhvr>
                                      <p:to>
                                        <p:strVal val="visible"/>
                                      </p:to>
                                    </p:set>
                                    <p:anim calcmode="lin" valueType="num">
                                      <p:cBhvr additive="base">
                                        <p:cTn id="59" dur="500" fill="hold"/>
                                        <p:tgtEl>
                                          <p:spTgt spid="103427">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34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103427">
                                            <p:txEl>
                                              <p:pRg st="3" end="3"/>
                                            </p:txEl>
                                          </p:spTgt>
                                        </p:tgtEl>
                                        <p:attrNameLst>
                                          <p:attrName>style.visibility</p:attrName>
                                        </p:attrNameLst>
                                      </p:cBhvr>
                                      <p:to>
                                        <p:strVal val="visible"/>
                                      </p:to>
                                    </p:set>
                                    <p:anim calcmode="lin" valueType="num">
                                      <p:cBhvr additive="base">
                                        <p:cTn id="65" dur="500" fill="hold"/>
                                        <p:tgtEl>
                                          <p:spTgt spid="103427">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34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03427">
                                            <p:txEl>
                                              <p:pRg st="4" end="4"/>
                                            </p:txEl>
                                          </p:spTgt>
                                        </p:tgtEl>
                                        <p:attrNameLst>
                                          <p:attrName>style.visibility</p:attrName>
                                        </p:attrNameLst>
                                      </p:cBhvr>
                                      <p:to>
                                        <p:strVal val="visible"/>
                                      </p:to>
                                    </p:set>
                                    <p:anim calcmode="lin" valueType="num">
                                      <p:cBhvr additive="base">
                                        <p:cTn id="71" dur="500" fill="hold"/>
                                        <p:tgtEl>
                                          <p:spTgt spid="103427">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034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103427">
                                            <p:txEl>
                                              <p:pRg st="5" end="5"/>
                                            </p:txEl>
                                          </p:spTgt>
                                        </p:tgtEl>
                                        <p:attrNameLst>
                                          <p:attrName>style.visibility</p:attrName>
                                        </p:attrNameLst>
                                      </p:cBhvr>
                                      <p:to>
                                        <p:strVal val="visible"/>
                                      </p:to>
                                    </p:set>
                                    <p:anim calcmode="lin" valueType="num">
                                      <p:cBhvr additive="base">
                                        <p:cTn id="77" dur="500" fill="hold"/>
                                        <p:tgtEl>
                                          <p:spTgt spid="103427">
                                            <p:txEl>
                                              <p:pRg st="5" end="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034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103427">
                                            <p:txEl>
                                              <p:pRg st="6" end="6"/>
                                            </p:txEl>
                                          </p:spTgt>
                                        </p:tgtEl>
                                        <p:attrNameLst>
                                          <p:attrName>style.visibility</p:attrName>
                                        </p:attrNameLst>
                                      </p:cBhvr>
                                      <p:to>
                                        <p:strVal val="visible"/>
                                      </p:to>
                                    </p:set>
                                    <p:anim calcmode="lin" valueType="num">
                                      <p:cBhvr additive="base">
                                        <p:cTn id="83" dur="500" fill="hold"/>
                                        <p:tgtEl>
                                          <p:spTgt spid="103427">
                                            <p:txEl>
                                              <p:pRg st="6" end="6"/>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034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uiExpand="1" build="p" animBg="1"/>
      <p:bldP spid="103427" grpId="0" uiExpand="1"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AIS179">
            <a:extLst>
              <a:ext uri="{FF2B5EF4-FFF2-40B4-BE49-F238E27FC236}">
                <a16:creationId xmlns:a16="http://schemas.microsoft.com/office/drawing/2014/main" id="{BB59F5B6-6F71-A0EE-6131-8399511FE48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0"/>
            <a:ext cx="914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Text Box 3">
            <a:extLst>
              <a:ext uri="{FF2B5EF4-FFF2-40B4-BE49-F238E27FC236}">
                <a16:creationId xmlns:a16="http://schemas.microsoft.com/office/drawing/2014/main" id="{22B40DAE-C2AF-BC8F-B36D-F222E70644BF}"/>
              </a:ext>
            </a:extLst>
          </p:cNvPr>
          <p:cNvSpPr txBox="1">
            <a:spLocks noChangeArrowheads="1"/>
          </p:cNvSpPr>
          <p:nvPr/>
        </p:nvSpPr>
        <p:spPr bwMode="auto">
          <a:xfrm>
            <a:off x="1524000" y="3148014"/>
            <a:ext cx="9144000" cy="321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30000"/>
              </a:spcBef>
              <a:spcAft>
                <a:spcPts val="0"/>
              </a:spcAft>
              <a:buClrTx/>
              <a:buSzTx/>
              <a:buFontTx/>
              <a:buNone/>
              <a:tabLst/>
              <a:defRPr/>
            </a:pPr>
            <a:r>
              <a:rPr kumimoji="0" lang="es" altLang="en-US" sz="2800" b="1" i="0" u="none" strike="noStrike" kern="1200" cap="none" spc="0" normalizeH="0" baseline="0" noProof="0">
                <a:ln>
                  <a:noFill/>
                </a:ln>
                <a:solidFill>
                  <a:srgbClr val="ED7D31"/>
                </a:solidFill>
                <a:effectLst/>
                <a:uLnTx/>
                <a:uFillTx/>
                <a:latin typeface="Arial" panose="020B0604020202020204" pitchFamily="34" charset="0"/>
                <a:ea typeface="+mn-ea"/>
                <a:cs typeface="Arial" panose="020B0604020202020204" pitchFamily="34" charset="0"/>
              </a:rPr>
              <a:t>Inscripción de mayordomo real</a:t>
            </a:r>
          </a:p>
          <a:p>
            <a:pPr marL="0" marR="0" lvl="0" indent="0" algn="l" defTabSz="914400" rtl="0" eaLnBrk="1" fontAlgn="auto" latinLnBrk="0" hangingPunct="1">
              <a:lnSpc>
                <a:spcPct val="100000"/>
              </a:lnSpc>
              <a:spcBef>
                <a:spcPct val="30000"/>
              </a:spcBef>
              <a:spcAft>
                <a:spcPts val="0"/>
              </a:spcAft>
              <a:buClrTx/>
              <a:buSzTx/>
              <a:buFontTx/>
              <a:buNone/>
              <a:tabLst/>
              <a:defRPr/>
            </a:pPr>
            <a:r>
              <a:rPr kumimoji="0" lang="es" altLang="en-US" sz="2400" b="0" i="1" u="none" strike="noStrike" kern="1200" cap="none" spc="0" normalizeH="0" baseline="0" noProof="0">
                <a:ln>
                  <a:noFill/>
                </a:ln>
                <a:solidFill>
                  <a:prstClr val="black"/>
                </a:solidFill>
                <a:effectLst/>
                <a:uLnTx/>
                <a:uFillTx/>
                <a:latin typeface="Arial Narrow" panose="020B0606020202030204" pitchFamily="34" charset="0"/>
                <a:ea typeface="+mn-ea"/>
                <a:cs typeface="Arial" panose="020B0604020202020204" pitchFamily="34" charset="0"/>
              </a:rPr>
              <a:t>Dos figuras, Sebna y Eliaquim, se describen en Is. 22:20-25. El primero decidió labrarse una tumba elegante como monumento a su propia grandeza. La palabra de Yahvé a Isaías fue que Sebna moriría y sería reemplazada por Eliaquim, quien ahora llevaría la llave de la casa de David, la enorme llave de las puertas del palacio. Su título, "El que está sobre la casa", sobrevive del período de Ezequías en la cabecera de una cámara funeraria excavada en la roca descubierta en 1870 cerca de Siloé, posiblemente la misma tumba excavada por Sebna.</a:t>
            </a:r>
          </a:p>
        </p:txBody>
      </p:sp>
      <p:sp>
        <p:nvSpPr>
          <p:cNvPr id="105476" name="Text Box 4">
            <a:extLst>
              <a:ext uri="{FF2B5EF4-FFF2-40B4-BE49-F238E27FC236}">
                <a16:creationId xmlns:a16="http://schemas.microsoft.com/office/drawing/2014/main" id="{14E02368-40E8-518D-06A6-F505CB75ED89}"/>
              </a:ext>
            </a:extLst>
          </p:cNvPr>
          <p:cNvSpPr txBox="1">
            <a:spLocks noChangeArrowheads="1"/>
          </p:cNvSpPr>
          <p:nvPr/>
        </p:nvSpPr>
        <p:spPr bwMode="auto">
          <a:xfrm>
            <a:off x="5943600" y="2514601"/>
            <a:ext cx="274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Museo Británico, Londres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00E4A53B-2DE3-91A5-723B-BF9263CEAE61}"/>
              </a:ext>
            </a:extLst>
          </p:cNvPr>
          <p:cNvSpPr>
            <a:spLocks noGrp="1"/>
          </p:cNvSpPr>
          <p:nvPr>
            <p:ph type="body" sz="half" idx="4294967295"/>
          </p:nvPr>
        </p:nvSpPr>
        <p:spPr>
          <a:xfrm>
            <a:off x="1822450" y="330201"/>
            <a:ext cx="4237038" cy="6149975"/>
          </a:xfrm>
          <a:gradFill rotWithShape="1">
            <a:gsLst>
              <a:gs pos="0">
                <a:srgbClr val="990000">
                  <a:gamma/>
                  <a:shade val="46275"/>
                  <a:invGamma/>
                </a:srgbClr>
              </a:gs>
              <a:gs pos="100000">
                <a:srgbClr val="990000"/>
              </a:gs>
            </a:gsLst>
            <a:lin ang="5400000" scaled="1"/>
          </a:gradFill>
          <a:ln w="12700">
            <a:solidFill>
              <a:srgbClr val="000000"/>
            </a:solidFill>
            <a:miter lim="800000"/>
            <a:headEnd/>
            <a:tailEnd/>
          </a:ln>
        </p:spPr>
        <p:txBody>
          <a:bodyPr/>
          <a:lstStyle/>
          <a:p>
            <a:pPr eaLnBrk="1" hangingPunct="1">
              <a:lnSpc>
                <a:spcPct val="80000"/>
              </a:lnSpc>
              <a:buFont typeface="Arial" panose="020B0604020202020204" pitchFamily="34" charset="0"/>
              <a:buNone/>
              <a:defRPr/>
            </a:pPr>
            <a:r>
              <a:rPr lang="es" altLang="en-US" sz="3200" dirty="0">
                <a:solidFill>
                  <a:srgbClr val="FFFF66"/>
                </a:solidFill>
                <a:effectLst>
                  <a:outerShdw blurRad="38100" dist="38100" dir="2700000" algn="tl">
                    <a:srgbClr val="000000"/>
                  </a:outerShdw>
                </a:effectLst>
                <a:latin typeface="Eras Bold ITC" panose="020B0907030504020204" pitchFamily="34" charset="0"/>
              </a:rPr>
              <a:t>LAODICEA</a:t>
            </a:r>
          </a:p>
          <a:p>
            <a:pPr eaLnBrk="1" hangingPunct="1">
              <a:lnSpc>
                <a:spcPct val="80000"/>
              </a:lnSpc>
              <a:defRPr/>
            </a:pPr>
            <a:r>
              <a:rPr lang="es" altLang="en-US" sz="2000" i="1" dirty="0">
                <a:solidFill>
                  <a:schemeClr val="bg1"/>
                </a:solidFill>
                <a:effectLst>
                  <a:outerShdw blurRad="38100" dist="38100" dir="2700000" algn="tl">
                    <a:srgbClr val="000000"/>
                  </a:outerShdw>
                </a:effectLst>
                <a:latin typeface="Comic Sans MS" panose="030F0702030302020204" pitchFamily="66" charset="0"/>
              </a:rPr>
              <a:t>Como uno de los centros comerciales más ricos de Asia, la prosperidad material de Laodicea había diluido su compromiso cristiano hasta el punto de la mediocridad.</a:t>
            </a:r>
          </a:p>
          <a:p>
            <a:pPr eaLnBrk="1" hangingPunct="1">
              <a:lnSpc>
                <a:spcPct val="80000"/>
              </a:lnSpc>
              <a:defRPr/>
            </a:pPr>
            <a:r>
              <a:rPr lang="es" altLang="en-US" sz="2000" i="1" dirty="0">
                <a:solidFill>
                  <a:schemeClr val="bg1"/>
                </a:solidFill>
                <a:effectLst>
                  <a:outerShdw blurRad="38100" dist="38100" dir="2700000" algn="tl">
                    <a:srgbClr val="000000"/>
                  </a:outerShdw>
                </a:effectLst>
                <a:latin typeface="Comic Sans MS" panose="030F0702030302020204" pitchFamily="66" charset="0"/>
              </a:rPr>
              <a:t>Su testimonio cristiano fue como su agua tibia que venía por acueducto del río </a:t>
            </a:r>
            <a:r>
              <a:rPr lang="es" altLang="en-US" sz="2000" i="1" dirty="0" err="1">
                <a:solidFill>
                  <a:schemeClr val="bg1"/>
                </a:solidFill>
                <a:effectLst>
                  <a:outerShdw blurRad="38100" dist="38100" dir="2700000" algn="tl">
                    <a:srgbClr val="000000"/>
                  </a:outerShdw>
                </a:effectLst>
                <a:latin typeface="Comic Sans MS" panose="030F0702030302020204" pitchFamily="66" charset="0"/>
              </a:rPr>
              <a:t>Lychus </a:t>
            </a:r>
            <a:r>
              <a:rPr lang="es" altLang="en-US" sz="2000" i="1" dirty="0">
                <a:solidFill>
                  <a:schemeClr val="bg1"/>
                </a:solidFill>
                <a:effectLst>
                  <a:outerShdw blurRad="38100" dist="38100" dir="2700000" algn="tl">
                    <a:srgbClr val="000000"/>
                  </a:outerShdw>
                </a:effectLst>
                <a:latin typeface="Comic Sans MS" panose="030F0702030302020204" pitchFamily="66" charset="0"/>
              </a:rPr>
              <a:t>, agua llena de carbonato de calcio.</a:t>
            </a:r>
          </a:p>
          <a:p>
            <a:pPr eaLnBrk="1" hangingPunct="1">
              <a:lnSpc>
                <a:spcPct val="80000"/>
              </a:lnSpc>
              <a:defRPr/>
            </a:pPr>
            <a:r>
              <a:rPr lang="es" altLang="en-US" sz="2000" i="1" dirty="0">
                <a:solidFill>
                  <a:schemeClr val="bg1"/>
                </a:solidFill>
                <a:effectLst>
                  <a:outerShdw blurRad="38100" dist="38100" dir="2700000" algn="tl">
                    <a:srgbClr val="000000"/>
                  </a:outerShdw>
                </a:effectLst>
                <a:latin typeface="Comic Sans MS" panose="030F0702030302020204" pitchFamily="66" charset="0"/>
              </a:rPr>
              <a:t>Su facultad de medicina producía el famoso “polvo frigio” para tratamientos oculares, y el Señor instó a los cristianos a “ungir” sus ojos espirituales.</a:t>
            </a:r>
          </a:p>
          <a:p>
            <a:pPr eaLnBrk="1" hangingPunct="1">
              <a:lnSpc>
                <a:spcPct val="80000"/>
              </a:lnSpc>
              <a:defRPr/>
            </a:pPr>
            <a:r>
              <a:rPr lang="es" altLang="en-US" sz="2000" i="1" dirty="0">
                <a:solidFill>
                  <a:schemeClr val="bg1"/>
                </a:solidFill>
                <a:effectLst>
                  <a:outerShdw blurRad="38100" dist="38100" dir="2700000" algn="tl">
                    <a:srgbClr val="000000"/>
                  </a:outerShdw>
                </a:effectLst>
                <a:latin typeface="Comic Sans MS" panose="030F0702030302020204" pitchFamily="66" charset="0"/>
              </a:rPr>
              <a:t>Mientras que Esmirna era pobre pero espiritualmente rica, Laodicea era rica pero espiritualmente pobre.</a:t>
            </a:r>
          </a:p>
        </p:txBody>
      </p:sp>
      <p:sp>
        <p:nvSpPr>
          <p:cNvPr id="104452" name="Text Box 4">
            <a:extLst>
              <a:ext uri="{FF2B5EF4-FFF2-40B4-BE49-F238E27FC236}">
                <a16:creationId xmlns:a16="http://schemas.microsoft.com/office/drawing/2014/main" id="{E636FAD6-CE18-9E9B-53E6-01E03C6DF679}"/>
              </a:ext>
            </a:extLst>
          </p:cNvPr>
          <p:cNvSpPr txBox="1">
            <a:spLocks noChangeArrowheads="1"/>
          </p:cNvSpPr>
          <p:nvPr/>
        </p:nvSpPr>
        <p:spPr bwMode="auto">
          <a:xfrm>
            <a:off x="6575426" y="693739"/>
            <a:ext cx="3598863" cy="5430837"/>
          </a:xfrm>
          <a:prstGeom prst="rect">
            <a:avLst/>
          </a:prstGeom>
          <a:noFill/>
          <a:ln>
            <a:noFill/>
          </a:ln>
          <a:effectLst/>
        </p:spPr>
        <p:txBody>
          <a:bodyPr>
            <a:spAutoFit/>
          </a:bodyPr>
          <a:lstStyle>
            <a:lvl1pPr>
              <a:defRPr>
                <a:solidFill>
                  <a:schemeClr val="tx1"/>
                </a:solidFill>
                <a:latin typeface="Trebuchet MS" panose="020B0603020202020204" pitchFamily="34" charset="0"/>
              </a:defRPr>
            </a:lvl1pPr>
            <a:lvl2pPr>
              <a:defRPr>
                <a:solidFill>
                  <a:schemeClr val="tx1"/>
                </a:solidFill>
                <a:latin typeface="Trebuchet MS" panose="020B0603020202020204" pitchFamily="34" charset="0"/>
              </a:defRPr>
            </a:lvl2pPr>
            <a:lvl3pPr>
              <a:defRPr>
                <a:solidFill>
                  <a:schemeClr val="tx1"/>
                </a:solidFill>
                <a:latin typeface="Trebuchet MS" panose="020B0603020202020204" pitchFamily="34" charset="0"/>
              </a:defRPr>
            </a:lvl3pPr>
            <a:lvl4pPr>
              <a:defRPr>
                <a:solidFill>
                  <a:schemeClr val="tx1"/>
                </a:solidFill>
                <a:latin typeface="Trebuchet MS" panose="020B0603020202020204" pitchFamily="34" charset="0"/>
              </a:defRPr>
            </a:lvl4pPr>
            <a:lvl5pPr>
              <a:defRPr>
                <a:solidFill>
                  <a:schemeClr val="tx1"/>
                </a:solidFill>
                <a:latin typeface="Trebuchet MS" panose="020B0603020202020204" pitchFamily="34" charset="0"/>
              </a:defRPr>
            </a:lvl5pPr>
            <a:lvl6pPr fontAlgn="base">
              <a:spcBef>
                <a:spcPct val="0"/>
              </a:spcBef>
              <a:spcAft>
                <a:spcPct val="0"/>
              </a:spcAft>
              <a:defRPr>
                <a:solidFill>
                  <a:schemeClr val="tx1"/>
                </a:solidFill>
                <a:latin typeface="Trebuchet MS" panose="020B0603020202020204" pitchFamily="34" charset="0"/>
              </a:defRPr>
            </a:lvl6pPr>
            <a:lvl7pPr fontAlgn="base">
              <a:spcBef>
                <a:spcPct val="0"/>
              </a:spcBef>
              <a:spcAft>
                <a:spcPct val="0"/>
              </a:spcAft>
              <a:defRPr>
                <a:solidFill>
                  <a:schemeClr val="tx1"/>
                </a:solidFill>
                <a:latin typeface="Trebuchet MS" panose="020B0603020202020204" pitchFamily="34" charset="0"/>
              </a:defRPr>
            </a:lvl7pPr>
            <a:lvl8pPr fontAlgn="base">
              <a:spcBef>
                <a:spcPct val="0"/>
              </a:spcBef>
              <a:spcAft>
                <a:spcPct val="0"/>
              </a:spcAft>
              <a:defRPr>
                <a:solidFill>
                  <a:schemeClr val="tx1"/>
                </a:solidFill>
                <a:latin typeface="Trebuchet MS" panose="020B0603020202020204" pitchFamily="34" charset="0"/>
              </a:defRPr>
            </a:lvl8pPr>
            <a:lvl9pPr fontAlgn="base">
              <a:spcBef>
                <a:spcPct val="0"/>
              </a:spcBef>
              <a:spcAft>
                <a:spcPct val="0"/>
              </a:spcAft>
              <a:defRPr>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Impact" panose="020B0806030902050204" pitchFamily="34" charset="0"/>
                <a:ea typeface="+mn-ea"/>
                <a:cs typeface="+mn-cs"/>
              </a:rPr>
              <a:t>Se da una advertencia final al final de cada misiva de la iglesia: “El que tiene oído, oiga lo que el Espíritu dice a las iglesias”.</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2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Impact" panose="020B0806030902050204" pitchFamily="34" charset="0"/>
                <a:ea typeface="+mn-ea"/>
                <a:cs typeface="+mn-cs"/>
              </a:rPr>
              <a:t>Esta admonición invita al lector, sin importar la época, a escuchar el mensaje y aplicarlo a sí mismo.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4450">
                                            <p:bg/>
                                          </p:spTgt>
                                        </p:tgtEl>
                                        <p:attrNameLst>
                                          <p:attrName>style.visibility</p:attrName>
                                        </p:attrNameLst>
                                      </p:cBhvr>
                                      <p:to>
                                        <p:strVal val="visible"/>
                                      </p:to>
                                    </p:set>
                                    <p:animEffect transition="in" filter="dissolve">
                                      <p:cBhvr>
                                        <p:cTn id="7" dur="500"/>
                                        <p:tgtEl>
                                          <p:spTgt spid="104450">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4450">
                                            <p:txEl>
                                              <p:pRg st="0" end="0"/>
                                            </p:txEl>
                                          </p:spTgt>
                                        </p:tgtEl>
                                        <p:attrNameLst>
                                          <p:attrName>style.visibility</p:attrName>
                                        </p:attrNameLst>
                                      </p:cBhvr>
                                      <p:to>
                                        <p:strVal val="visible"/>
                                      </p:to>
                                    </p:set>
                                    <p:animEffect transition="in" filter="dissolve">
                                      <p:cBhvr>
                                        <p:cTn id="10" dur="500"/>
                                        <p:tgtEl>
                                          <p:spTgt spid="10445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04450">
                                            <p:txEl>
                                              <p:pRg st="1" end="1"/>
                                            </p:txEl>
                                          </p:spTgt>
                                        </p:tgtEl>
                                        <p:attrNameLst>
                                          <p:attrName>style.visibility</p:attrName>
                                        </p:attrNameLst>
                                      </p:cBhvr>
                                      <p:to>
                                        <p:strVal val="visible"/>
                                      </p:to>
                                    </p:set>
                                    <p:anim calcmode="lin" valueType="num">
                                      <p:cBhvr additive="base">
                                        <p:cTn id="15" dur="500" fill="hold"/>
                                        <p:tgtEl>
                                          <p:spTgt spid="104450">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44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04450">
                                            <p:txEl>
                                              <p:pRg st="2" end="2"/>
                                            </p:txEl>
                                          </p:spTgt>
                                        </p:tgtEl>
                                        <p:attrNameLst>
                                          <p:attrName>style.visibility</p:attrName>
                                        </p:attrNameLst>
                                      </p:cBhvr>
                                      <p:to>
                                        <p:strVal val="visible"/>
                                      </p:to>
                                    </p:set>
                                    <p:anim calcmode="lin" valueType="num">
                                      <p:cBhvr additive="base">
                                        <p:cTn id="21" dur="500" fill="hold"/>
                                        <p:tgtEl>
                                          <p:spTgt spid="104450">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44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04450">
                                            <p:txEl>
                                              <p:pRg st="3" end="3"/>
                                            </p:txEl>
                                          </p:spTgt>
                                        </p:tgtEl>
                                        <p:attrNameLst>
                                          <p:attrName>style.visibility</p:attrName>
                                        </p:attrNameLst>
                                      </p:cBhvr>
                                      <p:to>
                                        <p:strVal val="visible"/>
                                      </p:to>
                                    </p:set>
                                    <p:anim calcmode="lin" valueType="num">
                                      <p:cBhvr additive="base">
                                        <p:cTn id="27" dur="500" fill="hold"/>
                                        <p:tgtEl>
                                          <p:spTgt spid="104450">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44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04450">
                                            <p:txEl>
                                              <p:pRg st="4" end="4"/>
                                            </p:txEl>
                                          </p:spTgt>
                                        </p:tgtEl>
                                        <p:attrNameLst>
                                          <p:attrName>style.visibility</p:attrName>
                                        </p:attrNameLst>
                                      </p:cBhvr>
                                      <p:to>
                                        <p:strVal val="visible"/>
                                      </p:to>
                                    </p:set>
                                    <p:anim calcmode="lin" valueType="num">
                                      <p:cBhvr additive="base">
                                        <p:cTn id="33" dur="500" fill="hold"/>
                                        <p:tgtEl>
                                          <p:spTgt spid="104450">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44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104452"/>
                                        </p:tgtEl>
                                        <p:attrNameLst>
                                          <p:attrName>style.visibility</p:attrName>
                                        </p:attrNameLst>
                                      </p:cBhvr>
                                      <p:to>
                                        <p:strVal val="visible"/>
                                      </p:to>
                                    </p:set>
                                    <p:anim calcmode="lin" valueType="num">
                                      <p:cBhvr>
                                        <p:cTn id="39" dur="500" fill="hold"/>
                                        <p:tgtEl>
                                          <p:spTgt spid="104452"/>
                                        </p:tgtEl>
                                        <p:attrNameLst>
                                          <p:attrName>ppt_w</p:attrName>
                                        </p:attrNameLst>
                                      </p:cBhvr>
                                      <p:tavLst>
                                        <p:tav tm="0">
                                          <p:val>
                                            <p:fltVal val="0"/>
                                          </p:val>
                                        </p:tav>
                                        <p:tav tm="100000">
                                          <p:val>
                                            <p:strVal val="#ppt_w"/>
                                          </p:val>
                                        </p:tav>
                                      </p:tavLst>
                                    </p:anim>
                                    <p:anim calcmode="lin" valueType="num">
                                      <p:cBhvr>
                                        <p:cTn id="40" dur="500" fill="hold"/>
                                        <p:tgtEl>
                                          <p:spTgt spid="1044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uiExpand="1" build="p" animBg="1"/>
      <p:bldP spid="10445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99CA17A4-7C88-04B9-A0EC-361CA4C0DFC7}"/>
              </a:ext>
            </a:extLst>
          </p:cNvPr>
          <p:cNvSpPr>
            <a:spLocks noGrp="1"/>
          </p:cNvSpPr>
          <p:nvPr>
            <p:ph type="title" idx="4294967295"/>
          </p:nvPr>
        </p:nvSpPr>
        <p:spPr/>
        <p:txBody>
          <a:bodyPr/>
          <a:lstStyle/>
          <a:p>
            <a:pPr eaLnBrk="1" hangingPunct="1"/>
            <a:r>
              <a:rPr lang="es" altLang="en-US" b="1"/>
              <a:t>LA VISIÓN DEL CIELO (4:1—5:14)</a:t>
            </a:r>
          </a:p>
        </p:txBody>
      </p:sp>
      <p:sp>
        <p:nvSpPr>
          <p:cNvPr id="107523" name="Rectangle 3">
            <a:extLst>
              <a:ext uri="{FF2B5EF4-FFF2-40B4-BE49-F238E27FC236}">
                <a16:creationId xmlns:a16="http://schemas.microsoft.com/office/drawing/2014/main" id="{9DE4D3DB-D74A-77CC-8A6B-E782AC89502C}"/>
              </a:ext>
            </a:extLst>
          </p:cNvPr>
          <p:cNvSpPr>
            <a:spLocks noGrp="1"/>
          </p:cNvSpPr>
          <p:nvPr>
            <p:ph type="body" idx="4294967295"/>
          </p:nvPr>
        </p:nvSpPr>
        <p:spPr>
          <a:xfrm>
            <a:off x="2057401" y="2347913"/>
            <a:ext cx="8201025" cy="3587750"/>
          </a:xfrm>
        </p:spPr>
        <p:txBody>
          <a:bodyPr/>
          <a:lstStyle/>
          <a:p>
            <a:pPr eaLnBrk="1" hangingPunct="1">
              <a:buFont typeface="Arial" panose="020B0604020202020204" pitchFamily="34" charset="0"/>
              <a:buNone/>
            </a:pPr>
            <a:r>
              <a:rPr lang="es" altLang="en-US" b="1" i="1">
                <a:solidFill>
                  <a:srgbClr val="00FFFF"/>
                </a:solidFill>
              </a:rPr>
              <a:t>¿Por qué la visión de Juan cambia continuamente entre el cielo y la tierra, y cuál es el significado de la expresión, “Os mostraré lo que es necesario que suceda en el futuro” (4:1b)?</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9DD0DC1D-6567-3E0B-2F12-5D4CC8FBA9F5}"/>
              </a:ext>
            </a:extLst>
          </p:cNvPr>
          <p:cNvSpPr>
            <a:spLocks noGrp="1"/>
          </p:cNvSpPr>
          <p:nvPr>
            <p:ph type="title" idx="4294967295"/>
          </p:nvPr>
        </p:nvSpPr>
        <p:spPr/>
        <p:txBody>
          <a:bodyPr/>
          <a:lstStyle/>
          <a:p>
            <a:pPr eaLnBrk="1" hangingPunct="1"/>
            <a:r>
              <a:rPr lang="es" altLang="en-US"/>
              <a:t>tierra y cielo</a:t>
            </a:r>
          </a:p>
        </p:txBody>
      </p:sp>
      <p:sp>
        <p:nvSpPr>
          <p:cNvPr id="118787" name="Rectangle 3">
            <a:extLst>
              <a:ext uri="{FF2B5EF4-FFF2-40B4-BE49-F238E27FC236}">
                <a16:creationId xmlns:a16="http://schemas.microsoft.com/office/drawing/2014/main" id="{8488BB4B-DF08-71F8-C475-7A3FAFAAE15E}"/>
              </a:ext>
            </a:extLst>
          </p:cNvPr>
          <p:cNvSpPr>
            <a:spLocks noGrp="1"/>
          </p:cNvSpPr>
          <p:nvPr>
            <p:ph type="body" idx="4294967295"/>
          </p:nvPr>
        </p:nvSpPr>
        <p:spPr>
          <a:xfrm>
            <a:off x="2057400" y="2336800"/>
            <a:ext cx="8142288" cy="4337050"/>
          </a:xfrm>
        </p:spPr>
        <p:txBody>
          <a:bodyPr/>
          <a:lstStyle/>
          <a:p>
            <a:pPr eaLnBrk="1" hangingPunct="1">
              <a:buFont typeface="Arial" panose="020B0604020202020204" pitchFamily="34" charset="0"/>
              <a:buNone/>
            </a:pPr>
            <a:r>
              <a:rPr lang="es" altLang="en-US">
                <a:solidFill>
                  <a:srgbClr val="FFFF66"/>
                </a:solidFill>
              </a:rPr>
              <a:t>La relación entre la tierra y el cielo es tal que todo en la tierra finalmente se reconciliará con el gobierno del cielo.</a:t>
            </a:r>
          </a:p>
          <a:p>
            <a:pPr eaLnBrk="1" hangingPunct="1"/>
            <a:r>
              <a:rPr lang="es" altLang="en-US" i="1"/>
              <a:t>Los “viajes” de ida y vuelta entre el cielo y la tierra son típicos de la literatura apocalíptica. Aseguran a los fieles en la tierra que el cielo no está perturbado por la turbulencia en la tierra.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p:cTn id="7" dur="500" fill="hold"/>
                                        <p:tgtEl>
                                          <p:spTgt spid="1187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87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anim calcmode="lin" valueType="num">
                                      <p:cBhvr additive="base">
                                        <p:cTn id="13" dur="500" fill="hold"/>
                                        <p:tgtEl>
                                          <p:spTgt spid="1187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10" descr="tabernacle-complex-diagram-1800x1166x300[1]">
            <a:extLst>
              <a:ext uri="{FF2B5EF4-FFF2-40B4-BE49-F238E27FC236}">
                <a16:creationId xmlns:a16="http://schemas.microsoft.com/office/drawing/2014/main" id="{403452F7-A44B-907D-E2A9-B741EE38CCEB}"/>
              </a:ext>
            </a:extLst>
          </p:cNvPr>
          <p:cNvPicPr>
            <a:picLocks noGrp="1" noChangeAspect="1" noChangeArrowheads="1"/>
          </p:cNvPicPr>
          <p:nvPr>
            <p:ph sz="half" idx="4294967295"/>
          </p:nvPr>
        </p:nvPicPr>
        <p:blipFill>
          <a:blip r:embed="rId2" cstate="email">
            <a:extLst>
              <a:ext uri="{28A0092B-C50C-407E-A947-70E740481C1C}">
                <a14:useLocalDpi xmlns:a14="http://schemas.microsoft.com/office/drawing/2010/main"/>
              </a:ext>
            </a:extLst>
          </a:blip>
          <a:srcRect/>
          <a:stretch>
            <a:fillRect/>
          </a:stretch>
        </p:blipFill>
        <p:spPr>
          <a:xfrm>
            <a:off x="2200276" y="169863"/>
            <a:ext cx="7802563" cy="5510212"/>
          </a:xfrm>
        </p:spPr>
      </p:pic>
      <p:sp>
        <p:nvSpPr>
          <p:cNvPr id="109571" name="Text Box 11">
            <a:extLst>
              <a:ext uri="{FF2B5EF4-FFF2-40B4-BE49-F238E27FC236}">
                <a16:creationId xmlns:a16="http://schemas.microsoft.com/office/drawing/2014/main" id="{73B6DE79-B7A7-DA94-173F-B054351AD285}"/>
              </a:ext>
            </a:extLst>
          </p:cNvPr>
          <p:cNvSpPr txBox="1">
            <a:spLocks noChangeArrowheads="1"/>
          </p:cNvSpPr>
          <p:nvPr/>
        </p:nvSpPr>
        <p:spPr bwMode="auto">
          <a:xfrm>
            <a:off x="1878014" y="5811839"/>
            <a:ext cx="8480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s" altLang="en-US" sz="2000" b="1"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Los elementos del tabernáculo en el desierto y el templo de Salomón son evidentes en la visión de Juan de la liturgia celestial.</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9" name="Picture 5" descr="ANd9GcSYAh3aDrbtow9FC8to4FfDnCx3TlDGoLVRDV5k4OYt_u1JdJn5">
            <a:hlinkClick r:id="rId2"/>
            <a:extLst>
              <a:ext uri="{FF2B5EF4-FFF2-40B4-BE49-F238E27FC236}">
                <a16:creationId xmlns:a16="http://schemas.microsoft.com/office/drawing/2014/main" id="{570D806B-3450-8E93-9061-2EF562FAFB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80038" y="2563813"/>
            <a:ext cx="1471612"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1" name="Picture 7" descr="Menorah">
            <a:hlinkClick r:id="rId4"/>
            <a:extLst>
              <a:ext uri="{FF2B5EF4-FFF2-40B4-BE49-F238E27FC236}">
                <a16:creationId xmlns:a16="http://schemas.microsoft.com/office/drawing/2014/main" id="{C672045A-8C99-1183-AC52-9B0B239DDA7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4226" y="4522789"/>
            <a:ext cx="555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6" name="Picture 12" descr="4evangelists">
            <a:extLst>
              <a:ext uri="{FF2B5EF4-FFF2-40B4-BE49-F238E27FC236}">
                <a16:creationId xmlns:a16="http://schemas.microsoft.com/office/drawing/2014/main" id="{629C78FA-EE4B-8F1E-0282-D7BC6EF93C5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27538" y="1668464"/>
            <a:ext cx="81756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7" name="Picture 13" descr="4evangelists">
            <a:extLst>
              <a:ext uri="{FF2B5EF4-FFF2-40B4-BE49-F238E27FC236}">
                <a16:creationId xmlns:a16="http://schemas.microsoft.com/office/drawing/2014/main" id="{5EA95CC2-3D7D-AC68-BE81-94E11623CCD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77063" y="1677988"/>
            <a:ext cx="8001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8" name="Picture 14" descr="4evangelists">
            <a:extLst>
              <a:ext uri="{FF2B5EF4-FFF2-40B4-BE49-F238E27FC236}">
                <a16:creationId xmlns:a16="http://schemas.microsoft.com/office/drawing/2014/main" id="{60778775-0E41-A216-679D-DC2D799FC6C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16425" y="4102101"/>
            <a:ext cx="83185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9" name="Picture 15" descr="4evangelists">
            <a:extLst>
              <a:ext uri="{FF2B5EF4-FFF2-40B4-BE49-F238E27FC236}">
                <a16:creationId xmlns:a16="http://schemas.microsoft.com/office/drawing/2014/main" id="{39363DA2-20F2-E7B9-9D27-31A9440E3379}"/>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989763" y="4146551"/>
            <a:ext cx="77946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1" name="Picture 17" descr="tabernaclebronzelaver">
            <a:hlinkClick r:id="rId10"/>
            <a:extLst>
              <a:ext uri="{FF2B5EF4-FFF2-40B4-BE49-F238E27FC236}">
                <a16:creationId xmlns:a16="http://schemas.microsoft.com/office/drawing/2014/main" id="{1490824E-3C83-D4B1-146A-341F334CD1B2}"/>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715000" y="5226050"/>
            <a:ext cx="833438"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02" name="Oval 18">
            <a:extLst>
              <a:ext uri="{FF2B5EF4-FFF2-40B4-BE49-F238E27FC236}">
                <a16:creationId xmlns:a16="http://schemas.microsoft.com/office/drawing/2014/main" id="{71281D1A-4E63-25D3-C6DC-9E11188363D0}"/>
              </a:ext>
            </a:extLst>
          </p:cNvPr>
          <p:cNvSpPr>
            <a:spLocks noChangeArrowheads="1"/>
          </p:cNvSpPr>
          <p:nvPr/>
        </p:nvSpPr>
        <p:spPr bwMode="auto">
          <a:xfrm>
            <a:off x="3446464" y="677863"/>
            <a:ext cx="5273675" cy="5668962"/>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pic>
        <p:nvPicPr>
          <p:cNvPr id="144407" name="Picture 23" descr="nature-rainbow-hd-wallpaper">
            <a:hlinkClick r:id="rId12"/>
            <a:extLst>
              <a:ext uri="{FF2B5EF4-FFF2-40B4-BE49-F238E27FC236}">
                <a16:creationId xmlns:a16="http://schemas.microsoft.com/office/drawing/2014/main" id="{C1DC9DED-78A6-D1DC-D3C9-D025674C8EFF}"/>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694363" y="1289050"/>
            <a:ext cx="8382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08" name="WordArt 24">
            <a:extLst>
              <a:ext uri="{FF2B5EF4-FFF2-40B4-BE49-F238E27FC236}">
                <a16:creationId xmlns:a16="http://schemas.microsoft.com/office/drawing/2014/main" id="{DE08AA94-AF80-7DF5-0A12-3FF071731A89}"/>
              </a:ext>
            </a:extLst>
          </p:cNvPr>
          <p:cNvSpPr>
            <a:spLocks noChangeArrowheads="1" noChangeShapeType="1" noTextEdit="1"/>
          </p:cNvSpPr>
          <p:nvPr/>
        </p:nvSpPr>
        <p:spPr bwMode="auto">
          <a:xfrm>
            <a:off x="5208589" y="771526"/>
            <a:ext cx="1806575" cy="461963"/>
          </a:xfrm>
          <a:prstGeom prst="rect">
            <a:avLst/>
          </a:prstGeom>
        </p:spPr>
        <p:txBody>
          <a:bodyPr spcFirstLastPara="1" wrap="none" fromWordArt="1">
            <a:prstTxWarp prst="textArchUp">
              <a:avLst>
                <a:gd name="adj" fmla="val 1080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 sz="3600" b="0" i="0" u="none" strike="noStrike" kern="10" cap="none" spc="0" normalizeH="0" baseline="0" noProof="0">
                <a:ln w="9525">
                  <a:solidFill>
                    <a:srgbClr val="000000"/>
                  </a:solidFill>
                  <a:round/>
                  <a:headEnd/>
                  <a:tailEnd/>
                </a:ln>
                <a:solidFill>
                  <a:srgbClr val="000000"/>
                </a:solidFill>
                <a:effectLst/>
                <a:uLnTx/>
                <a:uFillTx/>
                <a:latin typeface="Arial Black" panose="020B0A04020102020204" pitchFamily="34" charset="0"/>
                <a:ea typeface="+mn-ea"/>
                <a:cs typeface="+mn-cs"/>
              </a:rPr>
              <a:t>ANCIANOS</a:t>
            </a:r>
          </a:p>
        </p:txBody>
      </p:sp>
      <p:sp>
        <p:nvSpPr>
          <p:cNvPr id="144409" name="Oval 25">
            <a:extLst>
              <a:ext uri="{FF2B5EF4-FFF2-40B4-BE49-F238E27FC236}">
                <a16:creationId xmlns:a16="http://schemas.microsoft.com/office/drawing/2014/main" id="{2B8350AC-4638-B47A-C7F4-395F5F0FB932}"/>
              </a:ext>
            </a:extLst>
          </p:cNvPr>
          <p:cNvSpPr>
            <a:spLocks noChangeArrowheads="1"/>
          </p:cNvSpPr>
          <p:nvPr/>
        </p:nvSpPr>
        <p:spPr bwMode="auto">
          <a:xfrm>
            <a:off x="2451100" y="273051"/>
            <a:ext cx="7219950" cy="6365875"/>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0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144410" name="WordArt 26">
            <a:extLst>
              <a:ext uri="{FF2B5EF4-FFF2-40B4-BE49-F238E27FC236}">
                <a16:creationId xmlns:a16="http://schemas.microsoft.com/office/drawing/2014/main" id="{65001A07-579A-D5C7-CE20-C83966646C03}"/>
              </a:ext>
            </a:extLst>
          </p:cNvPr>
          <p:cNvSpPr>
            <a:spLocks noChangeArrowheads="1" noChangeShapeType="1" noTextEdit="1"/>
          </p:cNvSpPr>
          <p:nvPr/>
        </p:nvSpPr>
        <p:spPr bwMode="auto">
          <a:xfrm>
            <a:off x="4897438" y="6173788"/>
            <a:ext cx="2468562" cy="628650"/>
          </a:xfrm>
          <a:prstGeom prst="rect">
            <a:avLst/>
          </a:prstGeom>
        </p:spPr>
        <p:txBody>
          <a:bodyPr wrap="none" fromWordArt="1">
            <a:prstTxWarp prst="textCanDown">
              <a:avLst>
                <a:gd name="adj" fmla="val 33333"/>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 sz="3600" b="0"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ea typeface="+mn-ea"/>
                <a:cs typeface="Times New Roman" panose="02020603050405020304" pitchFamily="18" charset="0"/>
              </a:rPr>
              <a:t>HUESTES ANGÉLICOS</a:t>
            </a:r>
          </a:p>
        </p:txBody>
      </p:sp>
      <p:sp>
        <p:nvSpPr>
          <p:cNvPr id="144411" name="Text Box 27">
            <a:extLst>
              <a:ext uri="{FF2B5EF4-FFF2-40B4-BE49-F238E27FC236}">
                <a16:creationId xmlns:a16="http://schemas.microsoft.com/office/drawing/2014/main" id="{AF229103-5FE3-6DA0-ECCB-1654240F1BB9}"/>
              </a:ext>
            </a:extLst>
          </p:cNvPr>
          <p:cNvSpPr txBox="1">
            <a:spLocks noChangeArrowheads="1"/>
          </p:cNvSpPr>
          <p:nvPr/>
        </p:nvSpPr>
        <p:spPr bwMode="auto">
          <a:xfrm>
            <a:off x="1695450" y="136526"/>
            <a:ext cx="19700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s" altLang="en-US" sz="4000" b="0" i="0" u="none" strike="noStrike" kern="1200" cap="none" spc="0" normalizeH="0" baseline="0" noProof="0">
                <a:ln>
                  <a:noFill/>
                </a:ln>
                <a:solidFill>
                  <a:prstClr val="black"/>
                </a:solidFill>
                <a:effectLst/>
                <a:uLnTx/>
                <a:uFillTx/>
                <a:latin typeface="Gill Sans MT Ext Condensed Bold" panose="020B0902020104020203" pitchFamily="34" charset="0"/>
                <a:ea typeface="+mn-ea"/>
                <a:cs typeface="+mn-cs"/>
              </a:rPr>
              <a:t>TODAS LAS CRIATURAS</a:t>
            </a:r>
          </a:p>
        </p:txBody>
      </p:sp>
      <p:sp>
        <p:nvSpPr>
          <p:cNvPr id="144412" name="Text Box 28">
            <a:extLst>
              <a:ext uri="{FF2B5EF4-FFF2-40B4-BE49-F238E27FC236}">
                <a16:creationId xmlns:a16="http://schemas.microsoft.com/office/drawing/2014/main" id="{797E8F7A-80A0-8E94-0FCA-BA7E27DF6E81}"/>
              </a:ext>
            </a:extLst>
          </p:cNvPr>
          <p:cNvSpPr txBox="1">
            <a:spLocks noChangeArrowheads="1"/>
          </p:cNvSpPr>
          <p:nvPr/>
        </p:nvSpPr>
        <p:spPr bwMode="auto">
          <a:xfrm>
            <a:off x="8477250" y="5995989"/>
            <a:ext cx="2089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s" altLang="en-US" sz="4000" b="0" i="0" u="none" strike="noStrike" kern="1200" cap="none" spc="0" normalizeH="0" baseline="0" noProof="0">
                <a:ln>
                  <a:noFill/>
                </a:ln>
                <a:solidFill>
                  <a:prstClr val="black"/>
                </a:solidFill>
                <a:effectLst/>
                <a:uLnTx/>
                <a:uFillTx/>
                <a:latin typeface="Gill Sans MT Ext Condensed Bold" panose="020B0902020104020203" pitchFamily="34" charset="0"/>
                <a:ea typeface="+mn-ea"/>
                <a:cs typeface="+mn-cs"/>
              </a:rPr>
              <a:t>GRANDE Y PEQUEÑO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4389"/>
                                        </p:tgtEl>
                                        <p:attrNameLst>
                                          <p:attrName>style.visibility</p:attrName>
                                        </p:attrNameLst>
                                      </p:cBhvr>
                                      <p:to>
                                        <p:strVal val="visible"/>
                                      </p:to>
                                    </p:set>
                                    <p:animEffect transition="in" filter="dissolve">
                                      <p:cBhvr>
                                        <p:cTn id="7" dur="500"/>
                                        <p:tgtEl>
                                          <p:spTgt spid="1443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4391"/>
                                        </p:tgtEl>
                                        <p:attrNameLst>
                                          <p:attrName>style.visibility</p:attrName>
                                        </p:attrNameLst>
                                      </p:cBhvr>
                                      <p:to>
                                        <p:strVal val="visible"/>
                                      </p:to>
                                    </p:set>
                                    <p:animEffect transition="in" filter="dissolve">
                                      <p:cBhvr>
                                        <p:cTn id="12" dur="500"/>
                                        <p:tgtEl>
                                          <p:spTgt spid="1443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44407"/>
                                        </p:tgtEl>
                                        <p:attrNameLst>
                                          <p:attrName>style.visibility</p:attrName>
                                        </p:attrNameLst>
                                      </p:cBhvr>
                                      <p:to>
                                        <p:strVal val="visible"/>
                                      </p:to>
                                    </p:set>
                                    <p:animEffect transition="in" filter="dissolve">
                                      <p:cBhvr>
                                        <p:cTn id="17" dur="500"/>
                                        <p:tgtEl>
                                          <p:spTgt spid="1444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44401"/>
                                        </p:tgtEl>
                                        <p:attrNameLst>
                                          <p:attrName>style.visibility</p:attrName>
                                        </p:attrNameLst>
                                      </p:cBhvr>
                                      <p:to>
                                        <p:strVal val="visible"/>
                                      </p:to>
                                    </p:set>
                                    <p:animEffect transition="in" filter="dissolve">
                                      <p:cBhvr>
                                        <p:cTn id="22" dur="500"/>
                                        <p:tgtEl>
                                          <p:spTgt spid="1444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44396"/>
                                        </p:tgtEl>
                                        <p:attrNameLst>
                                          <p:attrName>style.visibility</p:attrName>
                                        </p:attrNameLst>
                                      </p:cBhvr>
                                      <p:to>
                                        <p:strVal val="visible"/>
                                      </p:to>
                                    </p:set>
                                    <p:animEffect transition="in" filter="dissolve">
                                      <p:cBhvr>
                                        <p:cTn id="27" dur="500"/>
                                        <p:tgtEl>
                                          <p:spTgt spid="144396"/>
                                        </p:tgtEl>
                                      </p:cBhvr>
                                    </p:animEffect>
                                  </p:childTnLst>
                                </p:cTn>
                              </p:par>
                            </p:childTnLst>
                          </p:cTn>
                        </p:par>
                        <p:par>
                          <p:cTn id="28" fill="hold" nodeType="afterGroup">
                            <p:stCondLst>
                              <p:cond delay="500"/>
                            </p:stCondLst>
                            <p:childTnLst>
                              <p:par>
                                <p:cTn id="29" presetID="9" presetClass="entr" presetSubtype="0" fill="hold" nodeType="afterEffect">
                                  <p:stCondLst>
                                    <p:cond delay="0"/>
                                  </p:stCondLst>
                                  <p:childTnLst>
                                    <p:set>
                                      <p:cBhvr>
                                        <p:cTn id="30" dur="1" fill="hold">
                                          <p:stCondLst>
                                            <p:cond delay="0"/>
                                          </p:stCondLst>
                                        </p:cTn>
                                        <p:tgtEl>
                                          <p:spTgt spid="144397"/>
                                        </p:tgtEl>
                                        <p:attrNameLst>
                                          <p:attrName>style.visibility</p:attrName>
                                        </p:attrNameLst>
                                      </p:cBhvr>
                                      <p:to>
                                        <p:strVal val="visible"/>
                                      </p:to>
                                    </p:set>
                                    <p:animEffect transition="in" filter="dissolve">
                                      <p:cBhvr>
                                        <p:cTn id="31" dur="500"/>
                                        <p:tgtEl>
                                          <p:spTgt spid="144397"/>
                                        </p:tgtEl>
                                      </p:cBhvr>
                                    </p:animEffect>
                                  </p:childTnLst>
                                </p:cTn>
                              </p:par>
                            </p:childTnLst>
                          </p:cTn>
                        </p:par>
                        <p:par>
                          <p:cTn id="32" fill="hold" nodeType="afterGroup">
                            <p:stCondLst>
                              <p:cond delay="1000"/>
                            </p:stCondLst>
                            <p:childTnLst>
                              <p:par>
                                <p:cTn id="33" presetID="9" presetClass="entr" presetSubtype="0" fill="hold" nodeType="afterEffect">
                                  <p:stCondLst>
                                    <p:cond delay="0"/>
                                  </p:stCondLst>
                                  <p:childTnLst>
                                    <p:set>
                                      <p:cBhvr>
                                        <p:cTn id="34" dur="1" fill="hold">
                                          <p:stCondLst>
                                            <p:cond delay="0"/>
                                          </p:stCondLst>
                                        </p:cTn>
                                        <p:tgtEl>
                                          <p:spTgt spid="144398"/>
                                        </p:tgtEl>
                                        <p:attrNameLst>
                                          <p:attrName>style.visibility</p:attrName>
                                        </p:attrNameLst>
                                      </p:cBhvr>
                                      <p:to>
                                        <p:strVal val="visible"/>
                                      </p:to>
                                    </p:set>
                                    <p:animEffect transition="in" filter="dissolve">
                                      <p:cBhvr>
                                        <p:cTn id="35" dur="500"/>
                                        <p:tgtEl>
                                          <p:spTgt spid="144398"/>
                                        </p:tgtEl>
                                      </p:cBhvr>
                                    </p:animEffect>
                                  </p:childTnLst>
                                </p:cTn>
                              </p:par>
                            </p:childTnLst>
                          </p:cTn>
                        </p:par>
                        <p:par>
                          <p:cTn id="36" fill="hold" nodeType="afterGroup">
                            <p:stCondLst>
                              <p:cond delay="1500"/>
                            </p:stCondLst>
                            <p:childTnLst>
                              <p:par>
                                <p:cTn id="37" presetID="9" presetClass="entr" presetSubtype="0" fill="hold" nodeType="afterEffect">
                                  <p:stCondLst>
                                    <p:cond delay="0"/>
                                  </p:stCondLst>
                                  <p:childTnLst>
                                    <p:set>
                                      <p:cBhvr>
                                        <p:cTn id="38" dur="1" fill="hold">
                                          <p:stCondLst>
                                            <p:cond delay="0"/>
                                          </p:stCondLst>
                                        </p:cTn>
                                        <p:tgtEl>
                                          <p:spTgt spid="144399"/>
                                        </p:tgtEl>
                                        <p:attrNameLst>
                                          <p:attrName>style.visibility</p:attrName>
                                        </p:attrNameLst>
                                      </p:cBhvr>
                                      <p:to>
                                        <p:strVal val="visible"/>
                                      </p:to>
                                    </p:set>
                                    <p:animEffect transition="in" filter="dissolve">
                                      <p:cBhvr>
                                        <p:cTn id="39" dur="500"/>
                                        <p:tgtEl>
                                          <p:spTgt spid="14439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4402"/>
                                        </p:tgtEl>
                                        <p:attrNameLst>
                                          <p:attrName>style.visibility</p:attrName>
                                        </p:attrNameLst>
                                      </p:cBhvr>
                                      <p:to>
                                        <p:strVal val="visible"/>
                                      </p:to>
                                    </p:set>
                                    <p:animEffect transition="in" filter="wipe(down)">
                                      <p:cBhvr>
                                        <p:cTn id="44" dur="500"/>
                                        <p:tgtEl>
                                          <p:spTgt spid="144402"/>
                                        </p:tgtEl>
                                      </p:cBhvr>
                                    </p:animEffect>
                                  </p:childTnLst>
                                </p:cTn>
                              </p:par>
                            </p:childTnLst>
                          </p:cTn>
                        </p:par>
                        <p:par>
                          <p:cTn id="45" fill="hold" nodeType="afterGroup">
                            <p:stCondLst>
                              <p:cond delay="500"/>
                            </p:stCondLst>
                            <p:childTnLst>
                              <p:par>
                                <p:cTn id="46" presetID="9" presetClass="entr" presetSubtype="0" fill="hold" nodeType="afterEffect">
                                  <p:stCondLst>
                                    <p:cond delay="0"/>
                                  </p:stCondLst>
                                  <p:childTnLst>
                                    <p:set>
                                      <p:cBhvr>
                                        <p:cTn id="47" dur="1" fill="hold">
                                          <p:stCondLst>
                                            <p:cond delay="0"/>
                                          </p:stCondLst>
                                        </p:cTn>
                                        <p:tgtEl>
                                          <p:spTgt spid="144408"/>
                                        </p:tgtEl>
                                        <p:attrNameLst>
                                          <p:attrName>style.visibility</p:attrName>
                                        </p:attrNameLst>
                                      </p:cBhvr>
                                      <p:to>
                                        <p:strVal val="visible"/>
                                      </p:to>
                                    </p:set>
                                    <p:animEffect transition="in" filter="dissolve">
                                      <p:cBhvr>
                                        <p:cTn id="48" dur="500"/>
                                        <p:tgtEl>
                                          <p:spTgt spid="14440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nodeType="clickEffect">
                                  <p:stCondLst>
                                    <p:cond delay="0"/>
                                  </p:stCondLst>
                                  <p:childTnLst>
                                    <p:set>
                                      <p:cBhvr>
                                        <p:cTn id="52" dur="1" fill="hold">
                                          <p:stCondLst>
                                            <p:cond delay="0"/>
                                          </p:stCondLst>
                                        </p:cTn>
                                        <p:tgtEl>
                                          <p:spTgt spid="144409"/>
                                        </p:tgtEl>
                                        <p:attrNameLst>
                                          <p:attrName>style.visibility</p:attrName>
                                        </p:attrNameLst>
                                      </p:cBhvr>
                                      <p:to>
                                        <p:strVal val="visible"/>
                                      </p:to>
                                    </p:set>
                                    <p:animEffect transition="in" filter="wipe(down)">
                                      <p:cBhvr>
                                        <p:cTn id="53" dur="500"/>
                                        <p:tgtEl>
                                          <p:spTgt spid="144409"/>
                                        </p:tgtEl>
                                      </p:cBhvr>
                                    </p:animEffect>
                                  </p:childTnLst>
                                </p:cTn>
                              </p:par>
                            </p:childTnLst>
                          </p:cTn>
                        </p:par>
                        <p:par>
                          <p:cTn id="54" fill="hold" nodeType="afterGroup">
                            <p:stCondLst>
                              <p:cond delay="500"/>
                            </p:stCondLst>
                            <p:childTnLst>
                              <p:par>
                                <p:cTn id="55" presetID="9" presetClass="entr" presetSubtype="0" fill="hold" nodeType="afterEffect">
                                  <p:stCondLst>
                                    <p:cond delay="0"/>
                                  </p:stCondLst>
                                  <p:childTnLst>
                                    <p:set>
                                      <p:cBhvr>
                                        <p:cTn id="56" dur="1" fill="hold">
                                          <p:stCondLst>
                                            <p:cond delay="0"/>
                                          </p:stCondLst>
                                        </p:cTn>
                                        <p:tgtEl>
                                          <p:spTgt spid="144410"/>
                                        </p:tgtEl>
                                        <p:attrNameLst>
                                          <p:attrName>style.visibility</p:attrName>
                                        </p:attrNameLst>
                                      </p:cBhvr>
                                      <p:to>
                                        <p:strVal val="visible"/>
                                      </p:to>
                                    </p:set>
                                    <p:animEffect transition="in" filter="dissolve">
                                      <p:cBhvr>
                                        <p:cTn id="57" dur="500"/>
                                        <p:tgtEl>
                                          <p:spTgt spid="14441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44411"/>
                                        </p:tgtEl>
                                        <p:attrNameLst>
                                          <p:attrName>style.visibility</p:attrName>
                                        </p:attrNameLst>
                                      </p:cBhvr>
                                      <p:to>
                                        <p:strVal val="visible"/>
                                      </p:to>
                                    </p:set>
                                    <p:animEffect transition="in" filter="dissolve">
                                      <p:cBhvr>
                                        <p:cTn id="62" dur="500"/>
                                        <p:tgtEl>
                                          <p:spTgt spid="144411"/>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44412"/>
                                        </p:tgtEl>
                                        <p:attrNameLst>
                                          <p:attrName>style.visibility</p:attrName>
                                        </p:attrNameLst>
                                      </p:cBhvr>
                                      <p:to>
                                        <p:strVal val="visible"/>
                                      </p:to>
                                    </p:set>
                                    <p:animEffect transition="in" filter="dissolve">
                                      <p:cBhvr>
                                        <p:cTn id="65" dur="500"/>
                                        <p:tgtEl>
                                          <p:spTgt spid="144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02" grpId="0" animBg="1"/>
      <p:bldP spid="144411" grpId="0"/>
      <p:bldP spid="14441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1B0773D6-036F-FC7B-A22B-5AB56989AB2E}"/>
              </a:ext>
            </a:extLst>
          </p:cNvPr>
          <p:cNvSpPr>
            <a:spLocks noGrp="1"/>
          </p:cNvSpPr>
          <p:nvPr>
            <p:ph type="title" idx="4294967295"/>
          </p:nvPr>
        </p:nvSpPr>
        <p:spPr/>
        <p:txBody>
          <a:bodyPr/>
          <a:lstStyle/>
          <a:p>
            <a:pPr eaLnBrk="1" hangingPunct="1"/>
            <a:r>
              <a:rPr lang="es" altLang="en-US"/>
              <a:t>Culto litúrgico</a:t>
            </a:r>
          </a:p>
        </p:txBody>
      </p:sp>
      <p:sp>
        <p:nvSpPr>
          <p:cNvPr id="146435" name="Rectangle 3">
            <a:extLst>
              <a:ext uri="{FF2B5EF4-FFF2-40B4-BE49-F238E27FC236}">
                <a16:creationId xmlns:a16="http://schemas.microsoft.com/office/drawing/2014/main" id="{142AD7E8-5AC9-AFBC-1F94-02892700DF93}"/>
              </a:ext>
            </a:extLst>
          </p:cNvPr>
          <p:cNvSpPr>
            <a:spLocks noGrp="1"/>
          </p:cNvSpPr>
          <p:nvPr>
            <p:ph type="body" idx="4294967295"/>
          </p:nvPr>
        </p:nvSpPr>
        <p:spPr>
          <a:xfrm>
            <a:off x="2057401" y="2336801"/>
            <a:ext cx="8289925" cy="4143375"/>
          </a:xfrm>
        </p:spPr>
        <p:txBody>
          <a:bodyPr>
            <a:normAutofit fontScale="92500" lnSpcReduction="10000"/>
          </a:bodyPr>
          <a:lstStyle/>
          <a:p>
            <a:pPr eaLnBrk="1" hangingPunct="1">
              <a:lnSpc>
                <a:spcPct val="80000"/>
              </a:lnSpc>
              <a:buFont typeface="Arial" panose="020B0604020202020204" pitchFamily="34" charset="0"/>
              <a:buNone/>
            </a:pPr>
            <a:r>
              <a:rPr lang="es" altLang="en-US">
                <a:solidFill>
                  <a:srgbClr val="FFFF66"/>
                </a:solidFill>
              </a:rPr>
              <a:t>La liturgia es una forma estructurada de adoración, a menudo antifonal, que permite tanto a los líderes como a las personas escuchar y participar en palabras y acciones para dar a Dios lo que le corresponde como Señor.</a:t>
            </a:r>
          </a:p>
          <a:p>
            <a:pPr eaLnBrk="1" hangingPunct="1">
              <a:lnSpc>
                <a:spcPct val="80000"/>
              </a:lnSpc>
            </a:pPr>
            <a:r>
              <a:rPr lang="es" altLang="en-US" i="1"/>
              <a:t>El culto del tabernáculo, del templo y de la sinagoga era litúrgico.</a:t>
            </a:r>
          </a:p>
          <a:p>
            <a:pPr eaLnBrk="1" hangingPunct="1">
              <a:lnSpc>
                <a:spcPct val="80000"/>
              </a:lnSpc>
            </a:pPr>
            <a:r>
              <a:rPr lang="es" altLang="en-US" i="1"/>
              <a:t>El culto cristiano primitivo siguió en especie, y las escenas del culto celestial en el Apocalipsis proporcionaron un fundamento para la liturgia (es decir, “Por tanto, te alabamos, uniendo nuestras voces a las de los ángeles, arcángeles y toda la compañía de los cielos, que por siempre cantan este himno para proclamar la gloria de tu nombre”).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 calcmode="lin" valueType="num">
                                      <p:cBhvr>
                                        <p:cTn id="7" dur="500" fill="hold"/>
                                        <p:tgtEl>
                                          <p:spTgt spid="1464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64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6435">
                                            <p:txEl>
                                              <p:pRg st="1" end="1"/>
                                            </p:txEl>
                                          </p:spTgt>
                                        </p:tgtEl>
                                        <p:attrNameLst>
                                          <p:attrName>style.visibility</p:attrName>
                                        </p:attrNameLst>
                                      </p:cBhvr>
                                      <p:to>
                                        <p:strVal val="visible"/>
                                      </p:to>
                                    </p:set>
                                    <p:anim calcmode="lin" valueType="num">
                                      <p:cBhvr additive="base">
                                        <p:cTn id="13" dur="500" fill="hold"/>
                                        <p:tgtEl>
                                          <p:spTgt spid="146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6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6435">
                                            <p:txEl>
                                              <p:pRg st="2" end="2"/>
                                            </p:txEl>
                                          </p:spTgt>
                                        </p:tgtEl>
                                        <p:attrNameLst>
                                          <p:attrName>style.visibility</p:attrName>
                                        </p:attrNameLst>
                                      </p:cBhvr>
                                      <p:to>
                                        <p:strVal val="visible"/>
                                      </p:to>
                                    </p:set>
                                    <p:anim calcmode="lin" valueType="num">
                                      <p:cBhvr additive="base">
                                        <p:cTn id="19" dur="500" fill="hold"/>
                                        <p:tgtEl>
                                          <p:spTgt spid="146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6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B0D65846-5747-9F63-D600-723B1F1E3635}"/>
              </a:ext>
            </a:extLst>
          </p:cNvPr>
          <p:cNvSpPr>
            <a:spLocks noGrp="1"/>
          </p:cNvSpPr>
          <p:nvPr>
            <p:ph type="title" idx="4294967295"/>
          </p:nvPr>
        </p:nvSpPr>
        <p:spPr/>
        <p:txBody>
          <a:bodyPr/>
          <a:lstStyle/>
          <a:p>
            <a:pPr eaLnBrk="1" hangingPunct="1"/>
            <a:r>
              <a:rPr lang="es" altLang="en-US"/>
              <a:t>Los cinco himnos</a:t>
            </a:r>
          </a:p>
        </p:txBody>
      </p:sp>
      <p:sp>
        <p:nvSpPr>
          <p:cNvPr id="147459" name="Rectangle 3">
            <a:extLst>
              <a:ext uri="{FF2B5EF4-FFF2-40B4-BE49-F238E27FC236}">
                <a16:creationId xmlns:a16="http://schemas.microsoft.com/office/drawing/2014/main" id="{0065D7AC-6839-66D6-7627-B54091B793AB}"/>
              </a:ext>
            </a:extLst>
          </p:cNvPr>
          <p:cNvSpPr>
            <a:spLocks noGrp="1"/>
          </p:cNvSpPr>
          <p:nvPr>
            <p:ph type="body" idx="4294967295"/>
          </p:nvPr>
        </p:nvSpPr>
        <p:spPr>
          <a:xfrm>
            <a:off x="2057400" y="2351088"/>
            <a:ext cx="8275638" cy="4114800"/>
          </a:xfrm>
        </p:spPr>
        <p:txBody>
          <a:bodyPr>
            <a:normAutofit fontScale="92500" lnSpcReduction="10000"/>
          </a:bodyPr>
          <a:lstStyle/>
          <a:p>
            <a:pPr eaLnBrk="1" hangingPunct="1">
              <a:buFont typeface="Arial" panose="020B0604020202020204" pitchFamily="34" charset="0"/>
              <a:buNone/>
            </a:pPr>
            <a:r>
              <a:rPr lang="es" altLang="en-US">
                <a:solidFill>
                  <a:srgbClr val="FFFF66"/>
                </a:solidFill>
              </a:rPr>
              <a:t>Cinco himnos se incluyen en esta liturgia celestial, enfatizando que el Dios de la creación es también el Dios de la redención. Los cinco himnos se construyen en un crescendo:</a:t>
            </a:r>
          </a:p>
          <a:p>
            <a:pPr eaLnBrk="1" hangingPunct="1"/>
            <a:r>
              <a:rPr lang="es" altLang="en-US" i="1"/>
              <a:t>Alabanza </a:t>
            </a:r>
            <a:r>
              <a:rPr lang="es" altLang="en-US" i="1" u="sng"/>
              <a:t>a Dios </a:t>
            </a:r>
            <a:r>
              <a:rPr lang="es" altLang="en-US" i="1"/>
              <a:t>que es eterno (4:8)</a:t>
            </a:r>
          </a:p>
          <a:p>
            <a:pPr eaLnBrk="1" hangingPunct="1"/>
            <a:r>
              <a:rPr lang="es" altLang="en-US" i="1"/>
              <a:t>Alabanza </a:t>
            </a:r>
            <a:r>
              <a:rPr lang="es" altLang="en-US" i="1" u="sng"/>
              <a:t>a Dios </a:t>
            </a:r>
            <a:r>
              <a:rPr lang="es" altLang="en-US" i="1"/>
              <a:t>que es el Creador (4:11)</a:t>
            </a:r>
          </a:p>
          <a:p>
            <a:pPr eaLnBrk="1" hangingPunct="1"/>
            <a:r>
              <a:rPr lang="es" altLang="en-US" i="1"/>
              <a:t>Alabanza al </a:t>
            </a:r>
            <a:r>
              <a:rPr lang="es" altLang="en-US" i="1" u="sng"/>
              <a:t>Cordero </a:t>
            </a:r>
            <a:r>
              <a:rPr lang="es" altLang="en-US" i="1"/>
              <a:t>que es el Redentor (5:9-10)</a:t>
            </a:r>
          </a:p>
          <a:p>
            <a:pPr eaLnBrk="1" hangingPunct="1"/>
            <a:r>
              <a:rPr lang="es" altLang="en-US" i="1"/>
              <a:t>Alabanza al </a:t>
            </a:r>
            <a:r>
              <a:rPr lang="es" altLang="en-US" i="1" u="sng"/>
              <a:t>Cordero </a:t>
            </a:r>
            <a:r>
              <a:rPr lang="es" altLang="en-US" i="1"/>
              <a:t>que fue inmolado (5:12)</a:t>
            </a:r>
          </a:p>
          <a:p>
            <a:pPr eaLnBrk="1" hangingPunct="1"/>
            <a:r>
              <a:rPr lang="es" altLang="en-US" i="1"/>
              <a:t>Alabanza al </a:t>
            </a:r>
            <a:r>
              <a:rPr lang="es" altLang="en-US" i="1" u="sng"/>
              <a:t>Cordero y a Dios por los siglos de los </a:t>
            </a:r>
            <a:r>
              <a:rPr lang="es" altLang="en-US" i="1"/>
              <a:t>siglos (5:13)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p:cTn id="7" dur="500" fill="hold"/>
                                        <p:tgtEl>
                                          <p:spTgt spid="1474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74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7459">
                                            <p:txEl>
                                              <p:pRg st="1" end="1"/>
                                            </p:txEl>
                                          </p:spTgt>
                                        </p:tgtEl>
                                        <p:attrNameLst>
                                          <p:attrName>style.visibility</p:attrName>
                                        </p:attrNameLst>
                                      </p:cBhvr>
                                      <p:to>
                                        <p:strVal val="visible"/>
                                      </p:to>
                                    </p:set>
                                    <p:anim calcmode="lin" valueType="num">
                                      <p:cBhvr additive="base">
                                        <p:cTn id="13" dur="500" fill="hold"/>
                                        <p:tgtEl>
                                          <p:spTgt spid="147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7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7459">
                                            <p:txEl>
                                              <p:pRg st="2" end="2"/>
                                            </p:txEl>
                                          </p:spTgt>
                                        </p:tgtEl>
                                        <p:attrNameLst>
                                          <p:attrName>style.visibility</p:attrName>
                                        </p:attrNameLst>
                                      </p:cBhvr>
                                      <p:to>
                                        <p:strVal val="visible"/>
                                      </p:to>
                                    </p:set>
                                    <p:anim calcmode="lin" valueType="num">
                                      <p:cBhvr additive="base">
                                        <p:cTn id="19" dur="500" fill="hold"/>
                                        <p:tgtEl>
                                          <p:spTgt spid="147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7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7459">
                                            <p:txEl>
                                              <p:pRg st="3" end="3"/>
                                            </p:txEl>
                                          </p:spTgt>
                                        </p:tgtEl>
                                        <p:attrNameLst>
                                          <p:attrName>style.visibility</p:attrName>
                                        </p:attrNameLst>
                                      </p:cBhvr>
                                      <p:to>
                                        <p:strVal val="visible"/>
                                      </p:to>
                                    </p:set>
                                    <p:anim calcmode="lin" valueType="num">
                                      <p:cBhvr additive="base">
                                        <p:cTn id="25" dur="500" fill="hold"/>
                                        <p:tgtEl>
                                          <p:spTgt spid="147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7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47459">
                                            <p:txEl>
                                              <p:pRg st="4" end="4"/>
                                            </p:txEl>
                                          </p:spTgt>
                                        </p:tgtEl>
                                        <p:attrNameLst>
                                          <p:attrName>style.visibility</p:attrName>
                                        </p:attrNameLst>
                                      </p:cBhvr>
                                      <p:to>
                                        <p:strVal val="visible"/>
                                      </p:to>
                                    </p:set>
                                    <p:anim calcmode="lin" valueType="num">
                                      <p:cBhvr additive="base">
                                        <p:cTn id="31" dur="500" fill="hold"/>
                                        <p:tgtEl>
                                          <p:spTgt spid="147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7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7459">
                                            <p:txEl>
                                              <p:pRg st="5" end="5"/>
                                            </p:txEl>
                                          </p:spTgt>
                                        </p:tgtEl>
                                        <p:attrNameLst>
                                          <p:attrName>style.visibility</p:attrName>
                                        </p:attrNameLst>
                                      </p:cBhvr>
                                      <p:to>
                                        <p:strVal val="visible"/>
                                      </p:to>
                                    </p:set>
                                    <p:anim calcmode="lin" valueType="num">
                                      <p:cBhvr additive="base">
                                        <p:cTn id="37" dur="500" fill="hold"/>
                                        <p:tgtEl>
                                          <p:spTgt spid="1474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74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25EC6D9-36B9-7891-A7FB-38D8646A393E}"/>
              </a:ext>
            </a:extLst>
          </p:cNvPr>
          <p:cNvSpPr>
            <a:spLocks noGrp="1"/>
          </p:cNvSpPr>
          <p:nvPr>
            <p:ph type="title" idx="4294967295"/>
          </p:nvPr>
        </p:nvSpPr>
        <p:spPr>
          <a:xfrm>
            <a:off x="2012950" y="223839"/>
            <a:ext cx="6896100" cy="1081087"/>
          </a:xfrm>
        </p:spPr>
        <p:txBody>
          <a:bodyPr/>
          <a:lstStyle/>
          <a:p>
            <a:pPr eaLnBrk="1" hangingPunct="1"/>
            <a:r>
              <a:rPr lang="es" altLang="en-US" sz="6600">
                <a:solidFill>
                  <a:srgbClr val="FFFF66"/>
                </a:solidFill>
                <a:latin typeface="Brush Script MT" panose="03060802040406070304" pitchFamily="66" charset="0"/>
              </a:rPr>
              <a:t>Literatura Apocalíptica</a:t>
            </a:r>
          </a:p>
        </p:txBody>
      </p:sp>
      <p:sp>
        <p:nvSpPr>
          <p:cNvPr id="30723" name="Rectangle 3">
            <a:extLst>
              <a:ext uri="{FF2B5EF4-FFF2-40B4-BE49-F238E27FC236}">
                <a16:creationId xmlns:a16="http://schemas.microsoft.com/office/drawing/2014/main" id="{FC01AF50-5F56-0259-3205-01FDF08E263C}"/>
              </a:ext>
            </a:extLst>
          </p:cNvPr>
          <p:cNvSpPr>
            <a:spLocks noGrp="1"/>
          </p:cNvSpPr>
          <p:nvPr>
            <p:ph type="body" sz="half" idx="4294967295"/>
          </p:nvPr>
        </p:nvSpPr>
        <p:spPr>
          <a:xfrm>
            <a:off x="1905000" y="1276350"/>
            <a:ext cx="4114800" cy="5353050"/>
          </a:xfrm>
        </p:spPr>
        <p:txBody>
          <a:bodyPr>
            <a:normAutofit lnSpcReduction="10000"/>
          </a:bodyPr>
          <a:lstStyle/>
          <a:p>
            <a:pPr eaLnBrk="1" hangingPunct="1">
              <a:buFont typeface="Arial" panose="020B0604020202020204" pitchFamily="34" charset="0"/>
              <a:buNone/>
              <a:defRPr/>
            </a:pPr>
            <a:r>
              <a:rPr lang="es" altLang="en-US">
                <a:solidFill>
                  <a:schemeClr val="hlink"/>
                </a:solidFill>
                <a:effectLst>
                  <a:outerShdw blurRad="38100" dist="38100" dir="2700000" algn="tl">
                    <a:srgbClr val="000000"/>
                  </a:outerShdw>
                </a:effectLst>
                <a:latin typeface="Eras Demi ITC" panose="020B0805030504020804" pitchFamily="34" charset="0"/>
              </a:rPr>
              <a:t>Raíces en el Canon del Antiguo Testamento</a:t>
            </a:r>
          </a:p>
          <a:p>
            <a:pPr eaLnBrk="1" hangingPunct="1">
              <a:defRPr/>
            </a:pPr>
            <a:r>
              <a:rPr lang="es" altLang="en-US" sz="2000" b="1">
                <a:latin typeface="Arial" panose="020B0604020202020204" pitchFamily="34" charset="0"/>
              </a:rPr>
              <a:t>Isaías 24-27, 34-35, 65-66</a:t>
            </a:r>
          </a:p>
          <a:p>
            <a:pPr eaLnBrk="1" hangingPunct="1">
              <a:defRPr/>
            </a:pPr>
            <a:r>
              <a:rPr lang="es" altLang="en-US" sz="2000" b="1">
                <a:latin typeface="Arial" panose="020B0604020202020204" pitchFamily="34" charset="0"/>
              </a:rPr>
              <a:t>Zacarías 9-11, 12-14</a:t>
            </a:r>
          </a:p>
          <a:p>
            <a:pPr eaLnBrk="1" hangingPunct="1">
              <a:defRPr/>
            </a:pPr>
            <a:r>
              <a:rPr lang="es" altLang="en-US" sz="2000" b="1">
                <a:latin typeface="Arial" panose="020B0604020202020204" pitchFamily="34" charset="0"/>
              </a:rPr>
              <a:t>Daniel 2, 7, 9, 10-12</a:t>
            </a:r>
          </a:p>
          <a:p>
            <a:pPr eaLnBrk="1" hangingPunct="1">
              <a:buFont typeface="Arial" panose="020B0604020202020204" pitchFamily="34" charset="0"/>
              <a:buNone/>
              <a:defRPr/>
            </a:pPr>
            <a:endParaRPr lang="en-US" altLang="en-US" sz="800">
              <a:latin typeface="Eras Demi ITC" panose="020B0805030504020804" pitchFamily="34" charset="0"/>
            </a:endParaRPr>
          </a:p>
          <a:p>
            <a:pPr eaLnBrk="1" hangingPunct="1">
              <a:buFont typeface="Arial" panose="020B0604020202020204" pitchFamily="34" charset="0"/>
              <a:buNone/>
              <a:defRPr/>
            </a:pPr>
            <a:r>
              <a:rPr lang="es" altLang="en-US">
                <a:solidFill>
                  <a:schemeClr val="hlink"/>
                </a:solidFill>
                <a:effectLst>
                  <a:outerShdw blurRad="38100" dist="38100" dir="2700000" algn="tl">
                    <a:srgbClr val="000000"/>
                  </a:outerShdw>
                </a:effectLst>
                <a:latin typeface="Eras Demi ITC" panose="020B0805030504020804" pitchFamily="34" charset="0"/>
              </a:rPr>
              <a:t>en los apócrifos</a:t>
            </a:r>
          </a:p>
          <a:p>
            <a:pPr eaLnBrk="1" hangingPunct="1">
              <a:defRPr/>
            </a:pPr>
            <a:r>
              <a:rPr lang="es" altLang="en-US" sz="2000" b="1">
                <a:latin typeface="Arial" panose="020B0604020202020204" pitchFamily="34" charset="0"/>
              </a:rPr>
              <a:t>2 Esdras</a:t>
            </a:r>
          </a:p>
          <a:p>
            <a:pPr eaLnBrk="1" hangingPunct="1">
              <a:buFont typeface="Arial" panose="020B0604020202020204" pitchFamily="34" charset="0"/>
              <a:buNone/>
              <a:defRPr/>
            </a:pPr>
            <a:endParaRPr lang="en-US" altLang="en-US" sz="800">
              <a:latin typeface="Arial" panose="020B0604020202020204" pitchFamily="34" charset="0"/>
            </a:endParaRPr>
          </a:p>
          <a:p>
            <a:pPr eaLnBrk="1" hangingPunct="1">
              <a:buFont typeface="Arial" panose="020B0604020202020204" pitchFamily="34" charset="0"/>
              <a:buNone/>
              <a:defRPr/>
            </a:pPr>
            <a:r>
              <a:rPr lang="es" altLang="en-US">
                <a:solidFill>
                  <a:schemeClr val="hlink"/>
                </a:solidFill>
                <a:effectLst>
                  <a:outerShdw blurRad="38100" dist="38100" dir="2700000" algn="tl">
                    <a:srgbClr val="000000"/>
                  </a:outerShdw>
                </a:effectLst>
                <a:latin typeface="Eras Demi ITC" panose="020B0805030504020804" pitchFamily="34" charset="0"/>
              </a:rPr>
              <a:t>En la pseudoepígrafa</a:t>
            </a:r>
          </a:p>
          <a:p>
            <a:pPr eaLnBrk="1" hangingPunct="1">
              <a:defRPr/>
            </a:pPr>
            <a:r>
              <a:rPr lang="es" altLang="en-US" sz="2000" b="1">
                <a:latin typeface="Arial" panose="020B0604020202020204" pitchFamily="34" charset="0"/>
              </a:rPr>
              <a:t>Apocalipsis de Abraham</a:t>
            </a:r>
          </a:p>
          <a:p>
            <a:pPr eaLnBrk="1" hangingPunct="1">
              <a:defRPr/>
            </a:pPr>
            <a:r>
              <a:rPr lang="es" altLang="en-US" sz="2000" b="1">
                <a:latin typeface="Arial" panose="020B0604020202020204" pitchFamily="34" charset="0"/>
              </a:rPr>
              <a:t>Apocalipsis de Adán</a:t>
            </a:r>
          </a:p>
          <a:p>
            <a:pPr eaLnBrk="1" hangingPunct="1">
              <a:defRPr/>
            </a:pPr>
            <a:r>
              <a:rPr lang="es" altLang="en-US" sz="2000" b="1">
                <a:latin typeface="Arial" panose="020B0604020202020204" pitchFamily="34" charset="0"/>
              </a:rPr>
              <a:t>2 Baruc</a:t>
            </a:r>
          </a:p>
          <a:p>
            <a:pPr eaLnBrk="1" hangingPunct="1">
              <a:defRPr/>
            </a:pPr>
            <a:r>
              <a:rPr lang="es" altLang="en-US" sz="2000" b="1">
                <a:latin typeface="Arial" panose="020B0604020202020204" pitchFamily="34" charset="0"/>
              </a:rPr>
              <a:t>3 Baruc</a:t>
            </a:r>
          </a:p>
        </p:txBody>
      </p:sp>
      <p:sp>
        <p:nvSpPr>
          <p:cNvPr id="30724" name="Rectangle 4">
            <a:extLst>
              <a:ext uri="{FF2B5EF4-FFF2-40B4-BE49-F238E27FC236}">
                <a16:creationId xmlns:a16="http://schemas.microsoft.com/office/drawing/2014/main" id="{1CB0E6D5-B63E-8B61-518C-21C65C2A1812}"/>
              </a:ext>
            </a:extLst>
          </p:cNvPr>
          <p:cNvSpPr>
            <a:spLocks noGrp="1"/>
          </p:cNvSpPr>
          <p:nvPr>
            <p:ph type="body" sz="half" idx="4294967295"/>
          </p:nvPr>
        </p:nvSpPr>
        <p:spPr>
          <a:xfrm>
            <a:off x="6172200" y="1600200"/>
            <a:ext cx="4038600" cy="5029200"/>
          </a:xfrm>
        </p:spPr>
        <p:txBody>
          <a:bodyPr/>
          <a:lstStyle/>
          <a:p>
            <a:pPr eaLnBrk="1" hangingPunct="1"/>
            <a:r>
              <a:rPr lang="es" altLang="en-US" sz="2000" b="1">
                <a:latin typeface="Arial" panose="020B0604020202020204" pitchFamily="34" charset="0"/>
              </a:rPr>
              <a:t>Apocalipsis de Daniel</a:t>
            </a:r>
          </a:p>
          <a:p>
            <a:pPr eaLnBrk="1" hangingPunct="1"/>
            <a:r>
              <a:rPr lang="es" altLang="en-US" sz="2000" b="1">
                <a:latin typeface="Arial" panose="020B0604020202020204" pitchFamily="34" charset="0"/>
              </a:rPr>
              <a:t>Apocalipsis de Elías</a:t>
            </a:r>
          </a:p>
          <a:p>
            <a:pPr eaLnBrk="1" hangingPunct="1"/>
            <a:r>
              <a:rPr lang="es" altLang="en-US" sz="2000" b="1">
                <a:latin typeface="Arial" panose="020B0604020202020204" pitchFamily="34" charset="0"/>
              </a:rPr>
              <a:t>1 Enoc</a:t>
            </a:r>
          </a:p>
          <a:p>
            <a:pPr eaLnBrk="1" hangingPunct="1"/>
            <a:r>
              <a:rPr lang="es" altLang="en-US" sz="2000" b="1">
                <a:latin typeface="Arial" panose="020B0604020202020204" pitchFamily="34" charset="0"/>
              </a:rPr>
              <a:t>2 Enoc</a:t>
            </a:r>
          </a:p>
          <a:p>
            <a:pPr eaLnBrk="1" hangingPunct="1"/>
            <a:r>
              <a:rPr lang="es" altLang="en-US" sz="2000" b="1">
                <a:latin typeface="Arial" panose="020B0604020202020204" pitchFamily="34" charset="0"/>
              </a:rPr>
              <a:t>3 Enoc</a:t>
            </a:r>
          </a:p>
          <a:p>
            <a:pPr eaLnBrk="1" hangingPunct="1"/>
            <a:r>
              <a:rPr lang="es" altLang="en-US" sz="2000" b="1">
                <a:latin typeface="Arial" panose="020B0604020202020204" pitchFamily="34" charset="0"/>
              </a:rPr>
              <a:t>Apócrifo de Ezequiel</a:t>
            </a:r>
          </a:p>
          <a:p>
            <a:pPr eaLnBrk="1" hangingPunct="1"/>
            <a:r>
              <a:rPr lang="es" altLang="en-US" sz="2000" b="1">
                <a:latin typeface="Arial" panose="020B0604020202020204" pitchFamily="34" charset="0"/>
              </a:rPr>
              <a:t>Apocalipsis griego de Esdras</a:t>
            </a:r>
          </a:p>
          <a:p>
            <a:pPr eaLnBrk="1" hangingPunct="1"/>
            <a:r>
              <a:rPr lang="es" altLang="en-US" sz="2000" b="1">
                <a:latin typeface="Arial" panose="020B0604020202020204" pitchFamily="34" charset="0"/>
              </a:rPr>
              <a:t>Revelación de Esdras</a:t>
            </a:r>
          </a:p>
          <a:p>
            <a:pPr eaLnBrk="1" hangingPunct="1"/>
            <a:r>
              <a:rPr lang="es" altLang="en-US" sz="2000" b="1">
                <a:latin typeface="Arial" panose="020B0604020202020204" pitchFamily="34" charset="0"/>
              </a:rPr>
              <a:t>Visión de Esdras</a:t>
            </a:r>
          </a:p>
          <a:p>
            <a:pPr eaLnBrk="1" hangingPunct="1"/>
            <a:r>
              <a:rPr lang="es" altLang="en-US" sz="2000" b="1">
                <a:latin typeface="Arial" panose="020B0604020202020204" pitchFamily="34" charset="0"/>
              </a:rPr>
              <a:t>jubileos</a:t>
            </a:r>
          </a:p>
          <a:p>
            <a:pPr eaLnBrk="1" hangingPunct="1"/>
            <a:r>
              <a:rPr lang="es" altLang="en-US" sz="2000" b="1">
                <a:latin typeface="Arial" panose="020B0604020202020204" pitchFamily="34" charset="0"/>
              </a:rPr>
              <a:t>Apocalipsis de Sedrach</a:t>
            </a:r>
          </a:p>
          <a:p>
            <a:pPr eaLnBrk="1" hangingPunct="1"/>
            <a:r>
              <a:rPr lang="es" altLang="en-US" sz="2000" b="1">
                <a:latin typeface="Arial" panose="020B0604020202020204" pitchFamily="34" charset="0"/>
              </a:rPr>
              <a:t>Apocalipsis de Sofonías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anim calcmode="lin" valueType="num">
                                      <p:cBhvr>
                                        <p:cTn id="11"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0723">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anim calcmode="lin" valueType="num">
                                      <p:cBhvr>
                                        <p:cTn id="15"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0723">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 calcmode="lin" valueType="num">
                                      <p:cBhvr>
                                        <p:cTn id="19" dur="5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072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30723">
                                            <p:txEl>
                                              <p:pRg st="5" end="5"/>
                                            </p:txEl>
                                          </p:spTgt>
                                        </p:tgtEl>
                                        <p:attrNameLst>
                                          <p:attrName>style.visibility</p:attrName>
                                        </p:attrNameLst>
                                      </p:cBhvr>
                                      <p:to>
                                        <p:strVal val="visible"/>
                                      </p:to>
                                    </p:set>
                                    <p:anim calcmode="lin" valueType="num">
                                      <p:cBhvr>
                                        <p:cTn id="25" dur="500" fill="hold"/>
                                        <p:tgtEl>
                                          <p:spTgt spid="3072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0723">
                                            <p:txEl>
                                              <p:pRg st="5" end="5"/>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30723">
                                            <p:txEl>
                                              <p:pRg st="6" end="6"/>
                                            </p:txEl>
                                          </p:spTgt>
                                        </p:tgtEl>
                                        <p:attrNameLst>
                                          <p:attrName>style.visibility</p:attrName>
                                        </p:attrNameLst>
                                      </p:cBhvr>
                                      <p:to>
                                        <p:strVal val="visible"/>
                                      </p:to>
                                    </p:set>
                                    <p:anim calcmode="lin" valueType="num">
                                      <p:cBhvr>
                                        <p:cTn id="29" dur="500" fill="hold"/>
                                        <p:tgtEl>
                                          <p:spTgt spid="30723">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3072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nodeType="clickEffect">
                                  <p:stCondLst>
                                    <p:cond delay="0"/>
                                  </p:stCondLst>
                                  <p:childTnLst>
                                    <p:set>
                                      <p:cBhvr>
                                        <p:cTn id="34" dur="1" fill="hold">
                                          <p:stCondLst>
                                            <p:cond delay="0"/>
                                          </p:stCondLst>
                                        </p:cTn>
                                        <p:tgtEl>
                                          <p:spTgt spid="30723">
                                            <p:txEl>
                                              <p:pRg st="8" end="8"/>
                                            </p:txEl>
                                          </p:spTgt>
                                        </p:tgtEl>
                                        <p:attrNameLst>
                                          <p:attrName>style.visibility</p:attrName>
                                        </p:attrNameLst>
                                      </p:cBhvr>
                                      <p:to>
                                        <p:strVal val="visible"/>
                                      </p:to>
                                    </p:set>
                                    <p:anim calcmode="lin" valueType="num">
                                      <p:cBhvr>
                                        <p:cTn id="35" dur="500" fill="hold"/>
                                        <p:tgtEl>
                                          <p:spTgt spid="30723">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30723">
                                            <p:txEl>
                                              <p:pRg st="8" end="8"/>
                                            </p:txEl>
                                          </p:spTgt>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30723">
                                            <p:txEl>
                                              <p:pRg st="9" end="9"/>
                                            </p:txEl>
                                          </p:spTgt>
                                        </p:tgtEl>
                                        <p:attrNameLst>
                                          <p:attrName>style.visibility</p:attrName>
                                        </p:attrNameLst>
                                      </p:cBhvr>
                                      <p:to>
                                        <p:strVal val="visible"/>
                                      </p:to>
                                    </p:set>
                                    <p:anim calcmode="lin" valueType="num">
                                      <p:cBhvr>
                                        <p:cTn id="39" dur="500" fill="hold"/>
                                        <p:tgtEl>
                                          <p:spTgt spid="30723">
                                            <p:txEl>
                                              <p:pRg st="9" end="9"/>
                                            </p:txEl>
                                          </p:spTgt>
                                        </p:tgtEl>
                                        <p:attrNameLst>
                                          <p:attrName>ppt_w</p:attrName>
                                        </p:attrNameLst>
                                      </p:cBhvr>
                                      <p:tavLst>
                                        <p:tav tm="0">
                                          <p:val>
                                            <p:fltVal val="0"/>
                                          </p:val>
                                        </p:tav>
                                        <p:tav tm="100000">
                                          <p:val>
                                            <p:strVal val="#ppt_w"/>
                                          </p:val>
                                        </p:tav>
                                      </p:tavLst>
                                    </p:anim>
                                    <p:anim calcmode="lin" valueType="num">
                                      <p:cBhvr>
                                        <p:cTn id="40" dur="500" fill="hold"/>
                                        <p:tgtEl>
                                          <p:spTgt spid="30723">
                                            <p:txEl>
                                              <p:pRg st="9" end="9"/>
                                            </p:txEl>
                                          </p:spTgt>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30723">
                                            <p:txEl>
                                              <p:pRg st="10" end="10"/>
                                            </p:txEl>
                                          </p:spTgt>
                                        </p:tgtEl>
                                        <p:attrNameLst>
                                          <p:attrName>style.visibility</p:attrName>
                                        </p:attrNameLst>
                                      </p:cBhvr>
                                      <p:to>
                                        <p:strVal val="visible"/>
                                      </p:to>
                                    </p:set>
                                    <p:anim calcmode="lin" valueType="num">
                                      <p:cBhvr>
                                        <p:cTn id="43" dur="500" fill="hold"/>
                                        <p:tgtEl>
                                          <p:spTgt spid="30723">
                                            <p:txEl>
                                              <p:pRg st="10" end="10"/>
                                            </p:txEl>
                                          </p:spTgt>
                                        </p:tgtEl>
                                        <p:attrNameLst>
                                          <p:attrName>ppt_w</p:attrName>
                                        </p:attrNameLst>
                                      </p:cBhvr>
                                      <p:tavLst>
                                        <p:tav tm="0">
                                          <p:val>
                                            <p:fltVal val="0"/>
                                          </p:val>
                                        </p:tav>
                                        <p:tav tm="100000">
                                          <p:val>
                                            <p:strVal val="#ppt_w"/>
                                          </p:val>
                                        </p:tav>
                                      </p:tavLst>
                                    </p:anim>
                                    <p:anim calcmode="lin" valueType="num">
                                      <p:cBhvr>
                                        <p:cTn id="44" dur="500" fill="hold"/>
                                        <p:tgtEl>
                                          <p:spTgt spid="30723">
                                            <p:txEl>
                                              <p:pRg st="10" end="10"/>
                                            </p:txEl>
                                          </p:spTgt>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30723">
                                            <p:txEl>
                                              <p:pRg st="11" end="11"/>
                                            </p:txEl>
                                          </p:spTgt>
                                        </p:tgtEl>
                                        <p:attrNameLst>
                                          <p:attrName>style.visibility</p:attrName>
                                        </p:attrNameLst>
                                      </p:cBhvr>
                                      <p:to>
                                        <p:strVal val="visible"/>
                                      </p:to>
                                    </p:set>
                                    <p:anim calcmode="lin" valueType="num">
                                      <p:cBhvr>
                                        <p:cTn id="47" dur="500" fill="hold"/>
                                        <p:tgtEl>
                                          <p:spTgt spid="30723">
                                            <p:txEl>
                                              <p:pRg st="11" end="11"/>
                                            </p:txEl>
                                          </p:spTgt>
                                        </p:tgtEl>
                                        <p:attrNameLst>
                                          <p:attrName>ppt_w</p:attrName>
                                        </p:attrNameLst>
                                      </p:cBhvr>
                                      <p:tavLst>
                                        <p:tav tm="0">
                                          <p:val>
                                            <p:fltVal val="0"/>
                                          </p:val>
                                        </p:tav>
                                        <p:tav tm="100000">
                                          <p:val>
                                            <p:strVal val="#ppt_w"/>
                                          </p:val>
                                        </p:tav>
                                      </p:tavLst>
                                    </p:anim>
                                    <p:anim calcmode="lin" valueType="num">
                                      <p:cBhvr>
                                        <p:cTn id="48" dur="500" fill="hold"/>
                                        <p:tgtEl>
                                          <p:spTgt spid="30723">
                                            <p:txEl>
                                              <p:pRg st="11" end="11"/>
                                            </p:txEl>
                                          </p:spTgt>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30723">
                                            <p:txEl>
                                              <p:pRg st="12" end="12"/>
                                            </p:txEl>
                                          </p:spTgt>
                                        </p:tgtEl>
                                        <p:attrNameLst>
                                          <p:attrName>style.visibility</p:attrName>
                                        </p:attrNameLst>
                                      </p:cBhvr>
                                      <p:to>
                                        <p:strVal val="visible"/>
                                      </p:to>
                                    </p:set>
                                    <p:anim calcmode="lin" valueType="num">
                                      <p:cBhvr>
                                        <p:cTn id="51" dur="500" fill="hold"/>
                                        <p:tgtEl>
                                          <p:spTgt spid="30723">
                                            <p:txEl>
                                              <p:pRg st="12" end="12"/>
                                            </p:txEl>
                                          </p:spTgt>
                                        </p:tgtEl>
                                        <p:attrNameLst>
                                          <p:attrName>ppt_w</p:attrName>
                                        </p:attrNameLst>
                                      </p:cBhvr>
                                      <p:tavLst>
                                        <p:tav tm="0">
                                          <p:val>
                                            <p:fltVal val="0"/>
                                          </p:val>
                                        </p:tav>
                                        <p:tav tm="100000">
                                          <p:val>
                                            <p:strVal val="#ppt_w"/>
                                          </p:val>
                                        </p:tav>
                                      </p:tavLst>
                                    </p:anim>
                                    <p:anim calcmode="lin" valueType="num">
                                      <p:cBhvr>
                                        <p:cTn id="52" dur="500" fill="hold"/>
                                        <p:tgtEl>
                                          <p:spTgt spid="30723">
                                            <p:txEl>
                                              <p:pRg st="12" end="12"/>
                                            </p:txEl>
                                          </p:spTgt>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0"/>
                                  </p:stCondLst>
                                  <p:childTnLst>
                                    <p:set>
                                      <p:cBhvr>
                                        <p:cTn id="54" dur="1" fill="hold">
                                          <p:stCondLst>
                                            <p:cond delay="0"/>
                                          </p:stCondLst>
                                        </p:cTn>
                                        <p:tgtEl>
                                          <p:spTgt spid="30724">
                                            <p:txEl>
                                              <p:pRg st="0" end="0"/>
                                            </p:txEl>
                                          </p:spTgt>
                                        </p:tgtEl>
                                        <p:attrNameLst>
                                          <p:attrName>style.visibility</p:attrName>
                                        </p:attrNameLst>
                                      </p:cBhvr>
                                      <p:to>
                                        <p:strVal val="visible"/>
                                      </p:to>
                                    </p:set>
                                    <p:anim calcmode="lin" valueType="num">
                                      <p:cBhvr>
                                        <p:cTn id="55" dur="500" fill="hold"/>
                                        <p:tgtEl>
                                          <p:spTgt spid="30724">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30724">
                                            <p:txEl>
                                              <p:pRg st="0" end="0"/>
                                            </p:txEl>
                                          </p:spTgt>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0"/>
                                  </p:stCondLst>
                                  <p:childTnLst>
                                    <p:set>
                                      <p:cBhvr>
                                        <p:cTn id="58" dur="1" fill="hold">
                                          <p:stCondLst>
                                            <p:cond delay="0"/>
                                          </p:stCondLst>
                                        </p:cTn>
                                        <p:tgtEl>
                                          <p:spTgt spid="30724">
                                            <p:txEl>
                                              <p:pRg st="1" end="1"/>
                                            </p:txEl>
                                          </p:spTgt>
                                        </p:tgtEl>
                                        <p:attrNameLst>
                                          <p:attrName>style.visibility</p:attrName>
                                        </p:attrNameLst>
                                      </p:cBhvr>
                                      <p:to>
                                        <p:strVal val="visible"/>
                                      </p:to>
                                    </p:set>
                                    <p:anim calcmode="lin" valueType="num">
                                      <p:cBhvr>
                                        <p:cTn id="59" dur="500" fill="hold"/>
                                        <p:tgtEl>
                                          <p:spTgt spid="30724">
                                            <p:txEl>
                                              <p:pRg st="1" end="1"/>
                                            </p:txEl>
                                          </p:spTgt>
                                        </p:tgtEl>
                                        <p:attrNameLst>
                                          <p:attrName>ppt_w</p:attrName>
                                        </p:attrNameLst>
                                      </p:cBhvr>
                                      <p:tavLst>
                                        <p:tav tm="0">
                                          <p:val>
                                            <p:fltVal val="0"/>
                                          </p:val>
                                        </p:tav>
                                        <p:tav tm="100000">
                                          <p:val>
                                            <p:strVal val="#ppt_w"/>
                                          </p:val>
                                        </p:tav>
                                      </p:tavLst>
                                    </p:anim>
                                    <p:anim calcmode="lin" valueType="num">
                                      <p:cBhvr>
                                        <p:cTn id="60" dur="500" fill="hold"/>
                                        <p:tgtEl>
                                          <p:spTgt spid="30724">
                                            <p:txEl>
                                              <p:pRg st="1" end="1"/>
                                            </p:txEl>
                                          </p:spTgt>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30724">
                                            <p:txEl>
                                              <p:pRg st="2" end="2"/>
                                            </p:txEl>
                                          </p:spTgt>
                                        </p:tgtEl>
                                        <p:attrNameLst>
                                          <p:attrName>style.visibility</p:attrName>
                                        </p:attrNameLst>
                                      </p:cBhvr>
                                      <p:to>
                                        <p:strVal val="visible"/>
                                      </p:to>
                                    </p:set>
                                    <p:anim calcmode="lin" valueType="num">
                                      <p:cBhvr>
                                        <p:cTn id="63" dur="500" fill="hold"/>
                                        <p:tgtEl>
                                          <p:spTgt spid="30724">
                                            <p:txEl>
                                              <p:pRg st="2" end="2"/>
                                            </p:txEl>
                                          </p:spTgt>
                                        </p:tgtEl>
                                        <p:attrNameLst>
                                          <p:attrName>ppt_w</p:attrName>
                                        </p:attrNameLst>
                                      </p:cBhvr>
                                      <p:tavLst>
                                        <p:tav tm="0">
                                          <p:val>
                                            <p:fltVal val="0"/>
                                          </p:val>
                                        </p:tav>
                                        <p:tav tm="100000">
                                          <p:val>
                                            <p:strVal val="#ppt_w"/>
                                          </p:val>
                                        </p:tav>
                                      </p:tavLst>
                                    </p:anim>
                                    <p:anim calcmode="lin" valueType="num">
                                      <p:cBhvr>
                                        <p:cTn id="64" dur="500" fill="hold"/>
                                        <p:tgtEl>
                                          <p:spTgt spid="30724">
                                            <p:txEl>
                                              <p:pRg st="2" end="2"/>
                                            </p:txEl>
                                          </p:spTgt>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30724">
                                            <p:txEl>
                                              <p:pRg st="3" end="3"/>
                                            </p:txEl>
                                          </p:spTgt>
                                        </p:tgtEl>
                                        <p:attrNameLst>
                                          <p:attrName>style.visibility</p:attrName>
                                        </p:attrNameLst>
                                      </p:cBhvr>
                                      <p:to>
                                        <p:strVal val="visible"/>
                                      </p:to>
                                    </p:set>
                                    <p:anim calcmode="lin" valueType="num">
                                      <p:cBhvr>
                                        <p:cTn id="67" dur="500" fill="hold"/>
                                        <p:tgtEl>
                                          <p:spTgt spid="30724">
                                            <p:txEl>
                                              <p:pRg st="3" end="3"/>
                                            </p:txEl>
                                          </p:spTgt>
                                        </p:tgtEl>
                                        <p:attrNameLst>
                                          <p:attrName>ppt_w</p:attrName>
                                        </p:attrNameLst>
                                      </p:cBhvr>
                                      <p:tavLst>
                                        <p:tav tm="0">
                                          <p:val>
                                            <p:fltVal val="0"/>
                                          </p:val>
                                        </p:tav>
                                        <p:tav tm="100000">
                                          <p:val>
                                            <p:strVal val="#ppt_w"/>
                                          </p:val>
                                        </p:tav>
                                      </p:tavLst>
                                    </p:anim>
                                    <p:anim calcmode="lin" valueType="num">
                                      <p:cBhvr>
                                        <p:cTn id="68" dur="500" fill="hold"/>
                                        <p:tgtEl>
                                          <p:spTgt spid="30724">
                                            <p:txEl>
                                              <p:pRg st="3" end="3"/>
                                            </p:txEl>
                                          </p:spTgt>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30724">
                                            <p:txEl>
                                              <p:pRg st="4" end="4"/>
                                            </p:txEl>
                                          </p:spTgt>
                                        </p:tgtEl>
                                        <p:attrNameLst>
                                          <p:attrName>style.visibility</p:attrName>
                                        </p:attrNameLst>
                                      </p:cBhvr>
                                      <p:to>
                                        <p:strVal val="visible"/>
                                      </p:to>
                                    </p:set>
                                    <p:anim calcmode="lin" valueType="num">
                                      <p:cBhvr>
                                        <p:cTn id="71" dur="500" fill="hold"/>
                                        <p:tgtEl>
                                          <p:spTgt spid="30724">
                                            <p:txEl>
                                              <p:pRg st="4" end="4"/>
                                            </p:txEl>
                                          </p:spTgt>
                                        </p:tgtEl>
                                        <p:attrNameLst>
                                          <p:attrName>ppt_w</p:attrName>
                                        </p:attrNameLst>
                                      </p:cBhvr>
                                      <p:tavLst>
                                        <p:tav tm="0">
                                          <p:val>
                                            <p:fltVal val="0"/>
                                          </p:val>
                                        </p:tav>
                                        <p:tav tm="100000">
                                          <p:val>
                                            <p:strVal val="#ppt_w"/>
                                          </p:val>
                                        </p:tav>
                                      </p:tavLst>
                                    </p:anim>
                                    <p:anim calcmode="lin" valueType="num">
                                      <p:cBhvr>
                                        <p:cTn id="72" dur="500" fill="hold"/>
                                        <p:tgtEl>
                                          <p:spTgt spid="30724">
                                            <p:txEl>
                                              <p:pRg st="4" end="4"/>
                                            </p:txEl>
                                          </p:spTgt>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30724">
                                            <p:txEl>
                                              <p:pRg st="5" end="5"/>
                                            </p:txEl>
                                          </p:spTgt>
                                        </p:tgtEl>
                                        <p:attrNameLst>
                                          <p:attrName>style.visibility</p:attrName>
                                        </p:attrNameLst>
                                      </p:cBhvr>
                                      <p:to>
                                        <p:strVal val="visible"/>
                                      </p:to>
                                    </p:set>
                                    <p:anim calcmode="lin" valueType="num">
                                      <p:cBhvr>
                                        <p:cTn id="75" dur="500" fill="hold"/>
                                        <p:tgtEl>
                                          <p:spTgt spid="30724">
                                            <p:txEl>
                                              <p:pRg st="5" end="5"/>
                                            </p:txEl>
                                          </p:spTgt>
                                        </p:tgtEl>
                                        <p:attrNameLst>
                                          <p:attrName>ppt_w</p:attrName>
                                        </p:attrNameLst>
                                      </p:cBhvr>
                                      <p:tavLst>
                                        <p:tav tm="0">
                                          <p:val>
                                            <p:fltVal val="0"/>
                                          </p:val>
                                        </p:tav>
                                        <p:tav tm="100000">
                                          <p:val>
                                            <p:strVal val="#ppt_w"/>
                                          </p:val>
                                        </p:tav>
                                      </p:tavLst>
                                    </p:anim>
                                    <p:anim calcmode="lin" valueType="num">
                                      <p:cBhvr>
                                        <p:cTn id="76" dur="500" fill="hold"/>
                                        <p:tgtEl>
                                          <p:spTgt spid="30724">
                                            <p:txEl>
                                              <p:pRg st="5" end="5"/>
                                            </p:txEl>
                                          </p:spTgt>
                                        </p:tgtEl>
                                        <p:attrNameLst>
                                          <p:attrName>ppt_h</p:attrName>
                                        </p:attrNameLst>
                                      </p:cBhvr>
                                      <p:tavLst>
                                        <p:tav tm="0">
                                          <p:val>
                                            <p:fltVal val="0"/>
                                          </p:val>
                                        </p:tav>
                                        <p:tav tm="100000">
                                          <p:val>
                                            <p:strVal val="#ppt_h"/>
                                          </p:val>
                                        </p:tav>
                                      </p:tavLst>
                                    </p:anim>
                                  </p:childTnLst>
                                </p:cTn>
                              </p:par>
                              <p:par>
                                <p:cTn id="77" presetID="23" presetClass="entr" presetSubtype="16" fill="hold" nodeType="withEffect">
                                  <p:stCondLst>
                                    <p:cond delay="0"/>
                                  </p:stCondLst>
                                  <p:childTnLst>
                                    <p:set>
                                      <p:cBhvr>
                                        <p:cTn id="78" dur="1" fill="hold">
                                          <p:stCondLst>
                                            <p:cond delay="0"/>
                                          </p:stCondLst>
                                        </p:cTn>
                                        <p:tgtEl>
                                          <p:spTgt spid="30724">
                                            <p:txEl>
                                              <p:pRg st="6" end="6"/>
                                            </p:txEl>
                                          </p:spTgt>
                                        </p:tgtEl>
                                        <p:attrNameLst>
                                          <p:attrName>style.visibility</p:attrName>
                                        </p:attrNameLst>
                                      </p:cBhvr>
                                      <p:to>
                                        <p:strVal val="visible"/>
                                      </p:to>
                                    </p:set>
                                    <p:anim calcmode="lin" valueType="num">
                                      <p:cBhvr>
                                        <p:cTn id="79" dur="500" fill="hold"/>
                                        <p:tgtEl>
                                          <p:spTgt spid="30724">
                                            <p:txEl>
                                              <p:pRg st="6" end="6"/>
                                            </p:txEl>
                                          </p:spTgt>
                                        </p:tgtEl>
                                        <p:attrNameLst>
                                          <p:attrName>ppt_w</p:attrName>
                                        </p:attrNameLst>
                                      </p:cBhvr>
                                      <p:tavLst>
                                        <p:tav tm="0">
                                          <p:val>
                                            <p:fltVal val="0"/>
                                          </p:val>
                                        </p:tav>
                                        <p:tav tm="100000">
                                          <p:val>
                                            <p:strVal val="#ppt_w"/>
                                          </p:val>
                                        </p:tav>
                                      </p:tavLst>
                                    </p:anim>
                                    <p:anim calcmode="lin" valueType="num">
                                      <p:cBhvr>
                                        <p:cTn id="80" dur="500" fill="hold"/>
                                        <p:tgtEl>
                                          <p:spTgt spid="30724">
                                            <p:txEl>
                                              <p:pRg st="6" end="6"/>
                                            </p:txEl>
                                          </p:spTgt>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30724">
                                            <p:txEl>
                                              <p:pRg st="7" end="7"/>
                                            </p:txEl>
                                          </p:spTgt>
                                        </p:tgtEl>
                                        <p:attrNameLst>
                                          <p:attrName>style.visibility</p:attrName>
                                        </p:attrNameLst>
                                      </p:cBhvr>
                                      <p:to>
                                        <p:strVal val="visible"/>
                                      </p:to>
                                    </p:set>
                                    <p:anim calcmode="lin" valueType="num">
                                      <p:cBhvr>
                                        <p:cTn id="83" dur="500" fill="hold"/>
                                        <p:tgtEl>
                                          <p:spTgt spid="30724">
                                            <p:txEl>
                                              <p:pRg st="7" end="7"/>
                                            </p:txEl>
                                          </p:spTgt>
                                        </p:tgtEl>
                                        <p:attrNameLst>
                                          <p:attrName>ppt_w</p:attrName>
                                        </p:attrNameLst>
                                      </p:cBhvr>
                                      <p:tavLst>
                                        <p:tav tm="0">
                                          <p:val>
                                            <p:fltVal val="0"/>
                                          </p:val>
                                        </p:tav>
                                        <p:tav tm="100000">
                                          <p:val>
                                            <p:strVal val="#ppt_w"/>
                                          </p:val>
                                        </p:tav>
                                      </p:tavLst>
                                    </p:anim>
                                    <p:anim calcmode="lin" valueType="num">
                                      <p:cBhvr>
                                        <p:cTn id="84" dur="500" fill="hold"/>
                                        <p:tgtEl>
                                          <p:spTgt spid="30724">
                                            <p:txEl>
                                              <p:pRg st="7" end="7"/>
                                            </p:txEl>
                                          </p:spTgt>
                                        </p:tgtEl>
                                        <p:attrNameLst>
                                          <p:attrName>ppt_h</p:attrName>
                                        </p:attrNameLst>
                                      </p:cBhvr>
                                      <p:tavLst>
                                        <p:tav tm="0">
                                          <p:val>
                                            <p:fltVal val="0"/>
                                          </p:val>
                                        </p:tav>
                                        <p:tav tm="100000">
                                          <p:val>
                                            <p:strVal val="#ppt_h"/>
                                          </p:val>
                                        </p:tav>
                                      </p:tavLst>
                                    </p:anim>
                                  </p:childTnLst>
                                </p:cTn>
                              </p:par>
                              <p:par>
                                <p:cTn id="85" presetID="23" presetClass="entr" presetSubtype="16" fill="hold" nodeType="withEffect">
                                  <p:stCondLst>
                                    <p:cond delay="0"/>
                                  </p:stCondLst>
                                  <p:childTnLst>
                                    <p:set>
                                      <p:cBhvr>
                                        <p:cTn id="86" dur="1" fill="hold">
                                          <p:stCondLst>
                                            <p:cond delay="0"/>
                                          </p:stCondLst>
                                        </p:cTn>
                                        <p:tgtEl>
                                          <p:spTgt spid="30724">
                                            <p:txEl>
                                              <p:pRg st="8" end="8"/>
                                            </p:txEl>
                                          </p:spTgt>
                                        </p:tgtEl>
                                        <p:attrNameLst>
                                          <p:attrName>style.visibility</p:attrName>
                                        </p:attrNameLst>
                                      </p:cBhvr>
                                      <p:to>
                                        <p:strVal val="visible"/>
                                      </p:to>
                                    </p:set>
                                    <p:anim calcmode="lin" valueType="num">
                                      <p:cBhvr>
                                        <p:cTn id="87" dur="500" fill="hold"/>
                                        <p:tgtEl>
                                          <p:spTgt spid="30724">
                                            <p:txEl>
                                              <p:pRg st="8" end="8"/>
                                            </p:txEl>
                                          </p:spTgt>
                                        </p:tgtEl>
                                        <p:attrNameLst>
                                          <p:attrName>ppt_w</p:attrName>
                                        </p:attrNameLst>
                                      </p:cBhvr>
                                      <p:tavLst>
                                        <p:tav tm="0">
                                          <p:val>
                                            <p:fltVal val="0"/>
                                          </p:val>
                                        </p:tav>
                                        <p:tav tm="100000">
                                          <p:val>
                                            <p:strVal val="#ppt_w"/>
                                          </p:val>
                                        </p:tav>
                                      </p:tavLst>
                                    </p:anim>
                                    <p:anim calcmode="lin" valueType="num">
                                      <p:cBhvr>
                                        <p:cTn id="88" dur="500" fill="hold"/>
                                        <p:tgtEl>
                                          <p:spTgt spid="30724">
                                            <p:txEl>
                                              <p:pRg st="8" end="8"/>
                                            </p:txEl>
                                          </p:spTgt>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30724">
                                            <p:txEl>
                                              <p:pRg st="9" end="9"/>
                                            </p:txEl>
                                          </p:spTgt>
                                        </p:tgtEl>
                                        <p:attrNameLst>
                                          <p:attrName>style.visibility</p:attrName>
                                        </p:attrNameLst>
                                      </p:cBhvr>
                                      <p:to>
                                        <p:strVal val="visible"/>
                                      </p:to>
                                    </p:set>
                                    <p:anim calcmode="lin" valueType="num">
                                      <p:cBhvr>
                                        <p:cTn id="91" dur="500" fill="hold"/>
                                        <p:tgtEl>
                                          <p:spTgt spid="30724">
                                            <p:txEl>
                                              <p:pRg st="9" end="9"/>
                                            </p:txEl>
                                          </p:spTgt>
                                        </p:tgtEl>
                                        <p:attrNameLst>
                                          <p:attrName>ppt_w</p:attrName>
                                        </p:attrNameLst>
                                      </p:cBhvr>
                                      <p:tavLst>
                                        <p:tav tm="0">
                                          <p:val>
                                            <p:fltVal val="0"/>
                                          </p:val>
                                        </p:tav>
                                        <p:tav tm="100000">
                                          <p:val>
                                            <p:strVal val="#ppt_w"/>
                                          </p:val>
                                        </p:tav>
                                      </p:tavLst>
                                    </p:anim>
                                    <p:anim calcmode="lin" valueType="num">
                                      <p:cBhvr>
                                        <p:cTn id="92" dur="500" fill="hold"/>
                                        <p:tgtEl>
                                          <p:spTgt spid="30724">
                                            <p:txEl>
                                              <p:pRg st="9" end="9"/>
                                            </p:txEl>
                                          </p:spTgt>
                                        </p:tgtEl>
                                        <p:attrNameLst>
                                          <p:attrName>ppt_h</p:attrName>
                                        </p:attrNameLst>
                                      </p:cBhvr>
                                      <p:tavLst>
                                        <p:tav tm="0">
                                          <p:val>
                                            <p:fltVal val="0"/>
                                          </p:val>
                                        </p:tav>
                                        <p:tav tm="100000">
                                          <p:val>
                                            <p:strVal val="#ppt_h"/>
                                          </p:val>
                                        </p:tav>
                                      </p:tavLst>
                                    </p:anim>
                                  </p:childTnLst>
                                </p:cTn>
                              </p:par>
                              <p:par>
                                <p:cTn id="93" presetID="23" presetClass="entr" presetSubtype="16" fill="hold" nodeType="withEffect">
                                  <p:stCondLst>
                                    <p:cond delay="0"/>
                                  </p:stCondLst>
                                  <p:childTnLst>
                                    <p:set>
                                      <p:cBhvr>
                                        <p:cTn id="94" dur="1" fill="hold">
                                          <p:stCondLst>
                                            <p:cond delay="0"/>
                                          </p:stCondLst>
                                        </p:cTn>
                                        <p:tgtEl>
                                          <p:spTgt spid="30724">
                                            <p:txEl>
                                              <p:pRg st="10" end="10"/>
                                            </p:txEl>
                                          </p:spTgt>
                                        </p:tgtEl>
                                        <p:attrNameLst>
                                          <p:attrName>style.visibility</p:attrName>
                                        </p:attrNameLst>
                                      </p:cBhvr>
                                      <p:to>
                                        <p:strVal val="visible"/>
                                      </p:to>
                                    </p:set>
                                    <p:anim calcmode="lin" valueType="num">
                                      <p:cBhvr>
                                        <p:cTn id="95" dur="500" fill="hold"/>
                                        <p:tgtEl>
                                          <p:spTgt spid="30724">
                                            <p:txEl>
                                              <p:pRg st="10" end="10"/>
                                            </p:txEl>
                                          </p:spTgt>
                                        </p:tgtEl>
                                        <p:attrNameLst>
                                          <p:attrName>ppt_w</p:attrName>
                                        </p:attrNameLst>
                                      </p:cBhvr>
                                      <p:tavLst>
                                        <p:tav tm="0">
                                          <p:val>
                                            <p:fltVal val="0"/>
                                          </p:val>
                                        </p:tav>
                                        <p:tav tm="100000">
                                          <p:val>
                                            <p:strVal val="#ppt_w"/>
                                          </p:val>
                                        </p:tav>
                                      </p:tavLst>
                                    </p:anim>
                                    <p:anim calcmode="lin" valueType="num">
                                      <p:cBhvr>
                                        <p:cTn id="96" dur="500" fill="hold"/>
                                        <p:tgtEl>
                                          <p:spTgt spid="30724">
                                            <p:txEl>
                                              <p:pRg st="10" end="10"/>
                                            </p:txEl>
                                          </p:spTgt>
                                        </p:tgtEl>
                                        <p:attrNameLst>
                                          <p:attrName>ppt_h</p:attrName>
                                        </p:attrNameLst>
                                      </p:cBhvr>
                                      <p:tavLst>
                                        <p:tav tm="0">
                                          <p:val>
                                            <p:fltVal val="0"/>
                                          </p:val>
                                        </p:tav>
                                        <p:tav tm="100000">
                                          <p:val>
                                            <p:strVal val="#ppt_h"/>
                                          </p:val>
                                        </p:tav>
                                      </p:tavLst>
                                    </p:anim>
                                  </p:childTnLst>
                                </p:cTn>
                              </p:par>
                              <p:par>
                                <p:cTn id="97" presetID="23" presetClass="entr" presetSubtype="16" fill="hold" nodeType="withEffect">
                                  <p:stCondLst>
                                    <p:cond delay="0"/>
                                  </p:stCondLst>
                                  <p:childTnLst>
                                    <p:set>
                                      <p:cBhvr>
                                        <p:cTn id="98" dur="1" fill="hold">
                                          <p:stCondLst>
                                            <p:cond delay="0"/>
                                          </p:stCondLst>
                                        </p:cTn>
                                        <p:tgtEl>
                                          <p:spTgt spid="30724">
                                            <p:txEl>
                                              <p:pRg st="11" end="11"/>
                                            </p:txEl>
                                          </p:spTgt>
                                        </p:tgtEl>
                                        <p:attrNameLst>
                                          <p:attrName>style.visibility</p:attrName>
                                        </p:attrNameLst>
                                      </p:cBhvr>
                                      <p:to>
                                        <p:strVal val="visible"/>
                                      </p:to>
                                    </p:set>
                                    <p:anim calcmode="lin" valueType="num">
                                      <p:cBhvr>
                                        <p:cTn id="99" dur="500" fill="hold"/>
                                        <p:tgtEl>
                                          <p:spTgt spid="30724">
                                            <p:txEl>
                                              <p:pRg st="11" end="11"/>
                                            </p:txEl>
                                          </p:spTgt>
                                        </p:tgtEl>
                                        <p:attrNameLst>
                                          <p:attrName>ppt_w</p:attrName>
                                        </p:attrNameLst>
                                      </p:cBhvr>
                                      <p:tavLst>
                                        <p:tav tm="0">
                                          <p:val>
                                            <p:fltVal val="0"/>
                                          </p:val>
                                        </p:tav>
                                        <p:tav tm="100000">
                                          <p:val>
                                            <p:strVal val="#ppt_w"/>
                                          </p:val>
                                        </p:tav>
                                      </p:tavLst>
                                    </p:anim>
                                    <p:anim calcmode="lin" valueType="num">
                                      <p:cBhvr>
                                        <p:cTn id="100" dur="500" fill="hold"/>
                                        <p:tgtEl>
                                          <p:spTgt spid="30724">
                                            <p:txEl>
                                              <p:pRg st="11" end="1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75263466-962C-0D64-72A6-3BFFA120CCAE}"/>
              </a:ext>
            </a:extLst>
          </p:cNvPr>
          <p:cNvSpPr>
            <a:spLocks noGrp="1"/>
          </p:cNvSpPr>
          <p:nvPr>
            <p:ph type="title" idx="4294967295"/>
          </p:nvPr>
        </p:nvSpPr>
        <p:spPr/>
        <p:txBody>
          <a:bodyPr/>
          <a:lstStyle/>
          <a:p>
            <a:pPr eaLnBrk="1" hangingPunct="1"/>
            <a:r>
              <a:rPr lang="es" altLang="en-US"/>
              <a:t>El Trono de Dios</a:t>
            </a:r>
          </a:p>
        </p:txBody>
      </p:sp>
      <p:sp>
        <p:nvSpPr>
          <p:cNvPr id="148483" name="Rectangle 3">
            <a:extLst>
              <a:ext uri="{FF2B5EF4-FFF2-40B4-BE49-F238E27FC236}">
                <a16:creationId xmlns:a16="http://schemas.microsoft.com/office/drawing/2014/main" id="{E0B9221D-58B7-18FF-558B-024967FC6DD3}"/>
              </a:ext>
            </a:extLst>
          </p:cNvPr>
          <p:cNvSpPr>
            <a:spLocks noGrp="1"/>
          </p:cNvSpPr>
          <p:nvPr>
            <p:ph type="body" idx="4294967295"/>
          </p:nvPr>
        </p:nvSpPr>
        <p:spPr>
          <a:xfrm>
            <a:off x="2057401" y="2336801"/>
            <a:ext cx="8304213" cy="4321175"/>
          </a:xfrm>
        </p:spPr>
        <p:txBody>
          <a:bodyPr/>
          <a:lstStyle/>
          <a:p>
            <a:pPr eaLnBrk="1" hangingPunct="1">
              <a:buFont typeface="Arial" panose="020B0604020202020204" pitchFamily="34" charset="0"/>
              <a:buNone/>
            </a:pPr>
            <a:r>
              <a:rPr lang="es" altLang="en-US">
                <a:solidFill>
                  <a:srgbClr val="FFFF66"/>
                </a:solidFill>
              </a:rPr>
              <a:t>La visión de Juan del trono divino tiene vínculos significativos con la visión similar de Ezequiel (Ezequiel 1, 10).</a:t>
            </a:r>
          </a:p>
          <a:p>
            <a:pPr eaLnBrk="1" hangingPunct="1"/>
            <a:r>
              <a:rPr lang="es" altLang="en-US" i="1"/>
              <a:t>Los cuatro querubines están en ambas visiones.</a:t>
            </a:r>
          </a:p>
          <a:p>
            <a:pPr eaLnBrk="1" hangingPunct="1"/>
            <a:r>
              <a:rPr lang="es" altLang="en-US" i="1"/>
              <a:t>Tanto en la visión de Ezequiel como en la de Juan, los detalles de la figura de Dios están envueltos en misterio.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calcmode="lin" valueType="num">
                                      <p:cBhvr>
                                        <p:cTn id="7" dur="500" fill="hold"/>
                                        <p:tgtEl>
                                          <p:spTgt spid="1484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84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8483">
                                            <p:txEl>
                                              <p:pRg st="1" end="1"/>
                                            </p:txEl>
                                          </p:spTgt>
                                        </p:tgtEl>
                                        <p:attrNameLst>
                                          <p:attrName>style.visibility</p:attrName>
                                        </p:attrNameLst>
                                      </p:cBhvr>
                                      <p:to>
                                        <p:strVal val="visible"/>
                                      </p:to>
                                    </p:set>
                                    <p:anim calcmode="lin" valueType="num">
                                      <p:cBhvr additive="base">
                                        <p:cTn id="13" dur="500" fill="hold"/>
                                        <p:tgtEl>
                                          <p:spTgt spid="148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8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8483">
                                            <p:txEl>
                                              <p:pRg st="2" end="2"/>
                                            </p:txEl>
                                          </p:spTgt>
                                        </p:tgtEl>
                                        <p:attrNameLst>
                                          <p:attrName>style.visibility</p:attrName>
                                        </p:attrNameLst>
                                      </p:cBhvr>
                                      <p:to>
                                        <p:strVal val="visible"/>
                                      </p:to>
                                    </p:set>
                                    <p:anim calcmode="lin" valueType="num">
                                      <p:cBhvr additive="base">
                                        <p:cTn id="19" dur="500" fill="hold"/>
                                        <p:tgtEl>
                                          <p:spTgt spid="148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84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0C218785-54D9-F69D-E0EA-F50C58EA9A52}"/>
              </a:ext>
            </a:extLst>
          </p:cNvPr>
          <p:cNvSpPr>
            <a:spLocks noGrp="1"/>
          </p:cNvSpPr>
          <p:nvPr>
            <p:ph type="title" idx="4294967295"/>
          </p:nvPr>
        </p:nvSpPr>
        <p:spPr/>
        <p:txBody>
          <a:bodyPr/>
          <a:lstStyle/>
          <a:p>
            <a:pPr eaLnBrk="1" hangingPunct="1"/>
            <a:r>
              <a:rPr lang="es" altLang="en-US" dirty="0"/>
              <a:t>Los ancianos</a:t>
            </a:r>
          </a:p>
        </p:txBody>
      </p:sp>
      <p:sp>
        <p:nvSpPr>
          <p:cNvPr id="149507" name="Rectangle 3">
            <a:extLst>
              <a:ext uri="{FF2B5EF4-FFF2-40B4-BE49-F238E27FC236}">
                <a16:creationId xmlns:a16="http://schemas.microsoft.com/office/drawing/2014/main" id="{EAD5A73B-E54D-A92A-DD16-438DB84E50CE}"/>
              </a:ext>
            </a:extLst>
          </p:cNvPr>
          <p:cNvSpPr>
            <a:spLocks noGrp="1"/>
          </p:cNvSpPr>
          <p:nvPr>
            <p:ph type="body" idx="4294967295"/>
          </p:nvPr>
        </p:nvSpPr>
        <p:spPr>
          <a:xfrm>
            <a:off x="2057401" y="2366964"/>
            <a:ext cx="8259763" cy="4232275"/>
          </a:xfrm>
        </p:spPr>
        <p:txBody>
          <a:bodyPr/>
          <a:lstStyle/>
          <a:p>
            <a:pPr eaLnBrk="1" hangingPunct="1">
              <a:buFont typeface="Arial" panose="020B0604020202020204" pitchFamily="34" charset="0"/>
              <a:buNone/>
            </a:pPr>
            <a:r>
              <a:rPr lang="es" altLang="en-US">
                <a:solidFill>
                  <a:srgbClr val="FFFF66"/>
                </a:solidFill>
              </a:rPr>
              <a:t>El número “24” es significativo, ya que era el número del orden sacerdotal dispuesto por David para el </a:t>
            </a:r>
            <a:r>
              <a:rPr lang="es" altLang="en-US" baseline="30000">
                <a:solidFill>
                  <a:srgbClr val="FFFF66"/>
                </a:solidFill>
              </a:rPr>
              <a:t>1er </a:t>
            </a:r>
            <a:r>
              <a:rPr lang="es" altLang="en-US">
                <a:solidFill>
                  <a:srgbClr val="FFFF66"/>
                </a:solidFill>
              </a:rPr>
              <a:t>Templo (1 Cr 24,4; 25,9-31).</a:t>
            </a:r>
          </a:p>
          <a:p>
            <a:pPr eaLnBrk="1" hangingPunct="1"/>
            <a:r>
              <a:rPr lang="es" altLang="en-US" i="1"/>
              <a:t>Estos ancianos sacerdotales también son figuras reales, ya que están coronados y sentados en tronos.</a:t>
            </a:r>
          </a:p>
          <a:p>
            <a:pPr eaLnBrk="1" hangingPunct="1"/>
            <a:r>
              <a:rPr lang="es" altLang="en-US" i="1"/>
              <a:t>Su parte en la liturgia celestial es adorar a Dios arrojando sus coronas ante él (4:10) y ofreciendo las oraciones de los santos como incienso (5:8) mientras cantan el cántico de redención.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 calcmode="lin" valueType="num">
                                      <p:cBhvr>
                                        <p:cTn id="7" dur="500" fill="hold"/>
                                        <p:tgtEl>
                                          <p:spTgt spid="1495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95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9507">
                                            <p:txEl>
                                              <p:pRg st="1" end="1"/>
                                            </p:txEl>
                                          </p:spTgt>
                                        </p:tgtEl>
                                        <p:attrNameLst>
                                          <p:attrName>style.visibility</p:attrName>
                                        </p:attrNameLst>
                                      </p:cBhvr>
                                      <p:to>
                                        <p:strVal val="visible"/>
                                      </p:to>
                                    </p:set>
                                    <p:anim calcmode="lin" valueType="num">
                                      <p:cBhvr additive="base">
                                        <p:cTn id="13" dur="500" fill="hold"/>
                                        <p:tgtEl>
                                          <p:spTgt spid="149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9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9507">
                                            <p:txEl>
                                              <p:pRg st="2" end="2"/>
                                            </p:txEl>
                                          </p:spTgt>
                                        </p:tgtEl>
                                        <p:attrNameLst>
                                          <p:attrName>style.visibility</p:attrName>
                                        </p:attrNameLst>
                                      </p:cBhvr>
                                      <p:to>
                                        <p:strVal val="visible"/>
                                      </p:to>
                                    </p:set>
                                    <p:anim calcmode="lin" valueType="num">
                                      <p:cBhvr additive="base">
                                        <p:cTn id="19" dur="500" fill="hold"/>
                                        <p:tgtEl>
                                          <p:spTgt spid="149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9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4FBEC776-4035-6B2F-8F3F-DD4D1A1D32C5}"/>
              </a:ext>
            </a:extLst>
          </p:cNvPr>
          <p:cNvSpPr>
            <a:spLocks noGrp="1"/>
          </p:cNvSpPr>
          <p:nvPr>
            <p:ph type="title" idx="4294967295"/>
          </p:nvPr>
        </p:nvSpPr>
        <p:spPr/>
        <p:txBody>
          <a:bodyPr/>
          <a:lstStyle/>
          <a:p>
            <a:pPr eaLnBrk="1" hangingPunct="1"/>
            <a:r>
              <a:rPr lang="es" altLang="en-US"/>
              <a:t>La identidad de los ancianos</a:t>
            </a:r>
          </a:p>
        </p:txBody>
      </p:sp>
      <p:sp>
        <p:nvSpPr>
          <p:cNvPr id="151555" name="Rectangle 3">
            <a:extLst>
              <a:ext uri="{FF2B5EF4-FFF2-40B4-BE49-F238E27FC236}">
                <a16:creationId xmlns:a16="http://schemas.microsoft.com/office/drawing/2014/main" id="{5E35BAD1-D060-F256-57F7-DEB710C4864B}"/>
              </a:ext>
            </a:extLst>
          </p:cNvPr>
          <p:cNvSpPr>
            <a:spLocks noGrp="1"/>
          </p:cNvSpPr>
          <p:nvPr>
            <p:ph type="body" idx="4294967295"/>
          </p:nvPr>
        </p:nvSpPr>
        <p:spPr>
          <a:xfrm>
            <a:off x="2057401" y="2336800"/>
            <a:ext cx="8245475" cy="4521200"/>
          </a:xfrm>
        </p:spPr>
        <p:txBody>
          <a:bodyPr>
            <a:normAutofit lnSpcReduction="10000"/>
          </a:bodyPr>
          <a:lstStyle/>
          <a:p>
            <a:pPr eaLnBrk="1" hangingPunct="1">
              <a:lnSpc>
                <a:spcPct val="80000"/>
              </a:lnSpc>
              <a:buFont typeface="Arial" panose="020B0604020202020204" pitchFamily="34" charset="0"/>
              <a:buNone/>
            </a:pPr>
            <a:r>
              <a:rPr lang="es" altLang="en-US">
                <a:solidFill>
                  <a:srgbClr val="FFFF66"/>
                </a:solidFill>
              </a:rPr>
              <a:t>Si bien los cuatro seres vivientes son querubines y las huestes que los rodean son angelicales, la identidad de los ancianos ha sido ampliamente debatida.</a:t>
            </a:r>
          </a:p>
          <a:p>
            <a:pPr eaLnBrk="1" hangingPunct="1">
              <a:lnSpc>
                <a:spcPct val="80000"/>
              </a:lnSpc>
            </a:pPr>
            <a:r>
              <a:rPr lang="es" altLang="en-US" i="1"/>
              <a:t>Pueden ser una clase superior de ángel (p. ej., arcángeles), colocados entre los querubines y la hueste general de ángeles.</a:t>
            </a:r>
          </a:p>
          <a:p>
            <a:pPr eaLnBrk="1" hangingPunct="1">
              <a:lnSpc>
                <a:spcPct val="80000"/>
              </a:lnSpc>
            </a:pPr>
            <a:r>
              <a:rPr lang="es" altLang="en-US" i="1"/>
              <a:t>Pueden representar al pueblo de Dios, las 12 tribus de Israel y los 12 apóstoles del Cordero unidos en un sacerdocio santo de 24 miembros.</a:t>
            </a:r>
          </a:p>
          <a:p>
            <a:pPr eaLnBrk="1" hangingPunct="1">
              <a:lnSpc>
                <a:spcPct val="80000"/>
              </a:lnSpc>
            </a:pPr>
            <a:r>
              <a:rPr lang="es" altLang="en-US" i="1"/>
              <a:t>Los dispensacionalistas a menudo los identifican como la iglesia arrebatada en el cielo, aunque contra esto está el hecho de que se distinguen de “los santos” (5:8; 11:17-18; 19:1-4).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 calcmode="lin" valueType="num">
                                      <p:cBhvr>
                                        <p:cTn id="7" dur="500" fill="hold"/>
                                        <p:tgtEl>
                                          <p:spTgt spid="1515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15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1555">
                                            <p:txEl>
                                              <p:pRg st="1" end="1"/>
                                            </p:txEl>
                                          </p:spTgt>
                                        </p:tgtEl>
                                        <p:attrNameLst>
                                          <p:attrName>style.visibility</p:attrName>
                                        </p:attrNameLst>
                                      </p:cBhvr>
                                      <p:to>
                                        <p:strVal val="visible"/>
                                      </p:to>
                                    </p:set>
                                    <p:anim calcmode="lin" valueType="num">
                                      <p:cBhvr additive="base">
                                        <p:cTn id="13" dur="500" fill="hold"/>
                                        <p:tgtEl>
                                          <p:spTgt spid="151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1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1555">
                                            <p:txEl>
                                              <p:pRg st="2" end="2"/>
                                            </p:txEl>
                                          </p:spTgt>
                                        </p:tgtEl>
                                        <p:attrNameLst>
                                          <p:attrName>style.visibility</p:attrName>
                                        </p:attrNameLst>
                                      </p:cBhvr>
                                      <p:to>
                                        <p:strVal val="visible"/>
                                      </p:to>
                                    </p:set>
                                    <p:anim calcmode="lin" valueType="num">
                                      <p:cBhvr additive="base">
                                        <p:cTn id="19" dur="500" fill="hold"/>
                                        <p:tgtEl>
                                          <p:spTgt spid="151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1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1555">
                                            <p:txEl>
                                              <p:pRg st="3" end="3"/>
                                            </p:txEl>
                                          </p:spTgt>
                                        </p:tgtEl>
                                        <p:attrNameLst>
                                          <p:attrName>style.visibility</p:attrName>
                                        </p:attrNameLst>
                                      </p:cBhvr>
                                      <p:to>
                                        <p:strVal val="visible"/>
                                      </p:to>
                                    </p:set>
                                    <p:anim calcmode="lin" valueType="num">
                                      <p:cBhvr additive="base">
                                        <p:cTn id="25" dur="500" fill="hold"/>
                                        <p:tgtEl>
                                          <p:spTgt spid="151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1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3DBF8ABD-5984-7FDB-29AC-7B61759BEC87}"/>
              </a:ext>
            </a:extLst>
          </p:cNvPr>
          <p:cNvSpPr>
            <a:spLocks noGrp="1"/>
          </p:cNvSpPr>
          <p:nvPr>
            <p:ph type="title" idx="4294967295"/>
          </p:nvPr>
        </p:nvSpPr>
        <p:spPr/>
        <p:txBody>
          <a:bodyPr/>
          <a:lstStyle/>
          <a:p>
            <a:pPr eaLnBrk="1" hangingPunct="1"/>
            <a:r>
              <a:rPr lang="es" altLang="en-US"/>
              <a:t>La comunidad de adoración</a:t>
            </a:r>
          </a:p>
        </p:txBody>
      </p:sp>
      <p:sp>
        <p:nvSpPr>
          <p:cNvPr id="150531" name="Rectangle 3">
            <a:extLst>
              <a:ext uri="{FF2B5EF4-FFF2-40B4-BE49-F238E27FC236}">
                <a16:creationId xmlns:a16="http://schemas.microsoft.com/office/drawing/2014/main" id="{0523D4E4-FD01-B977-829C-54D7331523F4}"/>
              </a:ext>
            </a:extLst>
          </p:cNvPr>
          <p:cNvSpPr>
            <a:spLocks noGrp="1"/>
          </p:cNvSpPr>
          <p:nvPr>
            <p:ph type="body" idx="4294967295"/>
          </p:nvPr>
        </p:nvSpPr>
        <p:spPr>
          <a:xfrm>
            <a:off x="2057400" y="2336801"/>
            <a:ext cx="8185150" cy="4144963"/>
          </a:xfrm>
        </p:spPr>
        <p:txBody>
          <a:bodyPr/>
          <a:lstStyle/>
          <a:p>
            <a:pPr eaLnBrk="1" hangingPunct="1">
              <a:buFont typeface="Arial" panose="020B0604020202020204" pitchFamily="34" charset="0"/>
              <a:buNone/>
            </a:pPr>
            <a:r>
              <a:rPr lang="es" altLang="en-US">
                <a:solidFill>
                  <a:srgbClr val="FFFF66"/>
                </a:solidFill>
              </a:rPr>
              <a:t>La comunidad de adoradores celestiales, compuesta tanto por seres angélicos como por todas las criaturas del cielo y de la tierra, también tiene vínculos con la visión de Isaías del templo celestial de Dios (Is. 6:1-7).</a:t>
            </a:r>
          </a:p>
          <a:p>
            <a:pPr eaLnBrk="1" hangingPunct="1"/>
            <a:r>
              <a:rPr lang="es" altLang="en-US" i="1"/>
              <a:t>El triple “santo, santo, santo” se encuentra en ambas visiones.</a:t>
            </a:r>
          </a:p>
          <a:p>
            <a:pPr eaLnBrk="1" hangingPunct="1"/>
            <a:r>
              <a:rPr lang="es" altLang="en-US" i="1"/>
              <a:t>Tradicionalmente, los cristianos han asociado esta aclamación con el Padre, el Hijo y el Espíritu Santo.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 calcmode="lin" valueType="num">
                                      <p:cBhvr>
                                        <p:cTn id="7" dur="500" fill="hold"/>
                                        <p:tgtEl>
                                          <p:spTgt spid="1505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05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0531">
                                            <p:txEl>
                                              <p:pRg st="1" end="1"/>
                                            </p:txEl>
                                          </p:spTgt>
                                        </p:tgtEl>
                                        <p:attrNameLst>
                                          <p:attrName>style.visibility</p:attrName>
                                        </p:attrNameLst>
                                      </p:cBhvr>
                                      <p:to>
                                        <p:strVal val="visible"/>
                                      </p:to>
                                    </p:set>
                                    <p:anim calcmode="lin" valueType="num">
                                      <p:cBhvr additive="base">
                                        <p:cTn id="13" dur="500" fill="hold"/>
                                        <p:tgtEl>
                                          <p:spTgt spid="150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0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0531">
                                            <p:txEl>
                                              <p:pRg st="2" end="2"/>
                                            </p:txEl>
                                          </p:spTgt>
                                        </p:tgtEl>
                                        <p:attrNameLst>
                                          <p:attrName>style.visibility</p:attrName>
                                        </p:attrNameLst>
                                      </p:cBhvr>
                                      <p:to>
                                        <p:strVal val="visible"/>
                                      </p:to>
                                    </p:set>
                                    <p:anim calcmode="lin" valueType="num">
                                      <p:cBhvr additive="base">
                                        <p:cTn id="19" dur="500" fill="hold"/>
                                        <p:tgtEl>
                                          <p:spTgt spid="150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05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7CCC805C-37D6-9D53-92A4-63984F1E98AF}"/>
              </a:ext>
            </a:extLst>
          </p:cNvPr>
          <p:cNvSpPr>
            <a:spLocks noGrp="1"/>
          </p:cNvSpPr>
          <p:nvPr>
            <p:ph type="title" idx="4294967295"/>
          </p:nvPr>
        </p:nvSpPr>
        <p:spPr/>
        <p:txBody>
          <a:bodyPr/>
          <a:lstStyle/>
          <a:p>
            <a:pPr eaLnBrk="1" hangingPunct="1">
              <a:defRPr/>
            </a:pPr>
            <a:r>
              <a:rPr lang="es" altLang="en-US">
                <a:solidFill>
                  <a:srgbClr val="00FFFF"/>
                </a:solidFill>
                <a:effectLst>
                  <a:outerShdw blurRad="38100" dist="38100" dir="2700000" algn="tl">
                    <a:srgbClr val="000000"/>
                  </a:outerShdw>
                </a:effectLst>
              </a:rPr>
              <a:t>PUNTOS DE DISCUSIÓN</a:t>
            </a:r>
          </a:p>
        </p:txBody>
      </p:sp>
      <p:sp>
        <p:nvSpPr>
          <p:cNvPr id="153603" name="Rectangle 3">
            <a:extLst>
              <a:ext uri="{FF2B5EF4-FFF2-40B4-BE49-F238E27FC236}">
                <a16:creationId xmlns:a16="http://schemas.microsoft.com/office/drawing/2014/main" id="{CA28A642-1C8C-D478-2982-93A6E3455D29}"/>
              </a:ext>
            </a:extLst>
          </p:cNvPr>
          <p:cNvSpPr>
            <a:spLocks noGrp="1"/>
          </p:cNvSpPr>
          <p:nvPr>
            <p:ph type="body" idx="4294967295"/>
          </p:nvPr>
        </p:nvSpPr>
        <p:spPr>
          <a:xfrm>
            <a:off x="2057401" y="1965325"/>
            <a:ext cx="8215313" cy="4438650"/>
          </a:xfrm>
        </p:spPr>
        <p:txBody>
          <a:bodyPr/>
          <a:lstStyle/>
          <a:p>
            <a:pPr marL="457200" indent="-457200">
              <a:buFont typeface="Arial" panose="020B0604020202020204" pitchFamily="34" charset="0"/>
              <a:buAutoNum type="arabicPeriod"/>
            </a:pPr>
            <a:r>
              <a:rPr lang="es" altLang="en-US"/>
              <a:t>¿Cómo ha afectado la visión de Juan de la liturgia celestial las formas de adoración a lo largo de la historia cristiana?</a:t>
            </a:r>
          </a:p>
          <a:p>
            <a:pPr marL="457200" indent="-457200">
              <a:buFont typeface="Arial" panose="020B0604020202020204" pitchFamily="34" charset="0"/>
              <a:buAutoNum type="arabicPeriod"/>
            </a:pPr>
            <a:r>
              <a:rPr lang="es" altLang="en-US"/>
              <a:t>¿Cuáles son las ventajas del culto litúrgico? ¿Cuales son las desventajas?</a:t>
            </a:r>
          </a:p>
          <a:p>
            <a:pPr marL="457200" indent="-457200">
              <a:buFont typeface="Arial" panose="020B0604020202020204" pitchFamily="34" charset="0"/>
              <a:buAutoNum type="arabicPeriod"/>
            </a:pPr>
            <a:r>
              <a:rPr lang="es" altLang="en-US"/>
              <a:t>Cuando lleguemos al cielo, ¿crees que “veremos” a Dios? (Algunos cristianos hablan de la “visión beatífica”, la visión de Dios después de la muerte, basada en Mt. 5:8; 1 Co. 13:12; 1 Jn. 3:2).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 calcmode="lin" valueType="num">
                                      <p:cBhvr additive="base">
                                        <p:cTn id="7" dur="500" fill="hold"/>
                                        <p:tgtEl>
                                          <p:spTgt spid="153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3603">
                                            <p:txEl>
                                              <p:pRg st="1" end="1"/>
                                            </p:txEl>
                                          </p:spTgt>
                                        </p:tgtEl>
                                        <p:attrNameLst>
                                          <p:attrName>style.visibility</p:attrName>
                                        </p:attrNameLst>
                                      </p:cBhvr>
                                      <p:to>
                                        <p:strVal val="visible"/>
                                      </p:to>
                                    </p:set>
                                    <p:anim calcmode="lin" valueType="num">
                                      <p:cBhvr additive="base">
                                        <p:cTn id="13" dur="500" fill="hold"/>
                                        <p:tgtEl>
                                          <p:spTgt spid="153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53603">
                                            <p:txEl>
                                              <p:pRg st="2" end="2"/>
                                            </p:txEl>
                                          </p:spTgt>
                                        </p:tgtEl>
                                        <p:attrNameLst>
                                          <p:attrName>style.visibility</p:attrName>
                                        </p:attrNameLst>
                                      </p:cBhvr>
                                      <p:to>
                                        <p:strVal val="visible"/>
                                      </p:to>
                                    </p:set>
                                    <p:anim calcmode="lin" valueType="num">
                                      <p:cBhvr additive="base">
                                        <p:cTn id="19" dur="500" fill="hold"/>
                                        <p:tgtEl>
                                          <p:spTgt spid="153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2682799D-848D-4AC1-FB55-EC305E3D367B}"/>
              </a:ext>
            </a:extLst>
          </p:cNvPr>
          <p:cNvSpPr>
            <a:spLocks noGrp="1"/>
          </p:cNvSpPr>
          <p:nvPr>
            <p:ph type="title" idx="4294967295"/>
          </p:nvPr>
        </p:nvSpPr>
        <p:spPr/>
        <p:txBody>
          <a:bodyPr/>
          <a:lstStyle/>
          <a:p>
            <a:pPr eaLnBrk="1" hangingPunct="1"/>
            <a:r>
              <a:rPr lang="es" altLang="en-US" b="1"/>
              <a:t>EL ROLLO</a:t>
            </a:r>
          </a:p>
        </p:txBody>
      </p:sp>
      <p:sp>
        <p:nvSpPr>
          <p:cNvPr id="118787" name="Rectangle 3">
            <a:extLst>
              <a:ext uri="{FF2B5EF4-FFF2-40B4-BE49-F238E27FC236}">
                <a16:creationId xmlns:a16="http://schemas.microsoft.com/office/drawing/2014/main" id="{3B4D2268-ED10-C4D6-9B6C-DE93E7E1FBD9}"/>
              </a:ext>
            </a:extLst>
          </p:cNvPr>
          <p:cNvSpPr>
            <a:spLocks noGrp="1"/>
          </p:cNvSpPr>
          <p:nvPr>
            <p:ph type="body" idx="4294967295"/>
          </p:nvPr>
        </p:nvSpPr>
        <p:spPr>
          <a:xfrm>
            <a:off x="2057400" y="2336801"/>
            <a:ext cx="8083550" cy="3584575"/>
          </a:xfrm>
        </p:spPr>
        <p:txBody>
          <a:bodyPr/>
          <a:lstStyle/>
          <a:p>
            <a:pPr eaLnBrk="1" hangingPunct="1">
              <a:buFont typeface="Arial" panose="020B0604020202020204" pitchFamily="34" charset="0"/>
              <a:buNone/>
            </a:pPr>
            <a:r>
              <a:rPr lang="es" altLang="en-US" b="1" i="1">
                <a:solidFill>
                  <a:srgbClr val="00FFFF"/>
                </a:solidFill>
              </a:rPr>
              <a:t>¿Cuál es el significado del rollo de siete sellos?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14CA2EA5-709B-C922-3017-28636FFEF1AD}"/>
              </a:ext>
            </a:extLst>
          </p:cNvPr>
          <p:cNvSpPr>
            <a:spLocks noGrp="1"/>
          </p:cNvSpPr>
          <p:nvPr>
            <p:ph type="title" idx="4294967295"/>
          </p:nvPr>
        </p:nvSpPr>
        <p:spPr/>
        <p:txBody>
          <a:bodyPr/>
          <a:lstStyle/>
          <a:p>
            <a:pPr eaLnBrk="1" hangingPunct="1"/>
            <a:r>
              <a:rPr lang="es" altLang="en-US"/>
              <a:t>El pergamino con siete sellos</a:t>
            </a:r>
          </a:p>
        </p:txBody>
      </p:sp>
      <p:sp>
        <p:nvSpPr>
          <p:cNvPr id="154627" name="Rectangle 3">
            <a:extLst>
              <a:ext uri="{FF2B5EF4-FFF2-40B4-BE49-F238E27FC236}">
                <a16:creationId xmlns:a16="http://schemas.microsoft.com/office/drawing/2014/main" id="{04C442FD-D6A6-761F-7C52-1DF7A216DE06}"/>
              </a:ext>
            </a:extLst>
          </p:cNvPr>
          <p:cNvSpPr>
            <a:spLocks noGrp="1"/>
          </p:cNvSpPr>
          <p:nvPr>
            <p:ph type="body" idx="4294967295"/>
          </p:nvPr>
        </p:nvSpPr>
        <p:spPr>
          <a:xfrm>
            <a:off x="2057401" y="2293938"/>
            <a:ext cx="8404225" cy="4521200"/>
          </a:xfrm>
        </p:spPr>
        <p:txBody>
          <a:bodyPr>
            <a:normAutofit fontScale="92500" lnSpcReduction="10000"/>
          </a:bodyPr>
          <a:lstStyle/>
          <a:p>
            <a:pPr eaLnBrk="1" hangingPunct="1">
              <a:buFont typeface="Arial" panose="020B0604020202020204" pitchFamily="34" charset="0"/>
              <a:buNone/>
            </a:pPr>
            <a:r>
              <a:rPr lang="es" altLang="en-US">
                <a:solidFill>
                  <a:srgbClr val="FFFF66"/>
                </a:solidFill>
              </a:rPr>
              <a:t>Si bien el contenido del rollo sellado no se revela de inmediato, el hecho de que esté escrito en ambos lados (un opistógrafo) es significativo.</a:t>
            </a:r>
          </a:p>
          <a:p>
            <a:pPr eaLnBrk="1" hangingPunct="1"/>
            <a:r>
              <a:rPr lang="es" altLang="en-US" i="1"/>
              <a:t>Normalmente, los pergaminos solo tenían escritura en un solo lado.</a:t>
            </a:r>
          </a:p>
          <a:p>
            <a:pPr eaLnBrk="1" hangingPunct="1"/>
            <a:r>
              <a:rPr lang="es" altLang="en-US" i="1"/>
              <a:t>Los que tenían escrito en el exterior por lo general eran contratos de propiedad, en los que un resumen de los contenidos sellados o los términos de la redención estaban abiertos a la vista del público (cf. Jeremías 32:11).</a:t>
            </a:r>
          </a:p>
          <a:p>
            <a:pPr eaLnBrk="1" hangingPunct="1"/>
            <a:r>
              <a:rPr lang="es" altLang="en-US" i="1"/>
              <a:t>Por lo tanto, el rollo de siete sellos parecería simbolizar un título de propiedad para la redención del mundo, que incluye el derrocamiento del mal.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 calcmode="lin" valueType="num">
                                      <p:cBhvr>
                                        <p:cTn id="7" dur="500" fill="hold"/>
                                        <p:tgtEl>
                                          <p:spTgt spid="1546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46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4627">
                                            <p:txEl>
                                              <p:pRg st="1" end="1"/>
                                            </p:txEl>
                                          </p:spTgt>
                                        </p:tgtEl>
                                        <p:attrNameLst>
                                          <p:attrName>style.visibility</p:attrName>
                                        </p:attrNameLst>
                                      </p:cBhvr>
                                      <p:to>
                                        <p:strVal val="visible"/>
                                      </p:to>
                                    </p:set>
                                    <p:anim calcmode="lin" valueType="num">
                                      <p:cBhvr additive="base">
                                        <p:cTn id="13" dur="500" fill="hold"/>
                                        <p:tgtEl>
                                          <p:spTgt spid="154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4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4627">
                                            <p:txEl>
                                              <p:pRg st="2" end="2"/>
                                            </p:txEl>
                                          </p:spTgt>
                                        </p:tgtEl>
                                        <p:attrNameLst>
                                          <p:attrName>style.visibility</p:attrName>
                                        </p:attrNameLst>
                                      </p:cBhvr>
                                      <p:to>
                                        <p:strVal val="visible"/>
                                      </p:to>
                                    </p:set>
                                    <p:anim calcmode="lin" valueType="num">
                                      <p:cBhvr additive="base">
                                        <p:cTn id="19" dur="500" fill="hold"/>
                                        <p:tgtEl>
                                          <p:spTgt spid="154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4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4627">
                                            <p:txEl>
                                              <p:pRg st="3" end="3"/>
                                            </p:txEl>
                                          </p:spTgt>
                                        </p:tgtEl>
                                        <p:attrNameLst>
                                          <p:attrName>style.visibility</p:attrName>
                                        </p:attrNameLst>
                                      </p:cBhvr>
                                      <p:to>
                                        <p:strVal val="visible"/>
                                      </p:to>
                                    </p:set>
                                    <p:anim calcmode="lin" valueType="num">
                                      <p:cBhvr additive="base">
                                        <p:cTn id="25" dur="500" fill="hold"/>
                                        <p:tgtEl>
                                          <p:spTgt spid="1546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46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570B8A2C-320A-CC03-04F0-BCCA5DA9BFA7}"/>
              </a:ext>
            </a:extLst>
          </p:cNvPr>
          <p:cNvSpPr>
            <a:spLocks noGrp="1"/>
          </p:cNvSpPr>
          <p:nvPr>
            <p:ph type="title" idx="4294967295"/>
          </p:nvPr>
        </p:nvSpPr>
        <p:spPr>
          <a:xfrm>
            <a:off x="1828800" y="3581400"/>
            <a:ext cx="4953000" cy="2819400"/>
          </a:xfrm>
        </p:spPr>
        <p:txBody>
          <a:bodyPr>
            <a:normAutofit fontScale="90000"/>
          </a:bodyPr>
          <a:lstStyle/>
          <a:p>
            <a:pPr algn="r" eaLnBrk="1" hangingPunct="1"/>
            <a:r>
              <a:rPr lang="es" altLang="en-US" sz="2000" b="1">
                <a:latin typeface="Arial Narrow" panose="020B0606020202030204" pitchFamily="34" charset="0"/>
              </a:rPr>
              <a:t>Los rollos normalmente tienen escritura en un solo lado. Los llamados </a:t>
            </a:r>
            <a:r>
              <a:rPr lang="es" altLang="en-US" sz="2000" b="1"/>
              <a:t>“ </a:t>
            </a:r>
            <a:r>
              <a:rPr lang="es" altLang="en-US" sz="2000" b="1">
                <a:latin typeface="Arial Narrow" panose="020B0606020202030204" pitchFamily="34" charset="0"/>
              </a:rPr>
              <a:t>dobles hechos </a:t>
            </a:r>
            <a:r>
              <a:rPr lang="es" altLang="en-US" sz="2000" b="1"/>
              <a:t>” </a:t>
            </a:r>
            <a:r>
              <a:rPr lang="es" altLang="en-US" sz="2000" b="1">
                <a:latin typeface="Arial Narrow" panose="020B0606020202030204" pitchFamily="34" charset="0"/>
              </a:rPr>
              <a:t>tenían tanto un texto sellado (descripción legal permanente) como un texto abierto (resumen disponible para inspección). </a:t>
            </a:r>
            <a:br>
              <a:rPr lang="en-US" altLang="en-US" sz="2000" b="1">
                <a:latin typeface="Arial Narrow" panose="020B0606020202030204" pitchFamily="34" charset="0"/>
              </a:rPr>
            </a:br>
            <a:br>
              <a:rPr lang="en-US" altLang="en-US" sz="1800">
                <a:latin typeface="Arial Narrow" panose="020B0606020202030204" pitchFamily="34" charset="0"/>
              </a:rPr>
            </a:br>
            <a:br>
              <a:rPr lang="en-US" altLang="en-US" sz="1800">
                <a:latin typeface="Arial Narrow" panose="020B0606020202030204" pitchFamily="34" charset="0"/>
              </a:rPr>
            </a:br>
            <a:br>
              <a:rPr lang="en-US" altLang="en-US" sz="1800">
                <a:latin typeface="Arial Narrow" panose="020B0606020202030204" pitchFamily="34" charset="0"/>
              </a:rPr>
            </a:br>
            <a:br>
              <a:rPr lang="en-US" altLang="en-US" sz="1800">
                <a:latin typeface="Arial Narrow" panose="020B0606020202030204" pitchFamily="34" charset="0"/>
              </a:rPr>
            </a:br>
            <a:br>
              <a:rPr lang="en-US" altLang="en-US" sz="1800">
                <a:latin typeface="Arial Narrow" panose="020B0606020202030204" pitchFamily="34" charset="0"/>
              </a:rPr>
            </a:br>
            <a:r>
              <a:rPr lang="es" altLang="en-US" sz="1400" i="1">
                <a:latin typeface="Arial Narrow" panose="020B0606020202030204" pitchFamily="34" charset="0"/>
              </a:rPr>
              <a:t>Museo de Brooklyn, Brooklyn, Nueva York</a:t>
            </a:r>
            <a:br>
              <a:rPr lang="en-US" altLang="en-US" sz="1800">
                <a:latin typeface="Arial Narrow" panose="020B0606020202030204" pitchFamily="34" charset="0"/>
              </a:rPr>
            </a:br>
            <a:endParaRPr lang="en-US" altLang="en-US" sz="1800">
              <a:latin typeface="Arial Narrow" panose="020B0606020202030204" pitchFamily="34" charset="0"/>
            </a:endParaRPr>
          </a:p>
        </p:txBody>
      </p:sp>
      <p:pic>
        <p:nvPicPr>
          <p:cNvPr id="120835" name="Picture 3" descr="bar087e03">
            <a:extLst>
              <a:ext uri="{FF2B5EF4-FFF2-40B4-BE49-F238E27FC236}">
                <a16:creationId xmlns:a16="http://schemas.microsoft.com/office/drawing/2014/main" id="{34CAA701-7D44-A87E-29BF-60705E5C9B98}"/>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a:ext>
            </a:extLst>
          </a:blip>
          <a:srcRect/>
          <a:stretch>
            <a:fillRect/>
          </a:stretch>
        </p:blipFill>
        <p:spPr>
          <a:xfrm>
            <a:off x="4800600" y="228601"/>
            <a:ext cx="2084388" cy="299561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0836" name="Picture 4" descr="DoubleDeed (Changed)">
            <a:extLst>
              <a:ext uri="{FF2B5EF4-FFF2-40B4-BE49-F238E27FC236}">
                <a16:creationId xmlns:a16="http://schemas.microsoft.com/office/drawing/2014/main" id="{CA8A0829-FC3E-F513-0BEA-B9C20A4F9346}"/>
              </a:ext>
            </a:extLst>
          </p:cNvPr>
          <p:cNvPicPr>
            <a:picLocks noGrp="1" noChangeAspect="1" noChangeArrowheads="1"/>
          </p:cNvPicPr>
          <p:nvPr>
            <p:ph sz="half" idx="4294967295"/>
          </p:nvPr>
        </p:nvPicPr>
        <p:blipFill>
          <a:blip r:embed="rId3">
            <a:lum contrast="12000"/>
            <a:extLst>
              <a:ext uri="{28A0092B-C50C-407E-A947-70E740481C1C}">
                <a14:useLocalDpi xmlns:a14="http://schemas.microsoft.com/office/drawing/2010/main"/>
              </a:ext>
            </a:extLst>
          </a:blip>
          <a:srcRect/>
          <a:stretch>
            <a:fillRect/>
          </a:stretch>
        </p:blipFill>
        <p:spPr>
          <a:xfrm>
            <a:off x="7143750" y="228600"/>
            <a:ext cx="3295650" cy="6400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5653" name="Text Box 5">
            <a:extLst>
              <a:ext uri="{FF2B5EF4-FFF2-40B4-BE49-F238E27FC236}">
                <a16:creationId xmlns:a16="http://schemas.microsoft.com/office/drawing/2014/main" id="{C83BF80D-2E49-AAE4-7156-A2BEDC5AEB24}"/>
              </a:ext>
            </a:extLst>
          </p:cNvPr>
          <p:cNvSpPr txBox="1">
            <a:spLocks noChangeArrowheads="1"/>
          </p:cNvSpPr>
          <p:nvPr/>
        </p:nvSpPr>
        <p:spPr bwMode="auto">
          <a:xfrm>
            <a:off x="1981200" y="609600"/>
            <a:ext cx="2514600" cy="2103438"/>
          </a:xfrm>
          <a:prstGeom prst="rect">
            <a:avLst/>
          </a:prstGeom>
          <a:noFill/>
          <a:ln>
            <a:noFill/>
          </a:ln>
          <a:effectLst/>
        </p:spPr>
        <p:txBody>
          <a:bodyPr>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s" altLang="en-US" sz="4800" b="1" i="0" u="none" strike="noStrike" kern="1200" cap="none" spc="0" normalizeH="0" baseline="0" noProof="0">
                <a:ln>
                  <a:noFill/>
                </a:ln>
                <a:solidFill>
                  <a:prstClr val="black"/>
                </a:solidFill>
                <a:effectLst>
                  <a:outerShdw blurRad="38100" dist="38100" dir="2700000" algn="tl">
                    <a:srgbClr val="000000"/>
                  </a:outerShdw>
                </a:effectLst>
                <a:uLnTx/>
                <a:uFillTx/>
                <a:latin typeface="Calibri" panose="020F0502020204030204"/>
                <a:ea typeface="+mn-ea"/>
                <a:cs typeface="Arial" panose="020B0604020202020204" pitchFamily="34" charset="0"/>
              </a:rPr>
              <a:t>Dobles acciones</a:t>
            </a:r>
          </a:p>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s" altLang="en-US" sz="2400" b="0" i="0" u="none" strike="noStrike" kern="1200" cap="none" spc="0" normalizeH="0" baseline="0" noProof="0">
                <a:ln>
                  <a:noFill/>
                </a:ln>
                <a:solidFill>
                  <a:prstClr val="black"/>
                </a:solidFill>
                <a:effectLst/>
                <a:uLnTx/>
                <a:uFillTx/>
                <a:latin typeface="Arial Narrow" panose="020B0606020202030204" pitchFamily="34" charset="0"/>
                <a:ea typeface="+mn-ea"/>
                <a:cs typeface="Arial" panose="020B0604020202020204" pitchFamily="34" charset="0"/>
              </a:rPr>
              <a:t>Je. 32:10-15</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9" name="Rectangle 7">
            <a:extLst>
              <a:ext uri="{FF2B5EF4-FFF2-40B4-BE49-F238E27FC236}">
                <a16:creationId xmlns:a16="http://schemas.microsoft.com/office/drawing/2014/main" id="{97B91C19-043A-AF01-7544-C41D7CC9A72C}"/>
              </a:ext>
            </a:extLst>
          </p:cNvPr>
          <p:cNvSpPr>
            <a:spLocks noGrp="1"/>
          </p:cNvSpPr>
          <p:nvPr>
            <p:ph type="title" idx="4294967295"/>
          </p:nvPr>
        </p:nvSpPr>
        <p:spPr>
          <a:xfrm>
            <a:off x="2055814" y="268289"/>
            <a:ext cx="4865687" cy="1165225"/>
          </a:xfrm>
        </p:spPr>
        <p:txBody>
          <a:bodyPr>
            <a:normAutofit fontScale="90000"/>
          </a:bodyPr>
          <a:lstStyle/>
          <a:p>
            <a:pPr eaLnBrk="1" hangingPunct="1">
              <a:defRPr/>
            </a:pPr>
            <a:r>
              <a:rPr lang="es" altLang="en-US" b="1">
                <a:effectLst>
                  <a:outerShdw blurRad="38100" dist="38100" dir="2700000" algn="tl">
                    <a:srgbClr val="000000"/>
                  </a:outerShdw>
                </a:effectLst>
              </a:rPr>
              <a:t>Rollos de título de propiedad</a:t>
            </a:r>
          </a:p>
        </p:txBody>
      </p:sp>
      <p:sp>
        <p:nvSpPr>
          <p:cNvPr id="121859" name="Rectangle 9">
            <a:extLst>
              <a:ext uri="{FF2B5EF4-FFF2-40B4-BE49-F238E27FC236}">
                <a16:creationId xmlns:a16="http://schemas.microsoft.com/office/drawing/2014/main" id="{12FA02E7-70B8-4F90-8163-F6758CC158EE}"/>
              </a:ext>
            </a:extLst>
          </p:cNvPr>
          <p:cNvSpPr>
            <a:spLocks noGrp="1"/>
          </p:cNvSpPr>
          <p:nvPr>
            <p:ph type="body" sz="half" idx="4294967295"/>
          </p:nvPr>
        </p:nvSpPr>
        <p:spPr>
          <a:xfrm>
            <a:off x="7199314" y="1135063"/>
            <a:ext cx="3367087" cy="5167312"/>
          </a:xfrm>
        </p:spPr>
        <p:txBody>
          <a:bodyPr/>
          <a:lstStyle/>
          <a:p>
            <a:pPr eaLnBrk="1" hangingPunct="1">
              <a:buFont typeface="Arial" panose="020B0604020202020204" pitchFamily="34" charset="0"/>
              <a:buNone/>
            </a:pPr>
            <a:r>
              <a:rPr lang="es" altLang="en-US" sz="2000"/>
              <a:t>Descubierto en la comunidad judía de Elefantina en el alto Nilo ( siglos </a:t>
            </a:r>
            <a:r>
              <a:rPr lang="es" altLang="en-US" sz="2000" baseline="30000"/>
              <a:t>IV </a:t>
            </a:r>
            <a:r>
              <a:rPr lang="es" altLang="en-US" sz="2000"/>
              <a:t>/ </a:t>
            </a:r>
            <a:r>
              <a:rPr lang="es" altLang="en-US" sz="2000" baseline="30000"/>
              <a:t>V </a:t>
            </a:r>
            <a:r>
              <a:rPr lang="es" altLang="en-US" sz="2000"/>
              <a:t>aC), el rollo de papiro superior ha sido doblado, atado con un cordón y sellado con una gran bulla. La palabra "escritura" escrita con tinta aparece en el exterior del rollo de papiro.</a:t>
            </a:r>
          </a:p>
          <a:p>
            <a:pPr eaLnBrk="1" hangingPunct="1">
              <a:buFont typeface="Arial" panose="020B0604020202020204" pitchFamily="34" charset="0"/>
              <a:buNone/>
            </a:pPr>
            <a:r>
              <a:rPr lang="es" altLang="en-US" sz="2000"/>
              <a:t>El segundo rollo, descubierto en Wadi Daliyeh (cerca de Jericó), estaba atado con siete cuerdas, cada una sellada con su propia bulla.</a:t>
            </a:r>
          </a:p>
        </p:txBody>
      </p:sp>
      <p:pic>
        <p:nvPicPr>
          <p:cNvPr id="121860" name="Picture 10" descr="bar087e02 (Changed)">
            <a:extLst>
              <a:ext uri="{FF2B5EF4-FFF2-40B4-BE49-F238E27FC236}">
                <a16:creationId xmlns:a16="http://schemas.microsoft.com/office/drawing/2014/main" id="{4EB66228-9937-83AA-E9C6-C84AEE6F4241}"/>
              </a:ext>
            </a:extLst>
          </p:cNvPr>
          <p:cNvPicPr>
            <a:picLocks noGrp="1" noChangeAspect="1" noChangeArrowheads="1"/>
          </p:cNvPicPr>
          <p:nvPr>
            <p:ph sz="half" idx="4294967295"/>
          </p:nvPr>
        </p:nvPicPr>
        <p:blipFill>
          <a:blip r:embed="rId2" cstate="email">
            <a:extLst>
              <a:ext uri="{28A0092B-C50C-407E-A947-70E740481C1C}">
                <a14:useLocalDpi xmlns:a14="http://schemas.microsoft.com/office/drawing/2010/main"/>
              </a:ext>
            </a:extLst>
          </a:blip>
          <a:srcRect l="-398"/>
          <a:stretch>
            <a:fillRect/>
          </a:stretch>
        </p:blipFill>
        <p:spPr>
          <a:xfrm>
            <a:off x="1617664" y="1724026"/>
            <a:ext cx="5468937" cy="1603375"/>
          </a:xfrm>
        </p:spPr>
      </p:pic>
      <p:pic>
        <p:nvPicPr>
          <p:cNvPr id="121861" name="Picture 12" descr="bar087e02 (Changed)">
            <a:extLst>
              <a:ext uri="{FF2B5EF4-FFF2-40B4-BE49-F238E27FC236}">
                <a16:creationId xmlns:a16="http://schemas.microsoft.com/office/drawing/2014/main" id="{7E6244AC-9B20-559D-6157-2237CB2B95F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35125" y="4814888"/>
            <a:ext cx="543083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2" name="Text Box 13">
            <a:extLst>
              <a:ext uri="{FF2B5EF4-FFF2-40B4-BE49-F238E27FC236}">
                <a16:creationId xmlns:a16="http://schemas.microsoft.com/office/drawing/2014/main" id="{BF0D1BD7-CED3-7615-439E-33258A5C7614}"/>
              </a:ext>
            </a:extLst>
          </p:cNvPr>
          <p:cNvSpPr txBox="1">
            <a:spLocks noChangeArrowheads="1"/>
          </p:cNvSpPr>
          <p:nvPr/>
        </p:nvSpPr>
        <p:spPr bwMode="auto">
          <a:xfrm>
            <a:off x="7829550" y="6034088"/>
            <a:ext cx="28384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s" altLang="en-US" sz="14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Departamento de Antigüedades y Museos de Israel</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C2AA23A7-8C64-DC67-75C2-C7F6E666700B}"/>
              </a:ext>
            </a:extLst>
          </p:cNvPr>
          <p:cNvSpPr>
            <a:spLocks noGrp="1"/>
          </p:cNvSpPr>
          <p:nvPr>
            <p:ph type="title" idx="4294967295"/>
          </p:nvPr>
        </p:nvSpPr>
        <p:spPr/>
        <p:txBody>
          <a:bodyPr/>
          <a:lstStyle/>
          <a:p>
            <a:pPr eaLnBrk="1" hangingPunct="1"/>
            <a:r>
              <a:rPr lang="es" altLang="en-US"/>
              <a:t>El Cordero Prevalece para Abrir el Rollo</a:t>
            </a:r>
          </a:p>
        </p:txBody>
      </p:sp>
      <p:sp>
        <p:nvSpPr>
          <p:cNvPr id="159747" name="Rectangle 3">
            <a:extLst>
              <a:ext uri="{FF2B5EF4-FFF2-40B4-BE49-F238E27FC236}">
                <a16:creationId xmlns:a16="http://schemas.microsoft.com/office/drawing/2014/main" id="{C8671938-E25A-09BC-F5FB-CB31370A1DF4}"/>
              </a:ext>
            </a:extLst>
          </p:cNvPr>
          <p:cNvSpPr>
            <a:spLocks noGrp="1"/>
          </p:cNvSpPr>
          <p:nvPr>
            <p:ph type="body" idx="4294967295"/>
          </p:nvPr>
        </p:nvSpPr>
        <p:spPr>
          <a:xfrm>
            <a:off x="2057400" y="2336801"/>
            <a:ext cx="8142288" cy="4144963"/>
          </a:xfrm>
        </p:spPr>
        <p:txBody>
          <a:bodyPr>
            <a:normAutofit fontScale="92500" lnSpcReduction="10000"/>
          </a:bodyPr>
          <a:lstStyle/>
          <a:p>
            <a:pPr eaLnBrk="1" hangingPunct="1">
              <a:buFont typeface="Arial" panose="020B0604020202020204" pitchFamily="34" charset="0"/>
              <a:buNone/>
            </a:pPr>
            <a:r>
              <a:rPr lang="es" altLang="en-US">
                <a:solidFill>
                  <a:srgbClr val="FFFF66"/>
                </a:solidFill>
              </a:rPr>
              <a:t>Juan aparentemente entendió el significado del rollo con siete sellos, porque le entristeció que nadie estuviera calificado para abrirlo.</a:t>
            </a:r>
          </a:p>
          <a:p>
            <a:pPr eaLnBrk="1" hangingPunct="1"/>
            <a:r>
              <a:rPr lang="es" altLang="en-US" i="1"/>
              <a:t>El León de Judá, sin embargo, había triunfado. Debido a su victoria sobre la muerte, el Cordero inmolado, pero vivo, él era digno y capaz de abrirla.</a:t>
            </a:r>
          </a:p>
          <a:p>
            <a:pPr eaLnBrk="1" hangingPunct="1"/>
            <a:r>
              <a:rPr lang="es" altLang="en-US" i="1"/>
              <a:t>Como acto de redención, la apertura del rollo también requería que fuera realizada por un pariente cercano (cf. Rut 3:9-13). El Cordero como Cristo encarnado era un pariente cercano que por su sangre compró hombres y mujeres de toda tribu, lengua, pueblo y nación.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 calcmode="lin" valueType="num">
                                      <p:cBhvr>
                                        <p:cTn id="7" dur="500" fill="hold"/>
                                        <p:tgtEl>
                                          <p:spTgt spid="1597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97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9747">
                                            <p:txEl>
                                              <p:pRg st="1" end="1"/>
                                            </p:txEl>
                                          </p:spTgt>
                                        </p:tgtEl>
                                        <p:attrNameLst>
                                          <p:attrName>style.visibility</p:attrName>
                                        </p:attrNameLst>
                                      </p:cBhvr>
                                      <p:to>
                                        <p:strVal val="visible"/>
                                      </p:to>
                                    </p:set>
                                    <p:anim calcmode="lin" valueType="num">
                                      <p:cBhvr additive="base">
                                        <p:cTn id="13" dur="500" fill="hold"/>
                                        <p:tgtEl>
                                          <p:spTgt spid="159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9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9747">
                                            <p:txEl>
                                              <p:pRg st="2" end="2"/>
                                            </p:txEl>
                                          </p:spTgt>
                                        </p:tgtEl>
                                        <p:attrNameLst>
                                          <p:attrName>style.visibility</p:attrName>
                                        </p:attrNameLst>
                                      </p:cBhvr>
                                      <p:to>
                                        <p:strVal val="visible"/>
                                      </p:to>
                                    </p:set>
                                    <p:anim calcmode="lin" valueType="num">
                                      <p:cBhvr additive="base">
                                        <p:cTn id="19" dur="500" fill="hold"/>
                                        <p:tgtEl>
                                          <p:spTgt spid="159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97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7723919-9C8B-7E07-747F-1304636A9F14}"/>
              </a:ext>
            </a:extLst>
          </p:cNvPr>
          <p:cNvSpPr>
            <a:spLocks noGrp="1"/>
          </p:cNvSpPr>
          <p:nvPr>
            <p:ph type="title" idx="4294967295"/>
          </p:nvPr>
        </p:nvSpPr>
        <p:spPr/>
        <p:txBody>
          <a:bodyPr/>
          <a:lstStyle/>
          <a:p>
            <a:pPr eaLnBrk="1" hangingPunct="1">
              <a:defRPr/>
            </a:pPr>
            <a:r>
              <a:rPr lang="es" altLang="en-US">
                <a:solidFill>
                  <a:srgbClr val="00FFFF"/>
                </a:solidFill>
                <a:effectLst>
                  <a:outerShdw blurRad="38100" dist="38100" dir="2700000" algn="tl">
                    <a:srgbClr val="000000"/>
                  </a:outerShdw>
                </a:effectLst>
              </a:rPr>
              <a:t>PUNTOS DE DISCUSIÓN</a:t>
            </a:r>
          </a:p>
        </p:txBody>
      </p:sp>
      <p:sp>
        <p:nvSpPr>
          <p:cNvPr id="40963" name="Rectangle 3">
            <a:extLst>
              <a:ext uri="{FF2B5EF4-FFF2-40B4-BE49-F238E27FC236}">
                <a16:creationId xmlns:a16="http://schemas.microsoft.com/office/drawing/2014/main" id="{BD75193A-99B3-DF66-4E57-10741AF7694E}"/>
              </a:ext>
            </a:extLst>
          </p:cNvPr>
          <p:cNvSpPr>
            <a:spLocks noGrp="1"/>
          </p:cNvSpPr>
          <p:nvPr>
            <p:ph type="body" idx="4294967295"/>
          </p:nvPr>
        </p:nvSpPr>
        <p:spPr>
          <a:xfrm>
            <a:off x="2057400" y="1965326"/>
            <a:ext cx="7759700" cy="3997325"/>
          </a:xfrm>
        </p:spPr>
        <p:txBody>
          <a:bodyPr/>
          <a:lstStyle/>
          <a:p>
            <a:pPr marL="457200" indent="-457200">
              <a:buFont typeface="Arial" panose="020B0604020202020204" pitchFamily="34" charset="0"/>
              <a:buAutoNum type="arabicPeriod"/>
            </a:pPr>
            <a:r>
              <a:rPr lang="es" altLang="en-US"/>
              <a:t>¿Cómo impacta su significado ver Apocalipsis como una carta circular leída públicamente a varias </a:t>
            </a:r>
            <a:r>
              <a:rPr lang="es" altLang="en-US" baseline="30000"/>
              <a:t>congregaciones del </a:t>
            </a:r>
            <a:r>
              <a:rPr lang="es" altLang="en-US"/>
              <a:t>siglo I?</a:t>
            </a:r>
          </a:p>
          <a:p>
            <a:pPr marL="457200" indent="-457200">
              <a:buFont typeface="Arial" panose="020B0604020202020204" pitchFamily="34" charset="0"/>
              <a:buAutoNum type="arabicPeriod"/>
            </a:pPr>
            <a:r>
              <a:rPr lang="es" altLang="en-US"/>
              <a:t>¿A qué tipo de cosas debe ser sensible un lector cuando lee una obra apocalíptica como Apocalipsis, cosas que probablemente no serían tan prominentes en otros tipos de escritura?</a:t>
            </a:r>
          </a:p>
          <a:p>
            <a:pPr marL="457200" indent="-457200">
              <a:buFont typeface="Arial" panose="020B0604020202020204" pitchFamily="34" charset="0"/>
              <a:buAutoNum type="arabicPeriod"/>
            </a:pPr>
            <a:r>
              <a:rPr lang="es" altLang="en-US"/>
              <a:t>¿Hay otras partes del Nuevo Testamento que son de estilo apocalíptico?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B784E7C0-D14F-7F76-68BE-69F6EC39C3BC}"/>
              </a:ext>
            </a:extLst>
          </p:cNvPr>
          <p:cNvSpPr>
            <a:spLocks noGrp="1"/>
          </p:cNvSpPr>
          <p:nvPr>
            <p:ph type="title" idx="4294967295"/>
          </p:nvPr>
        </p:nvSpPr>
        <p:spPr/>
        <p:txBody>
          <a:bodyPr/>
          <a:lstStyle/>
          <a:p>
            <a:pPr eaLnBrk="1" hangingPunct="1"/>
            <a:r>
              <a:rPr lang="es" altLang="en-US"/>
              <a:t>El carácter del cordero</a:t>
            </a:r>
          </a:p>
        </p:txBody>
      </p:sp>
      <p:sp>
        <p:nvSpPr>
          <p:cNvPr id="161795" name="Rectangle 3">
            <a:extLst>
              <a:ext uri="{FF2B5EF4-FFF2-40B4-BE49-F238E27FC236}">
                <a16:creationId xmlns:a16="http://schemas.microsoft.com/office/drawing/2014/main" id="{29F2C8C1-1366-C50D-063C-870FCDE6C3FF}"/>
              </a:ext>
            </a:extLst>
          </p:cNvPr>
          <p:cNvSpPr>
            <a:spLocks noGrp="1"/>
          </p:cNvSpPr>
          <p:nvPr>
            <p:ph type="body" idx="4294967295"/>
          </p:nvPr>
        </p:nvSpPr>
        <p:spPr>
          <a:xfrm>
            <a:off x="2081213" y="2160588"/>
            <a:ext cx="8132762" cy="4697412"/>
          </a:xfrm>
        </p:spPr>
        <p:txBody>
          <a:bodyPr>
            <a:normAutofit fontScale="92500" lnSpcReduction="10000"/>
          </a:bodyPr>
          <a:lstStyle/>
          <a:p>
            <a:pPr eaLnBrk="1" hangingPunct="1">
              <a:buFont typeface="Arial" panose="020B0604020202020204" pitchFamily="34" charset="0"/>
              <a:buNone/>
            </a:pPr>
            <a:r>
              <a:rPr lang="es" altLang="en-US">
                <a:solidFill>
                  <a:srgbClr val="FFFF66"/>
                </a:solidFill>
              </a:rPr>
              <a:t>La imaginería del Cordero expresa varias cosas importantes:</a:t>
            </a:r>
          </a:p>
          <a:p>
            <a:pPr eaLnBrk="1" hangingPunct="1"/>
            <a:r>
              <a:rPr lang="es" altLang="en-US" i="1"/>
              <a:t>Apareciendo con la garganta cortada, el Cordero inmolado señala hacia la cruz (cf. 1 Co 5, 7; 1 Pe 1, 18-19) y más allá, a la Pascua del éxodo.</a:t>
            </a:r>
          </a:p>
          <a:p>
            <a:pPr eaLnBrk="1" hangingPunct="1"/>
            <a:r>
              <a:rPr lang="es" altLang="en-US" i="1"/>
              <a:t>Sus siete ojos representan la plenitud del Espíritu Santo (Jn 3,34; 2 Co 3,17; cf. Zac 4,10b).</a:t>
            </a:r>
          </a:p>
          <a:p>
            <a:pPr eaLnBrk="1" hangingPunct="1"/>
            <a:r>
              <a:rPr lang="es" altLang="en-US" i="1"/>
              <a:t>Los siete cuernos, que son antiguos símbolos de poder, representan su autoridad real sobre el reino de Dios.</a:t>
            </a:r>
          </a:p>
          <a:p>
            <a:pPr eaLnBrk="1" hangingPunct="1"/>
            <a:r>
              <a:rPr lang="es" altLang="en-US" i="1"/>
              <a:t>De pie en el centro del trono de Dios, hay una clara identidad entre el Padre y el Hijo, el Cordero y Dios mismo.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 calcmode="lin" valueType="num">
                                      <p:cBhvr>
                                        <p:cTn id="7" dur="500" fill="hold"/>
                                        <p:tgtEl>
                                          <p:spTgt spid="1617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17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1795">
                                            <p:txEl>
                                              <p:pRg st="1" end="1"/>
                                            </p:txEl>
                                          </p:spTgt>
                                        </p:tgtEl>
                                        <p:attrNameLst>
                                          <p:attrName>style.visibility</p:attrName>
                                        </p:attrNameLst>
                                      </p:cBhvr>
                                      <p:to>
                                        <p:strVal val="visible"/>
                                      </p:to>
                                    </p:set>
                                    <p:anim calcmode="lin" valueType="num">
                                      <p:cBhvr additive="base">
                                        <p:cTn id="13" dur="500" fill="hold"/>
                                        <p:tgtEl>
                                          <p:spTgt spid="161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1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1795">
                                            <p:txEl>
                                              <p:pRg st="2" end="2"/>
                                            </p:txEl>
                                          </p:spTgt>
                                        </p:tgtEl>
                                        <p:attrNameLst>
                                          <p:attrName>style.visibility</p:attrName>
                                        </p:attrNameLst>
                                      </p:cBhvr>
                                      <p:to>
                                        <p:strVal val="visible"/>
                                      </p:to>
                                    </p:set>
                                    <p:anim calcmode="lin" valueType="num">
                                      <p:cBhvr additive="base">
                                        <p:cTn id="19" dur="500" fill="hold"/>
                                        <p:tgtEl>
                                          <p:spTgt spid="161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1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1795">
                                            <p:txEl>
                                              <p:pRg st="3" end="3"/>
                                            </p:txEl>
                                          </p:spTgt>
                                        </p:tgtEl>
                                        <p:attrNameLst>
                                          <p:attrName>style.visibility</p:attrName>
                                        </p:attrNameLst>
                                      </p:cBhvr>
                                      <p:to>
                                        <p:strVal val="visible"/>
                                      </p:to>
                                    </p:set>
                                    <p:anim calcmode="lin" valueType="num">
                                      <p:cBhvr additive="base">
                                        <p:cTn id="25" dur="500" fill="hold"/>
                                        <p:tgtEl>
                                          <p:spTgt spid="1617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17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1795">
                                            <p:txEl>
                                              <p:pRg st="4" end="4"/>
                                            </p:txEl>
                                          </p:spTgt>
                                        </p:tgtEl>
                                        <p:attrNameLst>
                                          <p:attrName>style.visibility</p:attrName>
                                        </p:attrNameLst>
                                      </p:cBhvr>
                                      <p:to>
                                        <p:strVal val="visible"/>
                                      </p:to>
                                    </p:set>
                                    <p:anim calcmode="lin" valueType="num">
                                      <p:cBhvr additive="base">
                                        <p:cTn id="31" dur="500" fill="hold"/>
                                        <p:tgtEl>
                                          <p:spTgt spid="1617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17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95F848D-D8F7-A004-B5E4-B93EEF334192}"/>
              </a:ext>
            </a:extLst>
          </p:cNvPr>
          <p:cNvSpPr>
            <a:spLocks noGrp="1"/>
          </p:cNvSpPr>
          <p:nvPr>
            <p:ph type="title" idx="4294967295"/>
          </p:nvPr>
        </p:nvSpPr>
        <p:spPr/>
        <p:txBody>
          <a:bodyPr/>
          <a:lstStyle/>
          <a:p>
            <a:pPr eaLnBrk="1" hangingPunct="1"/>
            <a:r>
              <a:rPr lang="es" altLang="en-US" b="1"/>
              <a:t>LOS SELLOS (6:1—8:5)</a:t>
            </a:r>
          </a:p>
        </p:txBody>
      </p:sp>
      <p:sp>
        <p:nvSpPr>
          <p:cNvPr id="124931" name="Rectangle 3">
            <a:extLst>
              <a:ext uri="{FF2B5EF4-FFF2-40B4-BE49-F238E27FC236}">
                <a16:creationId xmlns:a16="http://schemas.microsoft.com/office/drawing/2014/main" id="{4F4C7976-DCFC-5328-98FC-71BF492AA4E6}"/>
              </a:ext>
            </a:extLst>
          </p:cNvPr>
          <p:cNvSpPr>
            <a:spLocks noGrp="1"/>
          </p:cNvSpPr>
          <p:nvPr>
            <p:ph type="body" idx="4294967295"/>
          </p:nvPr>
        </p:nvSpPr>
        <p:spPr>
          <a:xfrm>
            <a:off x="2057400" y="2336801"/>
            <a:ext cx="8083550" cy="3584575"/>
          </a:xfrm>
        </p:spPr>
        <p:txBody>
          <a:bodyPr/>
          <a:lstStyle/>
          <a:p>
            <a:pPr eaLnBrk="1" hangingPunct="1">
              <a:buFont typeface="Arial" panose="020B0604020202020204" pitchFamily="34" charset="0"/>
              <a:buNone/>
            </a:pPr>
            <a:r>
              <a:rPr lang="es" altLang="en-US" b="1" i="1">
                <a:solidFill>
                  <a:srgbClr val="00FFFF"/>
                </a:solidFill>
              </a:rPr>
              <a:t>¿Qué representan los siete sellos?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997C2315-E39D-4793-C23B-B5277ED98D78}"/>
              </a:ext>
            </a:extLst>
          </p:cNvPr>
          <p:cNvSpPr>
            <a:spLocks noGrp="1"/>
          </p:cNvSpPr>
          <p:nvPr>
            <p:ph type="title" idx="4294967295"/>
          </p:nvPr>
        </p:nvSpPr>
        <p:spPr/>
        <p:txBody>
          <a:bodyPr/>
          <a:lstStyle/>
          <a:p>
            <a:pPr eaLnBrk="1" hangingPunct="1"/>
            <a:r>
              <a:rPr lang="es" altLang="en-US"/>
              <a:t>Recuperación del mundo</a:t>
            </a:r>
          </a:p>
        </p:txBody>
      </p:sp>
      <p:sp>
        <p:nvSpPr>
          <p:cNvPr id="165891" name="Rectangle 3">
            <a:extLst>
              <a:ext uri="{FF2B5EF4-FFF2-40B4-BE49-F238E27FC236}">
                <a16:creationId xmlns:a16="http://schemas.microsoft.com/office/drawing/2014/main" id="{6B7E8BC0-9419-2EAE-160C-B821E3C4027C}"/>
              </a:ext>
            </a:extLst>
          </p:cNvPr>
          <p:cNvSpPr>
            <a:spLocks noGrp="1"/>
          </p:cNvSpPr>
          <p:nvPr>
            <p:ph type="body" idx="4294967295"/>
          </p:nvPr>
        </p:nvSpPr>
        <p:spPr>
          <a:xfrm>
            <a:off x="2057400" y="2336800"/>
            <a:ext cx="8286750" cy="4521200"/>
          </a:xfrm>
        </p:spPr>
        <p:txBody>
          <a:bodyPr/>
          <a:lstStyle/>
          <a:p>
            <a:pPr eaLnBrk="1" hangingPunct="1">
              <a:buFont typeface="Arial" panose="020B0604020202020204" pitchFamily="34" charset="0"/>
              <a:buNone/>
            </a:pPr>
            <a:r>
              <a:rPr lang="es" altLang="en-US" dirty="0">
                <a:solidFill>
                  <a:srgbClr val="FFFF66"/>
                </a:solidFill>
              </a:rPr>
              <a:t>Si el rollo de siete sellos representa el título de propiedad del mundo, entonces la apertura de los sellos representa los precursores del final cuando el título será reclamado.</a:t>
            </a:r>
          </a:p>
          <a:p>
            <a:pPr eaLnBrk="1" hangingPunct="1"/>
            <a:r>
              <a:rPr lang="es" altLang="en-US" i="1" dirty="0"/>
              <a:t>Estos precursores aluden directamente a pasajes del Antiguo Testamento, como la gente escondida en cuevas (Is. 2:19), la ruptura de los cuerpos estelares (Is. 34:4) y la entrega de las naciones al matadero (Is. 34: 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 calcmode="lin" valueType="num">
                                      <p:cBhvr>
                                        <p:cTn id="7" dur="500" fill="hold"/>
                                        <p:tgtEl>
                                          <p:spTgt spid="1658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58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5891">
                                            <p:txEl>
                                              <p:pRg st="1" end="1"/>
                                            </p:txEl>
                                          </p:spTgt>
                                        </p:tgtEl>
                                        <p:attrNameLst>
                                          <p:attrName>style.visibility</p:attrName>
                                        </p:attrNameLst>
                                      </p:cBhvr>
                                      <p:to>
                                        <p:strVal val="visible"/>
                                      </p:to>
                                    </p:set>
                                    <p:anim calcmode="lin" valueType="num">
                                      <p:cBhvr additive="base">
                                        <p:cTn id="13" dur="500" fill="hold"/>
                                        <p:tgtEl>
                                          <p:spTgt spid="165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58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F4D3B1FD-CC83-3E22-29B6-811F9AEBD5D2}"/>
              </a:ext>
            </a:extLst>
          </p:cNvPr>
          <p:cNvSpPr>
            <a:spLocks noGrp="1"/>
          </p:cNvSpPr>
          <p:nvPr>
            <p:ph type="title" idx="4294967295"/>
          </p:nvPr>
        </p:nvSpPr>
        <p:spPr/>
        <p:txBody>
          <a:bodyPr/>
          <a:lstStyle/>
          <a:p>
            <a:pPr eaLnBrk="1" hangingPunct="1"/>
            <a:r>
              <a:rPr lang="es" altLang="en-US"/>
              <a:t>¿SE PUEDE INDICAR EL TIEMPO?</a:t>
            </a:r>
          </a:p>
        </p:txBody>
      </p:sp>
      <p:sp>
        <p:nvSpPr>
          <p:cNvPr id="126979" name="Rectangle 3">
            <a:extLst>
              <a:ext uri="{FF2B5EF4-FFF2-40B4-BE49-F238E27FC236}">
                <a16:creationId xmlns:a16="http://schemas.microsoft.com/office/drawing/2014/main" id="{6AF91A50-E639-DBD3-3C2D-2293E70DFBDA}"/>
              </a:ext>
            </a:extLst>
          </p:cNvPr>
          <p:cNvSpPr>
            <a:spLocks noGrp="1"/>
          </p:cNvSpPr>
          <p:nvPr>
            <p:ph type="body" idx="4294967295"/>
          </p:nvPr>
        </p:nvSpPr>
        <p:spPr>
          <a:xfrm>
            <a:off x="2057400" y="2336801"/>
            <a:ext cx="8083550" cy="3584575"/>
          </a:xfrm>
        </p:spPr>
        <p:txBody>
          <a:bodyPr/>
          <a:lstStyle/>
          <a:p>
            <a:pPr eaLnBrk="1" hangingPunct="1">
              <a:buFont typeface="Arial" panose="020B0604020202020204" pitchFamily="34" charset="0"/>
              <a:buNone/>
            </a:pPr>
            <a:r>
              <a:rPr lang="es" altLang="en-US" b="1" i="1">
                <a:solidFill>
                  <a:srgbClr val="00FFFF"/>
                </a:solidFill>
              </a:rPr>
              <a:t>¿Es posible determinar cuándo se abrirán los sellos?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E85C4EDC-034E-9EAF-189A-F2BE99AEB005}"/>
              </a:ext>
            </a:extLst>
          </p:cNvPr>
          <p:cNvSpPr>
            <a:spLocks noGrp="1"/>
          </p:cNvSpPr>
          <p:nvPr>
            <p:ph type="title" idx="4294967295"/>
          </p:nvPr>
        </p:nvSpPr>
        <p:spPr>
          <a:xfrm>
            <a:off x="2703513" y="109539"/>
            <a:ext cx="6896100" cy="1081087"/>
          </a:xfrm>
        </p:spPr>
        <p:txBody>
          <a:bodyPr>
            <a:normAutofit fontScale="90000"/>
          </a:bodyPr>
          <a:lstStyle/>
          <a:p>
            <a:pPr algn="ctr" eaLnBrk="1" hangingPunct="1"/>
            <a:r>
              <a:rPr lang="es" altLang="en-US" sz="5400">
                <a:solidFill>
                  <a:srgbClr val="640000"/>
                </a:solidFill>
                <a:latin typeface="Bernard MT Condensed" panose="02050806060905020404" pitchFamily="18" charset="0"/>
              </a:rPr>
              <a:t>Tres escuelas de pensamiento</a:t>
            </a:r>
          </a:p>
        </p:txBody>
      </p:sp>
      <p:sp>
        <p:nvSpPr>
          <p:cNvPr id="169988" name="Rectangle 4">
            <a:extLst>
              <a:ext uri="{FF2B5EF4-FFF2-40B4-BE49-F238E27FC236}">
                <a16:creationId xmlns:a16="http://schemas.microsoft.com/office/drawing/2014/main" id="{BACE1BBF-5745-C97D-D94D-8D225110406F}"/>
              </a:ext>
            </a:extLst>
          </p:cNvPr>
          <p:cNvSpPr>
            <a:spLocks noGrp="1"/>
          </p:cNvSpPr>
          <p:nvPr>
            <p:ph type="body" sz="half" idx="4294967295"/>
          </p:nvPr>
        </p:nvSpPr>
        <p:spPr>
          <a:xfrm>
            <a:off x="1614489" y="1422400"/>
            <a:ext cx="2630487" cy="4616450"/>
          </a:xfrm>
          <a:gradFill rotWithShape="1">
            <a:gsLst>
              <a:gs pos="0">
                <a:srgbClr val="90843C">
                  <a:gamma/>
                  <a:shade val="46275"/>
                  <a:invGamma/>
                </a:srgbClr>
              </a:gs>
              <a:gs pos="50000">
                <a:srgbClr val="90843C"/>
              </a:gs>
              <a:gs pos="100000">
                <a:srgbClr val="90843C">
                  <a:gamma/>
                  <a:shade val="46275"/>
                  <a:invGamma/>
                </a:srgbClr>
              </a:gs>
            </a:gsLst>
            <a:lin ang="5400000" scaled="1"/>
          </a:gradFill>
          <a:ln w="12700">
            <a:solidFill>
              <a:srgbClr val="000000"/>
            </a:solidFill>
            <a:miter lim="800000"/>
            <a:headEnd/>
            <a:tailEnd/>
          </a:ln>
        </p:spPr>
        <p:txBody>
          <a:bodyPr>
            <a:normAutofit fontScale="92500" lnSpcReduction="20000"/>
          </a:bodyPr>
          <a:lstStyle/>
          <a:p>
            <a:pPr eaLnBrk="1" hangingPunct="1">
              <a:lnSpc>
                <a:spcPct val="80000"/>
              </a:lnSpc>
              <a:buFont typeface="Arial" panose="020B0604020202020204" pitchFamily="34" charset="0"/>
              <a:buNone/>
              <a:defRPr/>
            </a:pPr>
            <a:r>
              <a:rPr lang="es" altLang="en-US">
                <a:solidFill>
                  <a:srgbClr val="FFFF66"/>
                </a:solidFill>
                <a:effectLst>
                  <a:outerShdw blurRad="38100" dist="38100" dir="2700000" algn="tl">
                    <a:srgbClr val="000000"/>
                  </a:outerShdw>
                </a:effectLst>
                <a:latin typeface="Impact" panose="020B0806030902050204" pitchFamily="34" charset="0"/>
              </a:rPr>
              <a:t>DESTRUCCIÓN DE JERUSALÉN</a:t>
            </a:r>
          </a:p>
          <a:p>
            <a:pPr eaLnBrk="1" hangingPunct="1">
              <a:lnSpc>
                <a:spcPct val="80000"/>
              </a:lnSpc>
              <a:defRPr/>
            </a:pPr>
            <a:r>
              <a:rPr lang="es" altLang="en-US" i="1">
                <a:latin typeface="Arial Narrow" panose="020B0606020202030204" pitchFamily="34" charset="0"/>
              </a:rPr>
              <a:t>Aquí, la caída de la ciudad en el año 70 dC está a la vista.</a:t>
            </a:r>
          </a:p>
          <a:p>
            <a:pPr eaLnBrk="1" hangingPunct="1">
              <a:lnSpc>
                <a:spcPct val="80000"/>
              </a:lnSpc>
              <a:defRPr/>
            </a:pPr>
            <a:r>
              <a:rPr lang="es" altLang="en-US" i="1">
                <a:latin typeface="Arial Narrow" panose="020B0606020202030204" pitchFamily="34" charset="0"/>
              </a:rPr>
              <a:t>Se pone el máximo énfasis en las ideas de “pronto” y las palabras de Jesús de que algunos de su propia generación vivirían para ver estos eventos (cf. Mt. 24:34).</a:t>
            </a:r>
          </a:p>
        </p:txBody>
      </p:sp>
      <p:sp>
        <p:nvSpPr>
          <p:cNvPr id="169989" name="Rectangle 5">
            <a:extLst>
              <a:ext uri="{FF2B5EF4-FFF2-40B4-BE49-F238E27FC236}">
                <a16:creationId xmlns:a16="http://schemas.microsoft.com/office/drawing/2014/main" id="{617CF301-87AF-C95F-F661-319A7E62E9C0}"/>
              </a:ext>
            </a:extLst>
          </p:cNvPr>
          <p:cNvSpPr>
            <a:spLocks noGrp="1"/>
          </p:cNvSpPr>
          <p:nvPr>
            <p:ph type="body" sz="half" idx="4294967295"/>
          </p:nvPr>
        </p:nvSpPr>
        <p:spPr>
          <a:xfrm>
            <a:off x="4352925" y="1422400"/>
            <a:ext cx="3486150" cy="5126038"/>
          </a:xfrm>
          <a:gradFill rotWithShape="1">
            <a:gsLst>
              <a:gs pos="0">
                <a:srgbClr val="808000">
                  <a:gamma/>
                  <a:shade val="46275"/>
                  <a:invGamma/>
                </a:srgbClr>
              </a:gs>
              <a:gs pos="50000">
                <a:srgbClr val="808000"/>
              </a:gs>
              <a:gs pos="100000">
                <a:srgbClr val="808000">
                  <a:gamma/>
                  <a:shade val="46275"/>
                  <a:invGamma/>
                </a:srgbClr>
              </a:gs>
            </a:gsLst>
            <a:lin ang="5400000" scaled="1"/>
          </a:gradFill>
          <a:ln w="12700">
            <a:solidFill>
              <a:srgbClr val="000000"/>
            </a:solidFill>
            <a:miter lim="800000"/>
            <a:headEnd/>
            <a:tailEnd/>
          </a:ln>
        </p:spPr>
        <p:txBody>
          <a:bodyPr>
            <a:normAutofit fontScale="92500" lnSpcReduction="20000"/>
          </a:bodyPr>
          <a:lstStyle/>
          <a:p>
            <a:pPr eaLnBrk="1" hangingPunct="1">
              <a:lnSpc>
                <a:spcPct val="80000"/>
              </a:lnSpc>
              <a:buFont typeface="Arial" panose="020B0604020202020204" pitchFamily="34" charset="0"/>
              <a:buNone/>
              <a:defRPr/>
            </a:pPr>
            <a:r>
              <a:rPr lang="es" altLang="en-US" sz="2600" dirty="0">
                <a:solidFill>
                  <a:srgbClr val="FFFF66"/>
                </a:solidFill>
                <a:effectLst>
                  <a:outerShdw blurRad="38100" dist="38100" dir="2700000" algn="tl">
                    <a:srgbClr val="000000"/>
                  </a:outerShdw>
                </a:effectLst>
                <a:latin typeface="Impact" panose="020B0806030902050204" pitchFamily="34" charset="0"/>
              </a:rPr>
              <a:t>JUSTO ANTES DEL REGRESO DE CRISTO</a:t>
            </a:r>
          </a:p>
          <a:p>
            <a:pPr eaLnBrk="1" hangingPunct="1">
              <a:lnSpc>
                <a:spcPct val="80000"/>
              </a:lnSpc>
              <a:defRPr/>
            </a:pPr>
            <a:r>
              <a:rPr lang="es" altLang="en-US" sz="2600" i="1" dirty="0">
                <a:latin typeface="Arial Narrow" panose="020B0606020202030204" pitchFamily="34" charset="0"/>
              </a:rPr>
              <a:t>Aquí, el fin de la era está a la vista.</a:t>
            </a:r>
          </a:p>
          <a:p>
            <a:pPr eaLnBrk="1" hangingPunct="1">
              <a:lnSpc>
                <a:spcPct val="80000"/>
              </a:lnSpc>
              <a:defRPr/>
            </a:pPr>
            <a:r>
              <a:rPr lang="es" altLang="en-US" sz="2600" i="1" dirty="0">
                <a:latin typeface="Arial Narrow" panose="020B0606020202030204" pitchFamily="34" charset="0"/>
              </a:rPr>
              <a:t>Estos son los “dolores de parto” (Mc 13, 8b) que señalan la proximidad del fin.</a:t>
            </a:r>
          </a:p>
          <a:p>
            <a:pPr eaLnBrk="1" hangingPunct="1">
              <a:lnSpc>
                <a:spcPct val="80000"/>
              </a:lnSpc>
              <a:defRPr/>
            </a:pPr>
            <a:r>
              <a:rPr lang="es" altLang="en-US" sz="2600" i="1" dirty="0">
                <a:latin typeface="Arial Narrow" panose="020B0606020202030204" pitchFamily="34" charset="0"/>
              </a:rPr>
              <a:t>“Esta generación” se refiere a la nación de Israel que continuará sobreviviendo hasta el final.</a:t>
            </a:r>
          </a:p>
          <a:p>
            <a:pPr eaLnBrk="1" hangingPunct="1">
              <a:lnSpc>
                <a:spcPct val="80000"/>
              </a:lnSpc>
              <a:defRPr/>
            </a:pPr>
            <a:r>
              <a:rPr lang="es" altLang="en-US" sz="2600" i="1" dirty="0">
                <a:latin typeface="Arial Narrow" panose="020B0606020202030204" pitchFamily="34" charset="0"/>
              </a:rPr>
              <a:t>Para los dispensacionalistas, los sellos se abren inmediatamente después del rapto.</a:t>
            </a:r>
          </a:p>
        </p:txBody>
      </p:sp>
      <p:sp>
        <p:nvSpPr>
          <p:cNvPr id="169990" name="Rectangle 6">
            <a:extLst>
              <a:ext uri="{FF2B5EF4-FFF2-40B4-BE49-F238E27FC236}">
                <a16:creationId xmlns:a16="http://schemas.microsoft.com/office/drawing/2014/main" id="{17335616-ED2D-C698-0993-1F4307E48ED3}"/>
              </a:ext>
            </a:extLst>
          </p:cNvPr>
          <p:cNvSpPr>
            <a:spLocks/>
          </p:cNvSpPr>
          <p:nvPr/>
        </p:nvSpPr>
        <p:spPr bwMode="auto">
          <a:xfrm>
            <a:off x="7989889" y="1443038"/>
            <a:ext cx="2600325" cy="4616450"/>
          </a:xfrm>
          <a:prstGeom prst="rect">
            <a:avLst/>
          </a:prstGeom>
          <a:gradFill rotWithShape="1">
            <a:gsLst>
              <a:gs pos="0">
                <a:srgbClr val="4E4720"/>
              </a:gs>
              <a:gs pos="50000">
                <a:srgbClr val="A89A46"/>
              </a:gs>
              <a:gs pos="100000">
                <a:srgbClr val="4E4720"/>
              </a:gs>
            </a:gsLst>
            <a:lin ang="5400000" scaled="1"/>
          </a:gradFill>
          <a:ln w="12700">
            <a:solidFill>
              <a:srgbClr val="000000"/>
            </a:solidFill>
            <a:miter lim="800000"/>
            <a:headEnd/>
            <a:tailEnd/>
          </a:ln>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s" altLang="en-US" sz="2800" b="0" i="0" u="none" strike="noStrike" kern="1200" cap="none" spc="0" normalizeH="0" baseline="0" noProof="0">
                <a:ln>
                  <a:noFill/>
                </a:ln>
                <a:solidFill>
                  <a:srgbClr val="FFFF66"/>
                </a:solidFill>
                <a:effectLst/>
                <a:uLnTx/>
                <a:uFillTx/>
                <a:latin typeface="Impact" panose="020B0806030902050204" pitchFamily="34" charset="0"/>
                <a:ea typeface="+mn-ea"/>
                <a:cs typeface="+mn-cs"/>
              </a:rPr>
              <a:t>A TRAVÉS DE LA HISTORIA</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s" altLang="en-US" sz="2400" b="0"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Aquí, el curso general de la época está a la vista.</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s" altLang="en-US" sz="2400" b="0"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Las referencias a “pronto” significan inminente.</a:t>
            </a:r>
          </a:p>
          <a:p>
            <a:pPr marL="228600" marR="0" lvl="0" indent="-228600" algn="l" defTabSz="914400" rtl="0" eaLnBrk="1" fontAlgn="auto" latinLnBrk="0" hangingPunct="1">
              <a:lnSpc>
                <a:spcPct val="80000"/>
              </a:lnSpc>
              <a:spcBef>
                <a:spcPts val="1000"/>
              </a:spcBef>
              <a:spcAft>
                <a:spcPts val="0"/>
              </a:spcAft>
              <a:buClrTx/>
              <a:buSzTx/>
              <a:buFont typeface="Arial" panose="020B0604020202020204" pitchFamily="34" charset="0"/>
              <a:buChar char="•"/>
              <a:tabLst/>
              <a:defRPr/>
            </a:pPr>
            <a:r>
              <a:rPr kumimoji="0" lang="es" altLang="en-US" sz="2400" b="0"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“Esta generación” entonces se refiere a los creyentes en Cristo que sobrevivirán hasta el final.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9986"/>
                                        </p:tgtEl>
                                        <p:attrNameLst>
                                          <p:attrName>style.visibility</p:attrName>
                                        </p:attrNameLst>
                                      </p:cBhvr>
                                      <p:to>
                                        <p:strVal val="visible"/>
                                      </p:to>
                                    </p:set>
                                    <p:anim calcmode="lin" valueType="num">
                                      <p:cBhvr>
                                        <p:cTn id="7" dur="500" fill="hold"/>
                                        <p:tgtEl>
                                          <p:spTgt spid="169986"/>
                                        </p:tgtEl>
                                        <p:attrNameLst>
                                          <p:attrName>ppt_w</p:attrName>
                                        </p:attrNameLst>
                                      </p:cBhvr>
                                      <p:tavLst>
                                        <p:tav tm="0">
                                          <p:val>
                                            <p:fltVal val="0"/>
                                          </p:val>
                                        </p:tav>
                                        <p:tav tm="100000">
                                          <p:val>
                                            <p:strVal val="#ppt_w"/>
                                          </p:val>
                                        </p:tav>
                                      </p:tavLst>
                                    </p:anim>
                                    <p:anim calcmode="lin" valueType="num">
                                      <p:cBhvr>
                                        <p:cTn id="8" dur="500" fill="hold"/>
                                        <p:tgtEl>
                                          <p:spTgt spid="16998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69988">
                                            <p:bg/>
                                          </p:spTgt>
                                        </p:tgtEl>
                                        <p:attrNameLst>
                                          <p:attrName>style.visibility</p:attrName>
                                        </p:attrNameLst>
                                      </p:cBhvr>
                                      <p:to>
                                        <p:strVal val="visible"/>
                                      </p:to>
                                    </p:set>
                                    <p:animEffect transition="in" filter="dissolve">
                                      <p:cBhvr>
                                        <p:cTn id="13" dur="500"/>
                                        <p:tgtEl>
                                          <p:spTgt spid="169988">
                                            <p:bg/>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69988">
                                            <p:txEl>
                                              <p:pRg st="0" end="0"/>
                                            </p:txEl>
                                          </p:spTgt>
                                        </p:tgtEl>
                                        <p:attrNameLst>
                                          <p:attrName>style.visibility</p:attrName>
                                        </p:attrNameLst>
                                      </p:cBhvr>
                                      <p:to>
                                        <p:strVal val="visible"/>
                                      </p:to>
                                    </p:set>
                                    <p:animEffect transition="in" filter="dissolve">
                                      <p:cBhvr>
                                        <p:cTn id="16" dur="500"/>
                                        <p:tgtEl>
                                          <p:spTgt spid="16998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69988">
                                            <p:txEl>
                                              <p:pRg st="1" end="1"/>
                                            </p:txEl>
                                          </p:spTgt>
                                        </p:tgtEl>
                                        <p:attrNameLst>
                                          <p:attrName>style.visibility</p:attrName>
                                        </p:attrNameLst>
                                      </p:cBhvr>
                                      <p:to>
                                        <p:strVal val="visible"/>
                                      </p:to>
                                    </p:set>
                                    <p:anim calcmode="lin" valueType="num">
                                      <p:cBhvr additive="base">
                                        <p:cTn id="21" dur="500" fill="hold"/>
                                        <p:tgtEl>
                                          <p:spTgt spid="169988">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99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69988">
                                            <p:txEl>
                                              <p:pRg st="2" end="2"/>
                                            </p:txEl>
                                          </p:spTgt>
                                        </p:tgtEl>
                                        <p:attrNameLst>
                                          <p:attrName>style.visibility</p:attrName>
                                        </p:attrNameLst>
                                      </p:cBhvr>
                                      <p:to>
                                        <p:strVal val="visible"/>
                                      </p:to>
                                    </p:set>
                                    <p:anim calcmode="lin" valueType="num">
                                      <p:cBhvr additive="base">
                                        <p:cTn id="27" dur="500" fill="hold"/>
                                        <p:tgtEl>
                                          <p:spTgt spid="169988">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99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9989">
                                            <p:bg/>
                                          </p:spTgt>
                                        </p:tgtEl>
                                        <p:attrNameLst>
                                          <p:attrName>style.visibility</p:attrName>
                                        </p:attrNameLst>
                                      </p:cBhvr>
                                      <p:to>
                                        <p:strVal val="visible"/>
                                      </p:to>
                                    </p:set>
                                    <p:animEffect transition="in" filter="dissolve">
                                      <p:cBhvr>
                                        <p:cTn id="33" dur="500"/>
                                        <p:tgtEl>
                                          <p:spTgt spid="169989">
                                            <p:bg/>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69989">
                                            <p:txEl>
                                              <p:pRg st="0" end="0"/>
                                            </p:txEl>
                                          </p:spTgt>
                                        </p:tgtEl>
                                        <p:attrNameLst>
                                          <p:attrName>style.visibility</p:attrName>
                                        </p:attrNameLst>
                                      </p:cBhvr>
                                      <p:to>
                                        <p:strVal val="visible"/>
                                      </p:to>
                                    </p:set>
                                    <p:animEffect transition="in" filter="dissolve">
                                      <p:cBhvr>
                                        <p:cTn id="36" dur="500"/>
                                        <p:tgtEl>
                                          <p:spTgt spid="169989">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69989">
                                            <p:txEl>
                                              <p:pRg st="1" end="1"/>
                                            </p:txEl>
                                          </p:spTgt>
                                        </p:tgtEl>
                                        <p:attrNameLst>
                                          <p:attrName>style.visibility</p:attrName>
                                        </p:attrNameLst>
                                      </p:cBhvr>
                                      <p:to>
                                        <p:strVal val="visible"/>
                                      </p:to>
                                    </p:set>
                                    <p:anim calcmode="lin" valueType="num">
                                      <p:cBhvr additive="base">
                                        <p:cTn id="41" dur="500" fill="hold"/>
                                        <p:tgtEl>
                                          <p:spTgt spid="169989">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998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69989">
                                            <p:txEl>
                                              <p:pRg st="2" end="2"/>
                                            </p:txEl>
                                          </p:spTgt>
                                        </p:tgtEl>
                                        <p:attrNameLst>
                                          <p:attrName>style.visibility</p:attrName>
                                        </p:attrNameLst>
                                      </p:cBhvr>
                                      <p:to>
                                        <p:strVal val="visible"/>
                                      </p:to>
                                    </p:set>
                                    <p:anim calcmode="lin" valueType="num">
                                      <p:cBhvr additive="base">
                                        <p:cTn id="47" dur="500" fill="hold"/>
                                        <p:tgtEl>
                                          <p:spTgt spid="169989">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998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69989">
                                            <p:txEl>
                                              <p:pRg st="3" end="3"/>
                                            </p:txEl>
                                          </p:spTgt>
                                        </p:tgtEl>
                                        <p:attrNameLst>
                                          <p:attrName>style.visibility</p:attrName>
                                        </p:attrNameLst>
                                      </p:cBhvr>
                                      <p:to>
                                        <p:strVal val="visible"/>
                                      </p:to>
                                    </p:set>
                                    <p:anim calcmode="lin" valueType="num">
                                      <p:cBhvr additive="base">
                                        <p:cTn id="53" dur="500" fill="hold"/>
                                        <p:tgtEl>
                                          <p:spTgt spid="169989">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6998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69989">
                                            <p:txEl>
                                              <p:pRg st="4" end="4"/>
                                            </p:txEl>
                                          </p:spTgt>
                                        </p:tgtEl>
                                        <p:attrNameLst>
                                          <p:attrName>style.visibility</p:attrName>
                                        </p:attrNameLst>
                                      </p:cBhvr>
                                      <p:to>
                                        <p:strVal val="visible"/>
                                      </p:to>
                                    </p:set>
                                    <p:anim calcmode="lin" valueType="num">
                                      <p:cBhvr additive="base">
                                        <p:cTn id="59" dur="500" fill="hold"/>
                                        <p:tgtEl>
                                          <p:spTgt spid="169989">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6998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69990">
                                            <p:bg/>
                                          </p:spTgt>
                                        </p:tgtEl>
                                        <p:attrNameLst>
                                          <p:attrName>style.visibility</p:attrName>
                                        </p:attrNameLst>
                                      </p:cBhvr>
                                      <p:to>
                                        <p:strVal val="visible"/>
                                      </p:to>
                                    </p:set>
                                    <p:animEffect transition="in" filter="dissolve">
                                      <p:cBhvr>
                                        <p:cTn id="65" dur="500"/>
                                        <p:tgtEl>
                                          <p:spTgt spid="169990">
                                            <p:bg/>
                                          </p:spTgt>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69990">
                                            <p:txEl>
                                              <p:pRg st="0" end="0"/>
                                            </p:txEl>
                                          </p:spTgt>
                                        </p:tgtEl>
                                        <p:attrNameLst>
                                          <p:attrName>style.visibility</p:attrName>
                                        </p:attrNameLst>
                                      </p:cBhvr>
                                      <p:to>
                                        <p:strVal val="visible"/>
                                      </p:to>
                                    </p:set>
                                    <p:animEffect transition="in" filter="dissolve">
                                      <p:cBhvr>
                                        <p:cTn id="68" dur="500"/>
                                        <p:tgtEl>
                                          <p:spTgt spid="169990">
                                            <p:txEl>
                                              <p:pRg st="0" end="0"/>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69990">
                                            <p:txEl>
                                              <p:pRg st="1" end="1"/>
                                            </p:txEl>
                                          </p:spTgt>
                                        </p:tgtEl>
                                        <p:attrNameLst>
                                          <p:attrName>style.visibility</p:attrName>
                                        </p:attrNameLst>
                                      </p:cBhvr>
                                      <p:to>
                                        <p:strVal val="visible"/>
                                      </p:to>
                                    </p:set>
                                    <p:anim calcmode="lin" valueType="num">
                                      <p:cBhvr additive="base">
                                        <p:cTn id="73" dur="500" fill="hold"/>
                                        <p:tgtEl>
                                          <p:spTgt spid="169990">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699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169990">
                                            <p:txEl>
                                              <p:pRg st="2" end="2"/>
                                            </p:txEl>
                                          </p:spTgt>
                                        </p:tgtEl>
                                        <p:attrNameLst>
                                          <p:attrName>style.visibility</p:attrName>
                                        </p:attrNameLst>
                                      </p:cBhvr>
                                      <p:to>
                                        <p:strVal val="visible"/>
                                      </p:to>
                                    </p:set>
                                    <p:anim calcmode="lin" valueType="num">
                                      <p:cBhvr additive="base">
                                        <p:cTn id="79" dur="500" fill="hold"/>
                                        <p:tgtEl>
                                          <p:spTgt spid="169990">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699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169990">
                                            <p:txEl>
                                              <p:pRg st="3" end="3"/>
                                            </p:txEl>
                                          </p:spTgt>
                                        </p:tgtEl>
                                        <p:attrNameLst>
                                          <p:attrName>style.visibility</p:attrName>
                                        </p:attrNameLst>
                                      </p:cBhvr>
                                      <p:to>
                                        <p:strVal val="visible"/>
                                      </p:to>
                                    </p:set>
                                    <p:anim calcmode="lin" valueType="num">
                                      <p:cBhvr additive="base">
                                        <p:cTn id="85" dur="500" fill="hold"/>
                                        <p:tgtEl>
                                          <p:spTgt spid="169990">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6999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P spid="169988" grpId="0" uiExpand="1" build="p" animBg="1"/>
      <p:bldP spid="169989" grpId="0" uiExpand="1" build="p" animBg="1"/>
      <p:bldP spid="169990" grpId="0" uiExpand="1" build="allAtOnce"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6647B4F3-0AC0-1844-DF2C-904135CF14D1}"/>
              </a:ext>
            </a:extLst>
          </p:cNvPr>
          <p:cNvSpPr>
            <a:spLocks noGrp="1"/>
          </p:cNvSpPr>
          <p:nvPr>
            <p:ph type="title" idx="4294967295"/>
          </p:nvPr>
        </p:nvSpPr>
        <p:spPr/>
        <p:txBody>
          <a:bodyPr/>
          <a:lstStyle/>
          <a:p>
            <a:pPr eaLnBrk="1" hangingPunct="1">
              <a:defRPr/>
            </a:pPr>
            <a:r>
              <a:rPr lang="es" altLang="en-US">
                <a:solidFill>
                  <a:srgbClr val="00FFFF"/>
                </a:solidFill>
                <a:effectLst>
                  <a:outerShdw blurRad="38100" dist="38100" dir="2700000" algn="tl">
                    <a:srgbClr val="000000"/>
                  </a:outerShdw>
                </a:effectLst>
              </a:rPr>
              <a:t>PUNTOS DE DISCUSIÓN</a:t>
            </a:r>
          </a:p>
        </p:txBody>
      </p:sp>
      <p:sp>
        <p:nvSpPr>
          <p:cNvPr id="172035" name="Rectangle 3">
            <a:extLst>
              <a:ext uri="{FF2B5EF4-FFF2-40B4-BE49-F238E27FC236}">
                <a16:creationId xmlns:a16="http://schemas.microsoft.com/office/drawing/2014/main" id="{F245DBAE-F0C5-B87D-54EF-EE5A012C73D9}"/>
              </a:ext>
            </a:extLst>
          </p:cNvPr>
          <p:cNvSpPr>
            <a:spLocks noGrp="1"/>
          </p:cNvSpPr>
          <p:nvPr>
            <p:ph type="body" idx="4294967295"/>
          </p:nvPr>
        </p:nvSpPr>
        <p:spPr>
          <a:xfrm>
            <a:off x="2057401" y="1965325"/>
            <a:ext cx="8215313" cy="4438650"/>
          </a:xfrm>
        </p:spPr>
        <p:txBody>
          <a:bodyPr/>
          <a:lstStyle/>
          <a:p>
            <a:pPr marL="457200" indent="-457200">
              <a:buFont typeface="Arial" panose="020B0604020202020204" pitchFamily="34" charset="0"/>
              <a:buAutoNum type="arabicPeriod"/>
            </a:pPr>
            <a:r>
              <a:rPr lang="es" altLang="en-US"/>
              <a:t>¿Qué tan difícil es tomar las palabras “pronto” y “cerca” y “esta generación no pasará…” para referirse a algo que no sea el </a:t>
            </a:r>
            <a:r>
              <a:rPr lang="es" altLang="en-US" baseline="30000"/>
              <a:t>siglo primero </a:t>
            </a:r>
            <a:r>
              <a:rPr lang="es" altLang="en-US"/>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 calcmode="lin" valueType="num">
                                      <p:cBhvr additive="base">
                                        <p:cTn id="7" dur="500" fill="hold"/>
                                        <p:tgtEl>
                                          <p:spTgt spid="1720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20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B7C66F47-4ACF-3D11-8D6E-CB68BE48E5F4}"/>
              </a:ext>
            </a:extLst>
          </p:cNvPr>
          <p:cNvSpPr>
            <a:spLocks noGrp="1"/>
          </p:cNvSpPr>
          <p:nvPr>
            <p:ph type="title" idx="4294967295"/>
          </p:nvPr>
        </p:nvSpPr>
        <p:spPr/>
        <p:txBody>
          <a:bodyPr/>
          <a:lstStyle/>
          <a:p>
            <a:pPr eaLnBrk="1" hangingPunct="1"/>
            <a:r>
              <a:rPr lang="es" altLang="en-US"/>
              <a:t>Los cuatro jinetes</a:t>
            </a:r>
          </a:p>
        </p:txBody>
      </p:sp>
      <p:sp>
        <p:nvSpPr>
          <p:cNvPr id="173061" name="Rectangle 5">
            <a:extLst>
              <a:ext uri="{FF2B5EF4-FFF2-40B4-BE49-F238E27FC236}">
                <a16:creationId xmlns:a16="http://schemas.microsoft.com/office/drawing/2014/main" id="{BBC8C8B5-2578-23A1-26C0-51E6EF538A1F}"/>
              </a:ext>
            </a:extLst>
          </p:cNvPr>
          <p:cNvSpPr>
            <a:spLocks noGrp="1"/>
          </p:cNvSpPr>
          <p:nvPr>
            <p:ph type="body" sz="half" idx="4294967295"/>
          </p:nvPr>
        </p:nvSpPr>
        <p:spPr>
          <a:xfrm>
            <a:off x="4573588" y="2336801"/>
            <a:ext cx="5861050" cy="855663"/>
          </a:xfrm>
          <a:solidFill>
            <a:schemeClr val="tx1"/>
          </a:solidFill>
        </p:spPr>
        <p:txBody>
          <a:bodyPr/>
          <a:lstStyle/>
          <a:p>
            <a:pPr eaLnBrk="1" hangingPunct="1">
              <a:buFont typeface="Arial" panose="020B0604020202020204" pitchFamily="34" charset="0"/>
              <a:buNone/>
            </a:pPr>
            <a:r>
              <a:rPr lang="es" altLang="en-US" sz="3600" b="1">
                <a:solidFill>
                  <a:schemeClr val="bg1"/>
                </a:solidFill>
                <a:latin typeface="Agency FB" panose="020B0503020202020204" pitchFamily="34" charset="0"/>
              </a:rPr>
              <a:t>Militarismo BLANCO </a:t>
            </a:r>
            <a:r>
              <a:rPr lang="es" altLang="en-US" b="1">
                <a:solidFill>
                  <a:schemeClr val="bg1"/>
                </a:solidFill>
                <a:latin typeface="Agency FB" panose="020B0503020202020204" pitchFamily="34" charset="0"/>
              </a:rPr>
              <a:t>y conquista</a:t>
            </a:r>
            <a:endParaRPr lang="en-US" altLang="en-US" sz="3600" b="1">
              <a:solidFill>
                <a:schemeClr val="bg1"/>
              </a:solidFill>
              <a:latin typeface="Agency FB" panose="020B0503020202020204" pitchFamily="34" charset="0"/>
            </a:endParaRPr>
          </a:p>
        </p:txBody>
      </p:sp>
      <p:pic>
        <p:nvPicPr>
          <p:cNvPr id="173062" name="Picture 6" descr="four_horsemen1[1]">
            <a:extLst>
              <a:ext uri="{FF2B5EF4-FFF2-40B4-BE49-F238E27FC236}">
                <a16:creationId xmlns:a16="http://schemas.microsoft.com/office/drawing/2014/main" id="{FB7E07C6-F3A6-C438-9145-64199327A5FF}"/>
              </a:ext>
            </a:extLst>
          </p:cNvPr>
          <p:cNvPicPr>
            <a:picLocks noGrp="1" noChangeAspect="1" noChangeArrowheads="1"/>
          </p:cNvPicPr>
          <p:nvPr>
            <p:ph sz="half" idx="4294967295"/>
          </p:nvPr>
        </p:nvPicPr>
        <p:blipFill>
          <a:blip r:embed="rId2" cstate="email">
            <a:extLst>
              <a:ext uri="{28A0092B-C50C-407E-A947-70E740481C1C}">
                <a14:useLocalDpi xmlns:a14="http://schemas.microsoft.com/office/drawing/2010/main"/>
              </a:ext>
            </a:extLst>
          </a:blip>
          <a:srcRect/>
          <a:stretch>
            <a:fillRect/>
          </a:stretch>
        </p:blipFill>
        <p:spPr>
          <a:xfrm>
            <a:off x="1939925" y="2911476"/>
            <a:ext cx="2452688" cy="2828925"/>
          </a:xfrm>
          <a:noFill/>
        </p:spPr>
      </p:pic>
      <p:sp>
        <p:nvSpPr>
          <p:cNvPr id="173063" name="Rectangle 7">
            <a:extLst>
              <a:ext uri="{FF2B5EF4-FFF2-40B4-BE49-F238E27FC236}">
                <a16:creationId xmlns:a16="http://schemas.microsoft.com/office/drawing/2014/main" id="{E735B9C2-3B5B-023A-07FD-0181C5B2B228}"/>
              </a:ext>
            </a:extLst>
          </p:cNvPr>
          <p:cNvSpPr>
            <a:spLocks/>
          </p:cNvSpPr>
          <p:nvPr/>
        </p:nvSpPr>
        <p:spPr bwMode="auto">
          <a:xfrm>
            <a:off x="4583113" y="3346451"/>
            <a:ext cx="5861050" cy="8556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 altLang="en-US" sz="2800" b="1" i="0" u="none" strike="noStrike" kern="1200" cap="none" spc="0" normalizeH="0" baseline="0" noProof="0" dirty="0">
                <a:ln>
                  <a:noFill/>
                </a:ln>
                <a:solidFill>
                  <a:prstClr val="white"/>
                </a:solidFill>
                <a:effectLst/>
                <a:uLnTx/>
                <a:uFillTx/>
                <a:latin typeface="Agency FB" panose="020B0503020202020204" pitchFamily="34" charset="0"/>
                <a:ea typeface="+mn-ea"/>
                <a:cs typeface="+mn-cs"/>
              </a:rPr>
              <a:t>Guerra : guerra y sangre</a:t>
            </a:r>
            <a:endParaRPr kumimoji="0" lang="en-US" altLang="en-US" sz="3600" b="1" i="0" u="none" strike="noStrike" kern="1200" cap="none" spc="0" normalizeH="0" baseline="0" noProof="0" dirty="0">
              <a:ln>
                <a:noFill/>
              </a:ln>
              <a:solidFill>
                <a:prstClr val="white"/>
              </a:solidFill>
              <a:effectLst/>
              <a:uLnTx/>
              <a:uFillTx/>
              <a:latin typeface="Agency FB" panose="020B0503020202020204" pitchFamily="34" charset="0"/>
              <a:ea typeface="+mn-ea"/>
              <a:cs typeface="+mn-cs"/>
            </a:endParaRPr>
          </a:p>
        </p:txBody>
      </p:sp>
      <p:sp>
        <p:nvSpPr>
          <p:cNvPr id="173064" name="Rectangle 8">
            <a:extLst>
              <a:ext uri="{FF2B5EF4-FFF2-40B4-BE49-F238E27FC236}">
                <a16:creationId xmlns:a16="http://schemas.microsoft.com/office/drawing/2014/main" id="{8413E5B0-C656-ADFF-1273-DBC3F88F66CB}"/>
              </a:ext>
            </a:extLst>
          </p:cNvPr>
          <p:cNvSpPr>
            <a:spLocks/>
          </p:cNvSpPr>
          <p:nvPr/>
        </p:nvSpPr>
        <p:spPr bwMode="auto">
          <a:xfrm>
            <a:off x="4592638" y="4384676"/>
            <a:ext cx="5861050" cy="8556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2800" b="1" i="0" u="none" strike="noStrike" kern="1200" cap="none" spc="0" normalizeH="0" baseline="0" noProof="0" dirty="0">
                <a:ln>
                  <a:noFill/>
                </a:ln>
                <a:solidFill>
                  <a:srgbClr val="FF0000"/>
                </a:solidFill>
                <a:effectLst/>
                <a:uLnTx/>
                <a:uFillTx/>
                <a:latin typeface="Agency FB" panose="020B0503020202020204" pitchFamily="34" charset="0"/>
                <a:ea typeface="+mn-ea"/>
                <a:cs typeface="+mn-cs"/>
              </a:rPr>
              <a:t>Negro : </a:t>
            </a:r>
            <a:r>
              <a:rPr kumimoji="0" lang="en-US" altLang="en-US" sz="2800" b="1" i="0" u="none" strike="noStrike" kern="1200" cap="none" spc="0" normalizeH="0" baseline="0" noProof="0" dirty="0" err="1">
                <a:ln>
                  <a:noFill/>
                </a:ln>
                <a:solidFill>
                  <a:srgbClr val="FF0000"/>
                </a:solidFill>
                <a:effectLst/>
                <a:uLnTx/>
                <a:uFillTx/>
                <a:latin typeface="Agency FB" panose="020B0503020202020204" pitchFamily="34" charset="0"/>
                <a:ea typeface="+mn-ea"/>
                <a:cs typeface="+mn-cs"/>
              </a:rPr>
              <a:t>hambre</a:t>
            </a:r>
            <a:endParaRPr kumimoji="0" lang="en-US" altLang="en-US" sz="3600" b="1" i="0" u="none" strike="noStrike" kern="1200" cap="none" spc="0" normalizeH="0" baseline="0" noProof="0" dirty="0">
              <a:ln>
                <a:noFill/>
              </a:ln>
              <a:solidFill>
                <a:prstClr val="black"/>
              </a:solidFill>
              <a:effectLst/>
              <a:uLnTx/>
              <a:uFillTx/>
              <a:latin typeface="Agency FB" panose="020B0503020202020204" pitchFamily="34" charset="0"/>
              <a:ea typeface="+mn-ea"/>
              <a:cs typeface="+mn-cs"/>
            </a:endParaRPr>
          </a:p>
        </p:txBody>
      </p:sp>
      <p:sp>
        <p:nvSpPr>
          <p:cNvPr id="173065" name="Rectangle 9">
            <a:extLst>
              <a:ext uri="{FF2B5EF4-FFF2-40B4-BE49-F238E27FC236}">
                <a16:creationId xmlns:a16="http://schemas.microsoft.com/office/drawing/2014/main" id="{56B77298-4122-C2BC-9674-DCF82ACB3581}"/>
              </a:ext>
            </a:extLst>
          </p:cNvPr>
          <p:cNvSpPr>
            <a:spLocks/>
          </p:cNvSpPr>
          <p:nvPr/>
        </p:nvSpPr>
        <p:spPr bwMode="auto">
          <a:xfrm>
            <a:off x="4592638" y="5399088"/>
            <a:ext cx="5861050" cy="855662"/>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 altLang="en-US" sz="3600" b="1" i="0" u="none" strike="noStrike" kern="1200" cap="none" spc="0" normalizeH="0" baseline="0" noProof="0">
                <a:ln>
                  <a:noFill/>
                </a:ln>
                <a:solidFill>
                  <a:prstClr val="white"/>
                </a:solidFill>
                <a:effectLst/>
                <a:uLnTx/>
                <a:uFillTx/>
                <a:latin typeface="Agency FB" panose="020B0503020202020204" pitchFamily="34" charset="0"/>
                <a:ea typeface="+mn-ea"/>
                <a:cs typeface="+mn-cs"/>
              </a:rPr>
              <a:t>PALE </a:t>
            </a:r>
            <a:r>
              <a:rPr kumimoji="0" lang="es" altLang="en-US" sz="2800" b="1" i="0" u="none" strike="noStrike" kern="1200" cap="none" spc="0" normalizeH="0" baseline="0" noProof="0">
                <a:ln>
                  <a:noFill/>
                </a:ln>
                <a:solidFill>
                  <a:prstClr val="white"/>
                </a:solidFill>
                <a:effectLst/>
                <a:uLnTx/>
                <a:uFillTx/>
                <a:latin typeface="Agency FB" panose="020B0503020202020204" pitchFamily="34" charset="0"/>
                <a:ea typeface="+mn-ea"/>
                <a:cs typeface="+mn-cs"/>
              </a:rPr>
              <a:t>pestilencia y muerte</a:t>
            </a:r>
            <a:endParaRPr kumimoji="0" lang="en-US" altLang="en-US" sz="3600" b="1" i="0" u="none" strike="noStrike" kern="1200" cap="none" spc="0" normalizeH="0" baseline="0" noProof="0">
              <a:ln>
                <a:noFill/>
              </a:ln>
              <a:solidFill>
                <a:prstClr val="white"/>
              </a:solidFill>
              <a:effectLst/>
              <a:uLnTx/>
              <a:uFillTx/>
              <a:latin typeface="Agency FB" panose="020B0503020202020204" pitchFamily="34" charset="0"/>
              <a:ea typeface="+mn-ea"/>
              <a:cs typeface="+mn-cs"/>
            </a:endParaRPr>
          </a:p>
        </p:txBody>
      </p:sp>
      <p:sp>
        <p:nvSpPr>
          <p:cNvPr id="173066" name="Text Box 10">
            <a:extLst>
              <a:ext uri="{FF2B5EF4-FFF2-40B4-BE49-F238E27FC236}">
                <a16:creationId xmlns:a16="http://schemas.microsoft.com/office/drawing/2014/main" id="{CCE19CC7-8520-1175-2D7E-9CF85497C0F2}"/>
              </a:ext>
            </a:extLst>
          </p:cNvPr>
          <p:cNvSpPr txBox="1">
            <a:spLocks noChangeArrowheads="1"/>
          </p:cNvSpPr>
          <p:nvPr/>
        </p:nvSpPr>
        <p:spPr bwMode="auto">
          <a:xfrm>
            <a:off x="1981200" y="5773738"/>
            <a:ext cx="233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s" altLang="en-US" sz="1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t>(Zacarías 1, 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73062"/>
                                        </p:tgtEl>
                                        <p:attrNameLst>
                                          <p:attrName>style.visibility</p:attrName>
                                        </p:attrNameLst>
                                      </p:cBhvr>
                                      <p:to>
                                        <p:strVal val="visible"/>
                                      </p:to>
                                    </p:set>
                                    <p:animEffect transition="in" filter="dissolve">
                                      <p:cBhvr>
                                        <p:cTn id="7" dur="500"/>
                                        <p:tgtEl>
                                          <p:spTgt spid="173062"/>
                                        </p:tgtEl>
                                      </p:cBhvr>
                                    </p:animEffect>
                                  </p:childTnLst>
                                </p:cTn>
                              </p:par>
                              <p:par>
                                <p:cTn id="8" presetID="9" presetClass="entr" presetSubtype="0" fill="hold" nodeType="withEffect">
                                  <p:stCondLst>
                                    <p:cond delay="0"/>
                                  </p:stCondLst>
                                  <p:childTnLst>
                                    <p:set>
                                      <p:cBhvr>
                                        <p:cTn id="9" dur="1" fill="hold">
                                          <p:stCondLst>
                                            <p:cond delay="0"/>
                                          </p:stCondLst>
                                        </p:cTn>
                                        <p:tgtEl>
                                          <p:spTgt spid="173066">
                                            <p:txEl>
                                              <p:pRg st="0" end="0"/>
                                            </p:txEl>
                                          </p:spTgt>
                                        </p:tgtEl>
                                        <p:attrNameLst>
                                          <p:attrName>style.visibility</p:attrName>
                                        </p:attrNameLst>
                                      </p:cBhvr>
                                      <p:to>
                                        <p:strVal val="visible"/>
                                      </p:to>
                                    </p:set>
                                    <p:animEffect transition="in" filter="dissolve">
                                      <p:cBhvr>
                                        <p:cTn id="10" dur="500"/>
                                        <p:tgtEl>
                                          <p:spTgt spid="17306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3061">
                                            <p:bg/>
                                          </p:spTgt>
                                        </p:tgtEl>
                                        <p:attrNameLst>
                                          <p:attrName>style.visibility</p:attrName>
                                        </p:attrNameLst>
                                      </p:cBhvr>
                                      <p:to>
                                        <p:strVal val="visible"/>
                                      </p:to>
                                    </p:set>
                                    <p:animEffect transition="in" filter="wipe(left)">
                                      <p:cBhvr>
                                        <p:cTn id="15" dur="1000"/>
                                        <p:tgtEl>
                                          <p:spTgt spid="173061">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73061">
                                            <p:txEl>
                                              <p:pRg st="0" end="0"/>
                                            </p:txEl>
                                          </p:spTgt>
                                        </p:tgtEl>
                                        <p:attrNameLst>
                                          <p:attrName>style.visibility</p:attrName>
                                        </p:attrNameLst>
                                      </p:cBhvr>
                                      <p:to>
                                        <p:strVal val="visible"/>
                                      </p:to>
                                    </p:set>
                                    <p:animEffect transition="in" filter="wipe(left)">
                                      <p:cBhvr>
                                        <p:cTn id="18" dur="1000"/>
                                        <p:tgtEl>
                                          <p:spTgt spid="17306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73063"/>
                                        </p:tgtEl>
                                        <p:attrNameLst>
                                          <p:attrName>style.visibility</p:attrName>
                                        </p:attrNameLst>
                                      </p:cBhvr>
                                      <p:to>
                                        <p:strVal val="visible"/>
                                      </p:to>
                                    </p:set>
                                    <p:animEffect transition="in" filter="wipe(left)">
                                      <p:cBhvr>
                                        <p:cTn id="23" dur="1000"/>
                                        <p:tgtEl>
                                          <p:spTgt spid="17306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3064"/>
                                        </p:tgtEl>
                                        <p:attrNameLst>
                                          <p:attrName>style.visibility</p:attrName>
                                        </p:attrNameLst>
                                      </p:cBhvr>
                                      <p:to>
                                        <p:strVal val="visible"/>
                                      </p:to>
                                    </p:set>
                                    <p:animEffect transition="in" filter="wipe(left)">
                                      <p:cBhvr>
                                        <p:cTn id="28" dur="1000"/>
                                        <p:tgtEl>
                                          <p:spTgt spid="17306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3065"/>
                                        </p:tgtEl>
                                        <p:attrNameLst>
                                          <p:attrName>style.visibility</p:attrName>
                                        </p:attrNameLst>
                                      </p:cBhvr>
                                      <p:to>
                                        <p:strVal val="visible"/>
                                      </p:to>
                                    </p:set>
                                    <p:animEffect transition="in" filter="wipe(left)">
                                      <p:cBhvr>
                                        <p:cTn id="33" dur="1000"/>
                                        <p:tgtEl>
                                          <p:spTgt spid="173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1" grpId="0" uiExpand="1" build="p" animBg="1"/>
      <p:bldP spid="173063" grpId="0" animBg="1"/>
      <p:bldP spid="173064" grpId="0" animBg="1"/>
      <p:bldP spid="17306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35959DD6-293E-90E2-FB78-F1DEB9C391CD}"/>
              </a:ext>
            </a:extLst>
          </p:cNvPr>
          <p:cNvSpPr>
            <a:spLocks noGrp="1"/>
          </p:cNvSpPr>
          <p:nvPr>
            <p:ph type="title" idx="4294967295"/>
          </p:nvPr>
        </p:nvSpPr>
        <p:spPr/>
        <p:txBody>
          <a:bodyPr/>
          <a:lstStyle/>
          <a:p>
            <a:pPr eaLnBrk="1" hangingPunct="1"/>
            <a:r>
              <a:rPr lang="es" altLang="en-US"/>
              <a:t>los mártires</a:t>
            </a:r>
          </a:p>
        </p:txBody>
      </p:sp>
      <p:sp>
        <p:nvSpPr>
          <p:cNvPr id="176131" name="Rectangle 3">
            <a:extLst>
              <a:ext uri="{FF2B5EF4-FFF2-40B4-BE49-F238E27FC236}">
                <a16:creationId xmlns:a16="http://schemas.microsoft.com/office/drawing/2014/main" id="{32829A2E-0599-B212-97EB-3EDEDCEDB614}"/>
              </a:ext>
            </a:extLst>
          </p:cNvPr>
          <p:cNvSpPr>
            <a:spLocks noGrp="1"/>
          </p:cNvSpPr>
          <p:nvPr>
            <p:ph type="body" idx="4294967295"/>
          </p:nvPr>
        </p:nvSpPr>
        <p:spPr>
          <a:xfrm>
            <a:off x="2057401" y="2336800"/>
            <a:ext cx="8289925" cy="4173538"/>
          </a:xfrm>
        </p:spPr>
        <p:txBody>
          <a:bodyPr>
            <a:normAutofit lnSpcReduction="10000"/>
          </a:bodyPr>
          <a:lstStyle/>
          <a:p>
            <a:pPr eaLnBrk="1" hangingPunct="1">
              <a:buFont typeface="Arial" panose="020B0604020202020204" pitchFamily="34" charset="0"/>
              <a:buNone/>
            </a:pPr>
            <a:r>
              <a:rPr lang="es" altLang="en-US">
                <a:solidFill>
                  <a:srgbClr val="FFFF99"/>
                </a:solidFill>
              </a:rPr>
              <a:t>Juan ya se identificaba con la comunidad sufriente por “la palabra de Dios y el testimonio de Jesús” (1,9), y describía a un mártir en Pérgamo (2,13) y advertía de los martirios por venir (2,10). ).</a:t>
            </a:r>
          </a:p>
          <a:p>
            <a:pPr eaLnBrk="1" hangingPunct="1"/>
            <a:r>
              <a:rPr lang="es" altLang="en-US" i="1"/>
              <a:t>Jesús, también, predijo martirios como parte de los “dolores de parto” (Mt. 10:21; 24:9).</a:t>
            </a:r>
          </a:p>
          <a:p>
            <a:pPr eaLnBrk="1" hangingPunct="1"/>
            <a:r>
              <a:rPr lang="es" altLang="en-US" i="1"/>
              <a:t>Aquí, como antes, los martirios se relacionan específicamente con “la palabra de Dios y el testimonio de Jesús” (6:9; cf. 12:11, 17; 13:6-7; 17:6; 18:24; 20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 calcmode="lin" valueType="num">
                                      <p:cBhvr>
                                        <p:cTn id="7" dur="500" fill="hold"/>
                                        <p:tgtEl>
                                          <p:spTgt spid="1761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61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6131">
                                            <p:txEl>
                                              <p:pRg st="1" end="1"/>
                                            </p:txEl>
                                          </p:spTgt>
                                        </p:tgtEl>
                                        <p:attrNameLst>
                                          <p:attrName>style.visibility</p:attrName>
                                        </p:attrNameLst>
                                      </p:cBhvr>
                                      <p:to>
                                        <p:strVal val="visible"/>
                                      </p:to>
                                    </p:set>
                                    <p:anim calcmode="lin" valueType="num">
                                      <p:cBhvr additive="base">
                                        <p:cTn id="13" dur="500" fill="hold"/>
                                        <p:tgtEl>
                                          <p:spTgt spid="176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6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6131">
                                            <p:txEl>
                                              <p:pRg st="2" end="2"/>
                                            </p:txEl>
                                          </p:spTgt>
                                        </p:tgtEl>
                                        <p:attrNameLst>
                                          <p:attrName>style.visibility</p:attrName>
                                        </p:attrNameLst>
                                      </p:cBhvr>
                                      <p:to>
                                        <p:strVal val="visible"/>
                                      </p:to>
                                    </p:set>
                                    <p:anim calcmode="lin" valueType="num">
                                      <p:cBhvr additive="base">
                                        <p:cTn id="19" dur="500" fill="hold"/>
                                        <p:tgtEl>
                                          <p:spTgt spid="1761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61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4">
            <a:extLst>
              <a:ext uri="{FF2B5EF4-FFF2-40B4-BE49-F238E27FC236}">
                <a16:creationId xmlns:a16="http://schemas.microsoft.com/office/drawing/2014/main" id="{002C92AF-0D2F-8872-AE53-43C55FB076F9}"/>
              </a:ext>
            </a:extLst>
          </p:cNvPr>
          <p:cNvSpPr>
            <a:spLocks noGrp="1"/>
          </p:cNvSpPr>
          <p:nvPr>
            <p:ph type="title" idx="4294967295"/>
          </p:nvPr>
        </p:nvSpPr>
        <p:spPr>
          <a:xfrm>
            <a:off x="1908176" y="109539"/>
            <a:ext cx="8297863" cy="1214437"/>
          </a:xfrm>
          <a:extLst>
            <a:ext uri="{909E8E84-426E-40DD-AFC4-6F175D3DCCD1}">
              <a14:hiddenFill xmlns:a14="http://schemas.microsoft.com/office/drawing/2010/main">
                <a:solidFill>
                  <a:srgbClr val="A89A46"/>
                </a:solidFill>
              </a14:hiddenFill>
            </a:ext>
          </a:extLst>
        </p:spPr>
        <p:txBody>
          <a:bodyPr>
            <a:normAutofit fontScale="90000"/>
          </a:bodyPr>
          <a:lstStyle/>
          <a:p>
            <a:pPr algn="ctr" eaLnBrk="1" hangingPunct="1"/>
            <a:r>
              <a:rPr lang="es" altLang="en-US">
                <a:solidFill>
                  <a:schemeClr val="hlink"/>
                </a:solidFill>
                <a:latin typeface="Impact" panose="020B0806030902050204" pitchFamily="34" charset="0"/>
              </a:rPr>
              <a:t>¿Quiénes son el pueblo perseguido de Dios?</a:t>
            </a:r>
          </a:p>
        </p:txBody>
      </p:sp>
      <p:sp>
        <p:nvSpPr>
          <p:cNvPr id="177157" name="Rectangle 5">
            <a:extLst>
              <a:ext uri="{FF2B5EF4-FFF2-40B4-BE49-F238E27FC236}">
                <a16:creationId xmlns:a16="http://schemas.microsoft.com/office/drawing/2014/main" id="{0F978CE3-ECD2-2809-4808-D7F32B5ECB28}"/>
              </a:ext>
            </a:extLst>
          </p:cNvPr>
          <p:cNvSpPr>
            <a:spLocks noGrp="1"/>
          </p:cNvSpPr>
          <p:nvPr>
            <p:ph type="body" sz="half" idx="4294967295"/>
          </p:nvPr>
        </p:nvSpPr>
        <p:spPr>
          <a:xfrm>
            <a:off x="1822450" y="1503363"/>
            <a:ext cx="3721100" cy="5281612"/>
          </a:xfrm>
        </p:spPr>
        <p:txBody>
          <a:bodyPr/>
          <a:lstStyle/>
          <a:p>
            <a:pPr eaLnBrk="1" hangingPunct="1">
              <a:lnSpc>
                <a:spcPct val="80000"/>
              </a:lnSpc>
              <a:buFont typeface="Arial" panose="020B0604020202020204" pitchFamily="34" charset="0"/>
              <a:buNone/>
            </a:pPr>
            <a:r>
              <a:rPr lang="es" altLang="en-US" b="1">
                <a:solidFill>
                  <a:srgbClr val="FFFF99"/>
                </a:solidFill>
              </a:rPr>
              <a:t>A lo largo del Apocalipsis, el pueblo perseguido de Dios se describe con varias frases:</a:t>
            </a:r>
          </a:p>
          <a:p>
            <a:pPr eaLnBrk="1" hangingPunct="1">
              <a:lnSpc>
                <a:spcPct val="80000"/>
              </a:lnSpc>
            </a:pPr>
            <a:r>
              <a:rPr lang="es" altLang="en-US" sz="2000" b="1" i="1"/>
              <a:t>Los que tienen “el testimonio de Jesús” (1:2, 9; 6:9; 12:11, 17; 13:6-7; 17:6; 18:24; 20:4)</a:t>
            </a:r>
          </a:p>
          <a:p>
            <a:pPr eaLnBrk="1" hangingPunct="1">
              <a:lnSpc>
                <a:spcPct val="80000"/>
              </a:lnSpc>
            </a:pPr>
            <a:r>
              <a:rPr lang="es" altLang="en-US" sz="2000" b="1" i="1"/>
              <a:t>Los “santos” (5:8; 8:3-4; 11:18; 13:7, 10; 14:12; 15:3; 16:6; 17:6; 18:24; 19:8; 20 :9)</a:t>
            </a:r>
          </a:p>
          <a:p>
            <a:pPr eaLnBrk="1" hangingPunct="1">
              <a:lnSpc>
                <a:spcPct val="80000"/>
              </a:lnSpc>
            </a:pPr>
            <a:r>
              <a:rPr lang="es" altLang="en-US" sz="2000" b="1" i="1"/>
              <a:t>Los “siervos, apóstoles y profetas” de Dios (10:7; 11:18; 16:6; 18:20, 24)</a:t>
            </a:r>
          </a:p>
        </p:txBody>
      </p:sp>
      <p:sp>
        <p:nvSpPr>
          <p:cNvPr id="177158" name="Rectangle 6">
            <a:extLst>
              <a:ext uri="{FF2B5EF4-FFF2-40B4-BE49-F238E27FC236}">
                <a16:creationId xmlns:a16="http://schemas.microsoft.com/office/drawing/2014/main" id="{A7DAB69A-E7FB-7684-04EF-ACD80AF421D1}"/>
              </a:ext>
            </a:extLst>
          </p:cNvPr>
          <p:cNvSpPr>
            <a:spLocks noGrp="1"/>
          </p:cNvSpPr>
          <p:nvPr>
            <p:ph type="body" sz="half" idx="4294967295"/>
          </p:nvPr>
        </p:nvSpPr>
        <p:spPr>
          <a:xfrm>
            <a:off x="5576889" y="1244600"/>
            <a:ext cx="4859337" cy="2332038"/>
          </a:xfrm>
          <a:solidFill>
            <a:srgbClr val="312D15"/>
          </a:solidFill>
          <a:ln w="12700">
            <a:solidFill>
              <a:schemeClr val="tx1"/>
            </a:solidFill>
            <a:miter lim="800000"/>
            <a:headEnd/>
            <a:tailEnd/>
          </a:ln>
        </p:spPr>
        <p:txBody>
          <a:bodyPr>
            <a:normAutofit fontScale="85000" lnSpcReduction="10000"/>
          </a:bodyPr>
          <a:lstStyle/>
          <a:p>
            <a:pPr>
              <a:lnSpc>
                <a:spcPct val="80000"/>
              </a:lnSpc>
              <a:spcBef>
                <a:spcPts val="1200"/>
              </a:spcBef>
              <a:buNone/>
            </a:pPr>
            <a:r>
              <a:rPr lang="es" altLang="en-US" sz="3200" dirty="0">
                <a:solidFill>
                  <a:srgbClr val="FFFF00"/>
                </a:solidFill>
                <a:latin typeface="Bernard MT Condensed" panose="02050806060905020404" pitchFamily="18" charset="0"/>
              </a:rPr>
              <a:t>DISPENSACIONALISTAS</a:t>
            </a:r>
          </a:p>
          <a:p>
            <a:pPr eaLnBrk="1" hangingPunct="1">
              <a:lnSpc>
                <a:spcPct val="80000"/>
              </a:lnSpc>
            </a:pPr>
            <a:r>
              <a:rPr lang="es" altLang="en-US" i="1" dirty="0">
                <a:solidFill>
                  <a:schemeClr val="bg1"/>
                </a:solidFill>
                <a:latin typeface="Arial Narrow" panose="020B0606020202030204" pitchFamily="34" charset="0"/>
              </a:rPr>
              <a:t>Los intérpretes dispensacionales toman estas referencias para referirse a los judíos o sus conversos durante el período de la tribulación.</a:t>
            </a:r>
          </a:p>
          <a:p>
            <a:pPr eaLnBrk="1" hangingPunct="1">
              <a:lnSpc>
                <a:spcPct val="80000"/>
              </a:lnSpc>
            </a:pPr>
            <a:r>
              <a:rPr lang="es" altLang="en-US" i="1" dirty="0">
                <a:solidFill>
                  <a:schemeClr val="bg1"/>
                </a:solidFill>
                <a:latin typeface="Arial Narrow" panose="020B0606020202030204" pitchFamily="34" charset="0"/>
              </a:rPr>
              <a:t>Esta lectura es requerida por la teoría del rapto antes de la tribulación</a:t>
            </a:r>
            <a:r>
              <a:rPr lang="es" altLang="en-US" i="1" dirty="0">
                <a:latin typeface="Arial Narrow" panose="020B0606020202030204" pitchFamily="34" charset="0"/>
              </a:rPr>
              <a:t>.</a:t>
            </a:r>
          </a:p>
        </p:txBody>
      </p:sp>
      <p:sp>
        <p:nvSpPr>
          <p:cNvPr id="177160" name="Rectangle 8">
            <a:extLst>
              <a:ext uri="{FF2B5EF4-FFF2-40B4-BE49-F238E27FC236}">
                <a16:creationId xmlns:a16="http://schemas.microsoft.com/office/drawing/2014/main" id="{D6B32930-704E-EB86-8F79-0C142E221BA1}"/>
              </a:ext>
            </a:extLst>
          </p:cNvPr>
          <p:cNvSpPr>
            <a:spLocks/>
          </p:cNvSpPr>
          <p:nvPr/>
        </p:nvSpPr>
        <p:spPr bwMode="auto">
          <a:xfrm>
            <a:off x="5572125" y="3825875"/>
            <a:ext cx="4845050" cy="2730500"/>
          </a:xfrm>
          <a:prstGeom prst="rect">
            <a:avLst/>
          </a:prstGeom>
          <a:solidFill>
            <a:srgbClr val="312D15"/>
          </a:solidFill>
          <a:ln w="12700">
            <a:solidFill>
              <a:schemeClr val="tx1"/>
            </a:solidFill>
            <a:miter lim="800000"/>
            <a:headEnd/>
            <a:tailEnd/>
          </a:ln>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 altLang="en-US" sz="3200" b="0" i="0" u="none" strike="noStrike" kern="1200" cap="none" spc="0" normalizeH="0" baseline="0" noProof="0" dirty="0">
                <a:ln>
                  <a:noFill/>
                </a:ln>
                <a:solidFill>
                  <a:srgbClr val="FFFF00"/>
                </a:solidFill>
                <a:effectLst/>
                <a:uLnTx/>
                <a:uFillTx/>
                <a:latin typeface="Bernard MT Condensed" panose="02050806060905020404" pitchFamily="18" charset="0"/>
                <a:ea typeface="+mn-ea"/>
                <a:cs typeface="+mn-cs"/>
              </a:rPr>
              <a:t>TODAS LAS OTRAS ESCUELAS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Todos los demás sistemas interpretativos toman estas referencias para referirse a los cristianos.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 altLang="en-US" sz="2000" b="0" i="1"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Argumentan que palabras como “apóstoles y profetas” y “aquellos que tienen el testimonio de Jesús” se refieren más naturalmente a personas en la iglesia cristiana.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77157">
                                            <p:txEl>
                                              <p:pRg st="0" end="0"/>
                                            </p:txEl>
                                          </p:spTgt>
                                        </p:tgtEl>
                                        <p:attrNameLst>
                                          <p:attrName>style.visibility</p:attrName>
                                        </p:attrNameLst>
                                      </p:cBhvr>
                                      <p:to>
                                        <p:strVal val="visible"/>
                                      </p:to>
                                    </p:set>
                                    <p:anim calcmode="lin" valueType="num">
                                      <p:cBhvr>
                                        <p:cTn id="7" dur="500" fill="hold"/>
                                        <p:tgtEl>
                                          <p:spTgt spid="17715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715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7157">
                                            <p:txEl>
                                              <p:pRg st="1" end="1"/>
                                            </p:txEl>
                                          </p:spTgt>
                                        </p:tgtEl>
                                        <p:attrNameLst>
                                          <p:attrName>style.visibility</p:attrName>
                                        </p:attrNameLst>
                                      </p:cBhvr>
                                      <p:to>
                                        <p:strVal val="visible"/>
                                      </p:to>
                                    </p:set>
                                    <p:anim calcmode="lin" valueType="num">
                                      <p:cBhvr additive="base">
                                        <p:cTn id="13" dur="500" fill="hold"/>
                                        <p:tgtEl>
                                          <p:spTgt spid="17715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71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7157">
                                            <p:txEl>
                                              <p:pRg st="2" end="2"/>
                                            </p:txEl>
                                          </p:spTgt>
                                        </p:tgtEl>
                                        <p:attrNameLst>
                                          <p:attrName>style.visibility</p:attrName>
                                        </p:attrNameLst>
                                      </p:cBhvr>
                                      <p:to>
                                        <p:strVal val="visible"/>
                                      </p:to>
                                    </p:set>
                                    <p:anim calcmode="lin" valueType="num">
                                      <p:cBhvr additive="base">
                                        <p:cTn id="19" dur="500" fill="hold"/>
                                        <p:tgtEl>
                                          <p:spTgt spid="17715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71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7157">
                                            <p:txEl>
                                              <p:pRg st="3" end="3"/>
                                            </p:txEl>
                                          </p:spTgt>
                                        </p:tgtEl>
                                        <p:attrNameLst>
                                          <p:attrName>style.visibility</p:attrName>
                                        </p:attrNameLst>
                                      </p:cBhvr>
                                      <p:to>
                                        <p:strVal val="visible"/>
                                      </p:to>
                                    </p:set>
                                    <p:anim calcmode="lin" valueType="num">
                                      <p:cBhvr additive="base">
                                        <p:cTn id="25" dur="500" fill="hold"/>
                                        <p:tgtEl>
                                          <p:spTgt spid="17715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715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5" fill="hold" grpId="0" nodeType="clickEffect">
                                  <p:stCondLst>
                                    <p:cond delay="0"/>
                                  </p:stCondLst>
                                  <p:childTnLst>
                                    <p:set>
                                      <p:cBhvr>
                                        <p:cTn id="30" dur="1" fill="hold">
                                          <p:stCondLst>
                                            <p:cond delay="0"/>
                                          </p:stCondLst>
                                        </p:cTn>
                                        <p:tgtEl>
                                          <p:spTgt spid="177158">
                                            <p:bg/>
                                          </p:spTgt>
                                        </p:tgtEl>
                                        <p:attrNameLst>
                                          <p:attrName>style.visibility</p:attrName>
                                        </p:attrNameLst>
                                      </p:cBhvr>
                                      <p:to>
                                        <p:strVal val="visible"/>
                                      </p:to>
                                    </p:set>
                                    <p:animEffect transition="in" filter="randombar(vertical)">
                                      <p:cBhvr>
                                        <p:cTn id="31" dur="500"/>
                                        <p:tgtEl>
                                          <p:spTgt spid="177158">
                                            <p:bg/>
                                          </p:spTgt>
                                        </p:tgtEl>
                                      </p:cBhvr>
                                    </p:animEffect>
                                  </p:childTnLst>
                                </p:cTn>
                              </p:par>
                              <p:par>
                                <p:cTn id="32" presetID="14" presetClass="entr" presetSubtype="5" fill="hold" grpId="0" nodeType="withEffect">
                                  <p:stCondLst>
                                    <p:cond delay="0"/>
                                  </p:stCondLst>
                                  <p:childTnLst>
                                    <p:set>
                                      <p:cBhvr>
                                        <p:cTn id="33" dur="1" fill="hold">
                                          <p:stCondLst>
                                            <p:cond delay="0"/>
                                          </p:stCondLst>
                                        </p:cTn>
                                        <p:tgtEl>
                                          <p:spTgt spid="177158">
                                            <p:txEl>
                                              <p:pRg st="0" end="0"/>
                                            </p:txEl>
                                          </p:spTgt>
                                        </p:tgtEl>
                                        <p:attrNameLst>
                                          <p:attrName>style.visibility</p:attrName>
                                        </p:attrNameLst>
                                      </p:cBhvr>
                                      <p:to>
                                        <p:strVal val="visible"/>
                                      </p:to>
                                    </p:set>
                                    <p:animEffect transition="in" filter="randombar(vertical)">
                                      <p:cBhvr>
                                        <p:cTn id="34" dur="500"/>
                                        <p:tgtEl>
                                          <p:spTgt spid="177158">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77158">
                                            <p:txEl>
                                              <p:pRg st="1" end="1"/>
                                            </p:txEl>
                                          </p:spTgt>
                                        </p:tgtEl>
                                        <p:attrNameLst>
                                          <p:attrName>style.visibility</p:attrName>
                                        </p:attrNameLst>
                                      </p:cBhvr>
                                      <p:to>
                                        <p:strVal val="visible"/>
                                      </p:to>
                                    </p:set>
                                    <p:anim calcmode="lin" valueType="num">
                                      <p:cBhvr additive="base">
                                        <p:cTn id="39" dur="500" fill="hold"/>
                                        <p:tgtEl>
                                          <p:spTgt spid="177158">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771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77158">
                                            <p:txEl>
                                              <p:pRg st="2" end="2"/>
                                            </p:txEl>
                                          </p:spTgt>
                                        </p:tgtEl>
                                        <p:attrNameLst>
                                          <p:attrName>style.visibility</p:attrName>
                                        </p:attrNameLst>
                                      </p:cBhvr>
                                      <p:to>
                                        <p:strVal val="visible"/>
                                      </p:to>
                                    </p:set>
                                    <p:anim calcmode="lin" valueType="num">
                                      <p:cBhvr additive="base">
                                        <p:cTn id="45" dur="500" fill="hold"/>
                                        <p:tgtEl>
                                          <p:spTgt spid="177158">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771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4" presetClass="entr" presetSubtype="5" fill="hold" grpId="0" nodeType="clickEffect">
                                  <p:stCondLst>
                                    <p:cond delay="0"/>
                                  </p:stCondLst>
                                  <p:childTnLst>
                                    <p:set>
                                      <p:cBhvr>
                                        <p:cTn id="50" dur="1" fill="hold">
                                          <p:stCondLst>
                                            <p:cond delay="0"/>
                                          </p:stCondLst>
                                        </p:cTn>
                                        <p:tgtEl>
                                          <p:spTgt spid="177160">
                                            <p:bg/>
                                          </p:spTgt>
                                        </p:tgtEl>
                                        <p:attrNameLst>
                                          <p:attrName>style.visibility</p:attrName>
                                        </p:attrNameLst>
                                      </p:cBhvr>
                                      <p:to>
                                        <p:strVal val="visible"/>
                                      </p:to>
                                    </p:set>
                                    <p:animEffect transition="in" filter="randombar(vertical)">
                                      <p:cBhvr>
                                        <p:cTn id="51" dur="500"/>
                                        <p:tgtEl>
                                          <p:spTgt spid="177160">
                                            <p:bg/>
                                          </p:spTgt>
                                        </p:tgtEl>
                                      </p:cBhvr>
                                    </p:animEffect>
                                  </p:childTnLst>
                                </p:cTn>
                              </p:par>
                              <p:par>
                                <p:cTn id="52" presetID="14" presetClass="entr" presetSubtype="5" fill="hold" grpId="0" nodeType="withEffect">
                                  <p:stCondLst>
                                    <p:cond delay="0"/>
                                  </p:stCondLst>
                                  <p:childTnLst>
                                    <p:set>
                                      <p:cBhvr>
                                        <p:cTn id="53" dur="1" fill="hold">
                                          <p:stCondLst>
                                            <p:cond delay="0"/>
                                          </p:stCondLst>
                                        </p:cTn>
                                        <p:tgtEl>
                                          <p:spTgt spid="177160">
                                            <p:txEl>
                                              <p:pRg st="0" end="0"/>
                                            </p:txEl>
                                          </p:spTgt>
                                        </p:tgtEl>
                                        <p:attrNameLst>
                                          <p:attrName>style.visibility</p:attrName>
                                        </p:attrNameLst>
                                      </p:cBhvr>
                                      <p:to>
                                        <p:strVal val="visible"/>
                                      </p:to>
                                    </p:set>
                                    <p:animEffect transition="in" filter="randombar(vertical)">
                                      <p:cBhvr>
                                        <p:cTn id="54" dur="500"/>
                                        <p:tgtEl>
                                          <p:spTgt spid="177160">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77160">
                                            <p:txEl>
                                              <p:pRg st="1" end="1"/>
                                            </p:txEl>
                                          </p:spTgt>
                                        </p:tgtEl>
                                        <p:attrNameLst>
                                          <p:attrName>style.visibility</p:attrName>
                                        </p:attrNameLst>
                                      </p:cBhvr>
                                      <p:to>
                                        <p:strVal val="visible"/>
                                      </p:to>
                                    </p:set>
                                    <p:anim calcmode="lin" valueType="num">
                                      <p:cBhvr additive="base">
                                        <p:cTn id="59" dur="500" fill="hold"/>
                                        <p:tgtEl>
                                          <p:spTgt spid="177160">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771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177160">
                                            <p:txEl>
                                              <p:pRg st="2" end="2"/>
                                            </p:txEl>
                                          </p:spTgt>
                                        </p:tgtEl>
                                        <p:attrNameLst>
                                          <p:attrName>style.visibility</p:attrName>
                                        </p:attrNameLst>
                                      </p:cBhvr>
                                      <p:to>
                                        <p:strVal val="visible"/>
                                      </p:to>
                                    </p:set>
                                    <p:anim calcmode="lin" valueType="num">
                                      <p:cBhvr additive="base">
                                        <p:cTn id="65" dur="500" fill="hold"/>
                                        <p:tgtEl>
                                          <p:spTgt spid="177160">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7716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8" grpId="0" uiExpand="1" build="p" animBg="1"/>
      <p:bldP spid="177160" grpId="0" uiExpand="1" build="allAtOnce"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0F2E29EE-1975-2B05-3032-890A0B0CD68F}"/>
              </a:ext>
            </a:extLst>
          </p:cNvPr>
          <p:cNvSpPr>
            <a:spLocks noGrp="1"/>
          </p:cNvSpPr>
          <p:nvPr>
            <p:ph type="title" idx="4294967295"/>
          </p:nvPr>
        </p:nvSpPr>
        <p:spPr/>
        <p:txBody>
          <a:bodyPr/>
          <a:lstStyle/>
          <a:p>
            <a:pPr eaLnBrk="1" hangingPunct="1"/>
            <a:r>
              <a:rPr lang="es" altLang="en-US"/>
              <a:t>Desastres Cósmicos</a:t>
            </a:r>
          </a:p>
        </p:txBody>
      </p:sp>
      <p:sp>
        <p:nvSpPr>
          <p:cNvPr id="179203" name="Rectangle 3">
            <a:extLst>
              <a:ext uri="{FF2B5EF4-FFF2-40B4-BE49-F238E27FC236}">
                <a16:creationId xmlns:a16="http://schemas.microsoft.com/office/drawing/2014/main" id="{72934F81-C612-3DA2-2AD5-FDC512E05A03}"/>
              </a:ext>
            </a:extLst>
          </p:cNvPr>
          <p:cNvSpPr>
            <a:spLocks noGrp="1"/>
          </p:cNvSpPr>
          <p:nvPr>
            <p:ph type="body" idx="4294967295"/>
          </p:nvPr>
        </p:nvSpPr>
        <p:spPr>
          <a:xfrm>
            <a:off x="2057401" y="2336800"/>
            <a:ext cx="8215313" cy="4114800"/>
          </a:xfrm>
        </p:spPr>
        <p:txBody>
          <a:bodyPr>
            <a:normAutofit fontScale="92500" lnSpcReduction="10000"/>
          </a:bodyPr>
          <a:lstStyle/>
          <a:p>
            <a:pPr eaLnBrk="1" hangingPunct="1">
              <a:lnSpc>
                <a:spcPct val="80000"/>
              </a:lnSpc>
              <a:buFont typeface="Arial" panose="020B0604020202020204" pitchFamily="34" charset="0"/>
              <a:buNone/>
            </a:pPr>
            <a:r>
              <a:rPr lang="es" altLang="en-US">
                <a:solidFill>
                  <a:srgbClr val="FFFF99"/>
                </a:solidFill>
              </a:rPr>
              <a:t>La visión de Juan de desastres cósmicos es paralela a descripciones similares de los profetas del Antiguo Testamento (cf. Is 13:9-10; 24:18b-23; 34:1-4; Jer 4:23-29; Eze 32:7- 8; Jl. 2:10-11, 30-31; 3:14-16; Heg. 2:6-7).</a:t>
            </a:r>
          </a:p>
          <a:p>
            <a:pPr eaLnBrk="1" hangingPunct="1">
              <a:lnSpc>
                <a:spcPct val="80000"/>
              </a:lnSpc>
            </a:pPr>
            <a:r>
              <a:rPr lang="es" altLang="en-US" i="1"/>
              <a:t>En apocalíptica, tales descripciones a veces simbolizan el derrocamiento de los poderes políticos en lugar de un colapso literal del mundo celestial (cf. Jue. 5:20; Da. 8:10; 1 Enoc 18:13-15; 21:3ss).</a:t>
            </a:r>
          </a:p>
          <a:p>
            <a:pPr eaLnBrk="1" hangingPunct="1">
              <a:lnSpc>
                <a:spcPct val="80000"/>
              </a:lnSpc>
            </a:pPr>
            <a:r>
              <a:rPr lang="es" altLang="en-US" i="1"/>
              <a:t>Juan describe estos desastres como precursores de la “ira del Cordero”, pero esta ira sería retenida hasta el sellamiento de los siervos de Dios para protegerlos (cf. 7:3).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 calcmode="lin" valueType="num">
                                      <p:cBhvr>
                                        <p:cTn id="7" dur="500" fill="hold"/>
                                        <p:tgtEl>
                                          <p:spTgt spid="1792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920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9203">
                                            <p:txEl>
                                              <p:pRg st="1" end="1"/>
                                            </p:txEl>
                                          </p:spTgt>
                                        </p:tgtEl>
                                        <p:attrNameLst>
                                          <p:attrName>style.visibility</p:attrName>
                                        </p:attrNameLst>
                                      </p:cBhvr>
                                      <p:to>
                                        <p:strVal val="visible"/>
                                      </p:to>
                                    </p:set>
                                    <p:anim calcmode="lin" valueType="num">
                                      <p:cBhvr additive="base">
                                        <p:cTn id="13" dur="500" fill="hold"/>
                                        <p:tgtEl>
                                          <p:spTgt spid="179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9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9203">
                                            <p:txEl>
                                              <p:pRg st="2" end="2"/>
                                            </p:txEl>
                                          </p:spTgt>
                                        </p:tgtEl>
                                        <p:attrNameLst>
                                          <p:attrName>style.visibility</p:attrName>
                                        </p:attrNameLst>
                                      </p:cBhvr>
                                      <p:to>
                                        <p:strVal val="visible"/>
                                      </p:to>
                                    </p:set>
                                    <p:anim calcmode="lin" valueType="num">
                                      <p:cBhvr additive="base">
                                        <p:cTn id="19" dur="500" fill="hold"/>
                                        <p:tgtEl>
                                          <p:spTgt spid="179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92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EFB80C67-E105-090A-941C-29B2C286DC1C}"/>
              </a:ext>
            </a:extLst>
          </p:cNvPr>
          <p:cNvSpPr>
            <a:spLocks noGrp="1"/>
          </p:cNvSpPr>
          <p:nvPr>
            <p:ph type="title" idx="4294967295"/>
          </p:nvPr>
        </p:nvSpPr>
        <p:spPr/>
        <p:txBody>
          <a:bodyPr/>
          <a:lstStyle/>
          <a:p>
            <a:pPr eaLnBrk="1" hangingPunct="1"/>
            <a:r>
              <a:rPr lang="es" altLang="en-US" b="1"/>
              <a:t>AUTOR Y FECHA</a:t>
            </a:r>
          </a:p>
        </p:txBody>
      </p:sp>
      <p:sp>
        <p:nvSpPr>
          <p:cNvPr id="51203" name="Rectangle 3">
            <a:extLst>
              <a:ext uri="{FF2B5EF4-FFF2-40B4-BE49-F238E27FC236}">
                <a16:creationId xmlns:a16="http://schemas.microsoft.com/office/drawing/2014/main" id="{8029EFBE-F107-7C9E-6449-2F22B486D63E}"/>
              </a:ext>
            </a:extLst>
          </p:cNvPr>
          <p:cNvSpPr>
            <a:spLocks noGrp="1"/>
          </p:cNvSpPr>
          <p:nvPr>
            <p:ph type="body" idx="4294967295"/>
          </p:nvPr>
        </p:nvSpPr>
        <p:spPr/>
        <p:txBody>
          <a:bodyPr/>
          <a:lstStyle/>
          <a:p>
            <a:pPr eaLnBrk="1" hangingPunct="1">
              <a:buFont typeface="Arial" panose="020B0604020202020204" pitchFamily="34" charset="0"/>
              <a:buNone/>
            </a:pPr>
            <a:r>
              <a:rPr lang="es" altLang="en-US" b="1" i="1">
                <a:solidFill>
                  <a:srgbClr val="00FFFF"/>
                </a:solidFill>
              </a:rPr>
              <a:t>¿Es importante saber quién fue el autor y cuándo se escribió el libro?</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6295A1AD-E8F5-D99F-7D2B-82D261573031}"/>
              </a:ext>
            </a:extLst>
          </p:cNvPr>
          <p:cNvSpPr>
            <a:spLocks noGrp="1"/>
          </p:cNvSpPr>
          <p:nvPr>
            <p:ph type="title" idx="4294967295"/>
          </p:nvPr>
        </p:nvSpPr>
        <p:spPr/>
        <p:txBody>
          <a:bodyPr/>
          <a:lstStyle/>
          <a:p>
            <a:pPr eaLnBrk="1" hangingPunct="1"/>
            <a:r>
              <a:rPr lang="es" altLang="en-US"/>
              <a:t>El sello del Dios vivo</a:t>
            </a:r>
          </a:p>
        </p:txBody>
      </p:sp>
      <p:sp>
        <p:nvSpPr>
          <p:cNvPr id="182275" name="Rectangle 3">
            <a:extLst>
              <a:ext uri="{FF2B5EF4-FFF2-40B4-BE49-F238E27FC236}">
                <a16:creationId xmlns:a16="http://schemas.microsoft.com/office/drawing/2014/main" id="{ECB33D2C-38F4-DABC-6732-5C7BE0E8928A}"/>
              </a:ext>
            </a:extLst>
          </p:cNvPr>
          <p:cNvSpPr>
            <a:spLocks noGrp="1"/>
          </p:cNvSpPr>
          <p:nvPr>
            <p:ph type="body" idx="4294967295"/>
          </p:nvPr>
        </p:nvSpPr>
        <p:spPr>
          <a:xfrm>
            <a:off x="2027238" y="2085975"/>
            <a:ext cx="8393112" cy="4586288"/>
          </a:xfrm>
        </p:spPr>
        <p:txBody>
          <a:bodyPr>
            <a:normAutofit lnSpcReduction="10000"/>
          </a:bodyPr>
          <a:lstStyle/>
          <a:p>
            <a:pPr eaLnBrk="1" hangingPunct="1">
              <a:lnSpc>
                <a:spcPct val="80000"/>
              </a:lnSpc>
              <a:buFont typeface="Arial" panose="020B0604020202020204" pitchFamily="34" charset="0"/>
              <a:buNone/>
            </a:pPr>
            <a:r>
              <a:rPr lang="es" altLang="en-US">
                <a:solidFill>
                  <a:srgbClr val="FFFF99"/>
                </a:solidFill>
              </a:rPr>
              <a:t>Antes de que los ángeles vengadores golpeen la tierra con el desastre, los siervos de Dios son sellados en sus frentes con el nombre del Padre (7:2-3; cf. 14:1).</a:t>
            </a:r>
          </a:p>
          <a:p>
            <a:pPr eaLnBrk="1" hangingPunct="1">
              <a:lnSpc>
                <a:spcPct val="80000"/>
              </a:lnSpc>
            </a:pPr>
            <a:r>
              <a:rPr lang="es" altLang="en-US" i="1"/>
              <a:t>El prototipo de este sello es el </a:t>
            </a:r>
            <a:r>
              <a:rPr lang="es" altLang="en-US" i="1" u="sng"/>
              <a:t>taw hebreo </a:t>
            </a:r>
            <a:r>
              <a:rPr lang="es" altLang="en-US" i="1"/>
              <a:t>, la última letra del alfabeto hebreo ( </a:t>
            </a:r>
            <a:r>
              <a:rPr lang="es" altLang="en-US">
                <a:latin typeface="HebrewTh" pitchFamily="2" charset="0"/>
              </a:rPr>
              <a:t>t </a:t>
            </a:r>
            <a:r>
              <a:rPr lang="es" altLang="en-US" i="1"/>
              <a:t>), que se marcaba en la frente de los que iban a ser salvos en la destrucción babilónica de Jerusalén (Ezequiel 9).</a:t>
            </a:r>
          </a:p>
          <a:p>
            <a:pPr eaLnBrk="1" hangingPunct="1">
              <a:lnSpc>
                <a:spcPct val="80000"/>
              </a:lnSpc>
            </a:pPr>
            <a:r>
              <a:rPr lang="es" altLang="en-US" i="1"/>
              <a:t>Un sello es una marca de propiedad: aquí parece ser una marca de protección espiritual para preservar la fe de los creyentes durante las pruebas que vienen sobre la tierra, así como los israelitas fueron protegidos durante las plagas de Egipto (Ex. 8:22- 23; 9:4-6; 10:23b).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 calcmode="lin" valueType="num">
                                      <p:cBhvr>
                                        <p:cTn id="7" dur="500" fill="hold"/>
                                        <p:tgtEl>
                                          <p:spTgt spid="1822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22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2275">
                                            <p:txEl>
                                              <p:pRg st="1" end="1"/>
                                            </p:txEl>
                                          </p:spTgt>
                                        </p:tgtEl>
                                        <p:attrNameLst>
                                          <p:attrName>style.visibility</p:attrName>
                                        </p:attrNameLst>
                                      </p:cBhvr>
                                      <p:to>
                                        <p:strVal val="visible"/>
                                      </p:to>
                                    </p:set>
                                    <p:anim calcmode="lin" valueType="num">
                                      <p:cBhvr additive="base">
                                        <p:cTn id="13" dur="500" fill="hold"/>
                                        <p:tgtEl>
                                          <p:spTgt spid="182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2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2275">
                                            <p:txEl>
                                              <p:pRg st="2" end="2"/>
                                            </p:txEl>
                                          </p:spTgt>
                                        </p:tgtEl>
                                        <p:attrNameLst>
                                          <p:attrName>style.visibility</p:attrName>
                                        </p:attrNameLst>
                                      </p:cBhvr>
                                      <p:to>
                                        <p:strVal val="visible"/>
                                      </p:to>
                                    </p:set>
                                    <p:anim calcmode="lin" valueType="num">
                                      <p:cBhvr additive="base">
                                        <p:cTn id="19" dur="500" fill="hold"/>
                                        <p:tgtEl>
                                          <p:spTgt spid="182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22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496B0369-3416-59EF-D0DC-9C259178E720}"/>
              </a:ext>
            </a:extLst>
          </p:cNvPr>
          <p:cNvSpPr>
            <a:spLocks noGrp="1"/>
          </p:cNvSpPr>
          <p:nvPr>
            <p:ph type="title" idx="4294967295"/>
          </p:nvPr>
        </p:nvSpPr>
        <p:spPr/>
        <p:txBody>
          <a:bodyPr/>
          <a:lstStyle/>
          <a:p>
            <a:pPr eaLnBrk="1" hangingPunct="1">
              <a:defRPr/>
            </a:pPr>
            <a:r>
              <a:rPr lang="es" altLang="en-US">
                <a:solidFill>
                  <a:srgbClr val="00FFFF"/>
                </a:solidFill>
                <a:effectLst>
                  <a:outerShdw blurRad="38100" dist="38100" dir="2700000" algn="tl">
                    <a:srgbClr val="000000"/>
                  </a:outerShdw>
                </a:effectLst>
              </a:rPr>
              <a:t>PUNTOS DE DISCUSIÓN</a:t>
            </a:r>
          </a:p>
        </p:txBody>
      </p:sp>
      <p:sp>
        <p:nvSpPr>
          <p:cNvPr id="187395" name="Rectangle 3">
            <a:extLst>
              <a:ext uri="{FF2B5EF4-FFF2-40B4-BE49-F238E27FC236}">
                <a16:creationId xmlns:a16="http://schemas.microsoft.com/office/drawing/2014/main" id="{6F88C5FF-DC79-9EC4-22B2-7C551894C758}"/>
              </a:ext>
            </a:extLst>
          </p:cNvPr>
          <p:cNvSpPr>
            <a:spLocks noGrp="1"/>
          </p:cNvSpPr>
          <p:nvPr>
            <p:ph type="body" idx="4294967295"/>
          </p:nvPr>
        </p:nvSpPr>
        <p:spPr>
          <a:xfrm>
            <a:off x="2057401" y="1965325"/>
            <a:ext cx="8215313" cy="4438650"/>
          </a:xfrm>
        </p:spPr>
        <p:txBody>
          <a:bodyPr/>
          <a:lstStyle/>
          <a:p>
            <a:pPr marL="457200" indent="-457200">
              <a:buFont typeface="Arial" panose="020B0604020202020204" pitchFamily="34" charset="0"/>
              <a:buAutoNum type="arabicPeriod"/>
            </a:pPr>
            <a:r>
              <a:rPr lang="es" altLang="en-US"/>
              <a:t>Muchos han considerado que la “marca de la bestia” es una marca literal; ¿Significaría esto que el “sello de Dios” también es literal, ya que ambos deben estar en la frente de los respectivos grupos?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anim calcmode="lin" valueType="num">
                                      <p:cBhvr additive="base">
                                        <p:cTn id="7" dur="500" fill="hold"/>
                                        <p:tgtEl>
                                          <p:spTgt spid="187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73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2C104EFC-FE8D-F50C-677C-1EC4F425F989}"/>
              </a:ext>
            </a:extLst>
          </p:cNvPr>
          <p:cNvSpPr>
            <a:spLocks noGrp="1"/>
          </p:cNvSpPr>
          <p:nvPr>
            <p:ph type="title" idx="4294967295"/>
          </p:nvPr>
        </p:nvSpPr>
        <p:spPr/>
        <p:txBody>
          <a:bodyPr/>
          <a:lstStyle/>
          <a:p>
            <a:pPr eaLnBrk="1" hangingPunct="1"/>
            <a:r>
              <a:rPr lang="es" altLang="en-US"/>
              <a:t>DOS GRUPOS DEL PUEBLO DE DIOS</a:t>
            </a:r>
          </a:p>
        </p:txBody>
      </p:sp>
      <p:sp>
        <p:nvSpPr>
          <p:cNvPr id="136195" name="Rectangle 3">
            <a:extLst>
              <a:ext uri="{FF2B5EF4-FFF2-40B4-BE49-F238E27FC236}">
                <a16:creationId xmlns:a16="http://schemas.microsoft.com/office/drawing/2014/main" id="{08688C5D-4E54-4065-35DB-C908D6AEAF2A}"/>
              </a:ext>
            </a:extLst>
          </p:cNvPr>
          <p:cNvSpPr>
            <a:spLocks noGrp="1"/>
          </p:cNvSpPr>
          <p:nvPr>
            <p:ph type="body" idx="4294967295"/>
          </p:nvPr>
        </p:nvSpPr>
        <p:spPr>
          <a:xfrm>
            <a:off x="2057401" y="2336801"/>
            <a:ext cx="8245475" cy="3598863"/>
          </a:xfrm>
        </p:spPr>
        <p:txBody>
          <a:bodyPr/>
          <a:lstStyle/>
          <a:p>
            <a:pPr eaLnBrk="1" hangingPunct="1">
              <a:buFont typeface="Arial" panose="020B0604020202020204" pitchFamily="34" charset="0"/>
              <a:buNone/>
            </a:pPr>
            <a:r>
              <a:rPr lang="es" altLang="en-US" b="1" i="1">
                <a:solidFill>
                  <a:srgbClr val="00FFFF"/>
                </a:solidFill>
              </a:rPr>
              <a:t>¿Quiénes son los dos grupos del pueblo de Dios: los 144.000 y la multitud de vestiduras blancas ante el trono del cielo?</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81D0F7F1-482F-F34A-AD14-98798E1D93F4}"/>
              </a:ext>
            </a:extLst>
          </p:cNvPr>
          <p:cNvSpPr>
            <a:spLocks noGrp="1"/>
          </p:cNvSpPr>
          <p:nvPr>
            <p:ph type="title" idx="4294967295"/>
          </p:nvPr>
        </p:nvSpPr>
        <p:spPr/>
        <p:txBody>
          <a:bodyPr/>
          <a:lstStyle/>
          <a:p>
            <a:pPr eaLnBrk="1" hangingPunct="1"/>
            <a:r>
              <a:rPr lang="es" altLang="en-US"/>
              <a:t>Los 144.000</a:t>
            </a:r>
          </a:p>
        </p:txBody>
      </p:sp>
      <p:sp>
        <p:nvSpPr>
          <p:cNvPr id="184326" name="Rectangle 6">
            <a:extLst>
              <a:ext uri="{FF2B5EF4-FFF2-40B4-BE49-F238E27FC236}">
                <a16:creationId xmlns:a16="http://schemas.microsoft.com/office/drawing/2014/main" id="{5BE78DAF-F950-6C2F-BCD4-B0F0DAC98A7E}"/>
              </a:ext>
            </a:extLst>
          </p:cNvPr>
          <p:cNvSpPr>
            <a:spLocks noGrp="1"/>
          </p:cNvSpPr>
          <p:nvPr>
            <p:ph type="body" sz="half" idx="4294967295"/>
          </p:nvPr>
        </p:nvSpPr>
        <p:spPr>
          <a:xfrm>
            <a:off x="1700213" y="3049589"/>
            <a:ext cx="3251200" cy="3540125"/>
          </a:xfrm>
          <a:solidFill>
            <a:srgbClr val="564F24"/>
          </a:solidFill>
          <a:ln w="12700">
            <a:solidFill>
              <a:srgbClr val="000000"/>
            </a:solidFill>
            <a:miter lim="800000"/>
            <a:headEnd/>
            <a:tailEnd/>
          </a:ln>
        </p:spPr>
        <p:txBody>
          <a:bodyPr>
            <a:normAutofit fontScale="85000" lnSpcReduction="10000"/>
          </a:bodyPr>
          <a:lstStyle/>
          <a:p>
            <a:pPr eaLnBrk="1" hangingPunct="1">
              <a:lnSpc>
                <a:spcPct val="80000"/>
              </a:lnSpc>
              <a:buFont typeface="Arial" panose="020B0604020202020204" pitchFamily="34" charset="0"/>
              <a:buNone/>
              <a:defRPr/>
            </a:pPr>
            <a:r>
              <a:rPr lang="es" altLang="en-US" dirty="0">
                <a:solidFill>
                  <a:srgbClr val="FFFF00"/>
                </a:solidFill>
                <a:effectLst>
                  <a:outerShdw blurRad="38100" dist="38100" dir="2700000" algn="tl">
                    <a:srgbClr val="000000"/>
                  </a:outerShdw>
                </a:effectLst>
                <a:latin typeface="Impact" panose="020B0806030902050204" pitchFamily="34" charset="0"/>
              </a:rPr>
              <a:t>LITERAL</a:t>
            </a:r>
          </a:p>
          <a:p>
            <a:pPr eaLnBrk="1" hangingPunct="1">
              <a:lnSpc>
                <a:spcPct val="80000"/>
              </a:lnSpc>
              <a:defRPr/>
            </a:pPr>
            <a:r>
              <a:rPr lang="es" altLang="en-US" i="1" dirty="0">
                <a:solidFill>
                  <a:schemeClr val="bg1"/>
                </a:solidFill>
                <a:latin typeface="Arial Narrow" panose="020B0606020202030204" pitchFamily="34" charset="0"/>
              </a:rPr>
              <a:t>Los dispensacionalistas consideran a este grupo como judío, representando a aquellos que vienen a Cristo durante el período de la gran tribulación.</a:t>
            </a:r>
          </a:p>
          <a:p>
            <a:pPr eaLnBrk="1" hangingPunct="1">
              <a:lnSpc>
                <a:spcPct val="80000"/>
              </a:lnSpc>
              <a:defRPr/>
            </a:pPr>
            <a:r>
              <a:rPr lang="es" altLang="en-US" i="1" dirty="0">
                <a:solidFill>
                  <a:schemeClr val="bg1"/>
                </a:solidFill>
                <a:latin typeface="Arial Narrow" panose="020B0606020202030204" pitchFamily="34" charset="0"/>
              </a:rPr>
              <a:t>Aquí, la lista de las 12 tribus está directamente vinculada a Ro. 11:25-27.</a:t>
            </a:r>
          </a:p>
        </p:txBody>
      </p:sp>
      <p:sp>
        <p:nvSpPr>
          <p:cNvPr id="184327" name="Rectangle 7">
            <a:extLst>
              <a:ext uri="{FF2B5EF4-FFF2-40B4-BE49-F238E27FC236}">
                <a16:creationId xmlns:a16="http://schemas.microsoft.com/office/drawing/2014/main" id="{5866EA5E-22F4-70E5-9921-D451632C40F1}"/>
              </a:ext>
            </a:extLst>
          </p:cNvPr>
          <p:cNvSpPr>
            <a:spLocks noGrp="1"/>
          </p:cNvSpPr>
          <p:nvPr>
            <p:ph type="body" sz="half" idx="4294967295"/>
          </p:nvPr>
        </p:nvSpPr>
        <p:spPr>
          <a:xfrm>
            <a:off x="5129214" y="3024188"/>
            <a:ext cx="5362575" cy="3568700"/>
          </a:xfrm>
          <a:solidFill>
            <a:srgbClr val="312D15"/>
          </a:solidFill>
          <a:ln w="12700">
            <a:solidFill>
              <a:srgbClr val="000000"/>
            </a:solidFill>
            <a:miter lim="800000"/>
            <a:headEnd/>
            <a:tailEnd/>
          </a:ln>
        </p:spPr>
        <p:txBody>
          <a:bodyPr>
            <a:normAutofit fontScale="92500" lnSpcReduction="10000"/>
          </a:bodyPr>
          <a:lstStyle/>
          <a:p>
            <a:pPr eaLnBrk="1" hangingPunct="1">
              <a:lnSpc>
                <a:spcPct val="80000"/>
              </a:lnSpc>
              <a:buFont typeface="Arial" panose="020B0604020202020204" pitchFamily="34" charset="0"/>
              <a:buNone/>
              <a:defRPr/>
            </a:pPr>
            <a:r>
              <a:rPr lang="es" altLang="en-US" dirty="0">
                <a:solidFill>
                  <a:srgbClr val="FFFF00"/>
                </a:solidFill>
                <a:effectLst>
                  <a:outerShdw blurRad="38100" dist="38100" dir="2700000" algn="tl">
                    <a:srgbClr val="000000"/>
                  </a:outerShdw>
                </a:effectLst>
                <a:latin typeface="Impact" panose="020B0806030902050204" pitchFamily="34" charset="0"/>
              </a:rPr>
              <a:t>SIMBÓLICO</a:t>
            </a:r>
          </a:p>
          <a:p>
            <a:pPr eaLnBrk="1" hangingPunct="1">
              <a:lnSpc>
                <a:spcPct val="80000"/>
              </a:lnSpc>
              <a:defRPr/>
            </a:pPr>
            <a:r>
              <a:rPr lang="es" altLang="en-US" i="1" dirty="0">
                <a:solidFill>
                  <a:schemeClr val="bg1"/>
                </a:solidFill>
                <a:latin typeface="Arial Narrow" panose="020B0606020202030204" pitchFamily="34" charset="0"/>
              </a:rPr>
              <a:t>El número 144.000 parece un símbolo apocalíptico (las 12 tribus x los 12 apóstoles x 1000 = la plenitud del pueblo de Dios, cf. 21,12-14).</a:t>
            </a:r>
          </a:p>
          <a:p>
            <a:pPr eaLnBrk="1" hangingPunct="1">
              <a:lnSpc>
                <a:spcPct val="80000"/>
              </a:lnSpc>
              <a:defRPr/>
            </a:pPr>
            <a:r>
              <a:rPr lang="es" altLang="en-US" i="1" dirty="0">
                <a:solidFill>
                  <a:schemeClr val="bg1"/>
                </a:solidFill>
                <a:latin typeface="Arial Narrow" panose="020B0606020202030204" pitchFamily="34" charset="0"/>
              </a:rPr>
              <a:t>Se les describe como “siervos de Dios” y “seguidores del Cordero” (14:1ss.).</a:t>
            </a:r>
          </a:p>
          <a:p>
            <a:pPr eaLnBrk="1" hangingPunct="1">
              <a:lnSpc>
                <a:spcPct val="80000"/>
              </a:lnSpc>
              <a:defRPr/>
            </a:pPr>
            <a:r>
              <a:rPr lang="es" altLang="en-US" i="1" dirty="0">
                <a:solidFill>
                  <a:schemeClr val="bg1"/>
                </a:solidFill>
                <a:latin typeface="Arial Narrow" panose="020B0606020202030204" pitchFamily="34" charset="0"/>
              </a:rPr>
              <a:t>Las cosas que pertenecen al judaísmo en Apocalipsis nunca son sencillas (p. ej., 1:20; 2:9; 3:9; 11:8).</a:t>
            </a:r>
          </a:p>
        </p:txBody>
      </p:sp>
      <p:sp>
        <p:nvSpPr>
          <p:cNvPr id="184328" name="Text Box 8">
            <a:extLst>
              <a:ext uri="{FF2B5EF4-FFF2-40B4-BE49-F238E27FC236}">
                <a16:creationId xmlns:a16="http://schemas.microsoft.com/office/drawing/2014/main" id="{848E5652-3153-4D67-9265-B15A89A3F64A}"/>
              </a:ext>
            </a:extLst>
          </p:cNvPr>
          <p:cNvSpPr txBox="1">
            <a:spLocks noChangeArrowheads="1"/>
          </p:cNvSpPr>
          <p:nvPr/>
        </p:nvSpPr>
        <p:spPr bwMode="auto">
          <a:xfrm>
            <a:off x="2062163" y="1966913"/>
            <a:ext cx="85391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s" altLang="en-US" sz="2800" b="0" i="0" u="none" strike="noStrike" kern="1200" cap="none" spc="0" normalizeH="0" baseline="0" noProof="0">
                <a:ln>
                  <a:noFill/>
                </a:ln>
                <a:solidFill>
                  <a:srgbClr val="FFFF99"/>
                </a:solidFill>
                <a:effectLst/>
                <a:uLnTx/>
                <a:uFillTx/>
                <a:latin typeface="Trebuchet MS" panose="020B0603020202020204" pitchFamily="34" charset="0"/>
                <a:ea typeface="+mn-ea"/>
                <a:cs typeface="+mn-cs"/>
              </a:rPr>
              <a:t>Dos interpretaciones de los 144.000 dominan la cancha.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84328">
                                            <p:txEl>
                                              <p:pRg st="0" end="0"/>
                                            </p:txEl>
                                          </p:spTgt>
                                        </p:tgtEl>
                                        <p:attrNameLst>
                                          <p:attrName>style.visibility</p:attrName>
                                        </p:attrNameLst>
                                      </p:cBhvr>
                                      <p:to>
                                        <p:strVal val="visible"/>
                                      </p:to>
                                    </p:set>
                                    <p:anim calcmode="lin" valueType="num">
                                      <p:cBhvr>
                                        <p:cTn id="7" dur="500" fill="hold"/>
                                        <p:tgtEl>
                                          <p:spTgt spid="18432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32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84326">
                                            <p:bg/>
                                          </p:spTgt>
                                        </p:tgtEl>
                                        <p:attrNameLst>
                                          <p:attrName>style.visibility</p:attrName>
                                        </p:attrNameLst>
                                      </p:cBhvr>
                                      <p:to>
                                        <p:strVal val="visible"/>
                                      </p:to>
                                    </p:set>
                                    <p:animEffect transition="in" filter="dissolve">
                                      <p:cBhvr>
                                        <p:cTn id="13" dur="500"/>
                                        <p:tgtEl>
                                          <p:spTgt spid="184326">
                                            <p:bg/>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84326">
                                            <p:txEl>
                                              <p:pRg st="0" end="0"/>
                                            </p:txEl>
                                          </p:spTgt>
                                        </p:tgtEl>
                                        <p:attrNameLst>
                                          <p:attrName>style.visibility</p:attrName>
                                        </p:attrNameLst>
                                      </p:cBhvr>
                                      <p:to>
                                        <p:strVal val="visible"/>
                                      </p:to>
                                    </p:set>
                                    <p:animEffect transition="in" filter="dissolve">
                                      <p:cBhvr>
                                        <p:cTn id="16" dur="500"/>
                                        <p:tgtEl>
                                          <p:spTgt spid="18432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84326">
                                            <p:txEl>
                                              <p:pRg st="1" end="1"/>
                                            </p:txEl>
                                          </p:spTgt>
                                        </p:tgtEl>
                                        <p:attrNameLst>
                                          <p:attrName>style.visibility</p:attrName>
                                        </p:attrNameLst>
                                      </p:cBhvr>
                                      <p:to>
                                        <p:strVal val="visible"/>
                                      </p:to>
                                    </p:set>
                                    <p:anim calcmode="lin" valueType="num">
                                      <p:cBhvr additive="base">
                                        <p:cTn id="21" dur="500" fill="hold"/>
                                        <p:tgtEl>
                                          <p:spTgt spid="184326">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43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84326">
                                            <p:txEl>
                                              <p:pRg st="2" end="2"/>
                                            </p:txEl>
                                          </p:spTgt>
                                        </p:tgtEl>
                                        <p:attrNameLst>
                                          <p:attrName>style.visibility</p:attrName>
                                        </p:attrNameLst>
                                      </p:cBhvr>
                                      <p:to>
                                        <p:strVal val="visible"/>
                                      </p:to>
                                    </p:set>
                                    <p:anim calcmode="lin" valueType="num">
                                      <p:cBhvr additive="base">
                                        <p:cTn id="27" dur="500" fill="hold"/>
                                        <p:tgtEl>
                                          <p:spTgt spid="18432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43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84327">
                                            <p:bg/>
                                          </p:spTgt>
                                        </p:tgtEl>
                                        <p:attrNameLst>
                                          <p:attrName>style.visibility</p:attrName>
                                        </p:attrNameLst>
                                      </p:cBhvr>
                                      <p:to>
                                        <p:strVal val="visible"/>
                                      </p:to>
                                    </p:set>
                                    <p:animEffect transition="in" filter="dissolve">
                                      <p:cBhvr>
                                        <p:cTn id="33" dur="500"/>
                                        <p:tgtEl>
                                          <p:spTgt spid="184327">
                                            <p:bg/>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84327">
                                            <p:txEl>
                                              <p:pRg st="0" end="0"/>
                                            </p:txEl>
                                          </p:spTgt>
                                        </p:tgtEl>
                                        <p:attrNameLst>
                                          <p:attrName>style.visibility</p:attrName>
                                        </p:attrNameLst>
                                      </p:cBhvr>
                                      <p:to>
                                        <p:strVal val="visible"/>
                                      </p:to>
                                    </p:set>
                                    <p:animEffect transition="in" filter="dissolve">
                                      <p:cBhvr>
                                        <p:cTn id="36" dur="500"/>
                                        <p:tgtEl>
                                          <p:spTgt spid="184327">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84327">
                                            <p:txEl>
                                              <p:pRg st="1" end="1"/>
                                            </p:txEl>
                                          </p:spTgt>
                                        </p:tgtEl>
                                        <p:attrNameLst>
                                          <p:attrName>style.visibility</p:attrName>
                                        </p:attrNameLst>
                                      </p:cBhvr>
                                      <p:to>
                                        <p:strVal val="visible"/>
                                      </p:to>
                                    </p:set>
                                    <p:anim calcmode="lin" valueType="num">
                                      <p:cBhvr additive="base">
                                        <p:cTn id="41" dur="500" fill="hold"/>
                                        <p:tgtEl>
                                          <p:spTgt spid="184327">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43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84327">
                                            <p:txEl>
                                              <p:pRg st="2" end="2"/>
                                            </p:txEl>
                                          </p:spTgt>
                                        </p:tgtEl>
                                        <p:attrNameLst>
                                          <p:attrName>style.visibility</p:attrName>
                                        </p:attrNameLst>
                                      </p:cBhvr>
                                      <p:to>
                                        <p:strVal val="visible"/>
                                      </p:to>
                                    </p:set>
                                    <p:anim calcmode="lin" valueType="num">
                                      <p:cBhvr additive="base">
                                        <p:cTn id="47" dur="500" fill="hold"/>
                                        <p:tgtEl>
                                          <p:spTgt spid="184327">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843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84327">
                                            <p:txEl>
                                              <p:pRg st="3" end="3"/>
                                            </p:txEl>
                                          </p:spTgt>
                                        </p:tgtEl>
                                        <p:attrNameLst>
                                          <p:attrName>style.visibility</p:attrName>
                                        </p:attrNameLst>
                                      </p:cBhvr>
                                      <p:to>
                                        <p:strVal val="visible"/>
                                      </p:to>
                                    </p:set>
                                    <p:anim calcmode="lin" valueType="num">
                                      <p:cBhvr additive="base">
                                        <p:cTn id="53" dur="500" fill="hold"/>
                                        <p:tgtEl>
                                          <p:spTgt spid="184327">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43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6" grpId="0" uiExpand="1" build="p" animBg="1"/>
      <p:bldP spid="184327" grpId="0" uiExpand="1" build="p"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50CC1F-F183-988F-CE30-573B04A5BBBB}"/>
              </a:ext>
            </a:extLst>
          </p:cNvPr>
          <p:cNvSpPr>
            <a:spLocks noGrp="1"/>
          </p:cNvSpPr>
          <p:nvPr>
            <p:ph type="title"/>
          </p:nvPr>
        </p:nvSpPr>
        <p:spPr>
          <a:xfrm>
            <a:off x="1795463" y="163514"/>
            <a:ext cx="8534400" cy="1011237"/>
          </a:xfrm>
        </p:spPr>
        <p:txBody>
          <a:bodyPr>
            <a:normAutofit fontScale="90000"/>
          </a:bodyPr>
          <a:lstStyle/>
          <a:p>
            <a:pPr>
              <a:defRPr/>
            </a:pPr>
            <a:r>
              <a:rPr lang="es" b="0" dirty="0">
                <a:latin typeface="Impact" panose="020B0806030902050204" pitchFamily="34" charset="0"/>
              </a:rPr>
              <a:t>Los 144.000 y la Ciudad Cuadrangular </a:t>
            </a:r>
            <a:br>
              <a:rPr lang="en-US" b="0" dirty="0">
                <a:latin typeface="Impact" panose="020B0806030902050204" pitchFamily="34" charset="0"/>
              </a:rPr>
            </a:br>
            <a:r>
              <a:rPr lang="es" sz="2400" dirty="0">
                <a:latin typeface="Arial" panose="020B0604020202020204" pitchFamily="34" charset="0"/>
              </a:rPr>
              <a:t>27:4ff.; 21:16-17</a:t>
            </a:r>
            <a:endParaRPr lang="en-US" b="0" dirty="0">
              <a:latin typeface="Impact" panose="020B0806030902050204" pitchFamily="34" charset="0"/>
            </a:endParaRPr>
          </a:p>
        </p:txBody>
      </p:sp>
      <p:sp>
        <p:nvSpPr>
          <p:cNvPr id="5" name="Content Placeholder 4">
            <a:extLst>
              <a:ext uri="{FF2B5EF4-FFF2-40B4-BE49-F238E27FC236}">
                <a16:creationId xmlns:a16="http://schemas.microsoft.com/office/drawing/2014/main" id="{77267FB6-3877-A26C-46FB-5FD67EA3D315}"/>
              </a:ext>
            </a:extLst>
          </p:cNvPr>
          <p:cNvSpPr>
            <a:spLocks noGrp="1"/>
          </p:cNvSpPr>
          <p:nvPr>
            <p:ph sz="half" idx="1"/>
          </p:nvPr>
        </p:nvSpPr>
        <p:spPr>
          <a:xfrm>
            <a:off x="1866900" y="1600200"/>
            <a:ext cx="4000500" cy="5029200"/>
          </a:xfrm>
        </p:spPr>
        <p:txBody>
          <a:bodyPr/>
          <a:lstStyle/>
          <a:p>
            <a:pPr marL="0" indent="0">
              <a:buNone/>
              <a:defRPr/>
            </a:pPr>
            <a:r>
              <a:rPr lang="es" dirty="0"/>
              <a:t>Parece haber un vínculo deliberado entre el número 144.000 y las dimensiones de la Nueva Jerusalén con su forma cúbica y los 12.000 </a:t>
            </a:r>
            <a:r>
              <a:rPr lang="es" i="1" dirty="0"/>
              <a:t>estadios </a:t>
            </a:r>
            <a:r>
              <a:rPr lang="es" dirty="0"/>
              <a:t>de sus 12 bordes delanteros. Además, el espesor de su muro era de 144 codos.</a:t>
            </a:r>
            <a:endParaRPr lang="en-US" i="1" dirty="0"/>
          </a:p>
        </p:txBody>
      </p:sp>
      <p:sp>
        <p:nvSpPr>
          <p:cNvPr id="138244" name="Slide Number Placeholder 1">
            <a:extLst>
              <a:ext uri="{FF2B5EF4-FFF2-40B4-BE49-F238E27FC236}">
                <a16:creationId xmlns:a16="http://schemas.microsoft.com/office/drawing/2014/main" id="{5AFD3FFB-650D-DAF6-F32A-DF0E1CB367C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Char char="•"/>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har char="–"/>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Char char="•"/>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har char="–"/>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folHlink"/>
              </a:buClr>
              <a:buChar char="•"/>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D896CB0-2210-41A0-953A-18AEBADF51AB}" type="slidenum">
              <a:rPr kumimoji="0" lang="en-US" altLang="en-US" sz="12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94</a:t>
            </a:fld>
            <a:endParaRPr kumimoji="0" lang="en-US" altLang="en-US" sz="1200" b="0" i="0" u="none" strike="noStrike" kern="1200" cap="none" spc="0" normalizeH="0" baseline="0" noProof="0">
              <a:ln>
                <a:noFill/>
              </a:ln>
              <a:solidFill>
                <a:srgbClr val="FFFFFF"/>
              </a:solidFill>
              <a:effectLst/>
              <a:uLnTx/>
              <a:uFillTx/>
              <a:latin typeface="Garamond" panose="02020404030301010803" pitchFamily="18" charset="0"/>
              <a:ea typeface="+mn-ea"/>
              <a:cs typeface="Arial" panose="020B0604020202020204" pitchFamily="34" charset="0"/>
            </a:endParaRPr>
          </a:p>
        </p:txBody>
      </p:sp>
      <p:sp>
        <p:nvSpPr>
          <p:cNvPr id="138245" name="Cube 2">
            <a:extLst>
              <a:ext uri="{FF2B5EF4-FFF2-40B4-BE49-F238E27FC236}">
                <a16:creationId xmlns:a16="http://schemas.microsoft.com/office/drawing/2014/main" id="{E07B722F-2FDE-C4CC-ED63-99F255CC8DAD}"/>
              </a:ext>
            </a:extLst>
          </p:cNvPr>
          <p:cNvSpPr>
            <a:spLocks noChangeArrowheads="1"/>
          </p:cNvSpPr>
          <p:nvPr/>
        </p:nvSpPr>
        <p:spPr bwMode="auto">
          <a:xfrm>
            <a:off x="6553200" y="2286000"/>
            <a:ext cx="3657600" cy="3422650"/>
          </a:xfrm>
          <a:prstGeom prst="cube">
            <a:avLst>
              <a:gd name="adj" fmla="val 25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Char char="•"/>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har char="–"/>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Char char="•"/>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har char="–"/>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folHlink"/>
              </a:buClr>
              <a:buChar char="•"/>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400" b="0" i="1" u="none" strike="noStrike" kern="1200" cap="none" spc="0" normalizeH="0" baseline="0" noProof="0">
              <a:ln>
                <a:noFill/>
              </a:ln>
              <a:solidFill>
                <a:srgbClr val="FFFFFF"/>
              </a:solidFill>
              <a:effectLst/>
              <a:uLnTx/>
              <a:uFillTx/>
              <a:latin typeface="Lucida Fax" panose="02060602050505020204" pitchFamily="18" charset="0"/>
              <a:ea typeface="+mn-ea"/>
              <a:cs typeface="Arial" panose="020B0604020202020204" pitchFamily="34" charset="0"/>
            </a:endParaRPr>
          </a:p>
        </p:txBody>
      </p:sp>
      <p:sp>
        <p:nvSpPr>
          <p:cNvPr id="138246" name="TextBox 6">
            <a:extLst>
              <a:ext uri="{FF2B5EF4-FFF2-40B4-BE49-F238E27FC236}">
                <a16:creationId xmlns:a16="http://schemas.microsoft.com/office/drawing/2014/main" id="{DF8C2F07-D8B4-44D7-6BD8-D3AADE824836}"/>
              </a:ext>
            </a:extLst>
          </p:cNvPr>
          <p:cNvSpPr txBox="1">
            <a:spLocks noChangeArrowheads="1"/>
          </p:cNvSpPr>
          <p:nvPr/>
        </p:nvSpPr>
        <p:spPr bwMode="auto">
          <a:xfrm>
            <a:off x="7366000" y="2209801"/>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har char="–"/>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Char char="•"/>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har char="–"/>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folHlink"/>
              </a:buClr>
              <a:buChar char="•"/>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 altLang="en-US" sz="2400" b="0" i="1" u="none" strike="noStrike" kern="1200" cap="none" spc="0" normalizeH="0" baseline="0" noProof="0">
                <a:ln>
                  <a:noFill/>
                </a:ln>
                <a:solidFill>
                  <a:srgbClr val="FFFFFF"/>
                </a:solidFill>
                <a:effectLst/>
                <a:uLnTx/>
                <a:uFillTx/>
                <a:latin typeface="Lucida Fax" panose="02060602050505020204" pitchFamily="18" charset="0"/>
                <a:ea typeface="+mn-ea"/>
                <a:cs typeface="Arial" panose="020B0604020202020204" pitchFamily="34" charset="0"/>
              </a:rPr>
              <a:t>12,000</a:t>
            </a:r>
          </a:p>
        </p:txBody>
      </p:sp>
      <p:sp>
        <p:nvSpPr>
          <p:cNvPr id="138247" name="TextBox 7">
            <a:extLst>
              <a:ext uri="{FF2B5EF4-FFF2-40B4-BE49-F238E27FC236}">
                <a16:creationId xmlns:a16="http://schemas.microsoft.com/office/drawing/2014/main" id="{0AAF3FD7-EFB2-1F66-1830-5A8DE59B8101}"/>
              </a:ext>
            </a:extLst>
          </p:cNvPr>
          <p:cNvSpPr txBox="1">
            <a:spLocks noChangeArrowheads="1"/>
          </p:cNvSpPr>
          <p:nvPr/>
        </p:nvSpPr>
        <p:spPr bwMode="auto">
          <a:xfrm>
            <a:off x="6613525" y="3124201"/>
            <a:ext cx="281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har char="–"/>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Char char="•"/>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har char="–"/>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folHlink"/>
              </a:buClr>
              <a:buChar char="•"/>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 altLang="en-US" sz="2400" b="0" i="1" u="none" strike="noStrike" kern="1200" cap="none" spc="0" normalizeH="0" baseline="0" noProof="0">
                <a:ln>
                  <a:noFill/>
                </a:ln>
                <a:solidFill>
                  <a:srgbClr val="FFFFFF"/>
                </a:solidFill>
                <a:effectLst/>
                <a:uLnTx/>
                <a:uFillTx/>
                <a:latin typeface="Lucida Fax" panose="02060602050505020204" pitchFamily="18" charset="0"/>
                <a:ea typeface="+mn-ea"/>
                <a:cs typeface="Arial" panose="020B0604020202020204" pitchFamily="34" charset="0"/>
              </a:rPr>
              <a:t>12,000</a:t>
            </a:r>
          </a:p>
        </p:txBody>
      </p:sp>
      <p:sp>
        <p:nvSpPr>
          <p:cNvPr id="138248" name="TextBox 9">
            <a:extLst>
              <a:ext uri="{FF2B5EF4-FFF2-40B4-BE49-F238E27FC236}">
                <a16:creationId xmlns:a16="http://schemas.microsoft.com/office/drawing/2014/main" id="{FB802A54-6232-4F1F-D2DD-232103281806}"/>
              </a:ext>
            </a:extLst>
          </p:cNvPr>
          <p:cNvSpPr txBox="1">
            <a:spLocks noChangeArrowheads="1"/>
          </p:cNvSpPr>
          <p:nvPr/>
        </p:nvSpPr>
        <p:spPr bwMode="auto">
          <a:xfrm>
            <a:off x="6553200" y="5246688"/>
            <a:ext cx="281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har char="–"/>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Char char="•"/>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har char="–"/>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folHlink"/>
              </a:buClr>
              <a:buChar char="•"/>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 altLang="en-US" sz="2400" b="0" i="1" u="none" strike="noStrike" kern="1200" cap="none" spc="0" normalizeH="0" baseline="0" noProof="0">
                <a:ln>
                  <a:noFill/>
                </a:ln>
                <a:solidFill>
                  <a:srgbClr val="FFFFFF"/>
                </a:solidFill>
                <a:effectLst/>
                <a:uLnTx/>
                <a:uFillTx/>
                <a:latin typeface="Lucida Fax" panose="02060602050505020204" pitchFamily="18" charset="0"/>
                <a:ea typeface="+mn-ea"/>
                <a:cs typeface="Arial" panose="020B0604020202020204" pitchFamily="34" charset="0"/>
              </a:rPr>
              <a:t>12,000</a:t>
            </a:r>
          </a:p>
        </p:txBody>
      </p:sp>
      <p:sp>
        <p:nvSpPr>
          <p:cNvPr id="138249" name="TextBox 10">
            <a:extLst>
              <a:ext uri="{FF2B5EF4-FFF2-40B4-BE49-F238E27FC236}">
                <a16:creationId xmlns:a16="http://schemas.microsoft.com/office/drawing/2014/main" id="{52D0E0D1-BDBB-082D-C7E7-D2CB6F00941A}"/>
              </a:ext>
            </a:extLst>
          </p:cNvPr>
          <p:cNvSpPr txBox="1">
            <a:spLocks noChangeArrowheads="1"/>
          </p:cNvSpPr>
          <p:nvPr/>
        </p:nvSpPr>
        <p:spPr bwMode="auto">
          <a:xfrm rot="16200000">
            <a:off x="5380832" y="4153694"/>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har char="–"/>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Char char="•"/>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har char="–"/>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folHlink"/>
              </a:buClr>
              <a:buChar char="•"/>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 altLang="en-US" sz="2400" b="0" i="1" u="none" strike="noStrike" kern="1200" cap="none" spc="0" normalizeH="0" baseline="0" noProof="0">
                <a:ln>
                  <a:noFill/>
                </a:ln>
                <a:solidFill>
                  <a:srgbClr val="FFFFFF"/>
                </a:solidFill>
                <a:effectLst/>
                <a:uLnTx/>
                <a:uFillTx/>
                <a:latin typeface="Lucida Fax" panose="02060602050505020204" pitchFamily="18" charset="0"/>
                <a:ea typeface="+mn-ea"/>
                <a:cs typeface="Arial" panose="020B0604020202020204" pitchFamily="34" charset="0"/>
              </a:rPr>
              <a:t>12,000</a:t>
            </a:r>
          </a:p>
        </p:txBody>
      </p:sp>
      <p:sp>
        <p:nvSpPr>
          <p:cNvPr id="138250" name="TextBox 11">
            <a:extLst>
              <a:ext uri="{FF2B5EF4-FFF2-40B4-BE49-F238E27FC236}">
                <a16:creationId xmlns:a16="http://schemas.microsoft.com/office/drawing/2014/main" id="{484D21DC-A6D9-1AA1-96B8-D88CB76ADB0F}"/>
              </a:ext>
            </a:extLst>
          </p:cNvPr>
          <p:cNvSpPr txBox="1">
            <a:spLocks noChangeArrowheads="1"/>
          </p:cNvSpPr>
          <p:nvPr/>
        </p:nvSpPr>
        <p:spPr bwMode="auto">
          <a:xfrm rot="16200000">
            <a:off x="7677944" y="4150519"/>
            <a:ext cx="281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har char="–"/>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Char char="•"/>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har char="–"/>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folHlink"/>
              </a:buClr>
              <a:buChar char="•"/>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 altLang="en-US" sz="2400" b="0" i="1" u="none" strike="noStrike" kern="1200" cap="none" spc="0" normalizeH="0" baseline="0" noProof="0">
                <a:ln>
                  <a:noFill/>
                </a:ln>
                <a:solidFill>
                  <a:srgbClr val="FFFFFF"/>
                </a:solidFill>
                <a:effectLst/>
                <a:uLnTx/>
                <a:uFillTx/>
                <a:latin typeface="Lucida Fax" panose="02060602050505020204" pitchFamily="18" charset="0"/>
                <a:ea typeface="+mn-ea"/>
                <a:cs typeface="Arial" panose="020B0604020202020204" pitchFamily="34" charset="0"/>
              </a:rPr>
              <a:t>12,000</a:t>
            </a:r>
          </a:p>
        </p:txBody>
      </p:sp>
      <p:sp>
        <p:nvSpPr>
          <p:cNvPr id="138251" name="TextBox 12">
            <a:extLst>
              <a:ext uri="{FF2B5EF4-FFF2-40B4-BE49-F238E27FC236}">
                <a16:creationId xmlns:a16="http://schemas.microsoft.com/office/drawing/2014/main" id="{CA867124-0E19-3253-BA79-99BCB51D2E05}"/>
              </a:ext>
            </a:extLst>
          </p:cNvPr>
          <p:cNvSpPr txBox="1">
            <a:spLocks noChangeArrowheads="1"/>
          </p:cNvSpPr>
          <p:nvPr/>
        </p:nvSpPr>
        <p:spPr bwMode="auto">
          <a:xfrm rot="16200000">
            <a:off x="8597107" y="3583782"/>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har char="–"/>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Char char="•"/>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har char="–"/>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folHlink"/>
              </a:buClr>
              <a:buChar char="•"/>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 altLang="en-US" sz="2400" b="0" i="1" u="none" strike="noStrike" kern="1200" cap="none" spc="0" normalizeH="0" baseline="0" noProof="0">
                <a:ln>
                  <a:noFill/>
                </a:ln>
                <a:solidFill>
                  <a:srgbClr val="FFFFFF"/>
                </a:solidFill>
                <a:effectLst/>
                <a:uLnTx/>
                <a:uFillTx/>
                <a:latin typeface="Lucida Fax" panose="02060602050505020204" pitchFamily="18" charset="0"/>
                <a:ea typeface="+mn-ea"/>
                <a:cs typeface="Arial" panose="020B0604020202020204" pitchFamily="34" charset="0"/>
              </a:rPr>
              <a:t>12,000</a:t>
            </a:r>
          </a:p>
        </p:txBody>
      </p:sp>
      <p:sp>
        <p:nvSpPr>
          <p:cNvPr id="138252" name="TextBox 13">
            <a:extLst>
              <a:ext uri="{FF2B5EF4-FFF2-40B4-BE49-F238E27FC236}">
                <a16:creationId xmlns:a16="http://schemas.microsoft.com/office/drawing/2014/main" id="{090FB379-3FB0-6E42-192F-7F807F1B325A}"/>
              </a:ext>
            </a:extLst>
          </p:cNvPr>
          <p:cNvSpPr txBox="1">
            <a:spLocks noChangeArrowheads="1"/>
          </p:cNvSpPr>
          <p:nvPr/>
        </p:nvSpPr>
        <p:spPr bwMode="auto">
          <a:xfrm rot="18887972">
            <a:off x="8150226" y="2487613"/>
            <a:ext cx="2819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har char="–"/>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Char char="•"/>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har char="–"/>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folHlink"/>
              </a:buClr>
              <a:buChar char="•"/>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 altLang="en-US" sz="2400" b="0" i="1" u="none" strike="noStrike" kern="1200" cap="none" spc="0" normalizeH="0" baseline="0" noProof="0">
                <a:ln>
                  <a:noFill/>
                </a:ln>
                <a:solidFill>
                  <a:srgbClr val="FFFFFF"/>
                </a:solidFill>
                <a:effectLst/>
                <a:uLnTx/>
                <a:uFillTx/>
                <a:latin typeface="Lucida Fax" panose="02060602050505020204" pitchFamily="18" charset="0"/>
                <a:ea typeface="+mn-ea"/>
                <a:cs typeface="Arial" panose="020B0604020202020204" pitchFamily="34" charset="0"/>
              </a:rPr>
              <a:t>12,000</a:t>
            </a:r>
          </a:p>
        </p:txBody>
      </p:sp>
      <p:sp>
        <p:nvSpPr>
          <p:cNvPr id="138253" name="TextBox 15">
            <a:extLst>
              <a:ext uri="{FF2B5EF4-FFF2-40B4-BE49-F238E27FC236}">
                <a16:creationId xmlns:a16="http://schemas.microsoft.com/office/drawing/2014/main" id="{AA902186-A2B6-5DA0-846F-E666A0D565DA}"/>
              </a:ext>
            </a:extLst>
          </p:cNvPr>
          <p:cNvSpPr txBox="1">
            <a:spLocks noChangeArrowheads="1"/>
          </p:cNvSpPr>
          <p:nvPr/>
        </p:nvSpPr>
        <p:spPr bwMode="auto">
          <a:xfrm rot="18887972">
            <a:off x="8346282" y="4826794"/>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har char="–"/>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Char char="•"/>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har char="–"/>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folHlink"/>
              </a:buClr>
              <a:buChar char="•"/>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 altLang="en-US" sz="2400" b="0" i="1" u="none" strike="noStrike" kern="1200" cap="none" spc="0" normalizeH="0" baseline="0" noProof="0">
                <a:ln>
                  <a:noFill/>
                </a:ln>
                <a:solidFill>
                  <a:srgbClr val="FFFFFF"/>
                </a:solidFill>
                <a:effectLst/>
                <a:uLnTx/>
                <a:uFillTx/>
                <a:latin typeface="Lucida Fax" panose="02060602050505020204" pitchFamily="18" charset="0"/>
                <a:ea typeface="+mn-ea"/>
                <a:cs typeface="Arial" panose="020B0604020202020204" pitchFamily="34" charset="0"/>
              </a:rPr>
              <a:t>12,000</a:t>
            </a:r>
          </a:p>
        </p:txBody>
      </p:sp>
      <p:sp>
        <p:nvSpPr>
          <p:cNvPr id="138254" name="TextBox 16">
            <a:extLst>
              <a:ext uri="{FF2B5EF4-FFF2-40B4-BE49-F238E27FC236}">
                <a16:creationId xmlns:a16="http://schemas.microsoft.com/office/drawing/2014/main" id="{64F09714-ABBD-7E10-E766-B2DA38AEB8FB}"/>
              </a:ext>
            </a:extLst>
          </p:cNvPr>
          <p:cNvSpPr txBox="1">
            <a:spLocks noChangeArrowheads="1"/>
          </p:cNvSpPr>
          <p:nvPr/>
        </p:nvSpPr>
        <p:spPr bwMode="auto">
          <a:xfrm rot="18887972">
            <a:off x="5803107" y="2501107"/>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har char="–"/>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Char char="•"/>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har char="–"/>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folHlink"/>
              </a:buClr>
              <a:buChar char="•"/>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 altLang="en-US" sz="2400" b="0" i="1" u="none" strike="noStrike" kern="1200" cap="none" spc="0" normalizeH="0" baseline="0" noProof="0">
                <a:ln>
                  <a:noFill/>
                </a:ln>
                <a:solidFill>
                  <a:srgbClr val="FFFFFF"/>
                </a:solidFill>
                <a:effectLst/>
                <a:uLnTx/>
                <a:uFillTx/>
                <a:latin typeface="Lucida Fax" panose="02060602050505020204" pitchFamily="18" charset="0"/>
                <a:ea typeface="+mn-ea"/>
                <a:cs typeface="Arial" panose="020B0604020202020204" pitchFamily="34" charset="0"/>
              </a:rPr>
              <a:t>12,000</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929A9808-A2C5-B109-0D97-6309C3CBF53F}"/>
              </a:ext>
            </a:extLst>
          </p:cNvPr>
          <p:cNvSpPr>
            <a:spLocks noGrp="1"/>
          </p:cNvSpPr>
          <p:nvPr>
            <p:ph type="title" idx="4294967295"/>
          </p:nvPr>
        </p:nvSpPr>
        <p:spPr/>
        <p:txBody>
          <a:bodyPr/>
          <a:lstStyle/>
          <a:p>
            <a:pPr eaLnBrk="1" hangingPunct="1"/>
            <a:r>
              <a:rPr lang="es" altLang="en-US"/>
              <a:t>La gran multitud de entre las naciones</a:t>
            </a:r>
          </a:p>
        </p:txBody>
      </p:sp>
      <p:sp>
        <p:nvSpPr>
          <p:cNvPr id="188420" name="Rectangle 4">
            <a:extLst>
              <a:ext uri="{FF2B5EF4-FFF2-40B4-BE49-F238E27FC236}">
                <a16:creationId xmlns:a16="http://schemas.microsoft.com/office/drawing/2014/main" id="{D8F0C3C6-9C0A-94DE-2DB6-3BA25132BD44}"/>
              </a:ext>
            </a:extLst>
          </p:cNvPr>
          <p:cNvSpPr>
            <a:spLocks noGrp="1"/>
          </p:cNvSpPr>
          <p:nvPr>
            <p:ph type="body" sz="half" idx="4294967295"/>
          </p:nvPr>
        </p:nvSpPr>
        <p:spPr>
          <a:xfrm>
            <a:off x="1714500" y="3051176"/>
            <a:ext cx="3367088" cy="3598863"/>
          </a:xfrm>
          <a:solidFill>
            <a:srgbClr val="564F24"/>
          </a:solidFill>
          <a:ln w="12700">
            <a:solidFill>
              <a:srgbClr val="000000"/>
            </a:solidFill>
            <a:miter lim="800000"/>
            <a:headEnd/>
            <a:tailEnd/>
          </a:ln>
        </p:spPr>
        <p:txBody>
          <a:bodyPr>
            <a:normAutofit fontScale="92500" lnSpcReduction="10000"/>
          </a:bodyPr>
          <a:lstStyle/>
          <a:p>
            <a:pPr eaLnBrk="1" hangingPunct="1">
              <a:buFont typeface="Arial" panose="020B0604020202020204" pitchFamily="34" charset="0"/>
              <a:buNone/>
            </a:pPr>
            <a:r>
              <a:rPr lang="es" altLang="en-US">
                <a:solidFill>
                  <a:srgbClr val="FFFF00"/>
                </a:solidFill>
                <a:latin typeface="Impact" panose="020B0806030902050204" pitchFamily="34" charset="0"/>
              </a:rPr>
              <a:t>Se convierte al evangelismo judío</a:t>
            </a:r>
          </a:p>
          <a:p>
            <a:pPr eaLnBrk="1" hangingPunct="1"/>
            <a:r>
              <a:rPr lang="es" altLang="en-US" i="1">
                <a:latin typeface="Arial Narrow" panose="020B0606020202030204" pitchFamily="34" charset="0"/>
              </a:rPr>
              <a:t>Los dispensacionalistas sostienen que esta multitud es el resultado del evangelismo judío durante el período de la tribulación.</a:t>
            </a:r>
          </a:p>
          <a:p>
            <a:pPr eaLnBrk="1" hangingPunct="1"/>
            <a:r>
              <a:rPr lang="es" altLang="en-US" i="1">
                <a:latin typeface="Arial Narrow" panose="020B0606020202030204" pitchFamily="34" charset="0"/>
              </a:rPr>
              <a:t>Basado en 7:14, los ven como conversos.</a:t>
            </a:r>
          </a:p>
        </p:txBody>
      </p:sp>
      <p:sp>
        <p:nvSpPr>
          <p:cNvPr id="188421" name="Rectangle 5">
            <a:extLst>
              <a:ext uri="{FF2B5EF4-FFF2-40B4-BE49-F238E27FC236}">
                <a16:creationId xmlns:a16="http://schemas.microsoft.com/office/drawing/2014/main" id="{D0C6EE14-B9E1-B1B2-DAB1-76633B178EEA}"/>
              </a:ext>
            </a:extLst>
          </p:cNvPr>
          <p:cNvSpPr>
            <a:spLocks noGrp="1"/>
          </p:cNvSpPr>
          <p:nvPr>
            <p:ph type="body" sz="half" idx="4294967295"/>
          </p:nvPr>
        </p:nvSpPr>
        <p:spPr>
          <a:xfrm>
            <a:off x="5318125" y="3051176"/>
            <a:ext cx="5124450" cy="3584575"/>
          </a:xfrm>
          <a:solidFill>
            <a:srgbClr val="312D15"/>
          </a:solidFill>
          <a:ln w="12700">
            <a:solidFill>
              <a:srgbClr val="000000"/>
            </a:solidFill>
            <a:miter lim="800000"/>
            <a:headEnd/>
            <a:tailEnd/>
          </a:ln>
        </p:spPr>
        <p:txBody>
          <a:bodyPr>
            <a:normAutofit fontScale="92500"/>
          </a:bodyPr>
          <a:lstStyle/>
          <a:p>
            <a:pPr eaLnBrk="1" hangingPunct="1">
              <a:buFont typeface="Arial" panose="020B0604020202020204" pitchFamily="34" charset="0"/>
              <a:buNone/>
            </a:pPr>
            <a:r>
              <a:rPr lang="es" altLang="en-US">
                <a:solidFill>
                  <a:srgbClr val="FFFF00"/>
                </a:solidFill>
                <a:latin typeface="Impact" panose="020B0806030902050204" pitchFamily="34" charset="0"/>
              </a:rPr>
              <a:t>cristianos en la iglesia</a:t>
            </a:r>
          </a:p>
          <a:p>
            <a:pPr eaLnBrk="1" hangingPunct="1"/>
            <a:r>
              <a:rPr lang="es" altLang="en-US" i="1">
                <a:latin typeface="Arial Narrow" panose="020B0606020202030204" pitchFamily="34" charset="0"/>
              </a:rPr>
              <a:t>Debido a que se los describe como gentiles (7:9a) con las mismas vestiduras prometidas a los cristianos (7:9b; 3:4-5, 18; 6:11; 19:14), deben ser considerados como la iglesia que sobrevive la gran tribulación.</a:t>
            </a:r>
          </a:p>
          <a:p>
            <a:pPr eaLnBrk="1" hangingPunct="1"/>
            <a:r>
              <a:rPr lang="es" altLang="en-US" i="1">
                <a:latin typeface="Arial Narrow" panose="020B0606020202030204" pitchFamily="34" charset="0"/>
              </a:rPr>
              <a:t>Esta multitud es la misma que se describe en 19:1 y 21:2-4.</a:t>
            </a:r>
          </a:p>
        </p:txBody>
      </p:sp>
      <p:sp>
        <p:nvSpPr>
          <p:cNvPr id="188422" name="Text Box 6">
            <a:extLst>
              <a:ext uri="{FF2B5EF4-FFF2-40B4-BE49-F238E27FC236}">
                <a16:creationId xmlns:a16="http://schemas.microsoft.com/office/drawing/2014/main" id="{5750980E-A434-FA98-C384-DB75829B51F1}"/>
              </a:ext>
            </a:extLst>
          </p:cNvPr>
          <p:cNvSpPr txBox="1">
            <a:spLocks noChangeArrowheads="1"/>
          </p:cNvSpPr>
          <p:nvPr/>
        </p:nvSpPr>
        <p:spPr bwMode="auto">
          <a:xfrm>
            <a:off x="2128839" y="2138363"/>
            <a:ext cx="82438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 typeface="Arial" panose="020B0604020202020204" pitchFamily="34" charset="0"/>
              <a:buNone/>
              <a:tabLst/>
              <a:defRPr/>
            </a:pPr>
            <a:r>
              <a:rPr kumimoji="0" lang="es" altLang="en-US" sz="2800" b="0" i="0" u="none" strike="noStrike" kern="1200" cap="none" spc="0" normalizeH="0" baseline="0" noProof="0">
                <a:ln>
                  <a:noFill/>
                </a:ln>
                <a:solidFill>
                  <a:srgbClr val="FFFF99"/>
                </a:solidFill>
                <a:effectLst/>
                <a:uLnTx/>
                <a:uFillTx/>
                <a:latin typeface="Trebuchet MS" panose="020B0603020202020204" pitchFamily="34" charset="0"/>
                <a:ea typeface="+mn-ea"/>
                <a:cs typeface="+mn-cs"/>
              </a:rPr>
              <a:t>Como antes, dos interpretaciones dominan el campo: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88422">
                                            <p:txEl>
                                              <p:pRg st="0" end="0"/>
                                            </p:txEl>
                                          </p:spTgt>
                                        </p:tgtEl>
                                        <p:attrNameLst>
                                          <p:attrName>style.visibility</p:attrName>
                                        </p:attrNameLst>
                                      </p:cBhvr>
                                      <p:to>
                                        <p:strVal val="visible"/>
                                      </p:to>
                                    </p:set>
                                    <p:anim calcmode="lin" valueType="num">
                                      <p:cBhvr>
                                        <p:cTn id="7" dur="500" fill="hold"/>
                                        <p:tgtEl>
                                          <p:spTgt spid="18842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842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88420">
                                            <p:bg/>
                                          </p:spTgt>
                                        </p:tgtEl>
                                        <p:attrNameLst>
                                          <p:attrName>style.visibility</p:attrName>
                                        </p:attrNameLst>
                                      </p:cBhvr>
                                      <p:to>
                                        <p:strVal val="visible"/>
                                      </p:to>
                                    </p:set>
                                    <p:animEffect transition="in" filter="dissolve">
                                      <p:cBhvr>
                                        <p:cTn id="13" dur="500"/>
                                        <p:tgtEl>
                                          <p:spTgt spid="188420">
                                            <p:bg/>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88420">
                                            <p:txEl>
                                              <p:pRg st="0" end="0"/>
                                            </p:txEl>
                                          </p:spTgt>
                                        </p:tgtEl>
                                        <p:attrNameLst>
                                          <p:attrName>style.visibility</p:attrName>
                                        </p:attrNameLst>
                                      </p:cBhvr>
                                      <p:to>
                                        <p:strVal val="visible"/>
                                      </p:to>
                                    </p:set>
                                    <p:animEffect transition="in" filter="dissolve">
                                      <p:cBhvr>
                                        <p:cTn id="16" dur="500"/>
                                        <p:tgtEl>
                                          <p:spTgt spid="188420">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88420">
                                            <p:txEl>
                                              <p:pRg st="1" end="1"/>
                                            </p:txEl>
                                          </p:spTgt>
                                        </p:tgtEl>
                                        <p:attrNameLst>
                                          <p:attrName>style.visibility</p:attrName>
                                        </p:attrNameLst>
                                      </p:cBhvr>
                                      <p:to>
                                        <p:strVal val="visible"/>
                                      </p:to>
                                    </p:set>
                                    <p:anim calcmode="lin" valueType="num">
                                      <p:cBhvr additive="base">
                                        <p:cTn id="21" dur="500" fill="hold"/>
                                        <p:tgtEl>
                                          <p:spTgt spid="188420">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84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88420">
                                            <p:txEl>
                                              <p:pRg st="2" end="2"/>
                                            </p:txEl>
                                          </p:spTgt>
                                        </p:tgtEl>
                                        <p:attrNameLst>
                                          <p:attrName>style.visibility</p:attrName>
                                        </p:attrNameLst>
                                      </p:cBhvr>
                                      <p:to>
                                        <p:strVal val="visible"/>
                                      </p:to>
                                    </p:set>
                                    <p:anim calcmode="lin" valueType="num">
                                      <p:cBhvr additive="base">
                                        <p:cTn id="27" dur="500" fill="hold"/>
                                        <p:tgtEl>
                                          <p:spTgt spid="188420">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84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88421">
                                            <p:bg/>
                                          </p:spTgt>
                                        </p:tgtEl>
                                        <p:attrNameLst>
                                          <p:attrName>style.visibility</p:attrName>
                                        </p:attrNameLst>
                                      </p:cBhvr>
                                      <p:to>
                                        <p:strVal val="visible"/>
                                      </p:to>
                                    </p:set>
                                    <p:animEffect transition="in" filter="dissolve">
                                      <p:cBhvr>
                                        <p:cTn id="33" dur="500"/>
                                        <p:tgtEl>
                                          <p:spTgt spid="188421">
                                            <p:bg/>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88421">
                                            <p:txEl>
                                              <p:pRg st="0" end="0"/>
                                            </p:txEl>
                                          </p:spTgt>
                                        </p:tgtEl>
                                        <p:attrNameLst>
                                          <p:attrName>style.visibility</p:attrName>
                                        </p:attrNameLst>
                                      </p:cBhvr>
                                      <p:to>
                                        <p:strVal val="visible"/>
                                      </p:to>
                                    </p:set>
                                    <p:animEffect transition="in" filter="dissolve">
                                      <p:cBhvr>
                                        <p:cTn id="36" dur="500"/>
                                        <p:tgtEl>
                                          <p:spTgt spid="188421">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88421">
                                            <p:txEl>
                                              <p:pRg st="1" end="1"/>
                                            </p:txEl>
                                          </p:spTgt>
                                        </p:tgtEl>
                                        <p:attrNameLst>
                                          <p:attrName>style.visibility</p:attrName>
                                        </p:attrNameLst>
                                      </p:cBhvr>
                                      <p:to>
                                        <p:strVal val="visible"/>
                                      </p:to>
                                    </p:set>
                                    <p:anim calcmode="lin" valueType="num">
                                      <p:cBhvr additive="base">
                                        <p:cTn id="41" dur="500" fill="hold"/>
                                        <p:tgtEl>
                                          <p:spTgt spid="188421">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84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88421">
                                            <p:txEl>
                                              <p:pRg st="2" end="2"/>
                                            </p:txEl>
                                          </p:spTgt>
                                        </p:tgtEl>
                                        <p:attrNameLst>
                                          <p:attrName>style.visibility</p:attrName>
                                        </p:attrNameLst>
                                      </p:cBhvr>
                                      <p:to>
                                        <p:strVal val="visible"/>
                                      </p:to>
                                    </p:set>
                                    <p:anim calcmode="lin" valueType="num">
                                      <p:cBhvr additive="base">
                                        <p:cTn id="47" dur="500" fill="hold"/>
                                        <p:tgtEl>
                                          <p:spTgt spid="188421">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8842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0" grpId="0" uiExpand="1" build="p" animBg="1"/>
      <p:bldP spid="188421" grpId="0" uiExpand="1" build="p"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B48E0536-DD48-A618-7A31-467822495AA1}"/>
              </a:ext>
            </a:extLst>
          </p:cNvPr>
          <p:cNvSpPr>
            <a:spLocks noGrp="1"/>
          </p:cNvSpPr>
          <p:nvPr>
            <p:ph type="title" idx="4294967295"/>
          </p:nvPr>
        </p:nvSpPr>
        <p:spPr/>
        <p:txBody>
          <a:bodyPr/>
          <a:lstStyle/>
          <a:p>
            <a:pPr eaLnBrk="1" hangingPunct="1"/>
            <a:r>
              <a:rPr lang="es" altLang="en-US"/>
              <a:t>El </a:t>
            </a:r>
            <a:r>
              <a:rPr lang="es" altLang="en-US" baseline="30000"/>
              <a:t>7º </a:t>
            </a:r>
            <a:r>
              <a:rPr lang="es" altLang="en-US"/>
              <a:t>Sello</a:t>
            </a:r>
          </a:p>
        </p:txBody>
      </p:sp>
      <p:sp>
        <p:nvSpPr>
          <p:cNvPr id="190467" name="Rectangle 3">
            <a:extLst>
              <a:ext uri="{FF2B5EF4-FFF2-40B4-BE49-F238E27FC236}">
                <a16:creationId xmlns:a16="http://schemas.microsoft.com/office/drawing/2014/main" id="{49BC012D-AA6B-8ABA-E3E6-BC4C6591B7D1}"/>
              </a:ext>
            </a:extLst>
          </p:cNvPr>
          <p:cNvSpPr>
            <a:spLocks noGrp="1"/>
          </p:cNvSpPr>
          <p:nvPr>
            <p:ph type="body" idx="4294967295"/>
          </p:nvPr>
        </p:nvSpPr>
        <p:spPr>
          <a:xfrm>
            <a:off x="2057401" y="2336800"/>
            <a:ext cx="8113713" cy="4070350"/>
          </a:xfrm>
        </p:spPr>
        <p:txBody>
          <a:bodyPr>
            <a:normAutofit lnSpcReduction="10000"/>
          </a:bodyPr>
          <a:lstStyle/>
          <a:p>
            <a:pPr eaLnBrk="1" hangingPunct="1">
              <a:buFont typeface="Arial" panose="020B0604020202020204" pitchFamily="34" charset="0"/>
              <a:buNone/>
            </a:pPr>
            <a:r>
              <a:rPr lang="es" altLang="en-US">
                <a:solidFill>
                  <a:srgbClr val="FFFF99"/>
                </a:solidFill>
              </a:rPr>
              <a:t>Hay un estrecho vínculo entre la apertura del </a:t>
            </a:r>
            <a:r>
              <a:rPr lang="es" altLang="en-US" baseline="30000">
                <a:solidFill>
                  <a:srgbClr val="FFFF99"/>
                </a:solidFill>
              </a:rPr>
              <a:t>7º </a:t>
            </a:r>
            <a:r>
              <a:rPr lang="es" altLang="en-US">
                <a:solidFill>
                  <a:srgbClr val="FFFF99"/>
                </a:solidFill>
              </a:rPr>
              <a:t>sello y la preparación para los juicios de las trompetas (8:1-2).</a:t>
            </a:r>
          </a:p>
          <a:p>
            <a:pPr eaLnBrk="1" hangingPunct="1"/>
            <a:r>
              <a:rPr lang="es" altLang="en-US" i="1"/>
              <a:t>Este vínculo cercano puede sugerir que las 7 trompetas completan el contenido del </a:t>
            </a:r>
            <a:r>
              <a:rPr lang="es" altLang="en-US" i="1" baseline="30000"/>
              <a:t>7mo </a:t>
            </a:r>
            <a:r>
              <a:rPr lang="es" altLang="en-US" i="1"/>
              <a:t>sello.</a:t>
            </a:r>
          </a:p>
          <a:p>
            <a:pPr eaLnBrk="1" hangingPunct="1"/>
            <a:r>
              <a:rPr lang="es" altLang="en-US" i="1"/>
              <a:t>El silencio en el cielo es como la calma antes de una tormenta.</a:t>
            </a:r>
          </a:p>
          <a:p>
            <a:pPr eaLnBrk="1" hangingPunct="1"/>
            <a:r>
              <a:rPr lang="es" altLang="en-US" i="1"/>
              <a:t>Las imágenes de los siete ángeles provienen de los escritos intertestamentarios judíos (Tobías 12:15; 1 Enoc 20:7,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 calcmode="lin" valueType="num">
                                      <p:cBhvr>
                                        <p:cTn id="7" dur="500" fill="hold"/>
                                        <p:tgtEl>
                                          <p:spTgt spid="1904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04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0467">
                                            <p:txEl>
                                              <p:pRg st="1" end="1"/>
                                            </p:txEl>
                                          </p:spTgt>
                                        </p:tgtEl>
                                        <p:attrNameLst>
                                          <p:attrName>style.visibility</p:attrName>
                                        </p:attrNameLst>
                                      </p:cBhvr>
                                      <p:to>
                                        <p:strVal val="visible"/>
                                      </p:to>
                                    </p:set>
                                    <p:anim calcmode="lin" valueType="num">
                                      <p:cBhvr additive="base">
                                        <p:cTn id="13" dur="500" fill="hold"/>
                                        <p:tgtEl>
                                          <p:spTgt spid="1904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0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0467">
                                            <p:txEl>
                                              <p:pRg st="2" end="2"/>
                                            </p:txEl>
                                          </p:spTgt>
                                        </p:tgtEl>
                                        <p:attrNameLst>
                                          <p:attrName>style.visibility</p:attrName>
                                        </p:attrNameLst>
                                      </p:cBhvr>
                                      <p:to>
                                        <p:strVal val="visible"/>
                                      </p:to>
                                    </p:set>
                                    <p:anim calcmode="lin" valueType="num">
                                      <p:cBhvr additive="base">
                                        <p:cTn id="19" dur="500" fill="hold"/>
                                        <p:tgtEl>
                                          <p:spTgt spid="1904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0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0467">
                                            <p:txEl>
                                              <p:pRg st="3" end="3"/>
                                            </p:txEl>
                                          </p:spTgt>
                                        </p:tgtEl>
                                        <p:attrNameLst>
                                          <p:attrName>style.visibility</p:attrName>
                                        </p:attrNameLst>
                                      </p:cBhvr>
                                      <p:to>
                                        <p:strVal val="visible"/>
                                      </p:to>
                                    </p:set>
                                    <p:anim calcmode="lin" valueType="num">
                                      <p:cBhvr additive="base">
                                        <p:cTn id="25" dur="500" fill="hold"/>
                                        <p:tgtEl>
                                          <p:spTgt spid="1904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04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BE6D7B52-D209-05D6-0ED8-A57C5DD786D7}"/>
              </a:ext>
            </a:extLst>
          </p:cNvPr>
          <p:cNvSpPr>
            <a:spLocks noGrp="1"/>
          </p:cNvSpPr>
          <p:nvPr>
            <p:ph type="title" idx="4294967295"/>
          </p:nvPr>
        </p:nvSpPr>
        <p:spPr>
          <a:xfrm>
            <a:off x="2055814" y="752475"/>
            <a:ext cx="7088187" cy="1081088"/>
          </a:xfrm>
        </p:spPr>
        <p:txBody>
          <a:bodyPr/>
          <a:lstStyle/>
          <a:p>
            <a:pPr eaLnBrk="1" hangingPunct="1"/>
            <a:r>
              <a:rPr lang="es" altLang="en-US" b="1"/>
              <a:t>LAS TROMPETAS (8:6—11:19)</a:t>
            </a:r>
          </a:p>
        </p:txBody>
      </p:sp>
      <p:sp>
        <p:nvSpPr>
          <p:cNvPr id="141315" name="Rectangle 3">
            <a:extLst>
              <a:ext uri="{FF2B5EF4-FFF2-40B4-BE49-F238E27FC236}">
                <a16:creationId xmlns:a16="http://schemas.microsoft.com/office/drawing/2014/main" id="{66257181-18E4-185C-F9D2-B57474A7BD67}"/>
              </a:ext>
            </a:extLst>
          </p:cNvPr>
          <p:cNvSpPr>
            <a:spLocks noGrp="1"/>
          </p:cNvSpPr>
          <p:nvPr>
            <p:ph type="body" idx="4294967295"/>
          </p:nvPr>
        </p:nvSpPr>
        <p:spPr>
          <a:xfrm>
            <a:off x="2057401" y="2312989"/>
            <a:ext cx="8177213" cy="3622675"/>
          </a:xfrm>
        </p:spPr>
        <p:txBody>
          <a:bodyPr/>
          <a:lstStyle/>
          <a:p>
            <a:pPr eaLnBrk="1" hangingPunct="1">
              <a:buFont typeface="Arial" panose="020B0604020202020204" pitchFamily="34" charset="0"/>
              <a:buNone/>
            </a:pPr>
            <a:r>
              <a:rPr lang="es" altLang="en-US" b="1" i="1">
                <a:solidFill>
                  <a:srgbClr val="00FFFF"/>
                </a:solidFill>
              </a:rPr>
              <a:t>¿Son intencionales los paralelos entre los juicios de las trompetas y las plagas de Egipto?</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3" name="Rectangle 5">
            <a:extLst>
              <a:ext uri="{FF2B5EF4-FFF2-40B4-BE49-F238E27FC236}">
                <a16:creationId xmlns:a16="http://schemas.microsoft.com/office/drawing/2014/main" id="{F57CD2D5-204F-8500-B219-CBF4D0A39C11}"/>
              </a:ext>
            </a:extLst>
          </p:cNvPr>
          <p:cNvSpPr>
            <a:spLocks noGrp="1"/>
          </p:cNvSpPr>
          <p:nvPr>
            <p:ph type="body" sz="half" idx="4294967295"/>
          </p:nvPr>
        </p:nvSpPr>
        <p:spPr>
          <a:xfrm>
            <a:off x="2071688" y="1971675"/>
            <a:ext cx="3986212" cy="3613150"/>
          </a:xfrm>
          <a:solidFill>
            <a:srgbClr val="564F24"/>
          </a:solidFill>
          <a:ln w="12700">
            <a:solidFill>
              <a:srgbClr val="000000"/>
            </a:solidFill>
            <a:miter lim="800000"/>
            <a:headEnd/>
            <a:tailEnd/>
          </a:ln>
        </p:spPr>
        <p:txBody>
          <a:bodyPr>
            <a:normAutofit lnSpcReduction="10000"/>
          </a:bodyPr>
          <a:lstStyle/>
          <a:p>
            <a:pPr eaLnBrk="1" hangingPunct="1">
              <a:buFont typeface="Arial" panose="020B0604020202020204" pitchFamily="34" charset="0"/>
              <a:buNone/>
              <a:defRPr/>
            </a:pPr>
            <a:r>
              <a:rPr lang="es" altLang="en-US" sz="3600">
                <a:solidFill>
                  <a:schemeClr val="hlink"/>
                </a:solidFill>
                <a:effectLst>
                  <a:outerShdw blurRad="38100" dist="38100" dir="2700000" algn="tl">
                    <a:srgbClr val="000000"/>
                  </a:outerShdw>
                </a:effectLst>
                <a:latin typeface="Impact" panose="020B0806030902050204" pitchFamily="34" charset="0"/>
              </a:rPr>
              <a:t>LAS PLAGAS DEL ÉXODO</a:t>
            </a:r>
          </a:p>
          <a:p>
            <a:pPr eaLnBrk="1" hangingPunct="1">
              <a:defRPr/>
            </a:pPr>
            <a:r>
              <a:rPr lang="es" altLang="en-US" i="1">
                <a:solidFill>
                  <a:srgbClr val="FFFF99"/>
                </a:solidFill>
                <a:latin typeface="Comic Sans MS" panose="030F0702030302020204" pitchFamily="66" charset="0"/>
              </a:rPr>
              <a:t>Granizo y relámpagos </a:t>
            </a:r>
            <a:br>
              <a:rPr lang="en-US" altLang="en-US" i="1">
                <a:solidFill>
                  <a:srgbClr val="FFFF99"/>
                </a:solidFill>
                <a:latin typeface="Comic Sans MS" panose="030F0702030302020204" pitchFamily="66" charset="0"/>
              </a:rPr>
            </a:br>
            <a:r>
              <a:rPr lang="es" altLang="en-US" i="1">
                <a:solidFill>
                  <a:srgbClr val="FFFF99"/>
                </a:solidFill>
                <a:latin typeface="Comic Sans MS" panose="030F0702030302020204" pitchFamily="66" charset="0"/>
              </a:rPr>
              <a:t>(Ex. 9:22-26)</a:t>
            </a:r>
          </a:p>
          <a:p>
            <a:pPr eaLnBrk="1" hangingPunct="1">
              <a:defRPr/>
            </a:pPr>
            <a:r>
              <a:rPr lang="es" altLang="en-US" i="1">
                <a:solidFill>
                  <a:srgbClr val="FFFF99"/>
                </a:solidFill>
                <a:latin typeface="Comic Sans MS" panose="030F0702030302020204" pitchFamily="66" charset="0"/>
              </a:rPr>
              <a:t>Agua convertida en sangre (Ex 7:14-22)</a:t>
            </a:r>
          </a:p>
          <a:p>
            <a:pPr eaLnBrk="1" hangingPunct="1">
              <a:defRPr/>
            </a:pPr>
            <a:r>
              <a:rPr lang="es" altLang="en-US" i="1">
                <a:solidFill>
                  <a:srgbClr val="FFFF99"/>
                </a:solidFill>
                <a:latin typeface="Comic Sans MS" panose="030F0702030302020204" pitchFamily="66" charset="0"/>
              </a:rPr>
              <a:t>Oscuridad (Éxodo 10:21-23)</a:t>
            </a:r>
          </a:p>
        </p:txBody>
      </p:sp>
      <p:sp>
        <p:nvSpPr>
          <p:cNvPr id="196614" name="Rectangle 6">
            <a:extLst>
              <a:ext uri="{FF2B5EF4-FFF2-40B4-BE49-F238E27FC236}">
                <a16:creationId xmlns:a16="http://schemas.microsoft.com/office/drawing/2014/main" id="{2D1E0352-68F5-2449-8BA0-F857E3823F91}"/>
              </a:ext>
            </a:extLst>
          </p:cNvPr>
          <p:cNvSpPr>
            <a:spLocks noGrp="1"/>
          </p:cNvSpPr>
          <p:nvPr>
            <p:ph type="body" sz="half" idx="4294967295"/>
          </p:nvPr>
        </p:nvSpPr>
        <p:spPr>
          <a:xfrm>
            <a:off x="6302375" y="1971676"/>
            <a:ext cx="3943350" cy="3598863"/>
          </a:xfrm>
          <a:solidFill>
            <a:srgbClr val="312D15"/>
          </a:solidFill>
          <a:ln w="12700">
            <a:solidFill>
              <a:srgbClr val="000000"/>
            </a:solidFill>
            <a:miter lim="800000"/>
            <a:headEnd/>
            <a:tailEnd/>
          </a:ln>
        </p:spPr>
        <p:txBody>
          <a:bodyPr>
            <a:normAutofit lnSpcReduction="10000"/>
          </a:bodyPr>
          <a:lstStyle/>
          <a:p>
            <a:pPr eaLnBrk="1" hangingPunct="1">
              <a:buFont typeface="Arial" panose="020B0604020202020204" pitchFamily="34" charset="0"/>
              <a:buNone/>
              <a:defRPr/>
            </a:pPr>
            <a:r>
              <a:rPr lang="es" altLang="en-US" sz="3600">
                <a:solidFill>
                  <a:schemeClr val="hlink"/>
                </a:solidFill>
                <a:effectLst>
                  <a:outerShdw blurRad="38100" dist="38100" dir="2700000" algn="tl">
                    <a:srgbClr val="000000"/>
                  </a:outerShdw>
                </a:effectLst>
                <a:latin typeface="Impact" panose="020B0806030902050204" pitchFamily="34" charset="0"/>
              </a:rPr>
              <a:t>PLAGAS DE TROMPETA</a:t>
            </a:r>
          </a:p>
          <a:p>
            <a:pPr eaLnBrk="1" hangingPunct="1">
              <a:defRPr/>
            </a:pPr>
            <a:r>
              <a:rPr lang="es" altLang="en-US" i="1">
                <a:solidFill>
                  <a:srgbClr val="FFFF99"/>
                </a:solidFill>
                <a:latin typeface="Comic Sans MS" panose="030F0702030302020204" pitchFamily="66" charset="0"/>
              </a:rPr>
              <a:t>Granizo y fuego (Ap. 8:7)</a:t>
            </a:r>
          </a:p>
          <a:p>
            <a:pPr eaLnBrk="1" hangingPunct="1">
              <a:defRPr/>
            </a:pPr>
            <a:r>
              <a:rPr lang="es" altLang="en-US" i="1">
                <a:solidFill>
                  <a:srgbClr val="FFFF99"/>
                </a:solidFill>
                <a:latin typeface="Comic Sans MS" panose="030F0702030302020204" pitchFamily="66" charset="0"/>
              </a:rPr>
              <a:t>Mar convertido en sangre (Ap. 8:8)</a:t>
            </a:r>
          </a:p>
          <a:p>
            <a:pPr eaLnBrk="1" hangingPunct="1">
              <a:defRPr/>
            </a:pPr>
            <a:r>
              <a:rPr lang="es" altLang="en-US" i="1">
                <a:solidFill>
                  <a:srgbClr val="FFFF99"/>
                </a:solidFill>
                <a:latin typeface="Comic Sans MS" panose="030F0702030302020204" pitchFamily="66" charset="0"/>
              </a:rPr>
              <a:t>Oscuridad (Apoc. 8:12)</a:t>
            </a:r>
          </a:p>
        </p:txBody>
      </p:sp>
      <p:sp>
        <p:nvSpPr>
          <p:cNvPr id="196615" name="Text Box 7">
            <a:extLst>
              <a:ext uri="{FF2B5EF4-FFF2-40B4-BE49-F238E27FC236}">
                <a16:creationId xmlns:a16="http://schemas.microsoft.com/office/drawing/2014/main" id="{CD808BB1-D441-8DAC-B1B5-79B998F3EA35}"/>
              </a:ext>
            </a:extLst>
          </p:cNvPr>
          <p:cNvSpPr txBox="1">
            <a:spLocks noChangeArrowheads="1"/>
          </p:cNvSpPr>
          <p:nvPr/>
        </p:nvSpPr>
        <p:spPr bwMode="auto">
          <a:xfrm>
            <a:off x="2084388" y="5591176"/>
            <a:ext cx="3967162" cy="1200329"/>
          </a:xfrm>
          <a:prstGeom prst="rect">
            <a:avLst/>
          </a:prstGeom>
          <a:noFill/>
          <a:ln>
            <a:noFill/>
          </a:ln>
          <a:effectLst/>
        </p:spPr>
        <p:txBody>
          <a:bodyPr>
            <a:spAutoFit/>
          </a:bodyPr>
          <a:lstStyle>
            <a:lvl1pPr>
              <a:defRPr>
                <a:solidFill>
                  <a:schemeClr val="tx1"/>
                </a:solidFill>
                <a:latin typeface="Trebuchet MS" panose="020B0603020202020204" pitchFamily="34" charset="0"/>
              </a:defRPr>
            </a:lvl1pPr>
            <a:lvl2pPr>
              <a:defRPr>
                <a:solidFill>
                  <a:schemeClr val="tx1"/>
                </a:solidFill>
                <a:latin typeface="Trebuchet MS" panose="020B0603020202020204" pitchFamily="34" charset="0"/>
              </a:defRPr>
            </a:lvl2pPr>
            <a:lvl3pPr>
              <a:defRPr>
                <a:solidFill>
                  <a:schemeClr val="tx1"/>
                </a:solidFill>
                <a:latin typeface="Trebuchet MS" panose="020B0603020202020204" pitchFamily="34" charset="0"/>
              </a:defRPr>
            </a:lvl3pPr>
            <a:lvl4pPr>
              <a:defRPr>
                <a:solidFill>
                  <a:schemeClr val="tx1"/>
                </a:solidFill>
                <a:latin typeface="Trebuchet MS" panose="020B0603020202020204" pitchFamily="34" charset="0"/>
              </a:defRPr>
            </a:lvl4pPr>
            <a:lvl5pPr>
              <a:defRPr>
                <a:solidFill>
                  <a:schemeClr val="tx1"/>
                </a:solidFill>
                <a:latin typeface="Trebuchet MS" panose="020B0603020202020204" pitchFamily="34" charset="0"/>
              </a:defRPr>
            </a:lvl5pPr>
            <a:lvl6pPr fontAlgn="base">
              <a:spcBef>
                <a:spcPct val="0"/>
              </a:spcBef>
              <a:spcAft>
                <a:spcPct val="0"/>
              </a:spcAft>
              <a:defRPr>
                <a:solidFill>
                  <a:schemeClr val="tx1"/>
                </a:solidFill>
                <a:latin typeface="Trebuchet MS" panose="020B0603020202020204" pitchFamily="34" charset="0"/>
              </a:defRPr>
            </a:lvl6pPr>
            <a:lvl7pPr fontAlgn="base">
              <a:spcBef>
                <a:spcPct val="0"/>
              </a:spcBef>
              <a:spcAft>
                <a:spcPct val="0"/>
              </a:spcAft>
              <a:defRPr>
                <a:solidFill>
                  <a:schemeClr val="tx1"/>
                </a:solidFill>
                <a:latin typeface="Trebuchet MS" panose="020B0603020202020204" pitchFamily="34" charset="0"/>
              </a:defRPr>
            </a:lvl7pPr>
            <a:lvl8pPr fontAlgn="base">
              <a:spcBef>
                <a:spcPct val="0"/>
              </a:spcBef>
              <a:spcAft>
                <a:spcPct val="0"/>
              </a:spcAft>
              <a:defRPr>
                <a:solidFill>
                  <a:schemeClr val="tx1"/>
                </a:solidFill>
                <a:latin typeface="Trebuchet MS" panose="020B0603020202020204" pitchFamily="34" charset="0"/>
              </a:defRPr>
            </a:lvl8pPr>
            <a:lvl9pPr fontAlgn="base">
              <a:spcBef>
                <a:spcPct val="0"/>
              </a:spcBef>
              <a:spcAft>
                <a:spcPct val="0"/>
              </a:spcAft>
              <a:defRPr>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2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Trebuchet MS" panose="020B0603020202020204" pitchFamily="34" charset="0"/>
                <a:ea typeface="+mn-ea"/>
                <a:cs typeface="+mn-cs"/>
              </a:rPr>
              <a:t>Los israelitas en Egipto fueron perdonados (Ex. 9:26; 10:23b).</a:t>
            </a:r>
          </a:p>
        </p:txBody>
      </p:sp>
      <p:sp>
        <p:nvSpPr>
          <p:cNvPr id="196616" name="Text Box 8">
            <a:extLst>
              <a:ext uri="{FF2B5EF4-FFF2-40B4-BE49-F238E27FC236}">
                <a16:creationId xmlns:a16="http://schemas.microsoft.com/office/drawing/2014/main" id="{BCD8802D-FCE6-0571-A830-BD3AEA197B41}"/>
              </a:ext>
            </a:extLst>
          </p:cNvPr>
          <p:cNvSpPr txBox="1">
            <a:spLocks noChangeArrowheads="1"/>
          </p:cNvSpPr>
          <p:nvPr/>
        </p:nvSpPr>
        <p:spPr bwMode="auto">
          <a:xfrm>
            <a:off x="6296025" y="5570539"/>
            <a:ext cx="3938588" cy="1015663"/>
          </a:xfrm>
          <a:prstGeom prst="rect">
            <a:avLst/>
          </a:prstGeom>
          <a:noFill/>
          <a:ln>
            <a:noFill/>
          </a:ln>
          <a:effectLst/>
        </p:spPr>
        <p:txBody>
          <a:bodyPr>
            <a:spAutoFit/>
          </a:bodyPr>
          <a:lstStyle>
            <a:lvl1pPr>
              <a:defRPr>
                <a:solidFill>
                  <a:schemeClr val="tx1"/>
                </a:solidFill>
                <a:latin typeface="Trebuchet MS" panose="020B0603020202020204" pitchFamily="34" charset="0"/>
              </a:defRPr>
            </a:lvl1pPr>
            <a:lvl2pPr>
              <a:defRPr>
                <a:solidFill>
                  <a:schemeClr val="tx1"/>
                </a:solidFill>
                <a:latin typeface="Trebuchet MS" panose="020B0603020202020204" pitchFamily="34" charset="0"/>
              </a:defRPr>
            </a:lvl2pPr>
            <a:lvl3pPr>
              <a:defRPr>
                <a:solidFill>
                  <a:schemeClr val="tx1"/>
                </a:solidFill>
                <a:latin typeface="Trebuchet MS" panose="020B0603020202020204" pitchFamily="34" charset="0"/>
              </a:defRPr>
            </a:lvl3pPr>
            <a:lvl4pPr>
              <a:defRPr>
                <a:solidFill>
                  <a:schemeClr val="tx1"/>
                </a:solidFill>
                <a:latin typeface="Trebuchet MS" panose="020B0603020202020204" pitchFamily="34" charset="0"/>
              </a:defRPr>
            </a:lvl4pPr>
            <a:lvl5pPr>
              <a:defRPr>
                <a:solidFill>
                  <a:schemeClr val="tx1"/>
                </a:solidFill>
                <a:latin typeface="Trebuchet MS" panose="020B0603020202020204" pitchFamily="34" charset="0"/>
              </a:defRPr>
            </a:lvl5pPr>
            <a:lvl6pPr fontAlgn="base">
              <a:spcBef>
                <a:spcPct val="0"/>
              </a:spcBef>
              <a:spcAft>
                <a:spcPct val="0"/>
              </a:spcAft>
              <a:defRPr>
                <a:solidFill>
                  <a:schemeClr val="tx1"/>
                </a:solidFill>
                <a:latin typeface="Trebuchet MS" panose="020B0603020202020204" pitchFamily="34" charset="0"/>
              </a:defRPr>
            </a:lvl6pPr>
            <a:lvl7pPr fontAlgn="base">
              <a:spcBef>
                <a:spcPct val="0"/>
              </a:spcBef>
              <a:spcAft>
                <a:spcPct val="0"/>
              </a:spcAft>
              <a:defRPr>
                <a:solidFill>
                  <a:schemeClr val="tx1"/>
                </a:solidFill>
                <a:latin typeface="Trebuchet MS" panose="020B0603020202020204" pitchFamily="34" charset="0"/>
              </a:defRPr>
            </a:lvl7pPr>
            <a:lvl8pPr fontAlgn="base">
              <a:spcBef>
                <a:spcPct val="0"/>
              </a:spcBef>
              <a:spcAft>
                <a:spcPct val="0"/>
              </a:spcAft>
              <a:defRPr>
                <a:solidFill>
                  <a:schemeClr val="tx1"/>
                </a:solidFill>
                <a:latin typeface="Trebuchet MS" panose="020B0603020202020204" pitchFamily="34" charset="0"/>
              </a:defRPr>
            </a:lvl8pPr>
            <a:lvl9pPr fontAlgn="base">
              <a:spcBef>
                <a:spcPct val="0"/>
              </a:spcBef>
              <a:spcAft>
                <a:spcPct val="0"/>
              </a:spcAft>
              <a:defRPr>
                <a:solidFill>
                  <a:schemeClr val="tx1"/>
                </a:solidFill>
                <a:latin typeface="Trebuchet MS" panose="020B0603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s" altLang="en-US"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Trebuchet MS" panose="020B0603020202020204" pitchFamily="34" charset="0"/>
                <a:ea typeface="+mn-ea"/>
                <a:cs typeface="+mn-cs"/>
              </a:rPr>
              <a:t>Los sellados con el nombre del Padre deben ser perdonados ( </a:t>
            </a:r>
            <a:r>
              <a:rPr kumimoji="0" lang="es" altLang="en-US" sz="2000" b="0"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Trebuchet MS" panose="020B0603020202020204" pitchFamily="34" charset="0"/>
                <a:ea typeface="+mn-ea"/>
                <a:cs typeface="+mn-cs"/>
              </a:rPr>
              <a:t>Ap </a:t>
            </a:r>
            <a:r>
              <a:rPr kumimoji="0" lang="es" altLang="en-US"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Trebuchet MS" panose="020B0603020202020204" pitchFamily="34" charset="0"/>
                <a:ea typeface="+mn-ea"/>
                <a:cs typeface="+mn-cs"/>
              </a:rPr>
              <a:t>9, 4; cf. 7, 3).</a:t>
            </a:r>
          </a:p>
        </p:txBody>
      </p:sp>
      <p:sp>
        <p:nvSpPr>
          <p:cNvPr id="2" name="TextBox 1">
            <a:extLst>
              <a:ext uri="{FF2B5EF4-FFF2-40B4-BE49-F238E27FC236}">
                <a16:creationId xmlns:a16="http://schemas.microsoft.com/office/drawing/2014/main" id="{8151F70D-C20B-CFFF-35C4-A0FBB81CC579}"/>
              </a:ext>
            </a:extLst>
          </p:cNvPr>
          <p:cNvSpPr txBox="1"/>
          <p:nvPr/>
        </p:nvSpPr>
        <p:spPr>
          <a:xfrm>
            <a:off x="1663700" y="317500"/>
            <a:ext cx="8885238" cy="1200150"/>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 sz="3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istral" panose="03090702030407020403" pitchFamily="66" charset="0"/>
                <a:ea typeface="+mn-ea"/>
                <a:cs typeface="+mn-cs"/>
              </a:rPr>
              <a:t>“Yo soy Yahweh…y os redimiré con brazo extendido y poderosos actos de juicio.” (Éxodo 6:6; 7:4)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6613">
                                            <p:bg/>
                                          </p:spTgt>
                                        </p:tgtEl>
                                        <p:attrNameLst>
                                          <p:attrName>style.visibility</p:attrName>
                                        </p:attrNameLst>
                                      </p:cBhvr>
                                      <p:to>
                                        <p:strVal val="visible"/>
                                      </p:to>
                                    </p:set>
                                    <p:animEffect transition="in" filter="dissolve">
                                      <p:cBhvr>
                                        <p:cTn id="7" dur="500"/>
                                        <p:tgtEl>
                                          <p:spTgt spid="19661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6613">
                                            <p:txEl>
                                              <p:pRg st="0" end="0"/>
                                            </p:txEl>
                                          </p:spTgt>
                                        </p:tgtEl>
                                        <p:attrNameLst>
                                          <p:attrName>style.visibility</p:attrName>
                                        </p:attrNameLst>
                                      </p:cBhvr>
                                      <p:to>
                                        <p:strVal val="visible"/>
                                      </p:to>
                                    </p:set>
                                    <p:animEffect transition="in" filter="dissolve">
                                      <p:cBhvr>
                                        <p:cTn id="10" dur="500"/>
                                        <p:tgtEl>
                                          <p:spTgt spid="19661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6614">
                                            <p:bg/>
                                          </p:spTgt>
                                        </p:tgtEl>
                                        <p:attrNameLst>
                                          <p:attrName>style.visibility</p:attrName>
                                        </p:attrNameLst>
                                      </p:cBhvr>
                                      <p:to>
                                        <p:strVal val="visible"/>
                                      </p:to>
                                    </p:set>
                                    <p:animEffect transition="in" filter="dissolve">
                                      <p:cBhvr>
                                        <p:cTn id="13" dur="500"/>
                                        <p:tgtEl>
                                          <p:spTgt spid="196614">
                                            <p:bg/>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96614">
                                            <p:txEl>
                                              <p:pRg st="0" end="0"/>
                                            </p:txEl>
                                          </p:spTgt>
                                        </p:tgtEl>
                                        <p:attrNameLst>
                                          <p:attrName>style.visibility</p:attrName>
                                        </p:attrNameLst>
                                      </p:cBhvr>
                                      <p:to>
                                        <p:strVal val="visible"/>
                                      </p:to>
                                    </p:set>
                                    <p:animEffect transition="in" filter="dissolve">
                                      <p:cBhvr>
                                        <p:cTn id="16" dur="500"/>
                                        <p:tgtEl>
                                          <p:spTgt spid="19661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96613">
                                            <p:txEl>
                                              <p:pRg st="1" end="1"/>
                                            </p:txEl>
                                          </p:spTgt>
                                        </p:tgtEl>
                                        <p:attrNameLst>
                                          <p:attrName>style.visibility</p:attrName>
                                        </p:attrNameLst>
                                      </p:cBhvr>
                                      <p:to>
                                        <p:strVal val="visible"/>
                                      </p:to>
                                    </p:set>
                                    <p:anim calcmode="lin" valueType="num">
                                      <p:cBhvr additive="base">
                                        <p:cTn id="21" dur="500" fill="hold"/>
                                        <p:tgtEl>
                                          <p:spTgt spid="19661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661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96614">
                                            <p:txEl>
                                              <p:pRg st="1" end="1"/>
                                            </p:txEl>
                                          </p:spTgt>
                                        </p:tgtEl>
                                        <p:attrNameLst>
                                          <p:attrName>style.visibility</p:attrName>
                                        </p:attrNameLst>
                                      </p:cBhvr>
                                      <p:to>
                                        <p:strVal val="visible"/>
                                      </p:to>
                                    </p:set>
                                    <p:anim calcmode="lin" valueType="num">
                                      <p:cBhvr additive="base">
                                        <p:cTn id="25" dur="500" fill="hold"/>
                                        <p:tgtEl>
                                          <p:spTgt spid="19661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66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6613">
                                            <p:txEl>
                                              <p:pRg st="2" end="2"/>
                                            </p:txEl>
                                          </p:spTgt>
                                        </p:tgtEl>
                                        <p:attrNameLst>
                                          <p:attrName>style.visibility</p:attrName>
                                        </p:attrNameLst>
                                      </p:cBhvr>
                                      <p:to>
                                        <p:strVal val="visible"/>
                                      </p:to>
                                    </p:set>
                                    <p:anim calcmode="lin" valueType="num">
                                      <p:cBhvr additive="base">
                                        <p:cTn id="31" dur="500" fill="hold"/>
                                        <p:tgtEl>
                                          <p:spTgt spid="19661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6613">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96614">
                                            <p:txEl>
                                              <p:pRg st="2" end="2"/>
                                            </p:txEl>
                                          </p:spTgt>
                                        </p:tgtEl>
                                        <p:attrNameLst>
                                          <p:attrName>style.visibility</p:attrName>
                                        </p:attrNameLst>
                                      </p:cBhvr>
                                      <p:to>
                                        <p:strVal val="visible"/>
                                      </p:to>
                                    </p:set>
                                    <p:anim calcmode="lin" valueType="num">
                                      <p:cBhvr additive="base">
                                        <p:cTn id="35" dur="500" fill="hold"/>
                                        <p:tgtEl>
                                          <p:spTgt spid="19661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66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96613">
                                            <p:txEl>
                                              <p:pRg st="3" end="3"/>
                                            </p:txEl>
                                          </p:spTgt>
                                        </p:tgtEl>
                                        <p:attrNameLst>
                                          <p:attrName>style.visibility</p:attrName>
                                        </p:attrNameLst>
                                      </p:cBhvr>
                                      <p:to>
                                        <p:strVal val="visible"/>
                                      </p:to>
                                    </p:set>
                                    <p:anim calcmode="lin" valueType="num">
                                      <p:cBhvr additive="base">
                                        <p:cTn id="41" dur="500" fill="hold"/>
                                        <p:tgtEl>
                                          <p:spTgt spid="19661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6613">
                                            <p:txEl>
                                              <p:pRg st="3" end="3"/>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6614">
                                            <p:txEl>
                                              <p:pRg st="3" end="3"/>
                                            </p:txEl>
                                          </p:spTgt>
                                        </p:tgtEl>
                                        <p:attrNameLst>
                                          <p:attrName>style.visibility</p:attrName>
                                        </p:attrNameLst>
                                      </p:cBhvr>
                                      <p:to>
                                        <p:strVal val="visible"/>
                                      </p:to>
                                    </p:set>
                                    <p:anim calcmode="lin" valueType="num">
                                      <p:cBhvr additive="base">
                                        <p:cTn id="45" dur="500" fill="hold"/>
                                        <p:tgtEl>
                                          <p:spTgt spid="196614">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966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nodeType="clickEffect">
                                  <p:stCondLst>
                                    <p:cond delay="0"/>
                                  </p:stCondLst>
                                  <p:childTnLst>
                                    <p:set>
                                      <p:cBhvr>
                                        <p:cTn id="50" dur="1" fill="hold">
                                          <p:stCondLst>
                                            <p:cond delay="0"/>
                                          </p:stCondLst>
                                        </p:cTn>
                                        <p:tgtEl>
                                          <p:spTgt spid="196615">
                                            <p:txEl>
                                              <p:pRg st="0" end="0"/>
                                            </p:txEl>
                                          </p:spTgt>
                                        </p:tgtEl>
                                        <p:attrNameLst>
                                          <p:attrName>style.visibility</p:attrName>
                                        </p:attrNameLst>
                                      </p:cBhvr>
                                      <p:to>
                                        <p:strVal val="visible"/>
                                      </p:to>
                                    </p:set>
                                    <p:anim calcmode="lin" valueType="num">
                                      <p:cBhvr>
                                        <p:cTn id="51" dur="500" fill="hold"/>
                                        <p:tgtEl>
                                          <p:spTgt spid="196615">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1966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nodeType="clickEffect">
                                  <p:stCondLst>
                                    <p:cond delay="0"/>
                                  </p:stCondLst>
                                  <p:childTnLst>
                                    <p:set>
                                      <p:cBhvr>
                                        <p:cTn id="56" dur="1" fill="hold">
                                          <p:stCondLst>
                                            <p:cond delay="0"/>
                                          </p:stCondLst>
                                        </p:cTn>
                                        <p:tgtEl>
                                          <p:spTgt spid="196616">
                                            <p:txEl>
                                              <p:pRg st="0" end="0"/>
                                            </p:txEl>
                                          </p:spTgt>
                                        </p:tgtEl>
                                        <p:attrNameLst>
                                          <p:attrName>style.visibility</p:attrName>
                                        </p:attrNameLst>
                                      </p:cBhvr>
                                      <p:to>
                                        <p:strVal val="visible"/>
                                      </p:to>
                                    </p:set>
                                    <p:anim calcmode="lin" valueType="num">
                                      <p:cBhvr>
                                        <p:cTn id="57" dur="500" fill="hold"/>
                                        <p:tgtEl>
                                          <p:spTgt spid="196616">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19661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uiExpand="1" build="p" animBg="1"/>
      <p:bldP spid="196614" grpId="0" uiExpand="1" build="p"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36352A02-2A6F-5F66-0B2E-73EDC22020A0}"/>
              </a:ext>
            </a:extLst>
          </p:cNvPr>
          <p:cNvSpPr>
            <a:spLocks noGrp="1"/>
          </p:cNvSpPr>
          <p:nvPr>
            <p:ph type="title" idx="4294967295"/>
          </p:nvPr>
        </p:nvSpPr>
        <p:spPr/>
        <p:txBody>
          <a:bodyPr/>
          <a:lstStyle/>
          <a:p>
            <a:pPr eaLnBrk="1" hangingPunct="1"/>
            <a:r>
              <a:rPr lang="es" altLang="en-US"/>
              <a:t>LA CUESTIÓN DEL LITERALISMO</a:t>
            </a:r>
          </a:p>
        </p:txBody>
      </p:sp>
      <p:sp>
        <p:nvSpPr>
          <p:cNvPr id="143363" name="Rectangle 3">
            <a:extLst>
              <a:ext uri="{FF2B5EF4-FFF2-40B4-BE49-F238E27FC236}">
                <a16:creationId xmlns:a16="http://schemas.microsoft.com/office/drawing/2014/main" id="{430AF156-D778-F8AC-BB54-F54C538005FA}"/>
              </a:ext>
            </a:extLst>
          </p:cNvPr>
          <p:cNvSpPr>
            <a:spLocks noGrp="1"/>
          </p:cNvSpPr>
          <p:nvPr>
            <p:ph type="body" idx="4294967295"/>
          </p:nvPr>
        </p:nvSpPr>
        <p:spPr>
          <a:xfrm>
            <a:off x="2057400" y="2347913"/>
            <a:ext cx="8142288" cy="3587750"/>
          </a:xfrm>
        </p:spPr>
        <p:txBody>
          <a:bodyPr/>
          <a:lstStyle/>
          <a:p>
            <a:pPr eaLnBrk="1" hangingPunct="1">
              <a:buFont typeface="Arial" panose="020B0604020202020204" pitchFamily="34" charset="0"/>
              <a:buNone/>
            </a:pPr>
            <a:r>
              <a:rPr lang="es" altLang="en-US" b="1" i="1">
                <a:solidFill>
                  <a:srgbClr val="00FFFF"/>
                </a:solidFill>
              </a:rPr>
              <a:t>¿Cuán literalmente se deben tomar las fracciones “un tercio”?</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16074</Words>
  <Application>Microsoft Office PowerPoint</Application>
  <PresentationFormat>Widescreen</PresentationFormat>
  <Paragraphs>1280</Paragraphs>
  <Slides>200</Slides>
  <Notes>0</Notes>
  <HiddenSlides>0</HiddenSlides>
  <MMClips>0</MMClips>
  <ScaleCrop>false</ScaleCrop>
  <HeadingPairs>
    <vt:vector size="6" baseType="variant">
      <vt:variant>
        <vt:lpstr>Fonts Used</vt:lpstr>
      </vt:variant>
      <vt:variant>
        <vt:i4>32</vt:i4>
      </vt:variant>
      <vt:variant>
        <vt:lpstr>Theme</vt:lpstr>
      </vt:variant>
      <vt:variant>
        <vt:i4>1</vt:i4>
      </vt:variant>
      <vt:variant>
        <vt:lpstr>Slide Titles</vt:lpstr>
      </vt:variant>
      <vt:variant>
        <vt:i4>200</vt:i4>
      </vt:variant>
    </vt:vector>
  </HeadingPairs>
  <TitlesOfParts>
    <vt:vector size="233" baseType="lpstr">
      <vt:lpstr>Comic Sans MS</vt:lpstr>
      <vt:lpstr>Eras Bold ITC</vt:lpstr>
      <vt:lpstr>HebrewTh</vt:lpstr>
      <vt:lpstr>Brush Script MT</vt:lpstr>
      <vt:lpstr>Eras Demi ITC</vt:lpstr>
      <vt:lpstr>Rockwell Condensed</vt:lpstr>
      <vt:lpstr>Garamond</vt:lpstr>
      <vt:lpstr>Gill Sans MT Ext Condensed Bold</vt:lpstr>
      <vt:lpstr>MARKETPRO</vt:lpstr>
      <vt:lpstr>Calibri</vt:lpstr>
      <vt:lpstr>Arial Black</vt:lpstr>
      <vt:lpstr>Agency FB</vt:lpstr>
      <vt:lpstr>Bernard MT Condensed</vt:lpstr>
      <vt:lpstr>Arial Narrow</vt:lpstr>
      <vt:lpstr>Times New Roman</vt:lpstr>
      <vt:lpstr>Wingdings</vt:lpstr>
      <vt:lpstr>Pristina</vt:lpstr>
      <vt:lpstr>Verdana</vt:lpstr>
      <vt:lpstr>Calibri Light</vt:lpstr>
      <vt:lpstr>Trebuchet MS</vt:lpstr>
      <vt:lpstr>Wingdings 2</vt:lpstr>
      <vt:lpstr>Mistral</vt:lpstr>
      <vt:lpstr>Freestyle Script</vt:lpstr>
      <vt:lpstr>Showcard Gothic</vt:lpstr>
      <vt:lpstr>Arial</vt:lpstr>
      <vt:lpstr>Monotype Corsiva</vt:lpstr>
      <vt:lpstr>Lucida Fax</vt:lpstr>
      <vt:lpstr>Gloucester MT Extra Condensed</vt:lpstr>
      <vt:lpstr>Lucida Sans Unicode</vt:lpstr>
      <vt:lpstr>Greekth</vt:lpstr>
      <vt:lpstr>Impact</vt:lpstr>
      <vt:lpstr>Tahoma</vt:lpstr>
      <vt:lpstr>Tema de Office</vt:lpstr>
      <vt:lpstr>EL LIBRO DE LA REVELACIÓN</vt:lpstr>
      <vt:lpstr>ESTILO DE ESCRITURA</vt:lpstr>
      <vt:lpstr>como una carta</vt:lpstr>
      <vt:lpstr>como una profecía</vt:lpstr>
      <vt:lpstr>como un apocalipsis</vt:lpstr>
      <vt:lpstr>El estilo de la apocalíptica judía</vt:lpstr>
      <vt:lpstr>Literatura Apocalíptica</vt:lpstr>
      <vt:lpstr>PUNTOS DE DISCUSIÓN</vt:lpstr>
      <vt:lpstr>AUTOR Y FECHA</vt:lpstr>
      <vt:lpstr>Juan, tu hermano</vt:lpstr>
      <vt:lpstr>PowerPoint Presentation</vt:lpstr>
      <vt:lpstr>El problema de las citas</vt:lpstr>
      <vt:lpstr>El Rey que ahora “es”</vt:lpstr>
      <vt:lpstr>¿Nerón o Domiciano?</vt:lpstr>
      <vt:lpstr>PUNTOS DE DISCUSIÓN</vt:lpstr>
      <vt:lpstr>REFERENCIAS</vt:lpstr>
      <vt:lpstr>PATMOS: Según la tradición cristiana primitiva, Juan recibió sus visiones en una cueva poco profunda en la mitad del camino desde la actual ciudad portuaria de Skala hasta el pueblo en la cima de la montaña. </vt:lpstr>
      <vt:lpstr>INTERPRETACIÓN</vt:lpstr>
      <vt:lpstr>La tendencia a lo largo de los siglos</vt:lpstr>
      <vt:lpstr>Un ejemplo de ello…</vt:lpstr>
      <vt:lpstr>Idioma milenario</vt:lpstr>
      <vt:lpstr>Bosquejo histórico de la escatología</vt:lpstr>
      <vt:lpstr>Idealismo</vt:lpstr>
      <vt:lpstr>historicismo</vt:lpstr>
      <vt:lpstr>preterismo</vt:lpstr>
      <vt:lpstr>dispensacionalismo</vt:lpstr>
      <vt:lpstr>Premilenialismo histórico</vt:lpstr>
      <vt:lpstr>RESUMEN DE OPINIONES INTERPRETATIVAS   Conflicto  gramo  Marco histórico  g Anticristo</vt:lpstr>
      <vt:lpstr>PUNTOS DE DISCUSIÓN</vt:lpstr>
      <vt:lpstr>TEOLOGÍA BÁSICA</vt:lpstr>
      <vt:lpstr>El problema del mal</vt:lpstr>
      <vt:lpstr>Ira Divina</vt:lpstr>
      <vt:lpstr>La consumación del Reino de Dios</vt:lpstr>
      <vt:lpstr>ESTRUCTURA</vt:lpstr>
      <vt:lpstr>El contenido de la Revelación</vt:lpstr>
      <vt:lpstr>Estructura paralela progresiva</vt:lpstr>
      <vt:lpstr>Dificultad con el paralelismo progresivo</vt:lpstr>
      <vt:lpstr>Tres septetos del juicio</vt:lpstr>
      <vt:lpstr>LINEAL</vt:lpstr>
      <vt:lpstr>LOS NÚMEROS</vt:lpstr>
      <vt:lpstr>Números en apocalíptico</vt:lpstr>
      <vt:lpstr>PUNTOS DE DISCUSIÓN</vt:lpstr>
      <vt:lpstr>LA VISIÓN DE APERTURA (1:1-8)</vt:lpstr>
      <vt:lpstr>las siete iglesias</vt:lpstr>
      <vt:lpstr>PowerPoint Presentation</vt:lpstr>
      <vt:lpstr>A y W</vt:lpstr>
      <vt:lpstr>Plaza SATOR/ROTAS</vt:lpstr>
      <vt:lpstr>Cuando se reordenan las letras del cuadrado SATOR/ROTAS, forman el “Padre Nuestro” en latín en forma de cruz con el Alfa y Omega en cada travesaño.</vt:lpstr>
      <vt:lpstr>LA COMISIÓN DE JUAN (1:9-20)</vt:lpstr>
      <vt:lpstr>la llamada de Juan</vt:lpstr>
      <vt:lpstr>PowerPoint Presentation</vt:lpstr>
      <vt:lpstr>Simbolismo Dispensacional</vt:lpstr>
      <vt:lpstr>Uno como el Hijo del Hombre</vt:lpstr>
      <vt:lpstr>PUNTOS DE DISCUSIÓN</vt:lpstr>
      <vt:lpstr>MODELO LITERARIO DE LAS LETRAS (2:1—3:22)</vt:lpstr>
      <vt:lpstr>PowerPoint Presentation</vt:lpstr>
      <vt:lpstr>Harbour Road y anfiteatro en Éfeso</vt:lpstr>
      <vt:lpstr>BIRKAT HA-MINIM  (maldición sobre los herejes)</vt:lpstr>
      <vt:lpstr>PUNTOS DE DISCUSIÓN</vt:lpstr>
      <vt:lpstr>PowerPoint Presentation</vt:lpstr>
      <vt:lpstr>PowerPoint Presentation</vt:lpstr>
      <vt:lpstr>PowerPoint Presentation</vt:lpstr>
      <vt:lpstr>PowerPoint Presentation</vt:lpstr>
      <vt:lpstr>LA VISIÓN DEL CIELO (4:1—5:14)</vt:lpstr>
      <vt:lpstr>tierra y cielo</vt:lpstr>
      <vt:lpstr>PowerPoint Presentation</vt:lpstr>
      <vt:lpstr>PowerPoint Presentation</vt:lpstr>
      <vt:lpstr>Culto litúrgico</vt:lpstr>
      <vt:lpstr>Los cinco himnos</vt:lpstr>
      <vt:lpstr>El Trono de Dios</vt:lpstr>
      <vt:lpstr>Los ancianos</vt:lpstr>
      <vt:lpstr>La identidad de los ancianos</vt:lpstr>
      <vt:lpstr>La comunidad de adoración</vt:lpstr>
      <vt:lpstr>PUNTOS DE DISCUSIÓN</vt:lpstr>
      <vt:lpstr>EL ROLLO</vt:lpstr>
      <vt:lpstr>El pergamino con siete sellos</vt:lpstr>
      <vt:lpstr>Los rollos normalmente tienen escritura en un solo lado. Los llamados “ dobles hechos ” tenían tanto un texto sellado (descripción legal permanente) como un texto abierto (resumen disponible para inspección).       Museo de Brooklyn, Brooklyn, Nueva York </vt:lpstr>
      <vt:lpstr>Rollos de título de propiedad</vt:lpstr>
      <vt:lpstr>El Cordero Prevalece para Abrir el Rollo</vt:lpstr>
      <vt:lpstr>El carácter del cordero</vt:lpstr>
      <vt:lpstr>LOS SELLOS (6:1—8:5)</vt:lpstr>
      <vt:lpstr>Recuperación del mundo</vt:lpstr>
      <vt:lpstr>¿SE PUEDE INDICAR EL TIEMPO?</vt:lpstr>
      <vt:lpstr>Tres escuelas de pensamiento</vt:lpstr>
      <vt:lpstr>PUNTOS DE DISCUSIÓN</vt:lpstr>
      <vt:lpstr>Los cuatro jinetes</vt:lpstr>
      <vt:lpstr>los mártires</vt:lpstr>
      <vt:lpstr>¿Quiénes son el pueblo perseguido de Dios?</vt:lpstr>
      <vt:lpstr>Desastres Cósmicos</vt:lpstr>
      <vt:lpstr>El sello del Dios vivo</vt:lpstr>
      <vt:lpstr>PUNTOS DE DISCUSIÓN</vt:lpstr>
      <vt:lpstr>DOS GRUPOS DEL PUEBLO DE DIOS</vt:lpstr>
      <vt:lpstr>Los 144.000</vt:lpstr>
      <vt:lpstr>Los 144.000 y la Ciudad Cuadrangular  27:4ff.; 21:16-17</vt:lpstr>
      <vt:lpstr>La gran multitud de entre las naciones</vt:lpstr>
      <vt:lpstr>El 7º Sello</vt:lpstr>
      <vt:lpstr>LAS TROMPETAS (8:6—11:19)</vt:lpstr>
      <vt:lpstr>PowerPoint Presentation</vt:lpstr>
      <vt:lpstr>LA CUESTIÓN DEL LITERALISMO</vt:lpstr>
      <vt:lpstr>Fracciones apocalípticas</vt:lpstr>
      <vt:lpstr>La estrella demoníaca</vt:lpstr>
      <vt:lpstr>La plaga de langostas demoníacas</vt:lpstr>
      <vt:lpstr>Cuatro ángeles malvados y una miríada de invasores</vt:lpstr>
      <vt:lpstr>comunismo chino?</vt:lpstr>
      <vt:lpstr>El anuncio y el pequeño rollo</vt:lpstr>
      <vt:lpstr>El misterio de Dios</vt:lpstr>
      <vt:lpstr>PUNTOS DE DISCUSIÓN</vt:lpstr>
      <vt:lpstr>EL NUEVO PAISAJE</vt:lpstr>
      <vt:lpstr>Interpretaciones del templo</vt:lpstr>
      <vt:lpstr>PowerPoint Presentation</vt:lpstr>
      <vt:lpstr>Reverenciar simbolismo</vt:lpstr>
      <vt:lpstr>La ciudad de Jerusalén</vt:lpstr>
      <vt:lpstr>Los tres años y medio</vt:lpstr>
      <vt:lpstr>LOS DOS TESTIGOS</vt:lpstr>
      <vt:lpstr>Los prototipos de los dos testigos</vt:lpstr>
      <vt:lpstr>La identidad de los testigos</vt:lpstr>
      <vt:lpstr>El pisoteo de Jerusalén</vt:lpstr>
      <vt:lpstr>La séptima trompeta</vt:lpstr>
      <vt:lpstr>Las siete figuras primarias</vt:lpstr>
      <vt:lpstr>LA MUJER Y EL DRAGÓN (12)</vt:lpstr>
      <vt:lpstr>Un símbolo internacional</vt:lpstr>
      <vt:lpstr>La mujer</vt:lpstr>
      <vt:lpstr>El dragón</vt:lpstr>
      <vt:lpstr>Imágenes del oponente del arco  Varios pasajes, tanto en la Biblia como en otra literatura antigua del Cercano Oriente, usan imágenes de archivo para representar a una criatura amenazante parecida a un dragón con siete cabezas.</vt:lpstr>
      <vt:lpstr>Ejemplos de referencias al dragón en otra literatura del antiguo Cercano Oriente</vt:lpstr>
      <vt:lpstr>¿La Unión Europea?</vt:lpstr>
      <vt:lpstr>La expulsión de Satanás</vt:lpstr>
      <vt:lpstr>PUNTOS DE DISCUSIÓN</vt:lpstr>
      <vt:lpstr>El Dragón y el Mesías</vt:lpstr>
      <vt:lpstr>el vuelo de la mujer</vt:lpstr>
      <vt:lpstr>¿Quién es la Mujer y Cuál es su Vuelo?</vt:lpstr>
      <vt:lpstr>LA BESTIA (13)</vt:lpstr>
      <vt:lpstr>El agente del dragón</vt:lpstr>
      <vt:lpstr>Correlaciones posibles</vt:lpstr>
      <vt:lpstr>LA SEGUNDA BESTIA</vt:lpstr>
      <vt:lpstr>La bestia sacerdotal y profética</vt:lpstr>
      <vt:lpstr>La Xaragma</vt:lpstr>
      <vt:lpstr>LA VICTORIA FINAL DEL PUEBLO DE DIOS (14:1-5)</vt:lpstr>
      <vt:lpstr>EL CORDERO EN LA MONTAÑA</vt:lpstr>
      <vt:lpstr>monte sion</vt:lpstr>
      <vt:lpstr>LOS MENSAJES DEL ÁNGEL (14:6-13)</vt:lpstr>
      <vt:lpstr>El vino de la ira de Dios</vt:lpstr>
      <vt:lpstr>Los Santos"</vt:lpstr>
      <vt:lpstr>PUNTOS DE DISCUSIÓN</vt:lpstr>
      <vt:lpstr>LA COSECHA (14:14-20)</vt:lpstr>
      <vt:lpstr>PowerPoint Presentation</vt:lpstr>
      <vt:lpstr>Inundado en sangre</vt:lpstr>
      <vt:lpstr>LAS SIETE PLAGAS FINALES (15-16)</vt:lpstr>
      <vt:lpstr>Paralelos del éxodo</vt:lpstr>
      <vt:lpstr>Paralelos de trompeta</vt:lpstr>
      <vt:lpstr>sin arrepentimiento</vt:lpstr>
      <vt:lpstr>Armagedón</vt:lpstr>
      <vt:lpstr>HAR-MEGIDDO</vt:lpstr>
      <vt:lpstr>PowerPoint Presentation</vt:lpstr>
      <vt:lpstr>Llanura de Esdraelón  que se extiende desde el monte Carmelo y Megiddo al este hasta el monte Gilboa y Beth Shan al oeste.</vt:lpstr>
      <vt:lpstr>Vista aérea de la fortaleza de Megiddo</vt:lpstr>
      <vt:lpstr>“La Gran Ciudad”</vt:lpstr>
      <vt:lpstr>PUNTOS DE DISCUSIÓN</vt:lpstr>
      <vt:lpstr>BABILONIA EL MISTERIO (17-18)</vt:lpstr>
      <vt:lpstr>Las antítesis mayores</vt:lpstr>
      <vt:lpstr>Pistas sobre la identidad de Babilonia</vt:lpstr>
      <vt:lpstr>¡Roma!</vt:lpstr>
      <vt:lpstr>La descripción de Roma como la ciudad sobre las siete colinas aparece en las obras de Virgilio, Marcial y Cicerón, conocidos autores romanos en la época de Juan.</vt:lpstr>
      <vt:lpstr>La metáfora de la prostituta</vt:lpstr>
      <vt:lpstr>El mito de Redivivus</vt:lpstr>
      <vt:lpstr>las siete cabezas</vt:lpstr>
      <vt:lpstr>Los césares imperiales</vt:lpstr>
      <vt:lpstr>Julio  (49—44 a. C.)</vt:lpstr>
      <vt:lpstr>PUNTOS DE DISCUSIÓN</vt:lpstr>
      <vt:lpstr>¿El “Quién Es ” (17:19)?</vt:lpstr>
      <vt:lpstr>los diez cuernos</vt:lpstr>
      <vt:lpstr>los diez cuernos</vt:lpstr>
      <vt:lpstr>PUNTOS DE DISCUSIÓN</vt:lpstr>
      <vt:lpstr>Destrucción de la prostituta</vt:lpstr>
      <vt:lpstr>La caída de Babilonia</vt:lpstr>
      <vt:lpstr>¿Quiénes son los perseguidos?</vt:lpstr>
      <vt:lpstr>LA CIUDAD DE DIOS</vt:lpstr>
      <vt:lpstr>El triunfo (19:1-10)</vt:lpstr>
      <vt:lpstr>La novia</vt:lpstr>
      <vt:lpstr>El advenimiento de Cristo (19:11-21)</vt:lpstr>
      <vt:lpstr>El vocabulario del regreso de Cristo</vt:lpstr>
      <vt:lpstr>Visión clásica (primeros padres de la iglesia y reformadores)</vt:lpstr>
      <vt:lpstr>Vista dispensacional (década de 1830 y posteriores) </vt:lpstr>
      <vt:lpstr>¿Quiénes componen los ejércitos celestiales?</vt:lpstr>
      <vt:lpstr>La batalla culminante</vt:lpstr>
      <vt:lpstr>Los 1000 Años (20:1-6)</vt:lpstr>
      <vt:lpstr>Las visiones milenarias  ¿A qué se refieren los 1000 años?</vt:lpstr>
      <vt:lpstr>PREMILENIALISMO HISTÓRICO</vt:lpstr>
      <vt:lpstr>AMILENIALISMO</vt:lpstr>
      <vt:lpstr>POSTMILENIALISMO</vt:lpstr>
      <vt:lpstr>PREMILENIALISMO DISPENSACIONAL</vt:lpstr>
      <vt:lpstr>PROPONENTES</vt:lpstr>
      <vt:lpstr>La última batalla</vt:lpstr>
      <vt:lpstr>el juicio final</vt:lpstr>
      <vt:lpstr>Vistas del juicio</vt:lpstr>
      <vt:lpstr>la ciudad de dios</vt:lpstr>
      <vt:lpstr>La novia</vt:lpstr>
      <vt:lpstr>La ciudad en cubos</vt:lpstr>
      <vt:lpstr>El Nuevo Edén</vt:lpstr>
      <vt:lpstr>El Epílogo (22:6-21)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REVELATION</dc:title>
  <dc:creator>Nohemi Rony</dc:creator>
  <cp:lastModifiedBy>Daniel Lewis</cp:lastModifiedBy>
  <cp:revision>7</cp:revision>
  <dcterms:created xsi:type="dcterms:W3CDTF">2022-07-16T22:58:45Z</dcterms:created>
  <dcterms:modified xsi:type="dcterms:W3CDTF">2024-02-28T14:43:11Z</dcterms:modified>
</cp:coreProperties>
</file>